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1"/>
  </p:sldMasterIdLst>
  <p:notesMasterIdLst>
    <p:notesMasterId r:id="rId75"/>
  </p:notesMasterIdLst>
  <p:handoutMasterIdLst>
    <p:handoutMasterId r:id="rId76"/>
  </p:handoutMasterIdLst>
  <p:sldIdLst>
    <p:sldId id="312" r:id="rId2"/>
    <p:sldId id="361" r:id="rId3"/>
    <p:sldId id="360" r:id="rId4"/>
    <p:sldId id="359" r:id="rId5"/>
    <p:sldId id="285" r:id="rId6"/>
    <p:sldId id="307" r:id="rId7"/>
    <p:sldId id="308" r:id="rId8"/>
    <p:sldId id="313" r:id="rId9"/>
    <p:sldId id="314" r:id="rId10"/>
    <p:sldId id="317" r:id="rId11"/>
    <p:sldId id="318" r:id="rId12"/>
    <p:sldId id="319" r:id="rId13"/>
    <p:sldId id="320" r:id="rId14"/>
    <p:sldId id="358" r:id="rId15"/>
    <p:sldId id="321" r:id="rId16"/>
    <p:sldId id="322" r:id="rId17"/>
    <p:sldId id="311" r:id="rId18"/>
    <p:sldId id="260" r:id="rId19"/>
    <p:sldId id="298" r:id="rId20"/>
    <p:sldId id="296" r:id="rId21"/>
    <p:sldId id="324" r:id="rId22"/>
    <p:sldId id="299" r:id="rId23"/>
    <p:sldId id="297" r:id="rId24"/>
    <p:sldId id="258" r:id="rId25"/>
    <p:sldId id="300" r:id="rId26"/>
    <p:sldId id="262" r:id="rId27"/>
    <p:sldId id="325" r:id="rId28"/>
    <p:sldId id="326" r:id="rId29"/>
    <p:sldId id="327" r:id="rId30"/>
    <p:sldId id="341" r:id="rId31"/>
    <p:sldId id="328" r:id="rId32"/>
    <p:sldId id="342" r:id="rId33"/>
    <p:sldId id="343" r:id="rId34"/>
    <p:sldId id="344" r:id="rId35"/>
    <p:sldId id="345" r:id="rId36"/>
    <p:sldId id="346" r:id="rId37"/>
    <p:sldId id="289" r:id="rId38"/>
    <p:sldId id="330" r:id="rId39"/>
    <p:sldId id="302" r:id="rId40"/>
    <p:sldId id="347" r:id="rId41"/>
    <p:sldId id="348" r:id="rId42"/>
    <p:sldId id="349" r:id="rId43"/>
    <p:sldId id="350" r:id="rId44"/>
    <p:sldId id="351" r:id="rId45"/>
    <p:sldId id="352" r:id="rId46"/>
    <p:sldId id="353" r:id="rId47"/>
    <p:sldId id="354" r:id="rId48"/>
    <p:sldId id="355" r:id="rId49"/>
    <p:sldId id="356" r:id="rId50"/>
    <p:sldId id="357" r:id="rId51"/>
    <p:sldId id="332" r:id="rId52"/>
    <p:sldId id="333" r:id="rId53"/>
    <p:sldId id="334" r:id="rId54"/>
    <p:sldId id="335" r:id="rId55"/>
    <p:sldId id="336" r:id="rId56"/>
    <p:sldId id="337" r:id="rId57"/>
    <p:sldId id="269" r:id="rId58"/>
    <p:sldId id="303" r:id="rId59"/>
    <p:sldId id="338" r:id="rId60"/>
    <p:sldId id="339" r:id="rId61"/>
    <p:sldId id="340" r:id="rId62"/>
    <p:sldId id="270" r:id="rId63"/>
    <p:sldId id="291" r:id="rId64"/>
    <p:sldId id="292" r:id="rId65"/>
    <p:sldId id="293" r:id="rId66"/>
    <p:sldId id="304" r:id="rId67"/>
    <p:sldId id="295" r:id="rId68"/>
    <p:sldId id="263" r:id="rId69"/>
    <p:sldId id="271" r:id="rId70"/>
    <p:sldId id="272" r:id="rId71"/>
    <p:sldId id="294" r:id="rId72"/>
    <p:sldId id="306" r:id="rId73"/>
    <p:sldId id="274" r:id="rId74"/>
  </p:sldIdLst>
  <p:sldSz cx="9144000" cy="6858000" type="screen4x3"/>
  <p:notesSz cx="6858000" cy="9144000"/>
  <p:custDataLst>
    <p:tags r:id="rId77"/>
  </p:custDataLst>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wberg, Jon" initials="N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33CC"/>
    <a:srgbClr val="335596"/>
    <a:srgbClr val="3333FF"/>
    <a:srgbClr val="660066"/>
    <a:srgbClr val="800000"/>
    <a:srgbClr val="0066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3016" autoAdjust="0"/>
    <p:restoredTop sz="94075" autoAdjust="0"/>
  </p:normalViewPr>
  <p:slideViewPr>
    <p:cSldViewPr>
      <p:cViewPr varScale="1">
        <p:scale>
          <a:sx n="65" d="100"/>
          <a:sy n="65" d="100"/>
        </p:scale>
        <p:origin x="90"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160"/>
    </p:cViewPr>
  </p:sorterViewPr>
  <p:notesViewPr>
    <p:cSldViewPr>
      <p:cViewPr>
        <p:scale>
          <a:sx n="100" d="100"/>
          <a:sy n="100" d="100"/>
        </p:scale>
        <p:origin x="108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lide Number Placeholder 10"/>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800"/>
            </a:lvl1pPr>
          </a:lstStyle>
          <a:p>
            <a:pPr>
              <a:defRPr/>
            </a:pPr>
            <a:endParaRPr lang="en-US" dirty="0"/>
          </a:p>
        </p:txBody>
      </p:sp>
    </p:spTree>
    <p:extLst>
      <p:ext uri="{BB962C8B-B14F-4D97-AF65-F5344CB8AC3E}">
        <p14:creationId xmlns:p14="http://schemas.microsoft.com/office/powerpoint/2010/main" val="3754461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062D8A1-CEE0-40DE-BE9B-4295A1525D83}" type="slidenum">
              <a:rPr lang="en-US"/>
              <a:pPr>
                <a:defRPr/>
              </a:pPr>
              <a:t>‹#›</a:t>
            </a:fld>
            <a:endParaRPr lang="en-US" dirty="0"/>
          </a:p>
        </p:txBody>
      </p:sp>
    </p:spTree>
    <p:extLst>
      <p:ext uri="{BB962C8B-B14F-4D97-AF65-F5344CB8AC3E}">
        <p14:creationId xmlns:p14="http://schemas.microsoft.com/office/powerpoint/2010/main" val="8430340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READ TO STUDENTS:</a:t>
            </a:r>
          </a:p>
          <a:p>
            <a:r>
              <a:rPr lang="en-US" sz="1200" kern="1200" dirty="0" smtClean="0">
                <a:solidFill>
                  <a:schemeClr val="tx1"/>
                </a:solidFill>
                <a:latin typeface="Arial" charset="0"/>
                <a:ea typeface="+mn-ea"/>
                <a:cs typeface="+mn-cs"/>
              </a:rPr>
              <a:t>Manufacturing is as old as the human race. To be an effective and valued production technician, you must understand the industry. You should understand the history and development of manufacturing. You should also understand the concept that any process that produces a product is considered manufacturing.</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Pictured- (Left) Henry</a:t>
            </a:r>
            <a:r>
              <a:rPr lang="en-US" sz="1200" kern="1200" baseline="0" dirty="0" smtClean="0">
                <a:solidFill>
                  <a:schemeClr val="tx1"/>
                </a:solidFill>
                <a:latin typeface="Arial" charset="0"/>
                <a:ea typeface="+mn-ea"/>
                <a:cs typeface="+mn-cs"/>
              </a:rPr>
              <a:t> Ford, Thomas Edison, Harvey Firestone</a:t>
            </a:r>
            <a:endParaRPr lang="en-US" sz="1200" kern="1200" dirty="0">
              <a:solidFill>
                <a:schemeClr val="tx1"/>
              </a:solidFill>
              <a:latin typeface="Arial" charset="0"/>
              <a:ea typeface="+mn-ea"/>
              <a:cs typeface="+mn-cs"/>
            </a:endParaRPr>
          </a:p>
        </p:txBody>
      </p:sp>
      <p:sp>
        <p:nvSpPr>
          <p:cNvPr id="39940" name="Slide Number Placeholder 3"/>
          <p:cNvSpPr>
            <a:spLocks noGrp="1"/>
          </p:cNvSpPr>
          <p:nvPr>
            <p:ph type="sldNum" sz="quarter" idx="5"/>
          </p:nvPr>
        </p:nvSpPr>
        <p:spPr>
          <a:noFill/>
        </p:spPr>
        <p:txBody>
          <a:bodyPr/>
          <a:lstStyle/>
          <a:p>
            <a:fld id="{847C3637-4270-48A2-98A7-BC3ED420D1BD}" type="slidenum">
              <a:rPr lang="en-US" smtClean="0"/>
              <a:pPr/>
              <a:t>1</a:t>
            </a:fld>
            <a:endParaRPr lang="en-US" dirty="0" smtClean="0"/>
          </a:p>
        </p:txBody>
      </p:sp>
    </p:spTree>
    <p:extLst>
      <p:ext uri="{BB962C8B-B14F-4D97-AF65-F5344CB8AC3E}">
        <p14:creationId xmlns:p14="http://schemas.microsoft.com/office/powerpoint/2010/main" val="112958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READ TO STUDENTS:</a:t>
            </a:r>
          </a:p>
          <a:p>
            <a:r>
              <a:rPr lang="en-US" sz="1200" kern="1200" dirty="0" smtClean="0">
                <a:solidFill>
                  <a:schemeClr val="tx1"/>
                </a:solidFill>
                <a:latin typeface="Arial" charset="0"/>
                <a:ea typeface="+mn-ea"/>
                <a:cs typeface="+mn-cs"/>
              </a:rPr>
              <a:t>Manufacturing is as old as the human race. To be an effective and valued production technician, you must understand the industry. You should understand the history and development of manufacturing. You should also understand the concept that any process that produces a product is considered manufacturing.</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Pictured- (Left) Henry</a:t>
            </a:r>
            <a:r>
              <a:rPr lang="en-US" sz="1200" kern="1200" baseline="0" dirty="0" smtClean="0">
                <a:solidFill>
                  <a:schemeClr val="tx1"/>
                </a:solidFill>
                <a:latin typeface="Arial" charset="0"/>
                <a:ea typeface="+mn-ea"/>
                <a:cs typeface="+mn-cs"/>
              </a:rPr>
              <a:t> Ford, Thomas Edison, Harvey Firestone</a:t>
            </a:r>
            <a:endParaRPr lang="en-US" sz="1200" kern="1200" dirty="0">
              <a:solidFill>
                <a:schemeClr val="tx1"/>
              </a:solidFill>
              <a:latin typeface="Arial" charset="0"/>
              <a:ea typeface="+mn-ea"/>
              <a:cs typeface="+mn-cs"/>
            </a:endParaRPr>
          </a:p>
        </p:txBody>
      </p:sp>
      <p:sp>
        <p:nvSpPr>
          <p:cNvPr id="39940" name="Slide Number Placeholder 3"/>
          <p:cNvSpPr>
            <a:spLocks noGrp="1"/>
          </p:cNvSpPr>
          <p:nvPr>
            <p:ph type="sldNum" sz="quarter" idx="5"/>
          </p:nvPr>
        </p:nvSpPr>
        <p:spPr>
          <a:noFill/>
        </p:spPr>
        <p:txBody>
          <a:bodyPr/>
          <a:lstStyle/>
          <a:p>
            <a:fld id="{847C3637-4270-48A2-98A7-BC3ED420D1BD}" type="slidenum">
              <a:rPr lang="en-US" smtClean="0"/>
              <a:pPr/>
              <a:t>3</a:t>
            </a:fld>
            <a:endParaRPr lang="en-US" dirty="0" smtClean="0"/>
          </a:p>
        </p:txBody>
      </p:sp>
    </p:spTree>
    <p:extLst>
      <p:ext uri="{BB962C8B-B14F-4D97-AF65-F5344CB8AC3E}">
        <p14:creationId xmlns:p14="http://schemas.microsoft.com/office/powerpoint/2010/main" val="45630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Direct</a:t>
            </a:r>
            <a:r>
              <a:rPr lang="en-US" sz="1200" kern="1200" dirty="0" smtClean="0">
                <a:solidFill>
                  <a:schemeClr val="tx1"/>
                </a:solidFill>
                <a:latin typeface="Arial" charset="0"/>
                <a:ea typeface="+mn-ea"/>
                <a:cs typeface="+mn-cs"/>
              </a:rPr>
              <a:t> students to turn to page 2-1-1 in their Foundations of </a:t>
            </a:r>
            <a:r>
              <a:rPr lang="en-US" sz="1200" i="1" kern="1200" dirty="0" smtClean="0">
                <a:solidFill>
                  <a:schemeClr val="tx1"/>
                </a:solidFill>
                <a:latin typeface="Arial" charset="0"/>
                <a:ea typeface="+mn-ea"/>
                <a:cs typeface="+mn-cs"/>
              </a:rPr>
              <a:t>Manufacturing, Domain 2: Production and Processes, Section 1: Introduction to the Manufacturing Industry</a:t>
            </a:r>
            <a:r>
              <a:rPr lang="en-US" sz="1200" kern="1200" dirty="0" smtClean="0">
                <a:solidFill>
                  <a:schemeClr val="tx1"/>
                </a:solidFill>
                <a:latin typeface="Arial" charset="0"/>
                <a:ea typeface="+mn-ea"/>
                <a:cs typeface="+mn-cs"/>
              </a:rPr>
              <a:t>, Student Workbook and continue with the discussion.</a:t>
            </a:r>
          </a:p>
          <a:p>
            <a:endParaRPr lang="en-US" sz="1200" b="1"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Why is the history of manufacturing important?</a:t>
            </a:r>
          </a:p>
          <a:p>
            <a:r>
              <a:rPr lang="en-US" sz="1200" b="1" kern="1200" dirty="0" smtClean="0">
                <a:solidFill>
                  <a:schemeClr val="tx1"/>
                </a:solidFill>
                <a:latin typeface="Arial" charset="0"/>
                <a:ea typeface="+mn-ea"/>
                <a:cs typeface="+mn-cs"/>
              </a:rPr>
              <a:t>Answers:</a:t>
            </a:r>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Understand present manufacturing methodology.</a:t>
            </a:r>
          </a:p>
          <a:p>
            <a:pPr lvl="0"/>
            <a:r>
              <a:rPr lang="en-US" sz="1200" kern="1200" dirty="0" smtClean="0">
                <a:solidFill>
                  <a:schemeClr val="tx1"/>
                </a:solidFill>
                <a:latin typeface="Arial" charset="0"/>
                <a:ea typeface="+mn-ea"/>
                <a:cs typeface="+mn-cs"/>
              </a:rPr>
              <a:t>Acceptance of changes due to technology.</a:t>
            </a:r>
          </a:p>
          <a:p>
            <a:pPr lvl="0"/>
            <a:r>
              <a:rPr lang="en-US" sz="1200" kern="1200" dirty="0" smtClean="0">
                <a:solidFill>
                  <a:schemeClr val="tx1"/>
                </a:solidFill>
                <a:latin typeface="Arial" charset="0"/>
                <a:ea typeface="+mn-ea"/>
                <a:cs typeface="+mn-cs"/>
              </a:rPr>
              <a:t>Understand management’s attitude toward employee functions and skills.</a:t>
            </a:r>
          </a:p>
          <a:p>
            <a:endParaRPr lang="en-US" sz="1200" kern="1200" dirty="0">
              <a:solidFill>
                <a:schemeClr val="tx1"/>
              </a:solidFill>
              <a:latin typeface="Arial" charset="0"/>
              <a:ea typeface="+mn-ea"/>
              <a:cs typeface="+mn-cs"/>
            </a:endParaRPr>
          </a:p>
        </p:txBody>
      </p:sp>
      <p:sp>
        <p:nvSpPr>
          <p:cNvPr id="40964" name="Slide Number Placeholder 3"/>
          <p:cNvSpPr>
            <a:spLocks noGrp="1"/>
          </p:cNvSpPr>
          <p:nvPr>
            <p:ph type="sldNum" sz="quarter" idx="5"/>
          </p:nvPr>
        </p:nvSpPr>
        <p:spPr>
          <a:noFill/>
        </p:spPr>
        <p:txBody>
          <a:bodyPr/>
          <a:lstStyle/>
          <a:p>
            <a:fld id="{9283684F-F3AC-4EA7-9273-75C09FEF9EC1}" type="slidenum">
              <a:rPr lang="en-US" smtClean="0"/>
              <a:pPr/>
              <a:t>5</a:t>
            </a:fld>
            <a:endParaRPr lang="en-US" dirty="0" smtClean="0"/>
          </a:p>
        </p:txBody>
      </p:sp>
    </p:spTree>
    <p:extLst>
      <p:ext uri="{BB962C8B-B14F-4D97-AF65-F5344CB8AC3E}">
        <p14:creationId xmlns:p14="http://schemas.microsoft.com/office/powerpoint/2010/main" val="4226156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dirty="0" smtClean="0"/>
          </a:p>
        </p:txBody>
      </p:sp>
      <p:sp>
        <p:nvSpPr>
          <p:cNvPr id="43012" name="Slide Number Placeholder 3"/>
          <p:cNvSpPr>
            <a:spLocks noGrp="1"/>
          </p:cNvSpPr>
          <p:nvPr>
            <p:ph type="sldNum" sz="quarter" idx="5"/>
          </p:nvPr>
        </p:nvSpPr>
        <p:spPr>
          <a:noFill/>
        </p:spPr>
        <p:txBody>
          <a:bodyPr/>
          <a:lstStyle/>
          <a:p>
            <a:fld id="{8C2E8EFF-B9F9-40FD-9E9B-BB4789045298}" type="slidenum">
              <a:rPr lang="en-US" smtClean="0"/>
              <a:pPr/>
              <a:t>6</a:t>
            </a:fld>
            <a:endParaRPr lang="en-US" dirty="0" smtClean="0"/>
          </a:p>
        </p:txBody>
      </p:sp>
    </p:spTree>
    <p:extLst>
      <p:ext uri="{BB962C8B-B14F-4D97-AF65-F5344CB8AC3E}">
        <p14:creationId xmlns:p14="http://schemas.microsoft.com/office/powerpoint/2010/main" val="133778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dirty="0" smtClean="0"/>
              <a:t>Ask students about their current jobs. Discuss the possibilities of manufacturing in what they currently do.</a:t>
            </a:r>
          </a:p>
        </p:txBody>
      </p:sp>
      <p:sp>
        <p:nvSpPr>
          <p:cNvPr id="44036" name="Slide Number Placeholder 3"/>
          <p:cNvSpPr>
            <a:spLocks noGrp="1"/>
          </p:cNvSpPr>
          <p:nvPr>
            <p:ph type="sldNum" sz="quarter" idx="5"/>
          </p:nvPr>
        </p:nvSpPr>
        <p:spPr>
          <a:noFill/>
        </p:spPr>
        <p:txBody>
          <a:bodyPr/>
          <a:lstStyle/>
          <a:p>
            <a:fld id="{562F35C5-9170-44E2-8A33-6190CE8CABBB}" type="slidenum">
              <a:rPr lang="en-US" smtClean="0"/>
              <a:pPr/>
              <a:t>7</a:t>
            </a:fld>
            <a:endParaRPr lang="en-US" dirty="0" smtClean="0"/>
          </a:p>
        </p:txBody>
      </p:sp>
    </p:spTree>
    <p:extLst>
      <p:ext uri="{BB962C8B-B14F-4D97-AF65-F5344CB8AC3E}">
        <p14:creationId xmlns:p14="http://schemas.microsoft.com/office/powerpoint/2010/main" val="2653999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dirty="0" smtClean="0"/>
          </a:p>
        </p:txBody>
      </p:sp>
      <p:sp>
        <p:nvSpPr>
          <p:cNvPr id="41988" name="Slide Number Placeholder 3"/>
          <p:cNvSpPr>
            <a:spLocks noGrp="1"/>
          </p:cNvSpPr>
          <p:nvPr>
            <p:ph type="sldNum" sz="quarter" idx="5"/>
          </p:nvPr>
        </p:nvSpPr>
        <p:spPr>
          <a:noFill/>
        </p:spPr>
        <p:txBody>
          <a:bodyPr/>
          <a:lstStyle/>
          <a:p>
            <a:fld id="{53D2738F-06F6-4E17-8534-254F0F7CD675}" type="slidenum">
              <a:rPr lang="en-US" smtClean="0"/>
              <a:pPr/>
              <a:t>8</a:t>
            </a:fld>
            <a:endParaRPr lang="en-US" dirty="0" smtClean="0"/>
          </a:p>
        </p:txBody>
      </p:sp>
    </p:spTree>
    <p:extLst>
      <p:ext uri="{BB962C8B-B14F-4D97-AF65-F5344CB8AC3E}">
        <p14:creationId xmlns:p14="http://schemas.microsoft.com/office/powerpoint/2010/main" val="3692053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 production updated when customers needs change</a:t>
            </a:r>
          </a:p>
          <a:p>
            <a:endParaRPr lang="en-US" dirty="0" smtClean="0"/>
          </a:p>
          <a:p>
            <a:pPr marL="228600" indent="-228600">
              <a:buAutoNum type="arabicPeriod"/>
            </a:pPr>
            <a:r>
              <a:rPr lang="en-US" dirty="0" smtClean="0"/>
              <a:t>Example: customer wants a change in the material; color, type, etc.</a:t>
            </a:r>
          </a:p>
          <a:p>
            <a:pPr marL="228600" indent="-228600">
              <a:buAutoNum type="arabicPeriod"/>
            </a:pPr>
            <a:endParaRPr lang="en-US" dirty="0" smtClean="0"/>
          </a:p>
          <a:p>
            <a:pPr marL="228600" indent="-228600">
              <a:buAutoNum type="arabicPeriod"/>
            </a:pPr>
            <a:r>
              <a:rPr lang="en-US" dirty="0" smtClean="0"/>
              <a:t>Production changes may impact customers schedule or plans</a:t>
            </a:r>
            <a:endParaRPr lang="en-US" dirty="0"/>
          </a:p>
        </p:txBody>
      </p:sp>
      <p:sp>
        <p:nvSpPr>
          <p:cNvPr id="4" name="Slide Number Placeholder 3"/>
          <p:cNvSpPr>
            <a:spLocks noGrp="1"/>
          </p:cNvSpPr>
          <p:nvPr>
            <p:ph type="sldNum" sz="quarter" idx="10"/>
          </p:nvPr>
        </p:nvSpPr>
        <p:spPr/>
        <p:txBody>
          <a:bodyPr/>
          <a:lstStyle/>
          <a:p>
            <a:pPr>
              <a:defRPr/>
            </a:pPr>
            <a:fld id="{4062D8A1-CEE0-40DE-BE9B-4295A1525D83}" type="slidenum">
              <a:rPr lang="en-US" smtClean="0"/>
              <a:pPr>
                <a:defRPr/>
              </a:pPr>
              <a:t>14</a:t>
            </a:fld>
            <a:endParaRPr lang="en-US" dirty="0"/>
          </a:p>
        </p:txBody>
      </p:sp>
    </p:spTree>
    <p:extLst>
      <p:ext uri="{BB962C8B-B14F-4D97-AF65-F5344CB8AC3E}">
        <p14:creationId xmlns:p14="http://schemas.microsoft.com/office/powerpoint/2010/main" val="1295845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62D8A1-CEE0-40DE-BE9B-4295A1525D83}" type="slidenum">
              <a:rPr lang="en-US" smtClean="0"/>
              <a:pPr>
                <a:defRPr/>
              </a:pPr>
              <a:t>16</a:t>
            </a:fld>
            <a:endParaRPr lang="en-US" dirty="0"/>
          </a:p>
        </p:txBody>
      </p:sp>
    </p:spTree>
    <p:extLst>
      <p:ext uri="{BB962C8B-B14F-4D97-AF65-F5344CB8AC3E}">
        <p14:creationId xmlns:p14="http://schemas.microsoft.com/office/powerpoint/2010/main" val="61169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dirty="0" smtClean="0"/>
          </a:p>
        </p:txBody>
      </p:sp>
      <p:sp>
        <p:nvSpPr>
          <p:cNvPr id="48132" name="Slide Number Placeholder 3"/>
          <p:cNvSpPr>
            <a:spLocks noGrp="1"/>
          </p:cNvSpPr>
          <p:nvPr>
            <p:ph type="sldNum" sz="quarter" idx="5"/>
          </p:nvPr>
        </p:nvSpPr>
        <p:spPr>
          <a:noFill/>
        </p:spPr>
        <p:txBody>
          <a:bodyPr/>
          <a:lstStyle/>
          <a:p>
            <a:fld id="{3C0FAB7A-976F-4671-A3D0-4BB425F498AF}" type="slidenum">
              <a:rPr lang="en-US" smtClean="0"/>
              <a:pPr/>
              <a:t>18</a:t>
            </a:fld>
            <a:endParaRPr lang="en-US" dirty="0" smtClean="0"/>
          </a:p>
        </p:txBody>
      </p:sp>
    </p:spTree>
    <p:extLst>
      <p:ext uri="{BB962C8B-B14F-4D97-AF65-F5344CB8AC3E}">
        <p14:creationId xmlns:p14="http://schemas.microsoft.com/office/powerpoint/2010/main" val="116369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dirty="0" smtClean="0"/>
          </a:p>
        </p:txBody>
      </p:sp>
      <p:sp>
        <p:nvSpPr>
          <p:cNvPr id="47108" name="Slide Number Placeholder 3"/>
          <p:cNvSpPr>
            <a:spLocks noGrp="1"/>
          </p:cNvSpPr>
          <p:nvPr>
            <p:ph type="sldNum" sz="quarter" idx="5"/>
          </p:nvPr>
        </p:nvSpPr>
        <p:spPr>
          <a:noFill/>
        </p:spPr>
        <p:txBody>
          <a:bodyPr/>
          <a:lstStyle/>
          <a:p>
            <a:fld id="{145D9430-7940-4DA8-A295-8F79D7D46592}" type="slidenum">
              <a:rPr lang="en-US" smtClean="0"/>
              <a:pPr/>
              <a:t>19</a:t>
            </a:fld>
            <a:endParaRPr lang="en-US" dirty="0" smtClean="0"/>
          </a:p>
        </p:txBody>
      </p:sp>
    </p:spTree>
    <p:extLst>
      <p:ext uri="{BB962C8B-B14F-4D97-AF65-F5344CB8AC3E}">
        <p14:creationId xmlns:p14="http://schemas.microsoft.com/office/powerpoint/2010/main" val="1004935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dirty="0" smtClean="0"/>
          </a:p>
        </p:txBody>
      </p:sp>
      <p:sp>
        <p:nvSpPr>
          <p:cNvPr id="45060" name="Slide Number Placeholder 3"/>
          <p:cNvSpPr>
            <a:spLocks noGrp="1"/>
          </p:cNvSpPr>
          <p:nvPr>
            <p:ph type="sldNum" sz="quarter" idx="5"/>
          </p:nvPr>
        </p:nvSpPr>
        <p:spPr>
          <a:noFill/>
        </p:spPr>
        <p:txBody>
          <a:bodyPr/>
          <a:lstStyle/>
          <a:p>
            <a:fld id="{33D66E39-2306-485E-8693-6BF908E79671}" type="slidenum">
              <a:rPr lang="en-US" smtClean="0"/>
              <a:pPr/>
              <a:t>20</a:t>
            </a:fld>
            <a:endParaRPr lang="en-US" dirty="0" smtClean="0"/>
          </a:p>
        </p:txBody>
      </p:sp>
    </p:spTree>
    <p:extLst>
      <p:ext uri="{BB962C8B-B14F-4D97-AF65-F5344CB8AC3E}">
        <p14:creationId xmlns:p14="http://schemas.microsoft.com/office/powerpoint/2010/main" val="3781414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Note: </a:t>
            </a:r>
            <a:r>
              <a:rPr lang="en-US" sz="1200" kern="1200" dirty="0" smtClean="0">
                <a:solidFill>
                  <a:schemeClr val="tx1"/>
                </a:solidFill>
                <a:latin typeface="Arial" charset="0"/>
                <a:ea typeface="+mn-ea"/>
                <a:cs typeface="+mn-cs"/>
              </a:rPr>
              <a:t>Some plastics are made from the same crude oil that becomes the gasoline you use to fuel your car.</a:t>
            </a:r>
            <a:endParaRPr lang="en-US" sz="1200" kern="1200" dirty="0">
              <a:solidFill>
                <a:schemeClr val="tx1"/>
              </a:solidFill>
              <a:latin typeface="Arial" charset="0"/>
              <a:ea typeface="+mn-ea"/>
              <a:cs typeface="+mn-cs"/>
            </a:endParaRPr>
          </a:p>
        </p:txBody>
      </p:sp>
      <p:sp>
        <p:nvSpPr>
          <p:cNvPr id="50180" name="Slide Number Placeholder 3"/>
          <p:cNvSpPr>
            <a:spLocks noGrp="1"/>
          </p:cNvSpPr>
          <p:nvPr>
            <p:ph type="sldNum" sz="quarter" idx="5"/>
          </p:nvPr>
        </p:nvSpPr>
        <p:spPr>
          <a:noFill/>
        </p:spPr>
        <p:txBody>
          <a:bodyPr/>
          <a:lstStyle/>
          <a:p>
            <a:fld id="{B936D7D4-2169-45D7-A01F-944B735C25DA}" type="slidenum">
              <a:rPr lang="en-US" smtClean="0"/>
              <a:pPr/>
              <a:t>21</a:t>
            </a:fld>
            <a:endParaRPr lang="en-US" dirty="0" smtClean="0"/>
          </a:p>
        </p:txBody>
      </p:sp>
    </p:spTree>
    <p:extLst>
      <p:ext uri="{BB962C8B-B14F-4D97-AF65-F5344CB8AC3E}">
        <p14:creationId xmlns:p14="http://schemas.microsoft.com/office/powerpoint/2010/main" val="1451868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dirty="0" smtClean="0"/>
              <a:t>Photos are from Treatt</a:t>
            </a:r>
            <a:r>
              <a:rPr lang="en-US" baseline="0" dirty="0" smtClean="0"/>
              <a:t> USA in Lakeland, Florida.</a:t>
            </a:r>
            <a:endParaRPr lang="en-US" dirty="0" smtClean="0"/>
          </a:p>
        </p:txBody>
      </p:sp>
      <p:sp>
        <p:nvSpPr>
          <p:cNvPr id="49156" name="Slide Number Placeholder 3"/>
          <p:cNvSpPr>
            <a:spLocks noGrp="1"/>
          </p:cNvSpPr>
          <p:nvPr>
            <p:ph type="sldNum" sz="quarter" idx="5"/>
          </p:nvPr>
        </p:nvSpPr>
        <p:spPr>
          <a:noFill/>
        </p:spPr>
        <p:txBody>
          <a:bodyPr/>
          <a:lstStyle/>
          <a:p>
            <a:fld id="{969D6C51-8D97-486D-931E-867FD41442FC}" type="slidenum">
              <a:rPr lang="en-US" smtClean="0"/>
              <a:pPr/>
              <a:t>22</a:t>
            </a:fld>
            <a:endParaRPr lang="en-US" dirty="0" smtClean="0"/>
          </a:p>
        </p:txBody>
      </p:sp>
    </p:spTree>
    <p:extLst>
      <p:ext uri="{BB962C8B-B14F-4D97-AF65-F5344CB8AC3E}">
        <p14:creationId xmlns:p14="http://schemas.microsoft.com/office/powerpoint/2010/main" val="1266707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dirty="0" smtClean="0"/>
          </a:p>
        </p:txBody>
      </p:sp>
      <p:sp>
        <p:nvSpPr>
          <p:cNvPr id="46084" name="Slide Number Placeholder 3"/>
          <p:cNvSpPr>
            <a:spLocks noGrp="1"/>
          </p:cNvSpPr>
          <p:nvPr>
            <p:ph type="sldNum" sz="quarter" idx="5"/>
          </p:nvPr>
        </p:nvSpPr>
        <p:spPr>
          <a:noFill/>
        </p:spPr>
        <p:txBody>
          <a:bodyPr/>
          <a:lstStyle/>
          <a:p>
            <a:fld id="{CB2234B0-7CC6-423A-AAAE-98FDA99312C5}" type="slidenum">
              <a:rPr lang="en-US" smtClean="0"/>
              <a:pPr/>
              <a:t>23</a:t>
            </a:fld>
            <a:endParaRPr lang="en-US" dirty="0" smtClean="0"/>
          </a:p>
        </p:txBody>
      </p:sp>
    </p:spTree>
    <p:extLst>
      <p:ext uri="{BB962C8B-B14F-4D97-AF65-F5344CB8AC3E}">
        <p14:creationId xmlns:p14="http://schemas.microsoft.com/office/powerpoint/2010/main" val="242889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dirty="0" smtClean="0"/>
          </a:p>
        </p:txBody>
      </p:sp>
      <p:sp>
        <p:nvSpPr>
          <p:cNvPr id="52228" name="Slide Number Placeholder 3"/>
          <p:cNvSpPr>
            <a:spLocks noGrp="1"/>
          </p:cNvSpPr>
          <p:nvPr>
            <p:ph type="sldNum" sz="quarter" idx="5"/>
          </p:nvPr>
        </p:nvSpPr>
        <p:spPr>
          <a:noFill/>
        </p:spPr>
        <p:txBody>
          <a:bodyPr/>
          <a:lstStyle/>
          <a:p>
            <a:fld id="{6BBA265E-4241-4DC3-8EC1-EEA0278EC8F4}" type="slidenum">
              <a:rPr lang="en-US" smtClean="0"/>
              <a:pPr/>
              <a:t>24</a:t>
            </a:fld>
            <a:endParaRPr lang="en-US" dirty="0" smtClean="0"/>
          </a:p>
        </p:txBody>
      </p:sp>
    </p:spTree>
    <p:extLst>
      <p:ext uri="{BB962C8B-B14F-4D97-AF65-F5344CB8AC3E}">
        <p14:creationId xmlns:p14="http://schemas.microsoft.com/office/powerpoint/2010/main" val="2487672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dirty="0" smtClean="0"/>
          </a:p>
        </p:txBody>
      </p:sp>
      <p:sp>
        <p:nvSpPr>
          <p:cNvPr id="51204" name="Slide Number Placeholder 3"/>
          <p:cNvSpPr>
            <a:spLocks noGrp="1"/>
          </p:cNvSpPr>
          <p:nvPr>
            <p:ph type="sldNum" sz="quarter" idx="5"/>
          </p:nvPr>
        </p:nvSpPr>
        <p:spPr>
          <a:noFill/>
        </p:spPr>
        <p:txBody>
          <a:bodyPr/>
          <a:lstStyle/>
          <a:p>
            <a:fld id="{4FD7407A-DBF6-49A1-B82E-BC48ADE74433}" type="slidenum">
              <a:rPr lang="en-US" smtClean="0"/>
              <a:pPr/>
              <a:t>25</a:t>
            </a:fld>
            <a:endParaRPr lang="en-US" dirty="0" smtClean="0"/>
          </a:p>
        </p:txBody>
      </p:sp>
    </p:spTree>
    <p:extLst>
      <p:ext uri="{BB962C8B-B14F-4D97-AF65-F5344CB8AC3E}">
        <p14:creationId xmlns:p14="http://schemas.microsoft.com/office/powerpoint/2010/main" val="4201699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What other inventions helped start the industrial revolution?</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 </a:t>
            </a:r>
            <a:r>
              <a:rPr lang="en-US" sz="1200" kern="1200" dirty="0" smtClean="0">
                <a:solidFill>
                  <a:schemeClr val="tx1"/>
                </a:solidFill>
                <a:latin typeface="Arial" charset="0"/>
                <a:ea typeface="+mn-ea"/>
                <a:cs typeface="+mn-cs"/>
              </a:rPr>
              <a:t>but should include:</a:t>
            </a: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Eli Whitney – interchangeable parts for muskets.</a:t>
            </a:r>
          </a:p>
          <a:p>
            <a:pPr lvl="0"/>
            <a:r>
              <a:rPr lang="en-US" sz="1200" kern="1200" dirty="0" smtClean="0">
                <a:solidFill>
                  <a:schemeClr val="tx1"/>
                </a:solidFill>
                <a:latin typeface="Arial" charset="0"/>
                <a:ea typeface="+mn-ea"/>
                <a:cs typeface="+mn-cs"/>
              </a:rPr>
              <a:t>Robert Fulton – steamboat.</a:t>
            </a:r>
          </a:p>
          <a:p>
            <a:pPr lvl="0"/>
            <a:r>
              <a:rPr lang="en-US" sz="1200" kern="1200" dirty="0" smtClean="0">
                <a:solidFill>
                  <a:schemeClr val="tx1"/>
                </a:solidFill>
                <a:latin typeface="Arial" charset="0"/>
                <a:ea typeface="+mn-ea"/>
                <a:cs typeface="+mn-cs"/>
              </a:rPr>
              <a:t>Alexander Graham Bell – telephone.</a:t>
            </a:r>
            <a:endParaRPr lang="en-US" sz="1200" kern="1200" dirty="0">
              <a:solidFill>
                <a:schemeClr val="tx1"/>
              </a:solidFill>
              <a:latin typeface="Arial" charset="0"/>
              <a:ea typeface="+mn-ea"/>
              <a:cs typeface="+mn-cs"/>
            </a:endParaRPr>
          </a:p>
        </p:txBody>
      </p:sp>
      <p:sp>
        <p:nvSpPr>
          <p:cNvPr id="53252" name="Slide Number Placeholder 3"/>
          <p:cNvSpPr>
            <a:spLocks noGrp="1"/>
          </p:cNvSpPr>
          <p:nvPr>
            <p:ph type="sldNum" sz="quarter" idx="5"/>
          </p:nvPr>
        </p:nvSpPr>
        <p:spPr>
          <a:noFill/>
        </p:spPr>
        <p:txBody>
          <a:bodyPr/>
          <a:lstStyle/>
          <a:p>
            <a:fld id="{FBEC04BB-4930-4B2D-A1E4-91B137034530}" type="slidenum">
              <a:rPr lang="en-US" smtClean="0"/>
              <a:pPr/>
              <a:t>26</a:t>
            </a:fld>
            <a:endParaRPr lang="en-US" dirty="0" smtClean="0"/>
          </a:p>
        </p:txBody>
      </p:sp>
    </p:spTree>
    <p:extLst>
      <p:ext uri="{BB962C8B-B14F-4D97-AF65-F5344CB8AC3E}">
        <p14:creationId xmlns:p14="http://schemas.microsoft.com/office/powerpoint/2010/main" val="1569088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p>
        </p:txBody>
      </p:sp>
      <p:sp>
        <p:nvSpPr>
          <p:cNvPr id="55300" name="Slide Number Placeholder 3"/>
          <p:cNvSpPr>
            <a:spLocks noGrp="1"/>
          </p:cNvSpPr>
          <p:nvPr>
            <p:ph type="sldNum" sz="quarter" idx="5"/>
          </p:nvPr>
        </p:nvSpPr>
        <p:spPr>
          <a:noFill/>
        </p:spPr>
        <p:txBody>
          <a:bodyPr/>
          <a:lstStyle/>
          <a:p>
            <a:fld id="{2D991756-6C1A-4C97-B4BF-68D24C86EFD2}" type="slidenum">
              <a:rPr lang="en-US" smtClean="0"/>
              <a:pPr/>
              <a:t>27</a:t>
            </a:fld>
            <a:endParaRPr lang="en-US" dirty="0" smtClean="0"/>
          </a:p>
        </p:txBody>
      </p:sp>
    </p:spTree>
    <p:extLst>
      <p:ext uri="{BB962C8B-B14F-4D97-AF65-F5344CB8AC3E}">
        <p14:creationId xmlns:p14="http://schemas.microsoft.com/office/powerpoint/2010/main" val="3322648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dirty="0" smtClean="0"/>
          </a:p>
        </p:txBody>
      </p:sp>
      <p:sp>
        <p:nvSpPr>
          <p:cNvPr id="54276" name="Slide Number Placeholder 3"/>
          <p:cNvSpPr>
            <a:spLocks noGrp="1"/>
          </p:cNvSpPr>
          <p:nvPr>
            <p:ph type="sldNum" sz="quarter" idx="5"/>
          </p:nvPr>
        </p:nvSpPr>
        <p:spPr>
          <a:noFill/>
        </p:spPr>
        <p:txBody>
          <a:bodyPr/>
          <a:lstStyle/>
          <a:p>
            <a:fld id="{DA504610-6553-4C41-A955-843C46AEACFE}" type="slidenum">
              <a:rPr lang="en-US" smtClean="0"/>
              <a:pPr/>
              <a:t>29</a:t>
            </a:fld>
            <a:endParaRPr lang="en-US" dirty="0" smtClean="0"/>
          </a:p>
        </p:txBody>
      </p:sp>
    </p:spTree>
    <p:extLst>
      <p:ext uri="{BB962C8B-B14F-4D97-AF65-F5344CB8AC3E}">
        <p14:creationId xmlns:p14="http://schemas.microsoft.com/office/powerpoint/2010/main" val="3480037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dirty="0" smtClean="0"/>
          </a:p>
        </p:txBody>
      </p:sp>
      <p:sp>
        <p:nvSpPr>
          <p:cNvPr id="56324" name="Slide Number Placeholder 3"/>
          <p:cNvSpPr>
            <a:spLocks noGrp="1"/>
          </p:cNvSpPr>
          <p:nvPr>
            <p:ph type="sldNum" sz="quarter" idx="5"/>
          </p:nvPr>
        </p:nvSpPr>
        <p:spPr>
          <a:noFill/>
        </p:spPr>
        <p:txBody>
          <a:bodyPr/>
          <a:lstStyle/>
          <a:p>
            <a:fld id="{FF3F70BF-AED5-4DED-835E-BFBC5CF5DB91}" type="slidenum">
              <a:rPr lang="en-US" smtClean="0"/>
              <a:pPr/>
              <a:t>37</a:t>
            </a:fld>
            <a:endParaRPr lang="en-US" dirty="0" smtClean="0"/>
          </a:p>
        </p:txBody>
      </p:sp>
    </p:spTree>
    <p:extLst>
      <p:ext uri="{BB962C8B-B14F-4D97-AF65-F5344CB8AC3E}">
        <p14:creationId xmlns:p14="http://schemas.microsoft.com/office/powerpoint/2010/main" val="489981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062D8A1-CEE0-40DE-BE9B-4295A1525D83}" type="slidenum">
              <a:rPr lang="en-US" smtClean="0"/>
              <a:pPr>
                <a:defRPr/>
              </a:pPr>
              <a:t>38</a:t>
            </a:fld>
            <a:endParaRPr lang="en-US" dirty="0"/>
          </a:p>
        </p:txBody>
      </p:sp>
    </p:spTree>
    <p:extLst>
      <p:ext uri="{BB962C8B-B14F-4D97-AF65-F5344CB8AC3E}">
        <p14:creationId xmlns:p14="http://schemas.microsoft.com/office/powerpoint/2010/main" val="2100736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Name a product that requires more than one process to produce.</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 </a:t>
            </a:r>
            <a:r>
              <a:rPr lang="en-US" sz="1200" kern="1200" dirty="0" smtClean="0">
                <a:solidFill>
                  <a:schemeClr val="tx1"/>
                </a:solidFill>
                <a:latin typeface="Arial" charset="0"/>
                <a:ea typeface="+mn-ea"/>
                <a:cs typeface="+mn-cs"/>
              </a:rPr>
              <a:t>but might include:</a:t>
            </a:r>
          </a:p>
          <a:p>
            <a:r>
              <a:rPr lang="en-US" sz="1200" b="1" kern="120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pPr lvl="0">
              <a:buFont typeface="Arial" pitchFamily="34" charset="0"/>
              <a:buChar char="•"/>
            </a:pPr>
            <a:r>
              <a:rPr lang="en-US" sz="1200" kern="1200" dirty="0" smtClean="0">
                <a:solidFill>
                  <a:schemeClr val="tx1"/>
                </a:solidFill>
                <a:latin typeface="Arial" charset="0"/>
                <a:ea typeface="+mn-ea"/>
                <a:cs typeface="+mn-cs"/>
              </a:rPr>
              <a:t> Gasoline</a:t>
            </a:r>
          </a:p>
          <a:p>
            <a:pPr lvl="0">
              <a:buFont typeface="Arial" pitchFamily="34" charset="0"/>
              <a:buChar char="•"/>
            </a:pPr>
            <a:r>
              <a:rPr lang="en-US" sz="1200" kern="1200" dirty="0" smtClean="0">
                <a:solidFill>
                  <a:schemeClr val="tx1"/>
                </a:solidFill>
                <a:latin typeface="Arial" charset="0"/>
                <a:ea typeface="+mn-ea"/>
                <a:cs typeface="+mn-cs"/>
              </a:rPr>
              <a:t> Paint</a:t>
            </a:r>
          </a:p>
          <a:p>
            <a:pPr lvl="0">
              <a:buFont typeface="Arial" pitchFamily="34" charset="0"/>
              <a:buChar char="•"/>
            </a:pPr>
            <a:r>
              <a:rPr lang="en-US" sz="1200" kern="1200" dirty="0" smtClean="0">
                <a:solidFill>
                  <a:schemeClr val="tx1"/>
                </a:solidFill>
                <a:latin typeface="Arial" charset="0"/>
                <a:ea typeface="+mn-ea"/>
                <a:cs typeface="+mn-cs"/>
              </a:rPr>
              <a:t> Candy</a:t>
            </a:r>
          </a:p>
          <a:p>
            <a:endParaRPr lang="en-US" dirty="0" smtClean="0"/>
          </a:p>
        </p:txBody>
      </p:sp>
      <p:sp>
        <p:nvSpPr>
          <p:cNvPr id="57348" name="Slide Number Placeholder 3"/>
          <p:cNvSpPr>
            <a:spLocks noGrp="1"/>
          </p:cNvSpPr>
          <p:nvPr>
            <p:ph type="sldNum" sz="quarter" idx="5"/>
          </p:nvPr>
        </p:nvSpPr>
        <p:spPr>
          <a:noFill/>
        </p:spPr>
        <p:txBody>
          <a:bodyPr/>
          <a:lstStyle/>
          <a:p>
            <a:fld id="{31C533D6-8B2E-4479-BF63-5B1835055822}" type="slidenum">
              <a:rPr lang="en-US" smtClean="0"/>
              <a:pPr/>
              <a:t>39</a:t>
            </a:fld>
            <a:endParaRPr lang="en-US" dirty="0" smtClean="0"/>
          </a:p>
        </p:txBody>
      </p:sp>
    </p:spTree>
    <p:extLst>
      <p:ext uri="{BB962C8B-B14F-4D97-AF65-F5344CB8AC3E}">
        <p14:creationId xmlns:p14="http://schemas.microsoft.com/office/powerpoint/2010/main" val="3661043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dirty="0" smtClean="0"/>
          </a:p>
        </p:txBody>
      </p:sp>
      <p:sp>
        <p:nvSpPr>
          <p:cNvPr id="60420" name="Slide Number Placeholder 3"/>
          <p:cNvSpPr>
            <a:spLocks noGrp="1"/>
          </p:cNvSpPr>
          <p:nvPr>
            <p:ph type="sldNum" sz="quarter" idx="5"/>
          </p:nvPr>
        </p:nvSpPr>
        <p:spPr>
          <a:noFill/>
        </p:spPr>
        <p:txBody>
          <a:bodyPr/>
          <a:lstStyle/>
          <a:p>
            <a:fld id="{9ACF041D-F8DF-4EB8-A93D-5E0534721DCD}" type="slidenum">
              <a:rPr lang="en-US" smtClean="0"/>
              <a:pPr/>
              <a:t>57</a:t>
            </a:fld>
            <a:endParaRPr lang="en-US" dirty="0" smtClean="0"/>
          </a:p>
        </p:txBody>
      </p:sp>
    </p:spTree>
    <p:extLst>
      <p:ext uri="{BB962C8B-B14F-4D97-AF65-F5344CB8AC3E}">
        <p14:creationId xmlns:p14="http://schemas.microsoft.com/office/powerpoint/2010/main" val="2556811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dirty="0" smtClean="0"/>
          </a:p>
        </p:txBody>
      </p:sp>
      <p:sp>
        <p:nvSpPr>
          <p:cNvPr id="59396" name="Slide Number Placeholder 3"/>
          <p:cNvSpPr>
            <a:spLocks noGrp="1"/>
          </p:cNvSpPr>
          <p:nvPr>
            <p:ph type="sldNum" sz="quarter" idx="5"/>
          </p:nvPr>
        </p:nvSpPr>
        <p:spPr>
          <a:noFill/>
        </p:spPr>
        <p:txBody>
          <a:bodyPr/>
          <a:lstStyle/>
          <a:p>
            <a:fld id="{1C3EDD99-6CF2-4CF7-BF7A-480B68CDBBBE}" type="slidenum">
              <a:rPr lang="en-US" smtClean="0"/>
              <a:pPr/>
              <a:t>58</a:t>
            </a:fld>
            <a:endParaRPr lang="en-US" dirty="0" smtClean="0"/>
          </a:p>
        </p:txBody>
      </p:sp>
    </p:spTree>
    <p:extLst>
      <p:ext uri="{BB962C8B-B14F-4D97-AF65-F5344CB8AC3E}">
        <p14:creationId xmlns:p14="http://schemas.microsoft.com/office/powerpoint/2010/main" val="830087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062D8A1-CEE0-40DE-BE9B-4295A1525D83}" type="slidenum">
              <a:rPr lang="en-US"/>
              <a:pPr>
                <a:defRPr/>
              </a:pPr>
              <a:t>61</a:t>
            </a:fld>
            <a:endParaRPr lang="en-US" dirty="0"/>
          </a:p>
        </p:txBody>
      </p:sp>
    </p:spTree>
    <p:extLst>
      <p:ext uri="{BB962C8B-B14F-4D97-AF65-F5344CB8AC3E}">
        <p14:creationId xmlns:p14="http://schemas.microsoft.com/office/powerpoint/2010/main" val="2964790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dirty="0" smtClean="0"/>
          </a:p>
        </p:txBody>
      </p:sp>
      <p:sp>
        <p:nvSpPr>
          <p:cNvPr id="61444" name="Slide Number Placeholder 3"/>
          <p:cNvSpPr>
            <a:spLocks noGrp="1"/>
          </p:cNvSpPr>
          <p:nvPr>
            <p:ph type="sldNum" sz="quarter" idx="5"/>
          </p:nvPr>
        </p:nvSpPr>
        <p:spPr>
          <a:noFill/>
        </p:spPr>
        <p:txBody>
          <a:bodyPr/>
          <a:lstStyle/>
          <a:p>
            <a:fld id="{A3B4704E-D368-4AAB-B36D-3471B7208B12}" type="slidenum">
              <a:rPr lang="en-US" smtClean="0"/>
              <a:pPr/>
              <a:t>62</a:t>
            </a:fld>
            <a:endParaRPr lang="en-US" dirty="0" smtClean="0"/>
          </a:p>
        </p:txBody>
      </p:sp>
    </p:spTree>
    <p:extLst>
      <p:ext uri="{BB962C8B-B14F-4D97-AF65-F5344CB8AC3E}">
        <p14:creationId xmlns:p14="http://schemas.microsoft.com/office/powerpoint/2010/main" val="1084568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US" dirty="0">
                <a:cs typeface="Arial"/>
              </a:rPr>
              <a:t>backwards- Georgia Pacific owns or leases land for growing trees</a:t>
            </a:r>
          </a:p>
          <a:p>
            <a:r>
              <a:rPr lang="en-US" dirty="0">
                <a:cs typeface="Arial"/>
              </a:rPr>
              <a:t>solar panel manufacturers  own sand mines for processing silica</a:t>
            </a:r>
          </a:p>
          <a:p>
            <a:r>
              <a:rPr lang="en-US" dirty="0">
                <a:cs typeface="Arial"/>
              </a:rPr>
              <a:t>forward- Apple owns stores to sell its products</a:t>
            </a:r>
          </a:p>
          <a:p>
            <a:r>
              <a:rPr lang="en-US" dirty="0">
                <a:cs typeface="Arial"/>
              </a:rPr>
              <a:t>balanced- Intel produces chips for their own computers, along with purchasing parts from other contractors</a:t>
            </a:r>
          </a:p>
          <a:p>
            <a:r>
              <a:rPr lang="en-US" dirty="0">
                <a:cs typeface="Arial"/>
              </a:rPr>
              <a:t>Nissan, Toyota, Honda plus US carmakers buy parts from contracted sources (MOPAR, AISIN, DELCO)</a:t>
            </a:r>
          </a:p>
        </p:txBody>
      </p:sp>
      <p:sp>
        <p:nvSpPr>
          <p:cNvPr id="62468" name="Slide Number Placeholder 3"/>
          <p:cNvSpPr>
            <a:spLocks noGrp="1"/>
          </p:cNvSpPr>
          <p:nvPr>
            <p:ph type="sldNum" sz="quarter" idx="5"/>
          </p:nvPr>
        </p:nvSpPr>
        <p:spPr>
          <a:noFill/>
        </p:spPr>
        <p:txBody>
          <a:bodyPr/>
          <a:lstStyle/>
          <a:p>
            <a:fld id="{45D15482-A435-45A9-9456-4A2F51A67E22}" type="slidenum">
              <a:rPr lang="en-US" smtClean="0"/>
              <a:pPr/>
              <a:t>63</a:t>
            </a:fld>
            <a:endParaRPr lang="en-US" dirty="0" smtClean="0"/>
          </a:p>
        </p:txBody>
      </p:sp>
    </p:spTree>
    <p:extLst>
      <p:ext uri="{BB962C8B-B14F-4D97-AF65-F5344CB8AC3E}">
        <p14:creationId xmlns:p14="http://schemas.microsoft.com/office/powerpoint/2010/main" val="4290867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
        <p:nvSpPr>
          <p:cNvPr id="64516" name="Slide Number Placeholder 3"/>
          <p:cNvSpPr>
            <a:spLocks noGrp="1"/>
          </p:cNvSpPr>
          <p:nvPr>
            <p:ph type="sldNum" sz="quarter" idx="5"/>
          </p:nvPr>
        </p:nvSpPr>
        <p:spPr>
          <a:noFill/>
        </p:spPr>
        <p:txBody>
          <a:bodyPr/>
          <a:lstStyle/>
          <a:p>
            <a:fld id="{DCC74DFF-18A5-42D3-B53F-30AD87B448DA}" type="slidenum">
              <a:rPr lang="en-US" smtClean="0"/>
              <a:pPr/>
              <a:t>64</a:t>
            </a:fld>
            <a:endParaRPr lang="en-US" dirty="0" smtClean="0"/>
          </a:p>
        </p:txBody>
      </p:sp>
    </p:spTree>
    <p:extLst>
      <p:ext uri="{BB962C8B-B14F-4D97-AF65-F5344CB8AC3E}">
        <p14:creationId xmlns:p14="http://schemas.microsoft.com/office/powerpoint/2010/main" val="1134455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dirty="0" smtClean="0"/>
          </a:p>
        </p:txBody>
      </p:sp>
      <p:sp>
        <p:nvSpPr>
          <p:cNvPr id="65540" name="Slide Number Placeholder 3"/>
          <p:cNvSpPr>
            <a:spLocks noGrp="1"/>
          </p:cNvSpPr>
          <p:nvPr>
            <p:ph type="sldNum" sz="quarter" idx="5"/>
          </p:nvPr>
        </p:nvSpPr>
        <p:spPr>
          <a:noFill/>
        </p:spPr>
        <p:txBody>
          <a:bodyPr/>
          <a:lstStyle/>
          <a:p>
            <a:fld id="{EB9AF0B5-5C1A-44AB-B8FB-71B73B9A5984}" type="slidenum">
              <a:rPr lang="en-US" smtClean="0"/>
              <a:pPr/>
              <a:t>65</a:t>
            </a:fld>
            <a:endParaRPr lang="en-US" dirty="0" smtClean="0"/>
          </a:p>
        </p:txBody>
      </p:sp>
    </p:spTree>
    <p:extLst>
      <p:ext uri="{BB962C8B-B14F-4D97-AF65-F5344CB8AC3E}">
        <p14:creationId xmlns:p14="http://schemas.microsoft.com/office/powerpoint/2010/main" val="1460455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dirty="0" smtClean="0"/>
          </a:p>
        </p:txBody>
      </p:sp>
      <p:sp>
        <p:nvSpPr>
          <p:cNvPr id="63492" name="Slide Number Placeholder 3"/>
          <p:cNvSpPr>
            <a:spLocks noGrp="1"/>
          </p:cNvSpPr>
          <p:nvPr>
            <p:ph type="sldNum" sz="quarter" idx="5"/>
          </p:nvPr>
        </p:nvSpPr>
        <p:spPr>
          <a:noFill/>
        </p:spPr>
        <p:txBody>
          <a:bodyPr/>
          <a:lstStyle/>
          <a:p>
            <a:fld id="{2E8CE2CD-8D34-4F2F-8F85-299EFD9E5165}" type="slidenum">
              <a:rPr lang="en-US" smtClean="0"/>
              <a:pPr/>
              <a:t>66</a:t>
            </a:fld>
            <a:endParaRPr lang="en-US" dirty="0" smtClean="0"/>
          </a:p>
        </p:txBody>
      </p:sp>
    </p:spTree>
    <p:extLst>
      <p:ext uri="{BB962C8B-B14F-4D97-AF65-F5344CB8AC3E}">
        <p14:creationId xmlns:p14="http://schemas.microsoft.com/office/powerpoint/2010/main" val="3216192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NOTE:</a:t>
            </a:r>
            <a:r>
              <a:rPr lang="en-US" sz="1200" kern="1200" dirty="0" smtClean="0">
                <a:solidFill>
                  <a:schemeClr val="tx1"/>
                </a:solidFill>
                <a:latin typeface="Arial" charset="0"/>
                <a:ea typeface="+mn-ea"/>
                <a:cs typeface="+mn-cs"/>
              </a:rPr>
              <a:t> It is important that students understand the premise of lean manufacturing before asking the questions. Some may have a misconception of true lean manufacturing.</a:t>
            </a:r>
            <a:endParaRPr lang="en-US" sz="1200" kern="1200" dirty="0">
              <a:solidFill>
                <a:schemeClr val="tx1"/>
              </a:solidFill>
              <a:latin typeface="Arial" charset="0"/>
              <a:ea typeface="+mn-ea"/>
              <a:cs typeface="+mn-cs"/>
            </a:endParaRPr>
          </a:p>
        </p:txBody>
      </p:sp>
      <p:sp>
        <p:nvSpPr>
          <p:cNvPr id="66564" name="Slide Number Placeholder 3"/>
          <p:cNvSpPr>
            <a:spLocks noGrp="1"/>
          </p:cNvSpPr>
          <p:nvPr>
            <p:ph type="sldNum" sz="quarter" idx="5"/>
          </p:nvPr>
        </p:nvSpPr>
        <p:spPr>
          <a:noFill/>
        </p:spPr>
        <p:txBody>
          <a:bodyPr/>
          <a:lstStyle/>
          <a:p>
            <a:fld id="{8AF952AD-53F5-4269-AF94-1C82C652106F}" type="slidenum">
              <a:rPr lang="en-US" smtClean="0"/>
              <a:pPr/>
              <a:t>67</a:t>
            </a:fld>
            <a:endParaRPr lang="en-US" dirty="0" smtClean="0"/>
          </a:p>
        </p:txBody>
      </p:sp>
    </p:spTree>
    <p:extLst>
      <p:ext uri="{BB962C8B-B14F-4D97-AF65-F5344CB8AC3E}">
        <p14:creationId xmlns:p14="http://schemas.microsoft.com/office/powerpoint/2010/main" val="2433783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r>
              <a:rPr lang="en-US" sz="1200" b="1" kern="1200" dirty="0" smtClean="0">
                <a:solidFill>
                  <a:schemeClr val="tx1"/>
                </a:solidFill>
                <a:latin typeface="Arial" charset="0"/>
                <a:ea typeface="+mn-ea"/>
                <a:cs typeface="+mn-cs"/>
              </a:rPr>
              <a:t>NOTE:</a:t>
            </a:r>
            <a:r>
              <a:rPr lang="en-US" sz="1200" kern="1200" dirty="0" smtClean="0">
                <a:solidFill>
                  <a:schemeClr val="tx1"/>
                </a:solidFill>
                <a:latin typeface="Arial" charset="0"/>
                <a:ea typeface="+mn-ea"/>
                <a:cs typeface="+mn-cs"/>
              </a:rPr>
              <a:t> It is important that students understand the premise of lean manufacturing before asking the questions. Some may have a misconception of true lean manufacturing.</a:t>
            </a:r>
          </a:p>
          <a:p>
            <a:endParaRPr lang="en-US" sz="120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Does your company use lean manufacturing methods? If so, what are they? If not, in your opinion, why not?</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sz="1200" kern="1200" dirty="0">
              <a:solidFill>
                <a:schemeClr val="tx1"/>
              </a:solidFill>
              <a:latin typeface="Arial" charset="0"/>
              <a:ea typeface="+mn-ea"/>
              <a:cs typeface="+mn-cs"/>
            </a:endParaRPr>
          </a:p>
        </p:txBody>
      </p:sp>
      <p:sp>
        <p:nvSpPr>
          <p:cNvPr id="68612" name="Slide Number Placeholder 3"/>
          <p:cNvSpPr>
            <a:spLocks noGrp="1"/>
          </p:cNvSpPr>
          <p:nvPr>
            <p:ph type="sldNum" sz="quarter" idx="5"/>
          </p:nvPr>
        </p:nvSpPr>
        <p:spPr>
          <a:noFill/>
        </p:spPr>
        <p:txBody>
          <a:bodyPr/>
          <a:lstStyle/>
          <a:p>
            <a:fld id="{BA3241D6-F15F-4F0D-8C60-357AFB1E95A9}" type="slidenum">
              <a:rPr lang="en-US" smtClean="0"/>
              <a:pPr/>
              <a:t>68</a:t>
            </a:fld>
            <a:endParaRPr lang="en-US" dirty="0" smtClean="0"/>
          </a:p>
        </p:txBody>
      </p:sp>
    </p:spTree>
    <p:extLst>
      <p:ext uri="{BB962C8B-B14F-4D97-AF65-F5344CB8AC3E}">
        <p14:creationId xmlns:p14="http://schemas.microsoft.com/office/powerpoint/2010/main" val="1073323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r>
              <a:rPr lang="en-US" dirty="0" smtClean="0"/>
              <a:t>Picture of Taichii Ohno, known as the father of the Toyota TPS System.</a:t>
            </a:r>
          </a:p>
          <a:p>
            <a:endParaRPr lang="en-US" dirty="0" smtClean="0"/>
          </a:p>
          <a:p>
            <a:r>
              <a:rPr lang="en-US" sz="1200" b="1" kern="1200" dirty="0" smtClean="0">
                <a:solidFill>
                  <a:schemeClr val="tx1"/>
                </a:solidFill>
                <a:latin typeface="Arial" charset="0"/>
                <a:ea typeface="+mn-ea"/>
                <a:cs typeface="+mn-cs"/>
              </a:rPr>
              <a:t>Question:</a:t>
            </a:r>
            <a:r>
              <a:rPr lang="en-US" sz="1200" kern="1200" dirty="0" smtClean="0">
                <a:solidFill>
                  <a:schemeClr val="tx1"/>
                </a:solidFill>
                <a:latin typeface="Arial" charset="0"/>
                <a:ea typeface="+mn-ea"/>
                <a:cs typeface="+mn-cs"/>
              </a:rPr>
              <a:t> Has anyone seen improvements on existing products?</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Answers will vary.</a:t>
            </a:r>
            <a:endParaRPr lang="en-US" sz="1200" kern="1200" dirty="0" smtClean="0">
              <a:solidFill>
                <a:schemeClr val="tx1"/>
              </a:solidFill>
              <a:latin typeface="Arial" charset="0"/>
              <a:ea typeface="+mn-ea"/>
              <a:cs typeface="+mn-cs"/>
            </a:endParaRPr>
          </a:p>
          <a:p>
            <a:endParaRPr lang="en-US" dirty="0" smtClean="0"/>
          </a:p>
        </p:txBody>
      </p:sp>
      <p:sp>
        <p:nvSpPr>
          <p:cNvPr id="69636" name="Slide Number Placeholder 3"/>
          <p:cNvSpPr>
            <a:spLocks noGrp="1"/>
          </p:cNvSpPr>
          <p:nvPr>
            <p:ph type="sldNum" sz="quarter" idx="5"/>
          </p:nvPr>
        </p:nvSpPr>
        <p:spPr>
          <a:noFill/>
        </p:spPr>
        <p:txBody>
          <a:bodyPr/>
          <a:lstStyle/>
          <a:p>
            <a:fld id="{16F23690-E896-47B5-9807-17F3304201EB}" type="slidenum">
              <a:rPr lang="en-US" smtClean="0"/>
              <a:pPr/>
              <a:t>69</a:t>
            </a:fld>
            <a:endParaRPr lang="en-US" dirty="0" smtClean="0"/>
          </a:p>
        </p:txBody>
      </p:sp>
    </p:spTree>
    <p:extLst>
      <p:ext uri="{BB962C8B-B14F-4D97-AF65-F5344CB8AC3E}">
        <p14:creationId xmlns:p14="http://schemas.microsoft.com/office/powerpoint/2010/main" val="37703205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r>
              <a:rPr lang="en-US" dirty="0" smtClean="0"/>
              <a:t>Henry Ford once told someone they could have their car in any color they wanted . . . So long as it was black. The Model T, which sold for over 20 years, only came in one color- Black. Today, with the Internet</a:t>
            </a:r>
            <a:r>
              <a:rPr lang="en-US" baseline="0" dirty="0" smtClean="0"/>
              <a:t> and online consumerism, companies must rapidly change, or risk obsolescence and failure (Name an example?  How about Blockbuster?)</a:t>
            </a:r>
            <a:endParaRPr lang="en-US" dirty="0" smtClean="0"/>
          </a:p>
        </p:txBody>
      </p:sp>
      <p:sp>
        <p:nvSpPr>
          <p:cNvPr id="70660" name="Slide Number Placeholder 3"/>
          <p:cNvSpPr>
            <a:spLocks noGrp="1"/>
          </p:cNvSpPr>
          <p:nvPr>
            <p:ph type="sldNum" sz="quarter" idx="5"/>
          </p:nvPr>
        </p:nvSpPr>
        <p:spPr>
          <a:noFill/>
        </p:spPr>
        <p:txBody>
          <a:bodyPr/>
          <a:lstStyle/>
          <a:p>
            <a:fld id="{BE75ABFA-2D69-4357-89D9-B14CE8C2577E}" type="slidenum">
              <a:rPr lang="en-US" smtClean="0"/>
              <a:pPr/>
              <a:t>70</a:t>
            </a:fld>
            <a:endParaRPr lang="en-US" dirty="0" smtClean="0"/>
          </a:p>
        </p:txBody>
      </p:sp>
    </p:spTree>
    <p:extLst>
      <p:ext uri="{BB962C8B-B14F-4D97-AF65-F5344CB8AC3E}">
        <p14:creationId xmlns:p14="http://schemas.microsoft.com/office/powerpoint/2010/main" val="1347216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US" dirty="0" smtClean="0"/>
          </a:p>
        </p:txBody>
      </p:sp>
      <p:sp>
        <p:nvSpPr>
          <p:cNvPr id="72708" name="Slide Number Placeholder 3"/>
          <p:cNvSpPr>
            <a:spLocks noGrp="1"/>
          </p:cNvSpPr>
          <p:nvPr>
            <p:ph type="sldNum" sz="quarter" idx="5"/>
          </p:nvPr>
        </p:nvSpPr>
        <p:spPr>
          <a:noFill/>
        </p:spPr>
        <p:txBody>
          <a:bodyPr/>
          <a:lstStyle/>
          <a:p>
            <a:fld id="{ECCDC4A3-3E3C-490A-BFB4-73CEEEFCF11E}" type="slidenum">
              <a:rPr lang="en-US" smtClean="0"/>
              <a:pPr/>
              <a:t>71</a:t>
            </a:fld>
            <a:endParaRPr lang="en-US" dirty="0" smtClean="0"/>
          </a:p>
        </p:txBody>
      </p:sp>
    </p:spTree>
    <p:extLst>
      <p:ext uri="{BB962C8B-B14F-4D97-AF65-F5344CB8AC3E}">
        <p14:creationId xmlns:p14="http://schemas.microsoft.com/office/powerpoint/2010/main" val="17243836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US" dirty="0">
                <a:cs typeface="Arial"/>
              </a:rPr>
              <a:t>June 29, 2007- iPhone released. Newest version (6, 6 Plus) released September 9, 2014.</a:t>
            </a:r>
          </a:p>
        </p:txBody>
      </p:sp>
      <p:sp>
        <p:nvSpPr>
          <p:cNvPr id="71684" name="Slide Number Placeholder 3"/>
          <p:cNvSpPr>
            <a:spLocks noGrp="1"/>
          </p:cNvSpPr>
          <p:nvPr>
            <p:ph type="sldNum" sz="quarter" idx="5"/>
          </p:nvPr>
        </p:nvSpPr>
        <p:spPr>
          <a:noFill/>
        </p:spPr>
        <p:txBody>
          <a:bodyPr/>
          <a:lstStyle/>
          <a:p>
            <a:fld id="{D65521F6-452F-44D8-A79A-1246B1068CF6}" type="slidenum">
              <a:rPr lang="en-US" smtClean="0"/>
              <a:pPr/>
              <a:t>72</a:t>
            </a:fld>
            <a:endParaRPr lang="en-US" dirty="0" smtClean="0"/>
          </a:p>
        </p:txBody>
      </p:sp>
    </p:spTree>
    <p:extLst>
      <p:ext uri="{BB962C8B-B14F-4D97-AF65-F5344CB8AC3E}">
        <p14:creationId xmlns:p14="http://schemas.microsoft.com/office/powerpoint/2010/main" val="2472114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endParaRPr lang="en-US" dirty="0" smtClean="0"/>
          </a:p>
        </p:txBody>
      </p:sp>
      <p:sp>
        <p:nvSpPr>
          <p:cNvPr id="73732" name="Slide Number Placeholder 3"/>
          <p:cNvSpPr>
            <a:spLocks noGrp="1"/>
          </p:cNvSpPr>
          <p:nvPr>
            <p:ph type="sldNum" sz="quarter" idx="5"/>
          </p:nvPr>
        </p:nvSpPr>
        <p:spPr>
          <a:noFill/>
        </p:spPr>
        <p:txBody>
          <a:bodyPr/>
          <a:lstStyle/>
          <a:p>
            <a:fld id="{6F0D6F78-6ABD-4AC5-AA7B-60B8ED0AA2C8}" type="slidenum">
              <a:rPr lang="en-US" smtClean="0"/>
              <a:pPr/>
              <a:t>73</a:t>
            </a:fld>
            <a:endParaRPr lang="en-US" dirty="0" smtClean="0"/>
          </a:p>
        </p:txBody>
      </p:sp>
    </p:spTree>
    <p:extLst>
      <p:ext uri="{BB962C8B-B14F-4D97-AF65-F5344CB8AC3E}">
        <p14:creationId xmlns:p14="http://schemas.microsoft.com/office/powerpoint/2010/main" val="2176780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797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9332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905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00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65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328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653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625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76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325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0412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dirty="0"/>
              <a:t>3</a:t>
            </a:r>
            <a:r>
              <a:rPr lang="en-US" dirty="0" smtClean="0"/>
              <a:t>-1-</a:t>
            </a:r>
            <a:fld id="{0A9A84DF-69F7-4363-8C02-E2D2432DCBD5}" type="slidenum">
              <a:rPr lang="en-US"/>
              <a:pPr>
                <a:defRPr/>
              </a:pPr>
              <a:t>‹#›</a:t>
            </a:fld>
            <a:endParaRPr lang="en-US" dirty="0"/>
          </a:p>
        </p:txBody>
      </p:sp>
    </p:spTree>
    <p:extLst>
      <p:ext uri="{BB962C8B-B14F-4D97-AF65-F5344CB8AC3E}">
        <p14:creationId xmlns:p14="http://schemas.microsoft.com/office/powerpoint/2010/main" val="328688695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CEF48D28-2E9E-5B4E-866C-05ADD2C3BDF2}"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0EEAA16-F7F9-E74D-9075-57333C9B7BDA}"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descr="productionslide1.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40127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5.jpeg"/><Relationship Id="rId5" Type="http://schemas.openxmlformats.org/officeDocument/2006/relationships/image" Target="../media/image3.jpeg"/><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8.jpe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8.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8.jpeg"/><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8.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6.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4.wmf"/><Relationship Id="rId4" Type="http://schemas.openxmlformats.org/officeDocument/2006/relationships/image" Target="../media/image33.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3.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46.wmf"/><Relationship Id="rId5" Type="http://schemas.openxmlformats.org/officeDocument/2006/relationships/image" Target="../media/image45.jpe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gif"/><Relationship Id="rId7" Type="http://schemas.openxmlformats.org/officeDocument/2006/relationships/image" Target="../media/image64.jpg"/><Relationship Id="rId2" Type="http://schemas.openxmlformats.org/officeDocument/2006/relationships/image" Target="../media/image59.jpg"/><Relationship Id="rId1" Type="http://schemas.openxmlformats.org/officeDocument/2006/relationships/slideLayout" Target="../slideLayouts/slideLayout2.xml"/><Relationship Id="rId6" Type="http://schemas.openxmlformats.org/officeDocument/2006/relationships/image" Target="../media/image63.gif"/><Relationship Id="rId5" Type="http://schemas.openxmlformats.org/officeDocument/2006/relationships/image" Target="../media/image62.jpg"/><Relationship Id="rId4" Type="http://schemas.openxmlformats.org/officeDocument/2006/relationships/image" Target="../media/image61.jpg"/></Relationships>
</file>

<file path=ppt/slides/_rels/slide5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72.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6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79.jpeg"/><Relationship Id="rId4" Type="http://schemas.openxmlformats.org/officeDocument/2006/relationships/image" Target="../media/image78.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80.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81.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84.jp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8.jpeg"/><Relationship Id="rId5" Type="http://schemas.openxmlformats.org/officeDocument/2006/relationships/image" Target="../media/image83.jpeg"/><Relationship Id="rId4" Type="http://schemas.openxmlformats.org/officeDocument/2006/relationships/image" Target="../media/image82.jpe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85.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86.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87.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89.png"/><Relationship Id="rId4" Type="http://schemas.openxmlformats.org/officeDocument/2006/relationships/image" Target="../media/image88.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8.jpeg"/><Relationship Id="rId5" Type="http://schemas.openxmlformats.org/officeDocument/2006/relationships/image" Target="../media/image91.jpeg"/><Relationship Id="rId4" Type="http://schemas.openxmlformats.org/officeDocument/2006/relationships/image" Target="../media/image90.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4"/>
          <p:cNvSpPr>
            <a:spLocks noChangeArrowheads="1"/>
          </p:cNvSpPr>
          <p:nvPr/>
        </p:nvSpPr>
        <p:spPr bwMode="auto">
          <a:xfrm>
            <a:off x="3733800" y="304800"/>
            <a:ext cx="5181600" cy="1524000"/>
          </a:xfrm>
          <a:prstGeom prst="rect">
            <a:avLst/>
          </a:prstGeom>
          <a:noFill/>
          <a:ln w="9525">
            <a:noFill/>
            <a:miter lim="800000"/>
            <a:headEnd/>
            <a:tailEnd/>
          </a:ln>
        </p:spPr>
        <p:txBody>
          <a:bodyPr/>
          <a:lstStyle/>
          <a:p>
            <a:pPr algn="ctr"/>
            <a:r>
              <a:rPr lang="en-US" sz="4000" b="1" dirty="0" smtClean="0">
                <a:solidFill>
                  <a:srgbClr val="000000"/>
                </a:solidFill>
                <a:latin typeface="Arial"/>
                <a:cs typeface="Arial"/>
              </a:rPr>
              <a:t>Foundations of Manufacturing</a:t>
            </a:r>
            <a:endParaRPr lang="en-US" sz="4000" b="1" dirty="0">
              <a:solidFill>
                <a:srgbClr val="000000"/>
              </a:solidFill>
              <a:latin typeface="Arial"/>
              <a:cs typeface="Arial"/>
            </a:endParaRPr>
          </a:p>
        </p:txBody>
      </p:sp>
      <p:sp>
        <p:nvSpPr>
          <p:cNvPr id="3077" name="Rectangle 17"/>
          <p:cNvSpPr>
            <a:spLocks noGrp="1" noChangeArrowheads="1"/>
          </p:cNvSpPr>
          <p:nvPr>
            <p:ph type="ctrTitle"/>
          </p:nvPr>
        </p:nvSpPr>
        <p:spPr bwMode="auto">
          <a:xfrm>
            <a:off x="304800" y="1905000"/>
            <a:ext cx="8382000" cy="6096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3200" b="1" dirty="0" smtClean="0">
                <a:solidFill>
                  <a:srgbClr val="000000"/>
                </a:solidFill>
              </a:rPr>
              <a:t>Domain 2: Production Processes</a:t>
            </a:r>
          </a:p>
        </p:txBody>
      </p:sp>
      <p:pic>
        <p:nvPicPr>
          <p:cNvPr id="7" name="Picture 6" descr="200px-Ford_Edison_Firestone1.jpg"/>
          <p:cNvPicPr>
            <a:picLocks noChangeAspect="1"/>
          </p:cNvPicPr>
          <p:nvPr/>
        </p:nvPicPr>
        <p:blipFill>
          <a:blip r:embed="rId4" cstate="print"/>
          <a:stretch>
            <a:fillRect/>
          </a:stretch>
        </p:blipFill>
        <p:spPr>
          <a:xfrm>
            <a:off x="533400" y="3200400"/>
            <a:ext cx="2260375" cy="2554224"/>
          </a:xfrm>
          <a:prstGeom prst="roundRect">
            <a:avLst>
              <a:gd name="adj" fmla="val 8594"/>
            </a:avLst>
          </a:prstGeom>
          <a:solidFill>
            <a:srgbClr val="FFFFFF">
              <a:shade val="85000"/>
            </a:srgbClr>
          </a:solidFill>
          <a:ln>
            <a:noFill/>
          </a:ln>
          <a:effectLst/>
        </p:spPr>
      </p:pic>
      <p:pic>
        <p:nvPicPr>
          <p:cNvPr id="9" name="Picture 8" descr="568px-Caveman_2.jpg"/>
          <p:cNvPicPr>
            <a:picLocks noChangeAspect="1"/>
          </p:cNvPicPr>
          <p:nvPr/>
        </p:nvPicPr>
        <p:blipFill>
          <a:blip r:embed="rId5" cstate="print"/>
          <a:stretch>
            <a:fillRect/>
          </a:stretch>
        </p:blipFill>
        <p:spPr>
          <a:xfrm>
            <a:off x="6477000" y="3276600"/>
            <a:ext cx="2255723" cy="2378835"/>
          </a:xfrm>
          <a:prstGeom prst="roundRect">
            <a:avLst>
              <a:gd name="adj" fmla="val 8594"/>
            </a:avLst>
          </a:prstGeom>
          <a:solidFill>
            <a:srgbClr val="FFFFFF">
              <a:shade val="85000"/>
            </a:srgbClr>
          </a:solidFill>
          <a:ln>
            <a:noFill/>
          </a:ln>
          <a:effec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00" y="610892"/>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804" y="1600200"/>
            <a:ext cx="8827096" cy="4001095"/>
          </a:xfrm>
          <a:prstGeom prst="rect">
            <a:avLst/>
          </a:prstGeom>
          <a:noFill/>
        </p:spPr>
        <p:txBody>
          <a:bodyPr wrap="none" rtlCol="0">
            <a:spAutoFit/>
          </a:bodyPr>
          <a:lstStyle/>
          <a:p>
            <a:pPr>
              <a:spcAft>
                <a:spcPts val="600"/>
              </a:spcAft>
            </a:pPr>
            <a:r>
              <a:rPr lang="en-US" sz="3200" dirty="0" smtClean="0">
                <a:latin typeface="+mn-lt"/>
              </a:rPr>
              <a:t>Section 1 Introduction to Manufacturing</a:t>
            </a:r>
          </a:p>
          <a:p>
            <a:pPr>
              <a:spcAft>
                <a:spcPts val="600"/>
              </a:spcAft>
            </a:pPr>
            <a:r>
              <a:rPr lang="en-US" sz="3200" dirty="0" smtClean="0">
                <a:latin typeface="+mn-lt"/>
              </a:rPr>
              <a:t>Section 2 Production Process</a:t>
            </a:r>
          </a:p>
          <a:p>
            <a:pPr>
              <a:spcAft>
                <a:spcPts val="600"/>
              </a:spcAft>
            </a:pPr>
            <a:r>
              <a:rPr lang="en-US" sz="3200" dirty="0" smtClean="0">
                <a:latin typeface="+mn-lt"/>
              </a:rPr>
              <a:t>Section 3 Manufacturing Essentials and Instruments</a:t>
            </a:r>
          </a:p>
          <a:p>
            <a:pPr>
              <a:spcAft>
                <a:spcPts val="600"/>
              </a:spcAft>
            </a:pPr>
            <a:r>
              <a:rPr lang="en-US" sz="3200" dirty="0" smtClean="0">
                <a:latin typeface="+mn-lt"/>
              </a:rPr>
              <a:t>Section 4 Lean and Six Sigma</a:t>
            </a:r>
          </a:p>
          <a:p>
            <a:pPr>
              <a:spcAft>
                <a:spcPts val="600"/>
              </a:spcAft>
            </a:pPr>
            <a:r>
              <a:rPr lang="en-US" sz="3200" dirty="0" smtClean="0">
                <a:latin typeface="+mn-lt"/>
              </a:rPr>
              <a:t>Section 5 Business Basics</a:t>
            </a:r>
          </a:p>
          <a:p>
            <a:pPr>
              <a:spcAft>
                <a:spcPts val="600"/>
              </a:spcAft>
            </a:pPr>
            <a:r>
              <a:rPr lang="en-US" sz="3200" dirty="0" smtClean="0">
                <a:latin typeface="+mn-lt"/>
              </a:rPr>
              <a:t>Section 6 Supply Chain</a:t>
            </a:r>
          </a:p>
          <a:p>
            <a:pPr>
              <a:spcAft>
                <a:spcPts val="600"/>
              </a:spcAft>
            </a:pPr>
            <a:r>
              <a:rPr lang="en-US" sz="3200" dirty="0" smtClean="0">
                <a:latin typeface="+mn-lt"/>
              </a:rPr>
              <a:t>Section 7 Machine Fundamentals</a:t>
            </a:r>
            <a:endParaRPr lang="en-US" sz="3200" dirty="0">
              <a:latin typeface="+mn-lt"/>
            </a:endParaRPr>
          </a:p>
        </p:txBody>
      </p:sp>
      <p:sp>
        <p:nvSpPr>
          <p:cNvPr id="3" name="TextBox 2"/>
          <p:cNvSpPr txBox="1"/>
          <p:nvPr/>
        </p:nvSpPr>
        <p:spPr>
          <a:xfrm>
            <a:off x="0" y="0"/>
            <a:ext cx="9118600" cy="1323439"/>
          </a:xfrm>
          <a:prstGeom prst="rect">
            <a:avLst/>
          </a:prstGeom>
          <a:noFill/>
        </p:spPr>
        <p:txBody>
          <a:bodyPr wrap="square" rtlCol="0">
            <a:spAutoFit/>
          </a:bodyPr>
          <a:lstStyle/>
          <a:p>
            <a:pPr algn="ctr"/>
            <a:r>
              <a:rPr lang="en-US" sz="4000" dirty="0" smtClean="0">
                <a:latin typeface="+mj-lt"/>
              </a:rPr>
              <a:t>Domain 2 Production Processes</a:t>
            </a:r>
            <a:br>
              <a:rPr lang="en-US" sz="4000" dirty="0" smtClean="0">
                <a:latin typeface="+mj-lt"/>
              </a:rPr>
            </a:br>
            <a:r>
              <a:rPr lang="en-US" sz="4000" dirty="0" smtClean="0">
                <a:latin typeface="+mj-lt"/>
              </a:rPr>
              <a:t>Table of Contents</a:t>
            </a:r>
            <a:endParaRPr lang="en-US" sz="4000" dirty="0">
              <a:latin typeface="+mj-lt"/>
            </a:endParaRPr>
          </a:p>
        </p:txBody>
      </p:sp>
      <p:sp>
        <p:nvSpPr>
          <p:cNvPr id="4"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271665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4"/>
          <p:cNvSpPr>
            <a:spLocks noChangeArrowheads="1"/>
          </p:cNvSpPr>
          <p:nvPr/>
        </p:nvSpPr>
        <p:spPr bwMode="auto">
          <a:xfrm>
            <a:off x="3733800" y="304800"/>
            <a:ext cx="5181600" cy="1524000"/>
          </a:xfrm>
          <a:prstGeom prst="rect">
            <a:avLst/>
          </a:prstGeom>
          <a:noFill/>
          <a:ln w="9525">
            <a:noFill/>
            <a:miter lim="800000"/>
            <a:headEnd/>
            <a:tailEnd/>
          </a:ln>
        </p:spPr>
        <p:txBody>
          <a:bodyPr/>
          <a:lstStyle/>
          <a:p>
            <a:pPr algn="ctr"/>
            <a:r>
              <a:rPr lang="en-US" sz="4000" b="1" dirty="0" smtClean="0">
                <a:solidFill>
                  <a:srgbClr val="000000"/>
                </a:solidFill>
              </a:rPr>
              <a:t>Foundations of Manufacturing</a:t>
            </a:r>
            <a:endParaRPr lang="en-US" sz="4000" b="1" dirty="0">
              <a:solidFill>
                <a:srgbClr val="000000"/>
              </a:solidFill>
            </a:endParaRPr>
          </a:p>
        </p:txBody>
      </p:sp>
      <p:sp>
        <p:nvSpPr>
          <p:cNvPr id="3077" name="Rectangle 17"/>
          <p:cNvSpPr>
            <a:spLocks noGrp="1" noChangeArrowheads="1"/>
          </p:cNvSpPr>
          <p:nvPr>
            <p:ph type="ctrTitle"/>
          </p:nvPr>
        </p:nvSpPr>
        <p:spPr bwMode="auto">
          <a:xfrm>
            <a:off x="304800" y="1905000"/>
            <a:ext cx="8382000" cy="6096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3200" b="1" dirty="0" smtClean="0">
                <a:solidFill>
                  <a:srgbClr val="000000"/>
                </a:solidFill>
              </a:rPr>
              <a:t>Domain 2: Production Processes</a:t>
            </a:r>
          </a:p>
        </p:txBody>
      </p:sp>
      <p:sp>
        <p:nvSpPr>
          <p:cNvPr id="3076" name="Rectangle 16"/>
          <p:cNvSpPr>
            <a:spLocks noGrp="1" noChangeArrowheads="1"/>
          </p:cNvSpPr>
          <p:nvPr>
            <p:ph type="subTitle" idx="1"/>
          </p:nvPr>
        </p:nvSpPr>
        <p:spPr>
          <a:xfrm>
            <a:off x="1371600" y="2590800"/>
            <a:ext cx="6400800" cy="1143000"/>
          </a:xfrm>
        </p:spPr>
        <p:txBody>
          <a:bodyPr/>
          <a:lstStyle/>
          <a:p>
            <a:pPr eaLnBrk="1" hangingPunct="1">
              <a:spcBef>
                <a:spcPct val="50000"/>
              </a:spcBef>
            </a:pPr>
            <a:r>
              <a:rPr lang="en-US" b="1" dirty="0" smtClean="0">
                <a:solidFill>
                  <a:srgbClr val="000000"/>
                </a:solidFill>
              </a:rPr>
              <a:t>Section 1: Introduction to Manufacturing</a:t>
            </a:r>
            <a:endParaRPr lang="en-US" dirty="0" smtClean="0">
              <a:solidFill>
                <a:srgbClr val="000000"/>
              </a:solidFill>
            </a:endParaRPr>
          </a:p>
        </p:txBody>
      </p:sp>
      <p:pic>
        <p:nvPicPr>
          <p:cNvPr id="7" name="Picture 6" descr="200px-Ford_Edison_Firestone1.jpg"/>
          <p:cNvPicPr>
            <a:picLocks noChangeAspect="1"/>
          </p:cNvPicPr>
          <p:nvPr/>
        </p:nvPicPr>
        <p:blipFill>
          <a:blip r:embed="rId4" cstate="print"/>
          <a:stretch>
            <a:fillRect/>
          </a:stretch>
        </p:blipFill>
        <p:spPr>
          <a:xfrm>
            <a:off x="533400" y="3200400"/>
            <a:ext cx="2260375" cy="2554224"/>
          </a:xfrm>
          <a:prstGeom prst="roundRect">
            <a:avLst>
              <a:gd name="adj" fmla="val 8594"/>
            </a:avLst>
          </a:prstGeom>
          <a:solidFill>
            <a:srgbClr val="FFFFFF">
              <a:shade val="85000"/>
            </a:srgbClr>
          </a:solidFill>
          <a:ln>
            <a:noFill/>
          </a:ln>
          <a:effectLst/>
        </p:spPr>
      </p:pic>
      <p:pic>
        <p:nvPicPr>
          <p:cNvPr id="9" name="Picture 8" descr="568px-Caveman_2.jpg"/>
          <p:cNvPicPr>
            <a:picLocks noChangeAspect="1"/>
          </p:cNvPicPr>
          <p:nvPr/>
        </p:nvPicPr>
        <p:blipFill>
          <a:blip r:embed="rId5" cstate="print"/>
          <a:stretch>
            <a:fillRect/>
          </a:stretch>
        </p:blipFill>
        <p:spPr>
          <a:xfrm>
            <a:off x="6477000" y="3276600"/>
            <a:ext cx="2255723" cy="2378835"/>
          </a:xfrm>
          <a:prstGeom prst="roundRect">
            <a:avLst>
              <a:gd name="adj" fmla="val 8594"/>
            </a:avLst>
          </a:prstGeom>
          <a:solidFill>
            <a:srgbClr val="FFFFFF">
              <a:shade val="85000"/>
            </a:srgbClr>
          </a:solidFill>
          <a:ln>
            <a:noFill/>
          </a:ln>
          <a:effec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00" y="304800"/>
            <a:ext cx="4180952" cy="1323810"/>
          </a:xfrm>
          <a:prstGeom prst="rect">
            <a:avLst/>
          </a:prstGeom>
        </p:spPr>
      </p:pic>
      <p:sp>
        <p:nvSpPr>
          <p:cNvPr id="10"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3</a:t>
            </a:fld>
            <a:r>
              <a:rPr lang="en-US" dirty="0" smtClean="0">
                <a:solidFill>
                  <a:schemeClr val="tx1"/>
                </a:solidFill>
              </a:rPr>
              <a:t>/73</a:t>
            </a:r>
            <a:endParaRPr lang="en-US" dirty="0">
              <a:solidFill>
                <a:schemeClr val="tx1"/>
              </a:solidFill>
            </a:endParaRPr>
          </a:p>
        </p:txBody>
      </p:sp>
    </p:spTree>
    <p:custDataLst>
      <p:tags r:id="rId1"/>
    </p:custDataLst>
    <p:extLst>
      <p:ext uri="{BB962C8B-B14F-4D97-AF65-F5344CB8AC3E}">
        <p14:creationId xmlns:p14="http://schemas.microsoft.com/office/powerpoint/2010/main" val="86618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8229600" cy="5410200"/>
          </a:xfrm>
        </p:spPr>
        <p:txBody>
          <a:bodyPr>
            <a:normAutofit/>
          </a:bodyPr>
          <a:lstStyle/>
          <a:p>
            <a:pPr marL="0" indent="0">
              <a:buNone/>
            </a:pPr>
            <a:r>
              <a:rPr lang="en-US" sz="3600" dirty="0">
                <a:latin typeface="Arial" charset="0"/>
              </a:rPr>
              <a:t>Manufacturing is as old as the human race. To be an effective and valued production technician, you must understand the industry. You should understand the history and development of manufacturing. You should also understand the concept that any process that produces a product is considered manufacturing</a:t>
            </a:r>
            <a:r>
              <a:rPr lang="en-US" dirty="0">
                <a:latin typeface="Arial" charset="0"/>
              </a:rPr>
              <a:t>.</a:t>
            </a:r>
          </a:p>
          <a:p>
            <a:pPr marL="0" indent="0">
              <a:buNone/>
            </a:pPr>
            <a:endParaRPr lang="en-US" dirty="0"/>
          </a:p>
        </p:txBody>
      </p:sp>
      <p:sp>
        <p:nvSpPr>
          <p:cNvPr id="4"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4</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2539648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457200" y="3810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Learning Objectives</a:t>
            </a:r>
          </a:p>
        </p:txBody>
      </p:sp>
      <p:sp>
        <p:nvSpPr>
          <p:cNvPr id="4100" name="Rectangle 3"/>
          <p:cNvSpPr>
            <a:spLocks noGrp="1" noChangeArrowheads="1"/>
          </p:cNvSpPr>
          <p:nvPr>
            <p:ph idx="1"/>
          </p:nvPr>
        </p:nvSpPr>
        <p:spPr>
          <a:xfrm>
            <a:off x="457200" y="1600200"/>
            <a:ext cx="8077200" cy="4525963"/>
          </a:xfrm>
        </p:spPr>
        <p:txBody>
          <a:bodyPr/>
          <a:lstStyle/>
          <a:p>
            <a:pPr eaLnBrk="1" hangingPunct="1">
              <a:lnSpc>
                <a:spcPct val="90000"/>
              </a:lnSpc>
              <a:spcBef>
                <a:spcPts val="1800"/>
              </a:spcBef>
            </a:pPr>
            <a:r>
              <a:rPr lang="en-US" sz="2600" b="1" dirty="0" smtClean="0">
                <a:solidFill>
                  <a:srgbClr val="800000"/>
                </a:solidFill>
              </a:rPr>
              <a:t>Describe</a:t>
            </a:r>
            <a:r>
              <a:rPr lang="en-US" sz="2600" b="1" dirty="0" smtClean="0"/>
              <a:t> </a:t>
            </a:r>
            <a:r>
              <a:rPr lang="en-US" sz="2600" dirty="0" smtClean="0"/>
              <a:t>early manufacturing processes.</a:t>
            </a:r>
            <a:endParaRPr lang="en-US" sz="2600" b="1" dirty="0" smtClean="0"/>
          </a:p>
          <a:p>
            <a:pPr eaLnBrk="1" hangingPunct="1">
              <a:lnSpc>
                <a:spcPct val="90000"/>
              </a:lnSpc>
              <a:spcBef>
                <a:spcPts val="1800"/>
              </a:spcBef>
            </a:pPr>
            <a:r>
              <a:rPr lang="en-US" sz="2600" b="1" dirty="0" smtClean="0">
                <a:solidFill>
                  <a:srgbClr val="660066"/>
                </a:solidFill>
              </a:rPr>
              <a:t>Discuss</a:t>
            </a:r>
            <a:r>
              <a:rPr lang="en-US" sz="2600" dirty="0" smtClean="0"/>
              <a:t> mass production and how it revolutionized manufacturing.</a:t>
            </a:r>
            <a:endParaRPr lang="en-US" sz="2600" b="1" dirty="0" smtClean="0"/>
          </a:p>
          <a:p>
            <a:pPr eaLnBrk="1" hangingPunct="1">
              <a:lnSpc>
                <a:spcPct val="90000"/>
              </a:lnSpc>
              <a:spcBef>
                <a:spcPts val="1800"/>
              </a:spcBef>
            </a:pPr>
            <a:r>
              <a:rPr lang="en-US" sz="2600" b="1" dirty="0" smtClean="0">
                <a:solidFill>
                  <a:srgbClr val="FF0000"/>
                </a:solidFill>
              </a:rPr>
              <a:t>Identify</a:t>
            </a:r>
            <a:r>
              <a:rPr lang="en-US" sz="2600" dirty="0" smtClean="0"/>
              <a:t> the people who were key contributors to manufacturing processes.</a:t>
            </a:r>
            <a:endParaRPr lang="en-US" sz="2600" b="1" dirty="0" smtClean="0"/>
          </a:p>
          <a:p>
            <a:pPr eaLnBrk="1" hangingPunct="1">
              <a:lnSpc>
                <a:spcPct val="90000"/>
              </a:lnSpc>
              <a:spcBef>
                <a:spcPts val="1800"/>
              </a:spcBef>
            </a:pPr>
            <a:r>
              <a:rPr lang="en-US" sz="2600" b="1" dirty="0" smtClean="0">
                <a:solidFill>
                  <a:srgbClr val="006666"/>
                </a:solidFill>
              </a:rPr>
              <a:t>Discuss</a:t>
            </a:r>
            <a:r>
              <a:rPr lang="en-US" sz="2600" dirty="0" smtClean="0"/>
              <a:t> current and future manufacturing processes.</a:t>
            </a:r>
            <a:endParaRPr lang="en-US" sz="2600" b="1" dirty="0" smtClean="0"/>
          </a:p>
          <a:p>
            <a:pPr eaLnBrk="1" hangingPunct="1">
              <a:lnSpc>
                <a:spcPct val="90000"/>
              </a:lnSpc>
              <a:spcBef>
                <a:spcPts val="1800"/>
              </a:spcBef>
            </a:pPr>
            <a:r>
              <a:rPr lang="en-US" sz="2600" b="1" dirty="0" smtClean="0">
                <a:solidFill>
                  <a:srgbClr val="800000"/>
                </a:solidFill>
              </a:rPr>
              <a:t>Identify</a:t>
            </a:r>
            <a:r>
              <a:rPr lang="en-US" sz="2600" dirty="0" smtClean="0"/>
              <a:t> examples of manufactured products.</a:t>
            </a:r>
          </a:p>
        </p:txBody>
      </p:sp>
      <p:sp>
        <p:nvSpPr>
          <p:cNvPr id="6"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5</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Effect transition="in" filter="fade">
                                      <p:cBhvr>
                                        <p:cTn id="7" dur="500"/>
                                        <p:tgtEl>
                                          <p:spTgt spid="41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00">
                                            <p:txEl>
                                              <p:pRg st="1" end="1"/>
                                            </p:txEl>
                                          </p:spTgt>
                                        </p:tgtEl>
                                        <p:attrNameLst>
                                          <p:attrName>style.visibility</p:attrName>
                                        </p:attrNameLst>
                                      </p:cBhvr>
                                      <p:to>
                                        <p:strVal val="visible"/>
                                      </p:to>
                                    </p:set>
                                    <p:animEffect transition="in" filter="fade">
                                      <p:cBhvr>
                                        <p:cTn id="12" dur="500"/>
                                        <p:tgtEl>
                                          <p:spTgt spid="41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00">
                                            <p:txEl>
                                              <p:pRg st="2" end="2"/>
                                            </p:txEl>
                                          </p:spTgt>
                                        </p:tgtEl>
                                        <p:attrNameLst>
                                          <p:attrName>style.visibility</p:attrName>
                                        </p:attrNameLst>
                                      </p:cBhvr>
                                      <p:to>
                                        <p:strVal val="visible"/>
                                      </p:to>
                                    </p:set>
                                    <p:animEffect transition="in" filter="fade">
                                      <p:cBhvr>
                                        <p:cTn id="17" dur="500"/>
                                        <p:tgtEl>
                                          <p:spTgt spid="41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00">
                                            <p:txEl>
                                              <p:pRg st="3" end="3"/>
                                            </p:txEl>
                                          </p:spTgt>
                                        </p:tgtEl>
                                        <p:attrNameLst>
                                          <p:attrName>style.visibility</p:attrName>
                                        </p:attrNameLst>
                                      </p:cBhvr>
                                      <p:to>
                                        <p:strVal val="visible"/>
                                      </p:to>
                                    </p:set>
                                    <p:animEffect transition="in" filter="fade">
                                      <p:cBhvr>
                                        <p:cTn id="22" dur="500"/>
                                        <p:tgtEl>
                                          <p:spTgt spid="41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00">
                                            <p:txEl>
                                              <p:pRg st="4" end="4"/>
                                            </p:txEl>
                                          </p:spTgt>
                                        </p:tgtEl>
                                        <p:attrNameLst>
                                          <p:attrName>style.visibility</p:attrName>
                                        </p:attrNameLst>
                                      </p:cBhvr>
                                      <p:to>
                                        <p:strVal val="visible"/>
                                      </p:to>
                                    </p:set>
                                    <p:animEffect transition="in" filter="fade">
                                      <p:cBhvr>
                                        <p:cTn id="27" dur="500"/>
                                        <p:tgtEl>
                                          <p:spTgt spid="4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xfrm>
            <a:off x="685800" y="304800"/>
            <a:ext cx="82296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What is Manufacturing????</a:t>
            </a:r>
          </a:p>
        </p:txBody>
      </p:sp>
      <p:sp>
        <p:nvSpPr>
          <p:cNvPr id="6147" name="Content Placeholder 2"/>
          <p:cNvSpPr>
            <a:spLocks noGrp="1"/>
          </p:cNvSpPr>
          <p:nvPr>
            <p:ph idx="1"/>
          </p:nvPr>
        </p:nvSpPr>
        <p:spPr>
          <a:xfrm>
            <a:off x="609600" y="4191000"/>
            <a:ext cx="8153400" cy="1600200"/>
          </a:xfrm>
        </p:spPr>
        <p:txBody>
          <a:bodyPr/>
          <a:lstStyle/>
          <a:p>
            <a:pPr algn="ctr"/>
            <a:r>
              <a:rPr lang="en-US" dirty="0" smtClean="0"/>
              <a:t>Input	 +	Processes	 =   Result</a:t>
            </a:r>
          </a:p>
          <a:p>
            <a:pPr algn="ctr"/>
            <a:r>
              <a:rPr lang="en-US" dirty="0" smtClean="0"/>
              <a:t>Quality	 +	Quality	         =  Quality</a:t>
            </a:r>
          </a:p>
        </p:txBody>
      </p:sp>
      <p:pic>
        <p:nvPicPr>
          <p:cNvPr id="6148" name="Picture 2" descr="C:\Users\Gary\AppData\Local\Microsoft\Windows\Temporary Internet Files\Content.IE5\C6EXWHI6\MPj04384090000[1].jpg"/>
          <p:cNvPicPr>
            <a:picLocks noChangeAspect="1" noChangeArrowheads="1"/>
          </p:cNvPicPr>
          <p:nvPr/>
        </p:nvPicPr>
        <p:blipFill>
          <a:blip r:embed="rId4" cstate="print"/>
          <a:stretch>
            <a:fillRect/>
          </a:stretch>
        </p:blipFill>
        <p:spPr bwMode="auto">
          <a:xfrm>
            <a:off x="6705600" y="1066800"/>
            <a:ext cx="1993900" cy="26585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49" name="Picture 3" descr="C:\Users\Gary\AppData\Local\Microsoft\Windows\Temporary Internet Files\Content.IE5\ETSAHF59\MCj04242520000[1].wmf"/>
          <p:cNvPicPr>
            <a:picLocks noChangeAspect="1" noChangeArrowheads="1"/>
          </p:cNvPicPr>
          <p:nvPr/>
        </p:nvPicPr>
        <p:blipFill>
          <a:blip r:embed="rId5" cstate="print"/>
          <a:stretch>
            <a:fillRect/>
          </a:stretch>
        </p:blipFill>
        <p:spPr bwMode="auto">
          <a:xfrm>
            <a:off x="457200" y="1295400"/>
            <a:ext cx="2197100" cy="2197100"/>
          </a:xfrm>
          <a:prstGeom prst="rect">
            <a:avLst/>
          </a:prstGeom>
          <a:noFill/>
          <a:ln w="9525">
            <a:noFill/>
            <a:miter lim="800000"/>
            <a:headEnd/>
            <a:tailEnd/>
          </a:ln>
        </p:spPr>
      </p:pic>
      <p:pic>
        <p:nvPicPr>
          <p:cNvPr id="8" name="Picture 7" descr="JeanCarluProduction.jpg"/>
          <p:cNvPicPr>
            <a:picLocks noChangeAspect="1"/>
          </p:cNvPicPr>
          <p:nvPr/>
        </p:nvPicPr>
        <p:blipFill>
          <a:blip r:embed="rId6" cstate="print"/>
          <a:stretch>
            <a:fillRect/>
          </a:stretch>
        </p:blipFill>
        <p:spPr>
          <a:xfrm>
            <a:off x="2895600" y="1219200"/>
            <a:ext cx="3333750" cy="2486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6</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defRPr/>
            </a:pPr>
            <a:r>
              <a:rPr lang="en-US" sz="4000" dirty="0" smtClean="0"/>
              <a:t>Never Worked in Manufacturing??</a:t>
            </a:r>
            <a:endParaRPr lang="en-US" sz="4000" dirty="0"/>
          </a:p>
        </p:txBody>
      </p:sp>
      <p:sp>
        <p:nvSpPr>
          <p:cNvPr id="3" name="Content Placeholder 2"/>
          <p:cNvSpPr>
            <a:spLocks noGrp="1"/>
          </p:cNvSpPr>
          <p:nvPr>
            <p:ph idx="1"/>
          </p:nvPr>
        </p:nvSpPr>
        <p:spPr>
          <a:xfrm>
            <a:off x="1219200" y="1143000"/>
            <a:ext cx="6858000" cy="4953000"/>
          </a:xfrm>
        </p:spPr>
        <p:txBody>
          <a:bodyPr>
            <a:normAutofit lnSpcReduction="10000"/>
          </a:bodyPr>
          <a:lstStyle/>
          <a:p>
            <a:pPr>
              <a:defRPr/>
            </a:pPr>
            <a:r>
              <a:rPr lang="en-US" dirty="0" smtClean="0"/>
              <a:t>Made Pizza??     Short Order Cook??</a:t>
            </a:r>
          </a:p>
          <a:p>
            <a:pPr>
              <a:defRPr/>
            </a:pPr>
            <a:endParaRPr lang="en-US" dirty="0" smtClean="0"/>
          </a:p>
          <a:p>
            <a:pPr>
              <a:defRPr/>
            </a:pPr>
            <a:r>
              <a:rPr lang="en-US" b="1" u="sng" dirty="0" smtClean="0"/>
              <a:t>Input</a:t>
            </a:r>
            <a:r>
              <a:rPr lang="en-US" b="1" dirty="0" smtClean="0"/>
              <a:t>	+	</a:t>
            </a:r>
            <a:r>
              <a:rPr lang="en-US" b="1" u="sng" dirty="0" smtClean="0"/>
              <a:t>Processes</a:t>
            </a:r>
            <a:r>
              <a:rPr lang="en-US" b="1" dirty="0" smtClean="0"/>
              <a:t>	=	</a:t>
            </a:r>
            <a:r>
              <a:rPr lang="en-US" b="1" u="sng" dirty="0" smtClean="0"/>
              <a:t>Result</a:t>
            </a:r>
          </a:p>
          <a:p>
            <a:pPr>
              <a:defRPr/>
            </a:pPr>
            <a:r>
              <a:rPr lang="en-US" dirty="0" smtClean="0"/>
              <a:t>Ingredients	measure	          	pizza</a:t>
            </a:r>
          </a:p>
          <a:p>
            <a:pPr>
              <a:buFontTx/>
              <a:buNone/>
              <a:defRPr/>
            </a:pPr>
            <a:r>
              <a:rPr lang="en-US" dirty="0" smtClean="0"/>
              <a:t>                        mix</a:t>
            </a:r>
          </a:p>
          <a:p>
            <a:pPr>
              <a:buFontTx/>
              <a:buNone/>
              <a:defRPr/>
            </a:pPr>
            <a:r>
              <a:rPr lang="en-US" dirty="0" smtClean="0"/>
              <a:t>                        knead</a:t>
            </a:r>
          </a:p>
          <a:p>
            <a:pPr>
              <a:buFontTx/>
              <a:buNone/>
              <a:defRPr/>
            </a:pPr>
            <a:r>
              <a:rPr lang="en-US" dirty="0" smtClean="0"/>
              <a:t>                        bake</a:t>
            </a:r>
          </a:p>
          <a:p>
            <a:pPr>
              <a:defRPr/>
            </a:pPr>
            <a:endParaRPr lang="en-US" dirty="0" smtClean="0"/>
          </a:p>
          <a:p>
            <a:pPr>
              <a:defRPr/>
            </a:pPr>
            <a:r>
              <a:rPr lang="en-US" dirty="0" smtClean="0"/>
              <a:t>Quality	+	Quality	   =	     Quality</a:t>
            </a:r>
          </a:p>
          <a:p>
            <a:pPr>
              <a:defRPr/>
            </a:pPr>
            <a:endParaRPr lang="en-US" dirty="0" smtClean="0"/>
          </a:p>
        </p:txBody>
      </p:sp>
      <p:pic>
        <p:nvPicPr>
          <p:cNvPr id="7172" name="Picture 2" descr="C:\Users\Gary\AppData\Local\Microsoft\Windows\Temporary Internet Files\Content.IE5\C6EXWHI6\MCj03975100000[1].wmf"/>
          <p:cNvPicPr>
            <a:picLocks noChangeAspect="1" noChangeArrowheads="1"/>
          </p:cNvPicPr>
          <p:nvPr/>
        </p:nvPicPr>
        <p:blipFill>
          <a:blip r:embed="rId4" cstate="print"/>
          <a:stretch>
            <a:fillRect/>
          </a:stretch>
        </p:blipFill>
        <p:spPr bwMode="auto">
          <a:xfrm>
            <a:off x="6447966" y="3429000"/>
            <a:ext cx="2388059" cy="1752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73" name="Picture 3" descr="C:\Users\Gary\AppData\Local\Microsoft\Windows\Temporary Internet Files\Content.IE5\8YYL0R0E\MCj01499180000[1].wmf"/>
          <p:cNvPicPr>
            <a:picLocks noChangeAspect="1" noChangeArrowheads="1"/>
          </p:cNvPicPr>
          <p:nvPr/>
        </p:nvPicPr>
        <p:blipFill>
          <a:blip r:embed="rId5" cstate="print"/>
          <a:stretch>
            <a:fillRect/>
          </a:stretch>
        </p:blipFill>
        <p:spPr bwMode="auto">
          <a:xfrm>
            <a:off x="228600" y="3352800"/>
            <a:ext cx="2109811" cy="1781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7</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bwMode="auto">
          <a:xfrm>
            <a:off x="0" y="291260"/>
            <a:ext cx="9144000" cy="85174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Who is the Customer?</a:t>
            </a:r>
          </a:p>
        </p:txBody>
      </p:sp>
      <p:pic>
        <p:nvPicPr>
          <p:cNvPr id="5124" name="Picture 2" descr="C:\Users\Gary\AppData\Local\Microsoft\Windows\Temporary Internet Files\Content.IE5\8YYL0R0E\MCj02954740000[1].wmf"/>
          <p:cNvPicPr>
            <a:picLocks noChangeAspect="1" noChangeArrowheads="1"/>
          </p:cNvPicPr>
          <p:nvPr/>
        </p:nvPicPr>
        <p:blipFill>
          <a:blip r:embed="rId3" cstate="print"/>
          <a:stretch>
            <a:fillRect/>
          </a:stretch>
        </p:blipFill>
        <p:spPr bwMode="auto">
          <a:xfrm>
            <a:off x="228600" y="3276600"/>
            <a:ext cx="2438400" cy="1624584"/>
          </a:xfrm>
          <a:prstGeom prst="rect">
            <a:avLst/>
          </a:prstGeom>
          <a:noFill/>
          <a:ln w="9525">
            <a:noFill/>
            <a:miter lim="800000"/>
            <a:headEnd/>
            <a:tailEnd/>
          </a:ln>
        </p:spPr>
      </p:pic>
      <p:pic>
        <p:nvPicPr>
          <p:cNvPr id="5125" name="Picture 3" descr="C:\Users\Gary\AppData\Local\Microsoft\Windows\Temporary Internet Files\Content.IE5\MZD2EN9V\MCj03317040000[1].wmf"/>
          <p:cNvPicPr>
            <a:picLocks noChangeAspect="1" noChangeArrowheads="1"/>
          </p:cNvPicPr>
          <p:nvPr/>
        </p:nvPicPr>
        <p:blipFill>
          <a:blip r:embed="rId4" cstate="print"/>
          <a:stretch>
            <a:fillRect/>
          </a:stretch>
        </p:blipFill>
        <p:spPr bwMode="auto">
          <a:xfrm>
            <a:off x="4952999" y="1129904"/>
            <a:ext cx="3167063" cy="2375296"/>
          </a:xfrm>
          <a:prstGeom prst="rect">
            <a:avLst/>
          </a:prstGeom>
          <a:noFill/>
          <a:ln w="9525">
            <a:noFill/>
            <a:miter lim="800000"/>
            <a:headEnd/>
            <a:tailEnd/>
          </a:ln>
        </p:spPr>
      </p:pic>
      <p:pic>
        <p:nvPicPr>
          <p:cNvPr id="5126" name="Picture 4" descr="C:\Users\Gary\AppData\Local\Microsoft\Windows\Temporary Internet Files\Content.IE5\KBFPVYK2\MCj01513030000[1].wmf"/>
          <p:cNvPicPr>
            <a:picLocks noChangeAspect="1" noChangeArrowheads="1"/>
          </p:cNvPicPr>
          <p:nvPr/>
        </p:nvPicPr>
        <p:blipFill>
          <a:blip r:embed="rId5" cstate="print"/>
          <a:stretch>
            <a:fillRect/>
          </a:stretch>
        </p:blipFill>
        <p:spPr bwMode="auto">
          <a:xfrm>
            <a:off x="4495800" y="4191000"/>
            <a:ext cx="2408616" cy="1610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7" name="Picture 5" descr="C:\Users\Gary\AppData\Local\Microsoft\Windows\Temporary Internet Files\Content.IE5\MZD2EN9V\MCBD10594_0000[1].wmf"/>
          <p:cNvPicPr>
            <a:picLocks noChangeAspect="1" noChangeArrowheads="1"/>
          </p:cNvPicPr>
          <p:nvPr/>
        </p:nvPicPr>
        <p:blipFill>
          <a:blip r:embed="rId6" cstate="print"/>
          <a:stretch>
            <a:fillRect/>
          </a:stretch>
        </p:blipFill>
        <p:spPr bwMode="auto">
          <a:xfrm>
            <a:off x="1143000" y="990600"/>
            <a:ext cx="1657413" cy="20461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8" name="Picture 6" descr="C:\Users\Gary\AppData\Local\Microsoft\Windows\Temporary Internet Files\Content.IE5\8YYL0R0E\MCBD07603_0000[1].wmf"/>
          <p:cNvPicPr>
            <a:picLocks noChangeAspect="1" noChangeArrowheads="1"/>
          </p:cNvPicPr>
          <p:nvPr/>
        </p:nvPicPr>
        <p:blipFill>
          <a:blip r:embed="rId7" cstate="print"/>
          <a:stretch>
            <a:fillRect/>
          </a:stretch>
        </p:blipFill>
        <p:spPr bwMode="auto">
          <a:xfrm>
            <a:off x="7239000" y="2971800"/>
            <a:ext cx="1606411" cy="22171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9" name="Picture 7" descr="C:\Users\Gary\AppData\Local\Microsoft\Windows\Temporary Internet Files\Content.IE5\MZD2EN9V\MCBD10574_0000[1].wmf"/>
          <p:cNvPicPr>
            <a:picLocks noChangeAspect="1" noChangeArrowheads="1"/>
          </p:cNvPicPr>
          <p:nvPr/>
        </p:nvPicPr>
        <p:blipFill>
          <a:blip r:embed="rId8" cstate="print"/>
          <a:stretch>
            <a:fillRect/>
          </a:stretch>
        </p:blipFill>
        <p:spPr bwMode="auto">
          <a:xfrm>
            <a:off x="2133600" y="3429000"/>
            <a:ext cx="1571282" cy="2358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30" name="Picture 8" descr="C:\Users\Gary\AppData\Local\Microsoft\Windows\Temporary Internet Files\Content.IE5\8YYL0R0E\MCj03516380000[1].wmf"/>
          <p:cNvPicPr>
            <a:picLocks noChangeAspect="1" noChangeArrowheads="1"/>
          </p:cNvPicPr>
          <p:nvPr/>
        </p:nvPicPr>
        <p:blipFill>
          <a:blip r:embed="rId9" cstate="print"/>
          <a:stretch>
            <a:fillRect/>
          </a:stretch>
        </p:blipFill>
        <p:spPr bwMode="auto">
          <a:xfrm>
            <a:off x="3733800" y="2590800"/>
            <a:ext cx="2012463" cy="1524000"/>
          </a:xfrm>
          <a:prstGeom prst="rect">
            <a:avLst/>
          </a:prstGeom>
          <a:noFill/>
          <a:ln w="9525">
            <a:noFill/>
            <a:miter lim="800000"/>
            <a:headEnd/>
            <a:tailEnd/>
          </a:ln>
        </p:spPr>
      </p:pic>
      <p:sp>
        <p:nvSpPr>
          <p:cNvPr id="12"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8</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2980454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r>
              <a:rPr lang="en-US" sz="4000" dirty="0" smtClean="0"/>
              <a:t>Who Is The Customer?</a:t>
            </a:r>
            <a:endParaRPr lang="en-US" sz="4000" dirty="0"/>
          </a:p>
        </p:txBody>
      </p:sp>
      <p:sp>
        <p:nvSpPr>
          <p:cNvPr id="3" name="Content Placeholder 2"/>
          <p:cNvSpPr>
            <a:spLocks noGrp="1"/>
          </p:cNvSpPr>
          <p:nvPr>
            <p:ph idx="1"/>
          </p:nvPr>
        </p:nvSpPr>
        <p:spPr>
          <a:xfrm>
            <a:off x="838200" y="2133600"/>
            <a:ext cx="7467600" cy="1752599"/>
          </a:xfrm>
        </p:spPr>
        <p:txBody>
          <a:bodyPr>
            <a:normAutofit/>
          </a:bodyPr>
          <a:lstStyle/>
          <a:p>
            <a:pPr marL="0" indent="0">
              <a:buNone/>
            </a:pPr>
            <a:r>
              <a:rPr lang="en-US" sz="2400" dirty="0" smtClean="0"/>
              <a:t>A </a:t>
            </a:r>
            <a:r>
              <a:rPr lang="en-US" sz="2400" b="1" i="1" dirty="0"/>
              <a:t>customer</a:t>
            </a:r>
            <a:r>
              <a:rPr lang="en-US" sz="2400" dirty="0"/>
              <a:t> is some person or organization that uses an output from a different person or organization. Customers are defined as </a:t>
            </a:r>
            <a:r>
              <a:rPr lang="en-US" sz="2400" b="1" i="1" dirty="0"/>
              <a:t>internal</a:t>
            </a:r>
            <a:r>
              <a:rPr lang="en-US" sz="2400" dirty="0"/>
              <a:t> and </a:t>
            </a:r>
            <a:r>
              <a:rPr lang="en-US" sz="2400" b="1" i="1" dirty="0"/>
              <a:t>external</a:t>
            </a:r>
            <a:r>
              <a:rPr lang="en-US" sz="2400" dirty="0"/>
              <a:t> to an organization</a:t>
            </a:r>
            <a:r>
              <a:rPr lang="en-US" sz="2400" dirty="0" smtClean="0"/>
              <a:t>.</a:t>
            </a:r>
          </a:p>
          <a:p>
            <a:pPr marL="0" indent="0">
              <a:buNone/>
            </a:pPr>
            <a:r>
              <a:rPr lang="en-US" sz="2400" dirty="0" smtClean="0"/>
              <a:t> </a:t>
            </a:r>
            <a:endParaRPr lang="en-US" sz="2400" dirty="0"/>
          </a:p>
        </p:txBody>
      </p:sp>
      <p:sp>
        <p:nvSpPr>
          <p:cNvPr id="5"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9</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846207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25649"/>
            <a:ext cx="8382000" cy="3384551"/>
          </a:xfrm>
        </p:spPr>
        <p:txBody>
          <a:bodyPr/>
          <a:lstStyle/>
          <a:p>
            <a:r>
              <a:rPr lang="en-US" b="1" i="1" dirty="0"/>
              <a:t>One thing we have discovered with certainty is that anything we do that makes the customer successful inevitably results in a financial return for us.”</a:t>
            </a:r>
          </a:p>
          <a:p>
            <a:pPr marL="0" indent="0">
              <a:buNone/>
            </a:pPr>
            <a:r>
              <a:rPr lang="en-US" b="1" i="1" dirty="0"/>
              <a:t>						---Jack Welch</a:t>
            </a:r>
          </a:p>
          <a:p>
            <a:endParaRPr lang="en-US" dirty="0"/>
          </a:p>
        </p:txBody>
      </p:sp>
      <p:sp>
        <p:nvSpPr>
          <p:cNvPr id="2" name="TextBox 1"/>
          <p:cNvSpPr txBox="1"/>
          <p:nvPr/>
        </p:nvSpPr>
        <p:spPr>
          <a:xfrm>
            <a:off x="0" y="511314"/>
            <a:ext cx="9144000" cy="707886"/>
          </a:xfrm>
          <a:prstGeom prst="rect">
            <a:avLst/>
          </a:prstGeom>
          <a:noFill/>
        </p:spPr>
        <p:txBody>
          <a:bodyPr wrap="square" rtlCol="0">
            <a:spAutoFit/>
          </a:bodyPr>
          <a:lstStyle/>
          <a:p>
            <a:pPr algn="ctr"/>
            <a:r>
              <a:rPr lang="en-US" sz="4000" dirty="0" smtClean="0">
                <a:latin typeface="+mj-lt"/>
              </a:rPr>
              <a:t>QUOTE</a:t>
            </a:r>
            <a:endParaRPr lang="en-US" sz="4000" dirty="0">
              <a:latin typeface="+mj-lt"/>
            </a:endParaRPr>
          </a:p>
        </p:txBody>
      </p:sp>
      <p:sp>
        <p:nvSpPr>
          <p:cNvPr id="6"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10</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1900689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400"/>
            <a:ext cx="9144000" cy="1143000"/>
          </a:xfrm>
        </p:spPr>
        <p:txBody>
          <a:bodyPr>
            <a:normAutofit/>
          </a:bodyPr>
          <a:lstStyle/>
          <a:p>
            <a:r>
              <a:rPr lang="en-US" sz="4000" dirty="0" smtClean="0"/>
              <a:t>Internal Customer</a:t>
            </a:r>
            <a:endParaRPr lang="en-US" sz="4000" dirty="0"/>
          </a:p>
        </p:txBody>
      </p:sp>
      <p:sp>
        <p:nvSpPr>
          <p:cNvPr id="3" name="Content Placeholder 2"/>
          <p:cNvSpPr>
            <a:spLocks noGrp="1"/>
          </p:cNvSpPr>
          <p:nvPr>
            <p:ph idx="1"/>
          </p:nvPr>
        </p:nvSpPr>
        <p:spPr>
          <a:xfrm>
            <a:off x="381000" y="914400"/>
            <a:ext cx="8305800" cy="4525963"/>
          </a:xfrm>
        </p:spPr>
        <p:txBody>
          <a:bodyPr/>
          <a:lstStyle/>
          <a:p>
            <a:pPr marL="0" indent="0">
              <a:buNone/>
            </a:pPr>
            <a:r>
              <a:rPr lang="en-US" dirty="0" smtClean="0"/>
              <a:t>Internal </a:t>
            </a:r>
            <a:r>
              <a:rPr lang="en-US" dirty="0"/>
              <a:t>customers are persons or </a:t>
            </a:r>
            <a:r>
              <a:rPr lang="en-US" dirty="0" smtClean="0"/>
              <a:t>departments </a:t>
            </a:r>
            <a:r>
              <a:rPr lang="en-US" dirty="0"/>
              <a:t>who rely on output from another department of the same organization to accomplish their own </a:t>
            </a:r>
            <a:r>
              <a:rPr lang="en-US" dirty="0" smtClean="0"/>
              <a:t>function.</a:t>
            </a:r>
          </a:p>
          <a:p>
            <a:pPr marL="0" indent="0">
              <a:buNone/>
            </a:pPr>
            <a:r>
              <a:rPr lang="en-US" dirty="0" smtClean="0"/>
              <a:t>In manufacturing, </a:t>
            </a:r>
            <a:r>
              <a:rPr lang="en-US" dirty="0"/>
              <a:t>an internal customer is the </a:t>
            </a:r>
            <a:r>
              <a:rPr lang="en-US" dirty="0" smtClean="0"/>
              <a:t>next person in line in the assembly process.  </a:t>
            </a:r>
            <a:endParaRPr lang="en-US" dirty="0"/>
          </a:p>
        </p:txBody>
      </p:sp>
      <p:pic>
        <p:nvPicPr>
          <p:cNvPr id="6" name="Picture 5" descr="assembly-line-wome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0" y="4114800"/>
            <a:ext cx="2423686" cy="1977727"/>
          </a:xfrm>
          <a:prstGeom prst="rect">
            <a:avLst/>
          </a:prstGeom>
          <a:effectLst>
            <a:outerShdw blurRad="50800" dist="38100" dir="2700000" sx="101000" sy="101000" algn="tl" rotWithShape="0">
              <a:srgbClr val="000000">
                <a:alpha val="98000"/>
              </a:srgbClr>
            </a:outerShdw>
          </a:effectLst>
        </p:spPr>
      </p:pic>
      <p:sp>
        <p:nvSpPr>
          <p:cNvPr id="8"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11</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2401715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700" y="0"/>
            <a:ext cx="8229600" cy="1143000"/>
          </a:xfrm>
        </p:spPr>
        <p:txBody>
          <a:bodyPr>
            <a:normAutofit/>
          </a:bodyPr>
          <a:lstStyle/>
          <a:p>
            <a:r>
              <a:rPr lang="en-US" sz="4000" dirty="0" smtClean="0"/>
              <a:t>External Customer</a:t>
            </a:r>
            <a:endParaRPr lang="en-US" sz="4000" dirty="0"/>
          </a:p>
        </p:txBody>
      </p:sp>
      <p:sp>
        <p:nvSpPr>
          <p:cNvPr id="3" name="Content Placeholder 2"/>
          <p:cNvSpPr>
            <a:spLocks noGrp="1"/>
          </p:cNvSpPr>
          <p:nvPr>
            <p:ph idx="1"/>
          </p:nvPr>
        </p:nvSpPr>
        <p:spPr>
          <a:xfrm>
            <a:off x="457200" y="1038225"/>
            <a:ext cx="8229600" cy="5181600"/>
          </a:xfrm>
        </p:spPr>
        <p:txBody>
          <a:bodyPr/>
          <a:lstStyle/>
          <a:p>
            <a:pPr marL="0" indent="0">
              <a:buNone/>
            </a:pPr>
            <a:r>
              <a:rPr lang="en-US" dirty="0" smtClean="0"/>
              <a:t>A </a:t>
            </a:r>
            <a:r>
              <a:rPr lang="en-US" dirty="0"/>
              <a:t>typical example of an external customer is a grocery shopper who goes to a market to buy goods. This person is from outside the organization of the market</a:t>
            </a:r>
            <a:r>
              <a:rPr lang="en-US" dirty="0" smtClean="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300" y="3109722"/>
            <a:ext cx="4343400" cy="2910078"/>
          </a:xfrm>
          <a:prstGeom prst="rect">
            <a:avLst/>
          </a:prstGeom>
          <a:effectLst>
            <a:outerShdw blurRad="130175" dist="38100" dir="2700000" sx="103000" sy="103000" algn="tl" rotWithShape="0">
              <a:srgbClr val="000000"/>
            </a:outerShdw>
          </a:effectLst>
        </p:spPr>
      </p:pic>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12</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2700051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4000" dirty="0" smtClean="0"/>
              <a:t>Who Has an Interest in the Output?</a:t>
            </a:r>
            <a:endParaRPr lang="en-US" sz="4000" dirty="0"/>
          </a:p>
        </p:txBody>
      </p:sp>
      <p:sp>
        <p:nvSpPr>
          <p:cNvPr id="3" name="Content Placeholder 2"/>
          <p:cNvSpPr>
            <a:spLocks noGrp="1"/>
          </p:cNvSpPr>
          <p:nvPr>
            <p:ph idx="1"/>
          </p:nvPr>
        </p:nvSpPr>
        <p:spPr>
          <a:xfrm>
            <a:off x="457200" y="1417638"/>
            <a:ext cx="8229600" cy="4449762"/>
          </a:xfrm>
        </p:spPr>
        <p:txBody>
          <a:bodyPr/>
          <a:lstStyle/>
          <a:p>
            <a:pPr marL="0" indent="0">
              <a:buNone/>
            </a:pPr>
            <a:r>
              <a:rPr lang="en-US" b="1" dirty="0"/>
              <a:t>Customers</a:t>
            </a:r>
            <a:r>
              <a:rPr lang="en-US" dirty="0"/>
              <a:t> – </a:t>
            </a:r>
            <a:r>
              <a:rPr lang="en-US" sz="2400" dirty="0"/>
              <a:t>those who buy the company’s products</a:t>
            </a:r>
          </a:p>
          <a:p>
            <a:pPr marL="0" indent="0">
              <a:buNone/>
            </a:pPr>
            <a:r>
              <a:rPr lang="en-US" b="1" dirty="0">
                <a:solidFill>
                  <a:srgbClr val="C00000"/>
                </a:solidFill>
              </a:rPr>
              <a:t>Government Agencies </a:t>
            </a:r>
            <a:r>
              <a:rPr lang="en-US" dirty="0"/>
              <a:t>– </a:t>
            </a:r>
            <a:r>
              <a:rPr lang="en-US" sz="2400" dirty="0"/>
              <a:t>are charged with ensuring the produced products meet certain guidelines and requirements</a:t>
            </a:r>
          </a:p>
          <a:p>
            <a:pPr marL="0" indent="0">
              <a:buNone/>
            </a:pPr>
            <a:r>
              <a:rPr lang="en-US" b="1" dirty="0" smtClean="0">
                <a:solidFill>
                  <a:srgbClr val="FF0000"/>
                </a:solidFill>
              </a:rPr>
              <a:t>Investors</a:t>
            </a:r>
            <a:r>
              <a:rPr lang="en-US" dirty="0" smtClean="0"/>
              <a:t> – </a:t>
            </a:r>
            <a:r>
              <a:rPr lang="en-US" sz="2400" dirty="0" smtClean="0"/>
              <a:t>those who specifically expect to gain financial returns, interested in profits</a:t>
            </a:r>
          </a:p>
          <a:p>
            <a:pPr marL="0" indent="0">
              <a:buNone/>
            </a:pPr>
            <a:r>
              <a:rPr lang="en-US" b="1" dirty="0" smtClean="0">
                <a:solidFill>
                  <a:srgbClr val="3333FF"/>
                </a:solidFill>
              </a:rPr>
              <a:t>Stakeholders</a:t>
            </a:r>
            <a:r>
              <a:rPr lang="en-US" dirty="0" smtClean="0"/>
              <a:t> – </a:t>
            </a:r>
            <a:r>
              <a:rPr lang="en-US" sz="2400" dirty="0" smtClean="0"/>
              <a:t>those who have an interest in the company, not necessarily a financial gain.</a:t>
            </a:r>
          </a:p>
          <a:p>
            <a:pPr marL="0" indent="0" algn="ctr">
              <a:buNone/>
            </a:pPr>
            <a:r>
              <a:rPr lang="en-US" sz="2400" i="1" dirty="0" smtClean="0"/>
              <a:t>An investor can be a stakeholder, but not all stakeholders </a:t>
            </a:r>
            <a:br>
              <a:rPr lang="en-US" sz="2400" i="1" dirty="0" smtClean="0"/>
            </a:br>
            <a:r>
              <a:rPr lang="en-US" sz="2400" i="1" dirty="0" smtClean="0"/>
              <a:t>can be considered investors.</a:t>
            </a:r>
            <a:endParaRPr lang="en-US" sz="2400" i="1" dirty="0"/>
          </a:p>
        </p:txBody>
      </p:sp>
      <p:sp>
        <p:nvSpPr>
          <p:cNvPr id="6"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13</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1642998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317500"/>
            <a:ext cx="9105900" cy="901700"/>
          </a:xfrm>
        </p:spPr>
        <p:txBody>
          <a:bodyPr/>
          <a:lstStyle/>
          <a:p>
            <a:r>
              <a:rPr lang="en-US" dirty="0" smtClean="0"/>
              <a:t>QUESTION</a:t>
            </a:r>
            <a:endParaRPr lang="en-US" dirty="0"/>
          </a:p>
        </p:txBody>
      </p:sp>
      <p:sp>
        <p:nvSpPr>
          <p:cNvPr id="3" name="Content Placeholder 2"/>
          <p:cNvSpPr>
            <a:spLocks noGrp="1"/>
          </p:cNvSpPr>
          <p:nvPr>
            <p:ph idx="1"/>
          </p:nvPr>
        </p:nvSpPr>
        <p:spPr>
          <a:xfrm>
            <a:off x="457200" y="2286000"/>
            <a:ext cx="8229600" cy="3124200"/>
          </a:xfrm>
        </p:spPr>
        <p:txBody>
          <a:bodyPr/>
          <a:lstStyle/>
          <a:p>
            <a:r>
              <a:rPr lang="en-US" dirty="0"/>
              <a:t>Why must the customer </a:t>
            </a:r>
            <a:r>
              <a:rPr lang="en-US" dirty="0" smtClean="0"/>
              <a:t>be involved in the production process?</a:t>
            </a:r>
          </a:p>
          <a:p>
            <a:endParaRPr lang="en-US" dirty="0"/>
          </a:p>
          <a:p>
            <a:r>
              <a:rPr lang="en-US" dirty="0" smtClean="0"/>
              <a:t>Why must production keep the customer aware of changes?</a:t>
            </a:r>
          </a:p>
          <a:p>
            <a:endParaRPr lang="en-US" dirty="0"/>
          </a:p>
          <a:p>
            <a:endParaRPr lang="en-US" dirty="0"/>
          </a:p>
        </p:txBody>
      </p:sp>
      <p:sp>
        <p:nvSpPr>
          <p:cNvPr id="6"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14</a:t>
            </a:fld>
            <a:r>
              <a:rPr lang="en-US" dirty="0" smtClean="0">
                <a:solidFill>
                  <a:schemeClr val="tx1"/>
                </a:solidFill>
              </a:rPr>
              <a:t>/73</a:t>
            </a:r>
            <a:endParaRPr lang="en-US" dirty="0">
              <a:solidFill>
                <a:schemeClr val="tx1"/>
              </a:solidFill>
            </a:endParaRPr>
          </a:p>
        </p:txBody>
      </p:sp>
      <p:pic>
        <p:nvPicPr>
          <p:cNvPr id="7" name="Picture 6" descr="dreamstimefree_10053288.jpg"/>
          <p:cNvPicPr>
            <a:picLocks noChangeAspect="1"/>
          </p:cNvPicPr>
          <p:nvPr/>
        </p:nvPicPr>
        <p:blipFill>
          <a:blip r:embed="rId3" cstate="print"/>
          <a:srcRect r="42859" b="26858"/>
          <a:stretch>
            <a:fillRect/>
          </a:stretch>
        </p:blipFill>
        <p:spPr>
          <a:xfrm>
            <a:off x="6477000" y="228600"/>
            <a:ext cx="2031891"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540646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istorya.png"/>
          <p:cNvPicPr>
            <a:picLocks noGrp="1" noChangeAspect="1"/>
          </p:cNvPicPr>
          <p:nvPr>
            <p:ph idx="1"/>
          </p:nvPr>
        </p:nvPicPr>
        <p:blipFill>
          <a:blip r:embed="rId3" cstate="print"/>
          <a:stretch>
            <a:fillRect/>
          </a:stretch>
        </p:blipFill>
        <p:spPr>
          <a:xfrm>
            <a:off x="-25400" y="-304800"/>
            <a:ext cx="9086804" cy="6781800"/>
          </a:xfrm>
        </p:spPr>
      </p:pic>
      <p:sp>
        <p:nvSpPr>
          <p:cNvPr id="4"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15</a:t>
            </a:fld>
            <a:r>
              <a:rPr lang="en-US" dirty="0" smtClean="0">
                <a:solidFill>
                  <a:schemeClr val="tx1"/>
                </a:solidFill>
              </a:rPr>
              <a:t>/73</a:t>
            </a:r>
            <a:endParaRPr lang="en-US" dirty="0">
              <a:solidFill>
                <a:schemeClr val="tx1"/>
              </a:solidFill>
            </a:endParaRPr>
          </a:p>
        </p:txBody>
      </p:sp>
    </p:spTree>
    <p:custDataLst>
      <p:tags r:id="rId1"/>
    </p:custDataLst>
    <p:extLst>
      <p:ext uri="{BB962C8B-B14F-4D97-AF65-F5344CB8AC3E}">
        <p14:creationId xmlns:p14="http://schemas.microsoft.com/office/powerpoint/2010/main" val="3035602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istoryb.png"/>
          <p:cNvPicPr>
            <a:picLocks noGrp="1" noChangeAspect="1"/>
          </p:cNvPicPr>
          <p:nvPr>
            <p:ph idx="1"/>
          </p:nvPr>
        </p:nvPicPr>
        <p:blipFill>
          <a:blip r:embed="rId4" cstate="print"/>
          <a:stretch>
            <a:fillRect/>
          </a:stretch>
        </p:blipFill>
        <p:spPr>
          <a:xfrm>
            <a:off x="31563" y="152400"/>
            <a:ext cx="9112437" cy="5486400"/>
          </a:xfrm>
        </p:spPr>
      </p:pic>
      <p:sp>
        <p:nvSpPr>
          <p:cNvPr id="4"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16</a:t>
            </a:fld>
            <a:r>
              <a:rPr lang="en-US" dirty="0" smtClean="0">
                <a:solidFill>
                  <a:schemeClr val="tx1"/>
                </a:solidFill>
              </a:rPr>
              <a:t>/73</a:t>
            </a:r>
            <a:endParaRPr lang="en-US" dirty="0">
              <a:solidFill>
                <a:schemeClr val="tx1"/>
              </a:solidFill>
            </a:endParaRPr>
          </a:p>
        </p:txBody>
      </p:sp>
    </p:spTree>
    <p:custDataLst>
      <p:tags r:id="rId1"/>
    </p:custDataLst>
    <p:extLst>
      <p:ext uri="{BB962C8B-B14F-4D97-AF65-F5344CB8AC3E}">
        <p14:creationId xmlns:p14="http://schemas.microsoft.com/office/powerpoint/2010/main" val="1154431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istoryc.png"/>
          <p:cNvPicPr>
            <a:picLocks noGrp="1" noChangeAspect="1"/>
          </p:cNvPicPr>
          <p:nvPr>
            <p:ph idx="1"/>
          </p:nvPr>
        </p:nvPicPr>
        <p:blipFill>
          <a:blip r:embed="rId3" cstate="print"/>
          <a:stretch>
            <a:fillRect/>
          </a:stretch>
        </p:blipFill>
        <p:spPr>
          <a:xfrm>
            <a:off x="-152400" y="228600"/>
            <a:ext cx="9396945" cy="5657696"/>
          </a:xfrm>
        </p:spPr>
      </p:pic>
      <p:sp>
        <p:nvSpPr>
          <p:cNvPr id="4"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17</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bwMode="auto">
          <a:xfrm>
            <a:off x="6350" y="350838"/>
            <a:ext cx="913765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Early Manufacturing</a:t>
            </a:r>
          </a:p>
        </p:txBody>
      </p:sp>
      <p:sp>
        <p:nvSpPr>
          <p:cNvPr id="11268" name="Rectangle 3"/>
          <p:cNvSpPr>
            <a:spLocks noGrp="1" noChangeArrowheads="1"/>
          </p:cNvSpPr>
          <p:nvPr>
            <p:ph idx="1"/>
          </p:nvPr>
        </p:nvSpPr>
        <p:spPr>
          <a:xfrm>
            <a:off x="304800" y="1447800"/>
            <a:ext cx="8229600" cy="4373563"/>
          </a:xfrm>
        </p:spPr>
        <p:txBody>
          <a:bodyPr/>
          <a:lstStyle/>
          <a:p>
            <a:pPr eaLnBrk="1" hangingPunct="1"/>
            <a:r>
              <a:rPr lang="en-US" sz="3600" dirty="0" smtClean="0">
                <a:solidFill>
                  <a:srgbClr val="800000"/>
                </a:solidFill>
              </a:rPr>
              <a:t>Cavemen</a:t>
            </a:r>
          </a:p>
          <a:p>
            <a:pPr eaLnBrk="1" hangingPunct="1"/>
            <a:r>
              <a:rPr lang="en-US" sz="3600" dirty="0" smtClean="0">
                <a:solidFill>
                  <a:srgbClr val="008000"/>
                </a:solidFill>
              </a:rPr>
              <a:t>Discovery of fire</a:t>
            </a:r>
          </a:p>
          <a:p>
            <a:pPr eaLnBrk="1" hangingPunct="1"/>
            <a:r>
              <a:rPr lang="en-US" sz="3600" dirty="0" smtClean="0">
                <a:solidFill>
                  <a:srgbClr val="006666"/>
                </a:solidFill>
              </a:rPr>
              <a:t>Handcrafted goods</a:t>
            </a:r>
          </a:p>
          <a:p>
            <a:pPr eaLnBrk="1" hangingPunct="1"/>
            <a:r>
              <a:rPr lang="en-US" sz="3600" dirty="0" smtClean="0">
                <a:solidFill>
                  <a:srgbClr val="FF0000"/>
                </a:solidFill>
              </a:rPr>
              <a:t>Egyptians</a:t>
            </a:r>
          </a:p>
          <a:p>
            <a:pPr eaLnBrk="1" hangingPunct="1"/>
            <a:r>
              <a:rPr lang="en-US" sz="3600" dirty="0" smtClean="0">
                <a:solidFill>
                  <a:schemeClr val="accent2"/>
                </a:solidFill>
              </a:rPr>
              <a:t>Industrial Revolution</a:t>
            </a:r>
          </a:p>
        </p:txBody>
      </p:sp>
      <p:pic>
        <p:nvPicPr>
          <p:cNvPr id="11269" name="Picture 5" descr="j0232688"/>
          <p:cNvPicPr>
            <a:picLocks noChangeAspect="1" noChangeArrowheads="1"/>
          </p:cNvPicPr>
          <p:nvPr/>
        </p:nvPicPr>
        <p:blipFill>
          <a:blip r:embed="rId4" cstate="print"/>
          <a:srcRect/>
          <a:stretch>
            <a:fillRect/>
          </a:stretch>
        </p:blipFill>
        <p:spPr bwMode="auto">
          <a:xfrm>
            <a:off x="7162800" y="838200"/>
            <a:ext cx="1225550" cy="1944688"/>
          </a:xfrm>
          <a:prstGeom prst="rect">
            <a:avLst/>
          </a:prstGeom>
          <a:noFill/>
          <a:ln w="9525">
            <a:noFill/>
            <a:miter lim="800000"/>
            <a:headEnd/>
            <a:tailEnd/>
          </a:ln>
        </p:spPr>
      </p:pic>
      <p:pic>
        <p:nvPicPr>
          <p:cNvPr id="11270" name="Picture 6" descr="j0089724"/>
          <p:cNvPicPr>
            <a:picLocks noChangeAspect="1" noChangeArrowheads="1"/>
          </p:cNvPicPr>
          <p:nvPr/>
        </p:nvPicPr>
        <p:blipFill>
          <a:blip r:embed="rId5" cstate="print"/>
          <a:stretch>
            <a:fillRect/>
          </a:stretch>
        </p:blipFill>
        <p:spPr bwMode="auto">
          <a:xfrm>
            <a:off x="4724400" y="1371600"/>
            <a:ext cx="2298367" cy="2423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271" name="Picture 7" descr="MPj04032430000[1]"/>
          <p:cNvPicPr>
            <a:picLocks noChangeAspect="1" noChangeArrowheads="1"/>
          </p:cNvPicPr>
          <p:nvPr/>
        </p:nvPicPr>
        <p:blipFill>
          <a:blip r:embed="rId6" cstate="print"/>
          <a:srcRect/>
          <a:stretch>
            <a:fillRect/>
          </a:stretch>
        </p:blipFill>
        <p:spPr bwMode="auto">
          <a:xfrm>
            <a:off x="7391400" y="3505200"/>
            <a:ext cx="1295400" cy="19415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273" name="Picture 12" descr="MPj04004160000[1]"/>
          <p:cNvPicPr>
            <a:picLocks noChangeAspect="1" noChangeArrowheads="1"/>
          </p:cNvPicPr>
          <p:nvPr/>
        </p:nvPicPr>
        <p:blipFill>
          <a:blip r:embed="rId7" cstate="print"/>
          <a:stretch>
            <a:fillRect/>
          </a:stretch>
        </p:blipFill>
        <p:spPr bwMode="auto">
          <a:xfrm>
            <a:off x="4909491" y="4292292"/>
            <a:ext cx="2125976" cy="1645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18</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10243" name="Content Placeholder 2"/>
          <p:cNvSpPr>
            <a:spLocks noGrp="1"/>
          </p:cNvSpPr>
          <p:nvPr>
            <p:ph idx="1"/>
          </p:nvPr>
        </p:nvSpPr>
        <p:spPr>
          <a:xfrm>
            <a:off x="457200" y="1600200"/>
            <a:ext cx="6096000" cy="4678363"/>
          </a:xfrm>
        </p:spPr>
        <p:txBody>
          <a:bodyPr/>
          <a:lstStyle/>
          <a:p>
            <a:r>
              <a:rPr lang="en-US" dirty="0" smtClean="0"/>
              <a:t>What do you think it would have been like to live without electricity?</a:t>
            </a:r>
          </a:p>
        </p:txBody>
      </p:sp>
      <p:pic>
        <p:nvPicPr>
          <p:cNvPr id="10245" name="Picture 5" descr="C:\Users\Gary\AppData\Local\Microsoft\Windows\Temporary Internet Files\Content.IE5\KBFPVYK2\MCj04366720000[1].wmf"/>
          <p:cNvPicPr>
            <a:picLocks noChangeAspect="1" noChangeArrowheads="1"/>
          </p:cNvPicPr>
          <p:nvPr/>
        </p:nvPicPr>
        <p:blipFill>
          <a:blip r:embed="rId4" cstate="print"/>
          <a:stretch>
            <a:fillRect/>
          </a:stretch>
        </p:blipFill>
        <p:spPr bwMode="auto">
          <a:xfrm>
            <a:off x="3352800" y="2895600"/>
            <a:ext cx="4548654" cy="3024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dreamstimefree_10053288.jpg"/>
          <p:cNvPicPr>
            <a:picLocks noChangeAspect="1"/>
          </p:cNvPicPr>
          <p:nvPr/>
        </p:nvPicPr>
        <p:blipFill>
          <a:blip r:embed="rId5" cstate="print"/>
          <a:srcRect r="44167" b="26395"/>
          <a:stretch>
            <a:fillRect/>
          </a:stretch>
        </p:blipFill>
        <p:spPr>
          <a:xfrm>
            <a:off x="6629400" y="152400"/>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19</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xfrm>
            <a:off x="0" y="228600"/>
            <a:ext cx="90551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228600" y="1371600"/>
            <a:ext cx="5562600" cy="4876800"/>
          </a:xfrm>
        </p:spPr>
        <p:txBody>
          <a:bodyPr/>
          <a:lstStyle/>
          <a:p>
            <a:r>
              <a:rPr lang="en-US" dirty="0" smtClean="0"/>
              <a:t>Why is the history of Manufacturing important?</a:t>
            </a:r>
          </a:p>
          <a:p>
            <a:pPr lvl="1"/>
            <a:r>
              <a:rPr lang="en-US" dirty="0" smtClean="0"/>
              <a:t>To understand manufacturing methodology</a:t>
            </a:r>
          </a:p>
          <a:p>
            <a:pPr lvl="1"/>
            <a:r>
              <a:rPr lang="en-US" dirty="0" smtClean="0"/>
              <a:t>To understand acceptance </a:t>
            </a:r>
            <a:br>
              <a:rPr lang="en-US" dirty="0" smtClean="0"/>
            </a:br>
            <a:r>
              <a:rPr lang="en-US" dirty="0" smtClean="0"/>
              <a:t>of changes due to technology</a:t>
            </a:r>
          </a:p>
          <a:p>
            <a:pPr lvl="1"/>
            <a:r>
              <a:rPr lang="en-US" dirty="0" smtClean="0"/>
              <a:t>To understand managements attitude toward employee functions and skills</a:t>
            </a:r>
          </a:p>
        </p:txBody>
      </p:sp>
      <p:pic>
        <p:nvPicPr>
          <p:cNvPr id="6" name="Picture 5" descr="Child_Labor,_1918.JPG"/>
          <p:cNvPicPr>
            <a:picLocks noChangeAspect="1"/>
          </p:cNvPicPr>
          <p:nvPr/>
        </p:nvPicPr>
        <p:blipFill>
          <a:blip r:embed="rId4" cstate="print"/>
          <a:stretch>
            <a:fillRect/>
          </a:stretch>
        </p:blipFill>
        <p:spPr>
          <a:xfrm>
            <a:off x="5657046" y="3124200"/>
            <a:ext cx="3410754" cy="2366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dreamstimefree_10053288.jpg"/>
          <p:cNvPicPr>
            <a:picLocks noChangeAspect="1"/>
          </p:cNvPicPr>
          <p:nvPr/>
        </p:nvPicPr>
        <p:blipFill>
          <a:blip r:embed="rId5" cstate="print"/>
          <a:srcRect r="44167" b="26395"/>
          <a:stretch>
            <a:fillRect/>
          </a:stretch>
        </p:blipFill>
        <p:spPr>
          <a:xfrm>
            <a:off x="6921500" y="148835"/>
            <a:ext cx="2133600" cy="1985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20</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bwMode="auto">
          <a:xfrm>
            <a:off x="0" y="304800"/>
            <a:ext cx="9144000" cy="914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Manufacturing Sub-industries</a:t>
            </a:r>
          </a:p>
        </p:txBody>
      </p:sp>
      <p:sp>
        <p:nvSpPr>
          <p:cNvPr id="13316" name="Rectangle 3"/>
          <p:cNvSpPr>
            <a:spLocks noGrp="1" noChangeArrowheads="1"/>
          </p:cNvSpPr>
          <p:nvPr>
            <p:ph sz="half" idx="1"/>
          </p:nvPr>
        </p:nvSpPr>
        <p:spPr>
          <a:xfrm>
            <a:off x="457200" y="1219200"/>
            <a:ext cx="4038600" cy="4906963"/>
          </a:xfrm>
        </p:spPr>
        <p:txBody>
          <a:bodyPr/>
          <a:lstStyle/>
          <a:p>
            <a:pPr eaLnBrk="1" hangingPunct="1"/>
            <a:r>
              <a:rPr lang="en-US" dirty="0" smtClean="0">
                <a:solidFill>
                  <a:srgbClr val="006666"/>
                </a:solidFill>
              </a:rPr>
              <a:t>Chemicals</a:t>
            </a:r>
          </a:p>
          <a:p>
            <a:pPr eaLnBrk="1" hangingPunct="1"/>
            <a:r>
              <a:rPr lang="en-US" dirty="0" smtClean="0">
                <a:solidFill>
                  <a:srgbClr val="800000"/>
                </a:solidFill>
              </a:rPr>
              <a:t>Electrical equipment and appliances</a:t>
            </a:r>
          </a:p>
          <a:p>
            <a:pPr eaLnBrk="1" hangingPunct="1"/>
            <a:r>
              <a:rPr lang="en-US" dirty="0" smtClean="0">
                <a:solidFill>
                  <a:srgbClr val="660066"/>
                </a:solidFill>
              </a:rPr>
              <a:t>Computers and electronics</a:t>
            </a:r>
          </a:p>
          <a:p>
            <a:pPr eaLnBrk="1" hangingPunct="1"/>
            <a:r>
              <a:rPr lang="en-US" dirty="0" smtClean="0">
                <a:solidFill>
                  <a:srgbClr val="008000"/>
                </a:solidFill>
              </a:rPr>
              <a:t>Food and beverage</a:t>
            </a:r>
          </a:p>
          <a:p>
            <a:pPr eaLnBrk="1" hangingPunct="1"/>
            <a:r>
              <a:rPr lang="en-US" dirty="0" smtClean="0">
                <a:solidFill>
                  <a:srgbClr val="663300"/>
                </a:solidFill>
              </a:rPr>
              <a:t>Furniture</a:t>
            </a:r>
          </a:p>
          <a:p>
            <a:pPr eaLnBrk="1" hangingPunct="1"/>
            <a:r>
              <a:rPr lang="en-US" dirty="0" smtClean="0">
                <a:solidFill>
                  <a:srgbClr val="006666"/>
                </a:solidFill>
              </a:rPr>
              <a:t>Machinery</a:t>
            </a:r>
          </a:p>
          <a:p>
            <a:pPr eaLnBrk="1" hangingPunct="1"/>
            <a:r>
              <a:rPr lang="en-US" dirty="0" smtClean="0">
                <a:solidFill>
                  <a:srgbClr val="800000"/>
                </a:solidFill>
              </a:rPr>
              <a:t>Petroleum and coal</a:t>
            </a:r>
          </a:p>
        </p:txBody>
      </p:sp>
      <p:sp>
        <p:nvSpPr>
          <p:cNvPr id="13317" name="Rectangle 5"/>
          <p:cNvSpPr>
            <a:spLocks noGrp="1" noChangeArrowheads="1"/>
          </p:cNvSpPr>
          <p:nvPr>
            <p:ph sz="half" idx="2"/>
          </p:nvPr>
        </p:nvSpPr>
        <p:spPr>
          <a:xfrm>
            <a:off x="4648200" y="1219200"/>
            <a:ext cx="4038600" cy="4906963"/>
          </a:xfrm>
        </p:spPr>
        <p:txBody>
          <a:bodyPr/>
          <a:lstStyle/>
          <a:p>
            <a:pPr eaLnBrk="1" hangingPunct="1"/>
            <a:r>
              <a:rPr lang="en-US" dirty="0" smtClean="0">
                <a:solidFill>
                  <a:srgbClr val="660066"/>
                </a:solidFill>
              </a:rPr>
              <a:t>Nonmetallic minerals</a:t>
            </a:r>
          </a:p>
          <a:p>
            <a:pPr eaLnBrk="1" hangingPunct="1"/>
            <a:r>
              <a:rPr lang="en-US" dirty="0" smtClean="0">
                <a:solidFill>
                  <a:srgbClr val="008000"/>
                </a:solidFill>
              </a:rPr>
              <a:t>Plastics and rubber</a:t>
            </a:r>
          </a:p>
          <a:p>
            <a:pPr eaLnBrk="1" hangingPunct="1"/>
            <a:r>
              <a:rPr lang="en-US" dirty="0" smtClean="0">
                <a:solidFill>
                  <a:srgbClr val="663300"/>
                </a:solidFill>
              </a:rPr>
              <a:t>Printing</a:t>
            </a:r>
            <a:r>
              <a:rPr lang="en-US" dirty="0" smtClean="0"/>
              <a:t>	</a:t>
            </a:r>
          </a:p>
          <a:p>
            <a:pPr eaLnBrk="1" hangingPunct="1"/>
            <a:r>
              <a:rPr lang="en-US" dirty="0" smtClean="0">
                <a:solidFill>
                  <a:srgbClr val="006666"/>
                </a:solidFill>
              </a:rPr>
              <a:t>Primary and fabricated metals</a:t>
            </a:r>
          </a:p>
          <a:p>
            <a:pPr eaLnBrk="1" hangingPunct="1"/>
            <a:r>
              <a:rPr lang="en-US" dirty="0" smtClean="0">
                <a:solidFill>
                  <a:srgbClr val="800000"/>
                </a:solidFill>
              </a:rPr>
              <a:t>Textiles and leather</a:t>
            </a:r>
          </a:p>
          <a:p>
            <a:pPr eaLnBrk="1" hangingPunct="1"/>
            <a:r>
              <a:rPr lang="en-US" dirty="0" smtClean="0">
                <a:solidFill>
                  <a:srgbClr val="660066"/>
                </a:solidFill>
              </a:rPr>
              <a:t>Wood and paper</a:t>
            </a:r>
          </a:p>
          <a:p>
            <a:pPr eaLnBrk="1" hangingPunct="1"/>
            <a:r>
              <a:rPr lang="en-US" dirty="0" smtClean="0">
                <a:solidFill>
                  <a:srgbClr val="008000"/>
                </a:solidFill>
              </a:rPr>
              <a:t>Transportation equipment</a:t>
            </a:r>
          </a:p>
        </p:txBody>
      </p:sp>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21</a:t>
            </a:fld>
            <a:r>
              <a:rPr lang="en-US" dirty="0" smtClean="0">
                <a:solidFill>
                  <a:schemeClr val="tx1"/>
                </a:solidFill>
              </a:rPr>
              <a:t>/73</a:t>
            </a:r>
            <a:endParaRPr lang="en-US" dirty="0">
              <a:solidFill>
                <a:schemeClr val="tx1"/>
              </a:solidFill>
            </a:endParaRPr>
          </a:p>
        </p:txBody>
      </p:sp>
    </p:spTree>
    <p:extLst>
      <p:ext uri="{BB962C8B-B14F-4D97-AF65-F5344CB8AC3E}">
        <p14:creationId xmlns:p14="http://schemas.microsoft.com/office/powerpoint/2010/main" val="591567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2286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12291" name="Content Placeholder 2"/>
          <p:cNvSpPr>
            <a:spLocks noGrp="1"/>
          </p:cNvSpPr>
          <p:nvPr>
            <p:ph idx="1"/>
          </p:nvPr>
        </p:nvSpPr>
        <p:spPr>
          <a:xfrm>
            <a:off x="457200" y="1600200"/>
            <a:ext cx="8229600" cy="1676400"/>
          </a:xfrm>
        </p:spPr>
        <p:txBody>
          <a:bodyPr/>
          <a:lstStyle/>
          <a:p>
            <a:r>
              <a:rPr lang="en-US" dirty="0" smtClean="0"/>
              <a:t>What types of industries are located in this area and what types of processes do they use?</a:t>
            </a:r>
          </a:p>
        </p:txBody>
      </p:sp>
      <p:pic>
        <p:nvPicPr>
          <p:cNvPr id="5" name="Picture 4" descr="IMG_6153.JPG"/>
          <p:cNvPicPr>
            <a:picLocks noChangeAspect="1"/>
          </p:cNvPicPr>
          <p:nvPr/>
        </p:nvPicPr>
        <p:blipFill>
          <a:blip r:embed="rId4" cstate="print"/>
          <a:stretch>
            <a:fillRect/>
          </a:stretch>
        </p:blipFill>
        <p:spPr>
          <a:xfrm>
            <a:off x="457200" y="2971800"/>
            <a:ext cx="3886200"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IMG_6166.JPG"/>
          <p:cNvPicPr>
            <a:picLocks noChangeAspect="1"/>
          </p:cNvPicPr>
          <p:nvPr/>
        </p:nvPicPr>
        <p:blipFill>
          <a:blip r:embed="rId5" cstate="print"/>
          <a:stretch>
            <a:fillRect/>
          </a:stretch>
        </p:blipFill>
        <p:spPr>
          <a:xfrm>
            <a:off x="4795560" y="2971800"/>
            <a:ext cx="3891240"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791200" y="5791200"/>
            <a:ext cx="1752600" cy="246221"/>
          </a:xfrm>
          <a:prstGeom prst="rect">
            <a:avLst/>
          </a:prstGeom>
          <a:noFill/>
        </p:spPr>
        <p:txBody>
          <a:bodyPr wrap="square" rtlCol="0">
            <a:spAutoFit/>
          </a:bodyPr>
          <a:lstStyle/>
          <a:p>
            <a:r>
              <a:rPr lang="en-US" sz="1000" dirty="0" smtClean="0"/>
              <a:t>Photos courtesy Treatt USA</a:t>
            </a:r>
            <a:endParaRPr lang="en-US" sz="1000" dirty="0"/>
          </a:p>
        </p:txBody>
      </p:sp>
      <p:pic>
        <p:nvPicPr>
          <p:cNvPr id="9" name="Picture 8" descr="dreamstimefree_10053288.jpg"/>
          <p:cNvPicPr>
            <a:picLocks noChangeAspect="1"/>
          </p:cNvPicPr>
          <p:nvPr/>
        </p:nvPicPr>
        <p:blipFill>
          <a:blip r:embed="rId6" cstate="print"/>
          <a:srcRect r="44167" b="26395"/>
          <a:stretch>
            <a:fillRect/>
          </a:stretch>
        </p:blipFill>
        <p:spPr>
          <a:xfrm>
            <a:off x="7010400" y="152400"/>
            <a:ext cx="1600200" cy="14894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22</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xfrm>
            <a:off x="0" y="3810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600200"/>
            <a:ext cx="8229600" cy="4602163"/>
          </a:xfrm>
        </p:spPr>
        <p:txBody>
          <a:bodyPr/>
          <a:lstStyle/>
          <a:p>
            <a:r>
              <a:rPr lang="en-US" dirty="0" smtClean="0"/>
              <a:t>Is an automotive body shop classified as an industry? Why? Why not?</a:t>
            </a:r>
          </a:p>
          <a:p>
            <a:pPr lvl="1"/>
            <a:r>
              <a:rPr lang="en-US" dirty="0" smtClean="0"/>
              <a:t>Yes, because it produces a product using several processes</a:t>
            </a:r>
          </a:p>
        </p:txBody>
      </p:sp>
      <p:pic>
        <p:nvPicPr>
          <p:cNvPr id="9221" name="Picture 5" descr="C:\Users\Gary\AppData\Local\Microsoft\Windows\Temporary Internet Files\Content.IE5\KBFPVYK2\MCj02873500000[1].wmf"/>
          <p:cNvPicPr>
            <a:picLocks noChangeAspect="1" noChangeArrowheads="1"/>
          </p:cNvPicPr>
          <p:nvPr/>
        </p:nvPicPr>
        <p:blipFill>
          <a:blip r:embed="rId4" cstate="print"/>
          <a:stretch>
            <a:fillRect/>
          </a:stretch>
        </p:blipFill>
        <p:spPr bwMode="auto">
          <a:xfrm>
            <a:off x="5981700" y="3276600"/>
            <a:ext cx="18288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dreamstimefree_10053288.jpg"/>
          <p:cNvPicPr>
            <a:picLocks noChangeAspect="1"/>
          </p:cNvPicPr>
          <p:nvPr/>
        </p:nvPicPr>
        <p:blipFill>
          <a:blip r:embed="rId5" cstate="print"/>
          <a:srcRect r="44167" b="26395"/>
          <a:stretch>
            <a:fillRect/>
          </a:stretch>
        </p:blipFill>
        <p:spPr>
          <a:xfrm>
            <a:off x="7162800" y="152400"/>
            <a:ext cx="1600200" cy="14894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23</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bwMode="auto">
          <a:xfrm>
            <a:off x="152400" y="228600"/>
            <a:ext cx="89154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Mass Production</a:t>
            </a:r>
          </a:p>
        </p:txBody>
      </p:sp>
      <p:sp>
        <p:nvSpPr>
          <p:cNvPr id="15364" name="Rectangle 3"/>
          <p:cNvSpPr>
            <a:spLocks noGrp="1" noChangeArrowheads="1"/>
          </p:cNvSpPr>
          <p:nvPr>
            <p:ph type="body" sz="half" idx="1"/>
          </p:nvPr>
        </p:nvSpPr>
        <p:spPr>
          <a:xfrm>
            <a:off x="381000" y="990600"/>
            <a:ext cx="8153400" cy="5181600"/>
          </a:xfrm>
        </p:spPr>
        <p:txBody>
          <a:bodyPr>
            <a:normAutofit lnSpcReduction="10000"/>
          </a:bodyPr>
          <a:lstStyle/>
          <a:p>
            <a:pPr eaLnBrk="1" hangingPunct="1">
              <a:buFontTx/>
              <a:buNone/>
            </a:pPr>
            <a:r>
              <a:rPr lang="en-US" b="1" dirty="0" smtClean="0">
                <a:solidFill>
                  <a:schemeClr val="accent2"/>
                </a:solidFill>
              </a:rPr>
              <a:t>Definition:</a:t>
            </a:r>
            <a:r>
              <a:rPr lang="en-US" dirty="0" smtClean="0"/>
              <a:t> </a:t>
            </a:r>
          </a:p>
          <a:p>
            <a:pPr algn="ctr" eaLnBrk="1" hangingPunct="1">
              <a:spcBef>
                <a:spcPct val="0"/>
              </a:spcBef>
              <a:buFontTx/>
              <a:buNone/>
            </a:pPr>
            <a:r>
              <a:rPr lang="en-US" sz="2400" dirty="0" smtClean="0"/>
              <a:t>“</a:t>
            </a:r>
            <a:r>
              <a:rPr lang="en-US" dirty="0" smtClean="0"/>
              <a:t>A production system characterized by mechanization, high wages, and </a:t>
            </a:r>
          </a:p>
          <a:p>
            <a:pPr algn="ctr" eaLnBrk="1" hangingPunct="1">
              <a:spcBef>
                <a:spcPct val="0"/>
              </a:spcBef>
              <a:buFontTx/>
              <a:buNone/>
            </a:pPr>
            <a:r>
              <a:rPr lang="en-US" dirty="0" smtClean="0"/>
              <a:t>large-volume output”</a:t>
            </a:r>
            <a:r>
              <a:rPr lang="en-US" sz="2400" dirty="0" smtClean="0"/>
              <a:t> </a:t>
            </a:r>
          </a:p>
          <a:p>
            <a:pPr algn="r" eaLnBrk="1" hangingPunct="1">
              <a:buFontTx/>
              <a:buNone/>
            </a:pPr>
            <a:r>
              <a:rPr lang="en-US" sz="2400" dirty="0" smtClean="0"/>
              <a:t>(Hounshell 305)</a:t>
            </a:r>
          </a:p>
          <a:p>
            <a:pPr eaLnBrk="1" hangingPunct="1">
              <a:buFontTx/>
              <a:buNone/>
            </a:pPr>
            <a:r>
              <a:rPr lang="en-US" b="1" dirty="0" smtClean="0">
                <a:solidFill>
                  <a:srgbClr val="333399"/>
                </a:solidFill>
              </a:rPr>
              <a:t>History:</a:t>
            </a:r>
          </a:p>
          <a:p>
            <a:pPr lvl="1" eaLnBrk="1" hangingPunct="1">
              <a:buFontTx/>
              <a:buChar char="•"/>
            </a:pPr>
            <a:r>
              <a:rPr lang="en-US" sz="2000" dirty="0" smtClean="0">
                <a:solidFill>
                  <a:srgbClr val="800000"/>
                </a:solidFill>
              </a:rPr>
              <a:t>Venice Arsenal – 14</a:t>
            </a:r>
            <a:r>
              <a:rPr lang="en-US" sz="2000" baseline="30000" dirty="0" smtClean="0">
                <a:solidFill>
                  <a:srgbClr val="800000"/>
                </a:solidFill>
              </a:rPr>
              <a:t>th</a:t>
            </a:r>
            <a:r>
              <a:rPr lang="en-US" sz="2000" dirty="0" smtClean="0">
                <a:solidFill>
                  <a:srgbClr val="800000"/>
                </a:solidFill>
              </a:rPr>
              <a:t> century – rapid ship production</a:t>
            </a:r>
          </a:p>
          <a:p>
            <a:pPr lvl="1" eaLnBrk="1" hangingPunct="1">
              <a:buFontTx/>
              <a:buChar char="•"/>
            </a:pPr>
            <a:r>
              <a:rPr lang="en-US" sz="2000" dirty="0" smtClean="0">
                <a:solidFill>
                  <a:srgbClr val="006666"/>
                </a:solidFill>
              </a:rPr>
              <a:t>Johannes Gutenberg – mid-1400s – bibles</a:t>
            </a:r>
          </a:p>
          <a:p>
            <a:pPr lvl="1" eaLnBrk="1" hangingPunct="1">
              <a:buFontTx/>
              <a:buChar char="•"/>
            </a:pPr>
            <a:r>
              <a:rPr lang="en-US" sz="2000" dirty="0" smtClean="0">
                <a:solidFill>
                  <a:srgbClr val="800000"/>
                </a:solidFill>
              </a:rPr>
              <a:t>Oliver Evans – 1784 – power-driven conveyors (beginnings of the concept of “continuous flow process”) </a:t>
            </a:r>
          </a:p>
          <a:p>
            <a:pPr lvl="1" eaLnBrk="1" hangingPunct="1">
              <a:buFontTx/>
              <a:buChar char="•"/>
            </a:pPr>
            <a:r>
              <a:rPr lang="en-US" sz="2000" dirty="0" smtClean="0">
                <a:solidFill>
                  <a:srgbClr val="663300"/>
                </a:solidFill>
              </a:rPr>
              <a:t>Portsmouth Block Mills – early 1800s – ships pulleys</a:t>
            </a:r>
          </a:p>
          <a:p>
            <a:pPr lvl="1" eaLnBrk="1" hangingPunct="1">
              <a:buFontTx/>
              <a:buChar char="•"/>
            </a:pPr>
            <a:r>
              <a:rPr lang="en-US" sz="2000" dirty="0" smtClean="0">
                <a:solidFill>
                  <a:srgbClr val="008000"/>
                </a:solidFill>
              </a:rPr>
              <a:t>Eli Whitney &amp; Simeon North – 1855 – templates for parts</a:t>
            </a:r>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24</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xfrm>
            <a:off x="0" y="4572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Text Placeholder 2"/>
          <p:cNvSpPr>
            <a:spLocks noGrp="1"/>
          </p:cNvSpPr>
          <p:nvPr>
            <p:ph type="body" sz="half" idx="1"/>
          </p:nvPr>
        </p:nvSpPr>
        <p:spPr>
          <a:xfrm>
            <a:off x="381000" y="1828800"/>
            <a:ext cx="8229600" cy="4525963"/>
          </a:xfrm>
        </p:spPr>
        <p:txBody>
          <a:bodyPr/>
          <a:lstStyle/>
          <a:p>
            <a:r>
              <a:rPr lang="en-US" dirty="0" smtClean="0"/>
              <a:t>Name three items that are mass produced</a:t>
            </a:r>
          </a:p>
          <a:p>
            <a:r>
              <a:rPr lang="en-US" dirty="0" smtClean="0"/>
              <a:t>How has technology enhanced mass production?</a:t>
            </a:r>
          </a:p>
          <a:p>
            <a:pPr lvl="1"/>
            <a:r>
              <a:rPr lang="en-US" dirty="0" smtClean="0"/>
              <a:t>Speed at which products are made in relationship to the numbers</a:t>
            </a:r>
          </a:p>
          <a:p>
            <a:pPr lvl="1"/>
            <a:r>
              <a:rPr lang="en-US" dirty="0" smtClean="0"/>
              <a:t>Reduction of labor intensive processes</a:t>
            </a:r>
          </a:p>
          <a:p>
            <a:pPr lvl="1"/>
            <a:r>
              <a:rPr lang="en-US" dirty="0" smtClean="0"/>
              <a:t>Cost of manufacturing</a:t>
            </a:r>
          </a:p>
        </p:txBody>
      </p:sp>
      <p:pic>
        <p:nvPicPr>
          <p:cNvPr id="5" name="Picture 4" descr="dreamstimefree_10053288.jpg"/>
          <p:cNvPicPr>
            <a:picLocks noChangeAspect="1"/>
          </p:cNvPicPr>
          <p:nvPr/>
        </p:nvPicPr>
        <p:blipFill>
          <a:blip r:embed="rId4" cstate="print"/>
          <a:srcRect r="44167" b="26395"/>
          <a:stretch>
            <a:fillRect/>
          </a:stretch>
        </p:blipFill>
        <p:spPr>
          <a:xfrm>
            <a:off x="7010400" y="152400"/>
            <a:ext cx="1752600" cy="1631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25</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bwMode="auto">
          <a:xfrm>
            <a:off x="76200" y="304800"/>
            <a:ext cx="89154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Key Participants in Manufacturing</a:t>
            </a:r>
          </a:p>
        </p:txBody>
      </p:sp>
      <p:sp>
        <p:nvSpPr>
          <p:cNvPr id="16388" name="Rectangle 3"/>
          <p:cNvSpPr>
            <a:spLocks noGrp="1" noChangeArrowheads="1"/>
          </p:cNvSpPr>
          <p:nvPr>
            <p:ph idx="1"/>
          </p:nvPr>
        </p:nvSpPr>
        <p:spPr>
          <a:xfrm>
            <a:off x="533400" y="1371600"/>
            <a:ext cx="6477000" cy="4373563"/>
          </a:xfrm>
        </p:spPr>
        <p:txBody>
          <a:bodyPr/>
          <a:lstStyle/>
          <a:p>
            <a:pPr marL="228600" indent="-228600" eaLnBrk="1" hangingPunct="1">
              <a:lnSpc>
                <a:spcPct val="90000"/>
              </a:lnSpc>
              <a:spcBef>
                <a:spcPts val="1800"/>
              </a:spcBef>
            </a:pPr>
            <a:r>
              <a:rPr lang="en-US" sz="2800" dirty="0" smtClean="0">
                <a:solidFill>
                  <a:srgbClr val="800000"/>
                </a:solidFill>
              </a:rPr>
              <a:t>James Watt – Steam engine</a:t>
            </a:r>
          </a:p>
          <a:p>
            <a:pPr marL="228600" indent="-228600" eaLnBrk="1" hangingPunct="1">
              <a:lnSpc>
                <a:spcPct val="90000"/>
              </a:lnSpc>
              <a:spcBef>
                <a:spcPts val="1800"/>
              </a:spcBef>
            </a:pPr>
            <a:r>
              <a:rPr lang="en-US" sz="2800" dirty="0" smtClean="0">
                <a:solidFill>
                  <a:srgbClr val="006666"/>
                </a:solidFill>
              </a:rPr>
              <a:t>Eli Whitney – Cotton gin</a:t>
            </a:r>
          </a:p>
          <a:p>
            <a:pPr marL="228600" indent="-228600" eaLnBrk="1" hangingPunct="1">
              <a:lnSpc>
                <a:spcPct val="90000"/>
              </a:lnSpc>
              <a:spcBef>
                <a:spcPts val="1800"/>
              </a:spcBef>
            </a:pPr>
            <a:r>
              <a:rPr lang="en-US" sz="2800" dirty="0" smtClean="0">
                <a:solidFill>
                  <a:srgbClr val="FF0000"/>
                </a:solidFill>
              </a:rPr>
              <a:t>Samuel F.B. Morse – Telegraph</a:t>
            </a:r>
          </a:p>
          <a:p>
            <a:pPr marL="228600" indent="-228600" eaLnBrk="1" hangingPunct="1">
              <a:lnSpc>
                <a:spcPct val="90000"/>
              </a:lnSpc>
              <a:spcBef>
                <a:spcPts val="1800"/>
              </a:spcBef>
            </a:pPr>
            <a:r>
              <a:rPr lang="en-US" sz="2800" dirty="0" smtClean="0">
                <a:solidFill>
                  <a:schemeClr val="accent2"/>
                </a:solidFill>
              </a:rPr>
              <a:t>Isaac Singer – Sewing machine</a:t>
            </a:r>
          </a:p>
          <a:p>
            <a:pPr marL="228600" indent="-228600" eaLnBrk="1" hangingPunct="1">
              <a:lnSpc>
                <a:spcPct val="90000"/>
              </a:lnSpc>
              <a:spcBef>
                <a:spcPts val="1800"/>
              </a:spcBef>
            </a:pPr>
            <a:r>
              <a:rPr lang="en-US" sz="2800" dirty="0" smtClean="0">
                <a:solidFill>
                  <a:srgbClr val="663300"/>
                </a:solidFill>
              </a:rPr>
              <a:t>Thomas Edison – Electricity/Light bulb</a:t>
            </a:r>
          </a:p>
          <a:p>
            <a:pPr marL="228600" indent="-228600" eaLnBrk="1" hangingPunct="1">
              <a:lnSpc>
                <a:spcPct val="90000"/>
              </a:lnSpc>
              <a:spcBef>
                <a:spcPts val="1800"/>
              </a:spcBef>
            </a:pPr>
            <a:r>
              <a:rPr lang="en-US" sz="2800" dirty="0" smtClean="0">
                <a:solidFill>
                  <a:srgbClr val="008000"/>
                </a:solidFill>
              </a:rPr>
              <a:t>Charles Stanhope – Stereotype printing</a:t>
            </a:r>
          </a:p>
          <a:p>
            <a:pPr marL="228600" indent="-228600" eaLnBrk="1" hangingPunct="1">
              <a:lnSpc>
                <a:spcPct val="90000"/>
              </a:lnSpc>
              <a:spcBef>
                <a:spcPts val="1800"/>
              </a:spcBef>
            </a:pPr>
            <a:r>
              <a:rPr lang="en-US" sz="2800" dirty="0" smtClean="0">
                <a:solidFill>
                  <a:srgbClr val="006666"/>
                </a:solidFill>
              </a:rPr>
              <a:t>Henry Ford – Model T automobile</a:t>
            </a:r>
          </a:p>
        </p:txBody>
      </p:sp>
      <p:pic>
        <p:nvPicPr>
          <p:cNvPr id="16389" name="Picture 4" descr="MCTN00021_0000[1]"/>
          <p:cNvPicPr>
            <a:picLocks noChangeAspect="1" noChangeArrowheads="1"/>
          </p:cNvPicPr>
          <p:nvPr/>
        </p:nvPicPr>
        <p:blipFill>
          <a:blip r:embed="rId4" cstate="print"/>
          <a:srcRect/>
          <a:stretch>
            <a:fillRect/>
          </a:stretch>
        </p:blipFill>
        <p:spPr bwMode="auto">
          <a:xfrm>
            <a:off x="6629400" y="533400"/>
            <a:ext cx="2278063" cy="1960563"/>
          </a:xfrm>
          <a:prstGeom prst="rect">
            <a:avLst/>
          </a:prstGeom>
          <a:noFill/>
          <a:ln w="9525">
            <a:noFill/>
            <a:miter lim="800000"/>
            <a:headEnd/>
            <a:tailEnd/>
          </a:ln>
        </p:spPr>
      </p:pic>
      <p:pic>
        <p:nvPicPr>
          <p:cNvPr id="16391" name="Picture 6" descr="MCj02341270000[1]"/>
          <p:cNvPicPr>
            <a:picLocks noChangeAspect="1" noChangeArrowheads="1"/>
          </p:cNvPicPr>
          <p:nvPr/>
        </p:nvPicPr>
        <p:blipFill>
          <a:blip r:embed="rId5" cstate="print"/>
          <a:srcRect/>
          <a:stretch>
            <a:fillRect/>
          </a:stretch>
        </p:blipFill>
        <p:spPr bwMode="auto">
          <a:xfrm>
            <a:off x="7239000" y="2971800"/>
            <a:ext cx="1450241" cy="1066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392" name="Litebulb"/>
          <p:cNvSpPr>
            <a:spLocks noEditPoints="1" noChangeArrowheads="1"/>
          </p:cNvSpPr>
          <p:nvPr/>
        </p:nvSpPr>
        <p:spPr bwMode="auto">
          <a:xfrm>
            <a:off x="7315200" y="4495800"/>
            <a:ext cx="1233488" cy="1447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0 60000 65536"/>
              <a:gd name="T9" fmla="*/ 0 60000 65536"/>
              <a:gd name="T10" fmla="*/ 0 60000 65536"/>
              <a:gd name="T11" fmla="*/ 0 60000 65536"/>
              <a:gd name="T12" fmla="*/ 3556 w 21600"/>
              <a:gd name="T13" fmla="*/ 2188 h 21600"/>
              <a:gd name="T14" fmla="*/ 18277 w 21600"/>
              <a:gd name="T15" fmla="*/ 9282 h 21600"/>
            </a:gdLst>
            <a:ahLst/>
            <a:cxnLst>
              <a:cxn ang="T8">
                <a:pos x="T0" y="T1"/>
              </a:cxn>
              <a:cxn ang="T9">
                <a:pos x="T2" y="T3"/>
              </a:cxn>
              <a:cxn ang="T10">
                <a:pos x="T4" y="T5"/>
              </a:cxn>
              <a:cxn ang="T11">
                <a:pos x="T6" y="T7"/>
              </a:cxn>
            </a:cxnLst>
            <a:rect l="T12" t="T13" r="T14" b="T15"/>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a:lstStyle/>
          <a:p>
            <a:endParaRPr lang="en-US" dirty="0"/>
          </a:p>
        </p:txBody>
      </p:sp>
      <p:sp>
        <p:nvSpPr>
          <p:cNvPr id="9" name="Slide Number Placeholder 7"/>
          <p:cNvSpPr>
            <a:spLocks noGrp="1"/>
          </p:cNvSpPr>
          <p:nvPr>
            <p:ph type="sldNum" sz="quarter" idx="12"/>
          </p:nvPr>
        </p:nvSpPr>
        <p:spPr>
          <a:xfrm>
            <a:off x="6705600" y="6248400"/>
            <a:ext cx="2133600" cy="365125"/>
          </a:xfrm>
        </p:spPr>
        <p:txBody>
          <a:bodyPr/>
          <a:lstStyle/>
          <a:p>
            <a:pPr>
              <a:defRPr/>
            </a:pPr>
            <a:fld id="{610233AD-4F09-4245-AA2D-71CBD78E8399}" type="slidenum">
              <a:rPr lang="en-US" smtClean="0">
                <a:solidFill>
                  <a:schemeClr val="tx1"/>
                </a:solidFill>
              </a:rPr>
              <a:pPr>
                <a:defRPr/>
              </a:pPr>
              <a:t>26</a:t>
            </a:fld>
            <a:r>
              <a:rPr lang="en-US" dirty="0" smtClean="0">
                <a:solidFill>
                  <a:schemeClr val="tx1"/>
                </a:solidFill>
              </a:rPr>
              <a:t>/73</a:t>
            </a:r>
            <a:endParaRPr 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fade">
                                      <p:cBhvr>
                                        <p:cTn id="7" dur="500"/>
                                        <p:tgtEl>
                                          <p:spTgt spid="163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8">
                                            <p:txEl>
                                              <p:pRg st="1" end="1"/>
                                            </p:txEl>
                                          </p:spTgt>
                                        </p:tgtEl>
                                        <p:attrNameLst>
                                          <p:attrName>style.visibility</p:attrName>
                                        </p:attrNameLst>
                                      </p:cBhvr>
                                      <p:to>
                                        <p:strVal val="visible"/>
                                      </p:to>
                                    </p:set>
                                    <p:animEffect transition="in" filter="fade">
                                      <p:cBhvr>
                                        <p:cTn id="12" dur="500"/>
                                        <p:tgtEl>
                                          <p:spTgt spid="163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8">
                                            <p:txEl>
                                              <p:pRg st="2" end="2"/>
                                            </p:txEl>
                                          </p:spTgt>
                                        </p:tgtEl>
                                        <p:attrNameLst>
                                          <p:attrName>style.visibility</p:attrName>
                                        </p:attrNameLst>
                                      </p:cBhvr>
                                      <p:to>
                                        <p:strVal val="visible"/>
                                      </p:to>
                                    </p:set>
                                    <p:animEffect transition="in" filter="fade">
                                      <p:cBhvr>
                                        <p:cTn id="17" dur="500"/>
                                        <p:tgtEl>
                                          <p:spTgt spid="163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8">
                                            <p:txEl>
                                              <p:pRg st="3" end="3"/>
                                            </p:txEl>
                                          </p:spTgt>
                                        </p:tgtEl>
                                        <p:attrNameLst>
                                          <p:attrName>style.visibility</p:attrName>
                                        </p:attrNameLst>
                                      </p:cBhvr>
                                      <p:to>
                                        <p:strVal val="visible"/>
                                      </p:to>
                                    </p:set>
                                    <p:animEffect transition="in" filter="fade">
                                      <p:cBhvr>
                                        <p:cTn id="22" dur="500"/>
                                        <p:tgtEl>
                                          <p:spTgt spid="1638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8">
                                            <p:txEl>
                                              <p:pRg st="4" end="4"/>
                                            </p:txEl>
                                          </p:spTgt>
                                        </p:tgtEl>
                                        <p:attrNameLst>
                                          <p:attrName>style.visibility</p:attrName>
                                        </p:attrNameLst>
                                      </p:cBhvr>
                                      <p:to>
                                        <p:strVal val="visible"/>
                                      </p:to>
                                    </p:set>
                                    <p:animEffect transition="in" filter="fade">
                                      <p:cBhvr>
                                        <p:cTn id="27" dur="500"/>
                                        <p:tgtEl>
                                          <p:spTgt spid="1638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88">
                                            <p:txEl>
                                              <p:pRg st="5" end="5"/>
                                            </p:txEl>
                                          </p:spTgt>
                                        </p:tgtEl>
                                        <p:attrNameLst>
                                          <p:attrName>style.visibility</p:attrName>
                                        </p:attrNameLst>
                                      </p:cBhvr>
                                      <p:to>
                                        <p:strVal val="visible"/>
                                      </p:to>
                                    </p:set>
                                    <p:animEffect transition="in" filter="fade">
                                      <p:cBhvr>
                                        <p:cTn id="32" dur="500"/>
                                        <p:tgtEl>
                                          <p:spTgt spid="1638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388">
                                            <p:txEl>
                                              <p:pRg st="6" end="6"/>
                                            </p:txEl>
                                          </p:spTgt>
                                        </p:tgtEl>
                                        <p:attrNameLst>
                                          <p:attrName>style.visibility</p:attrName>
                                        </p:attrNameLst>
                                      </p:cBhvr>
                                      <p:to>
                                        <p:strVal val="visible"/>
                                      </p:to>
                                    </p:set>
                                    <p:animEffect transition="in" filter="fade">
                                      <p:cBhvr>
                                        <p:cTn id="37" dur="500"/>
                                        <p:tgtEl>
                                          <p:spTgt spid="163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bwMode="auto">
          <a:xfrm>
            <a:off x="533400" y="274638"/>
            <a:ext cx="81534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Operating Environment</a:t>
            </a:r>
          </a:p>
        </p:txBody>
      </p:sp>
      <p:sp>
        <p:nvSpPr>
          <p:cNvPr id="45059" name="Rectangle 3"/>
          <p:cNvSpPr>
            <a:spLocks noGrp="1" noChangeArrowheads="1"/>
          </p:cNvSpPr>
          <p:nvPr>
            <p:ph type="body" sz="half" idx="1"/>
          </p:nvPr>
        </p:nvSpPr>
        <p:spPr>
          <a:xfrm>
            <a:off x="457200" y="1371600"/>
            <a:ext cx="8458200" cy="4495800"/>
          </a:xfrm>
        </p:spPr>
        <p:txBody>
          <a:bodyPr/>
          <a:lstStyle/>
          <a:p>
            <a:pPr marL="0" indent="0" eaLnBrk="1" hangingPunct="1">
              <a:lnSpc>
                <a:spcPct val="90000"/>
              </a:lnSpc>
              <a:buNone/>
              <a:defRPr/>
            </a:pPr>
            <a:r>
              <a:rPr lang="en-US" b="1" dirty="0" smtClean="0">
                <a:solidFill>
                  <a:schemeClr val="accent2"/>
                </a:solidFill>
              </a:rPr>
              <a:t>Refers to: </a:t>
            </a:r>
            <a:r>
              <a:rPr lang="en-US" dirty="0" smtClean="0">
                <a:solidFill>
                  <a:schemeClr val="accent2"/>
                </a:solidFill>
              </a:rPr>
              <a:t>Production strategies based on demand, objectives, and profitability</a:t>
            </a:r>
          </a:p>
          <a:p>
            <a:pPr marL="0" indent="0" eaLnBrk="1" hangingPunct="1">
              <a:lnSpc>
                <a:spcPct val="90000"/>
              </a:lnSpc>
              <a:buNone/>
              <a:defRPr/>
            </a:pPr>
            <a:endParaRPr lang="en-US" dirty="0" smtClean="0">
              <a:solidFill>
                <a:schemeClr val="accent2"/>
              </a:solidFill>
            </a:endParaRPr>
          </a:p>
          <a:p>
            <a:pPr marL="0" indent="0" eaLnBrk="1" hangingPunct="1">
              <a:lnSpc>
                <a:spcPct val="90000"/>
              </a:lnSpc>
              <a:spcAft>
                <a:spcPts val="768"/>
              </a:spcAft>
              <a:buNone/>
              <a:defRPr/>
            </a:pPr>
            <a:r>
              <a:rPr lang="en-US" b="1" dirty="0" smtClean="0">
                <a:solidFill>
                  <a:schemeClr val="accent2"/>
                </a:solidFill>
              </a:rPr>
              <a:t>Production Models:</a:t>
            </a:r>
          </a:p>
          <a:p>
            <a:pPr marL="690563" lvl="1" indent="-354013" eaLnBrk="1" hangingPunct="1">
              <a:lnSpc>
                <a:spcPct val="120000"/>
              </a:lnSpc>
              <a:buFont typeface="Arial" pitchFamily="34" charset="0"/>
              <a:buChar char="–"/>
              <a:defRPr/>
            </a:pPr>
            <a:r>
              <a:rPr lang="en-US" sz="2400" b="1" i="1" dirty="0" smtClean="0">
                <a:solidFill>
                  <a:srgbClr val="006666"/>
                </a:solidFill>
              </a:rPr>
              <a:t>Make-to-stock</a:t>
            </a:r>
            <a:r>
              <a:rPr lang="en-US" sz="2400" i="1" dirty="0" smtClean="0">
                <a:solidFill>
                  <a:srgbClr val="006666"/>
                </a:solidFill>
              </a:rPr>
              <a:t> – “off the shelf” goods</a:t>
            </a:r>
          </a:p>
          <a:p>
            <a:pPr marL="690563" lvl="1" indent="-354013" eaLnBrk="1" hangingPunct="1">
              <a:lnSpc>
                <a:spcPct val="120000"/>
              </a:lnSpc>
              <a:buFont typeface="Arial" pitchFamily="34" charset="0"/>
              <a:buChar char="–"/>
              <a:defRPr/>
            </a:pPr>
            <a:r>
              <a:rPr lang="en-US" sz="2400" b="1" i="1" dirty="0" smtClean="0">
                <a:solidFill>
                  <a:srgbClr val="800000"/>
                </a:solidFill>
              </a:rPr>
              <a:t>Make-to-order</a:t>
            </a:r>
            <a:r>
              <a:rPr lang="en-US" sz="2400" i="1" dirty="0" smtClean="0">
                <a:solidFill>
                  <a:srgbClr val="800000"/>
                </a:solidFill>
              </a:rPr>
              <a:t> – made after purchase order received</a:t>
            </a:r>
          </a:p>
          <a:p>
            <a:pPr marL="690563" lvl="1" indent="-354013" eaLnBrk="1" hangingPunct="1">
              <a:lnSpc>
                <a:spcPct val="120000"/>
              </a:lnSpc>
              <a:buFont typeface="Arial" pitchFamily="34" charset="0"/>
              <a:buChar char="–"/>
              <a:defRPr/>
            </a:pPr>
            <a:r>
              <a:rPr lang="en-US" sz="2400" b="1" i="1" dirty="0" smtClean="0">
                <a:solidFill>
                  <a:srgbClr val="008000"/>
                </a:solidFill>
              </a:rPr>
              <a:t>Engineer-to-order </a:t>
            </a:r>
            <a:r>
              <a:rPr lang="en-US" sz="2400" i="1" dirty="0" smtClean="0">
                <a:solidFill>
                  <a:srgbClr val="008000"/>
                </a:solidFill>
              </a:rPr>
              <a:t>– require design after order is received</a:t>
            </a:r>
          </a:p>
          <a:p>
            <a:pPr marL="690563" lvl="1" indent="-354013" eaLnBrk="1" hangingPunct="1">
              <a:lnSpc>
                <a:spcPct val="120000"/>
              </a:lnSpc>
              <a:buFont typeface="Arial" pitchFamily="34" charset="0"/>
              <a:buChar char="–"/>
              <a:defRPr/>
            </a:pPr>
            <a:r>
              <a:rPr lang="en-US" sz="2400" b="1" i="1" dirty="0" smtClean="0">
                <a:solidFill>
                  <a:srgbClr val="663300"/>
                </a:solidFill>
              </a:rPr>
              <a:t>Job shops </a:t>
            </a:r>
            <a:r>
              <a:rPr lang="en-US" sz="2400" i="1" dirty="0" smtClean="0">
                <a:solidFill>
                  <a:srgbClr val="663300"/>
                </a:solidFill>
              </a:rPr>
              <a:t>– handle specialized processes</a:t>
            </a:r>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27</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70970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fade">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2" end="2"/>
                                            </p:txEl>
                                          </p:spTgt>
                                        </p:tgtEl>
                                        <p:attrNameLst>
                                          <p:attrName>style.visibility</p:attrName>
                                        </p:attrNameLst>
                                      </p:cBhvr>
                                      <p:to>
                                        <p:strVal val="visible"/>
                                      </p:to>
                                    </p:set>
                                    <p:animEffect transition="in" filter="fade">
                                      <p:cBhvr>
                                        <p:cTn id="12" dur="500"/>
                                        <p:tgtEl>
                                          <p:spTgt spid="45059">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animEffect transition="in" filter="fade">
                                      <p:cBhvr>
                                        <p:cTn id="15" dur="500"/>
                                        <p:tgtEl>
                                          <p:spTgt spid="45059">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059">
                                            <p:txEl>
                                              <p:pRg st="4" end="4"/>
                                            </p:txEl>
                                          </p:spTgt>
                                        </p:tgtEl>
                                        <p:attrNameLst>
                                          <p:attrName>style.visibility</p:attrName>
                                        </p:attrNameLst>
                                      </p:cBhvr>
                                      <p:to>
                                        <p:strVal val="visible"/>
                                      </p:to>
                                    </p:set>
                                    <p:animEffect transition="in" filter="fade">
                                      <p:cBhvr>
                                        <p:cTn id="18" dur="500"/>
                                        <p:tgtEl>
                                          <p:spTgt spid="45059">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5059">
                                            <p:txEl>
                                              <p:pRg st="5" end="5"/>
                                            </p:txEl>
                                          </p:spTgt>
                                        </p:tgtEl>
                                        <p:attrNameLst>
                                          <p:attrName>style.visibility</p:attrName>
                                        </p:attrNameLst>
                                      </p:cBhvr>
                                      <p:to>
                                        <p:strVal val="visible"/>
                                      </p:to>
                                    </p:set>
                                    <p:animEffect transition="in" filter="fade">
                                      <p:cBhvr>
                                        <p:cTn id="21" dur="500"/>
                                        <p:tgtEl>
                                          <p:spTgt spid="45059">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5059">
                                            <p:txEl>
                                              <p:pRg st="6" end="6"/>
                                            </p:txEl>
                                          </p:spTgt>
                                        </p:tgtEl>
                                        <p:attrNameLst>
                                          <p:attrName>style.visibility</p:attrName>
                                        </p:attrNameLst>
                                      </p:cBhvr>
                                      <p:to>
                                        <p:strVal val="visible"/>
                                      </p:to>
                                    </p:set>
                                    <p:animEffect transition="in" filter="fade">
                                      <p:cBhvr>
                                        <p:cTn id="24" dur="500"/>
                                        <p:tgtEl>
                                          <p:spTgt spid="45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lstStyle/>
          <a:p>
            <a:r>
              <a:rPr lang="en-US" dirty="0" smtClean="0"/>
              <a:t>Operating Environment </a:t>
            </a:r>
            <a:r>
              <a:rPr lang="en-US" sz="2000" dirty="0" smtClean="0"/>
              <a:t>(Cont’d)</a:t>
            </a:r>
            <a:endParaRPr lang="en-US" sz="2000" dirty="0"/>
          </a:p>
        </p:txBody>
      </p:sp>
      <p:sp>
        <p:nvSpPr>
          <p:cNvPr id="6" name="Rectangle 3"/>
          <p:cNvSpPr>
            <a:spLocks noGrp="1" noChangeArrowheads="1"/>
          </p:cNvSpPr>
          <p:nvPr>
            <p:ph type="body" sz="half" idx="1"/>
          </p:nvPr>
        </p:nvSpPr>
        <p:spPr>
          <a:xfrm>
            <a:off x="457200" y="1676400"/>
            <a:ext cx="8458200" cy="3505200"/>
          </a:xfrm>
        </p:spPr>
        <p:txBody>
          <a:bodyPr/>
          <a:lstStyle/>
          <a:p>
            <a:pPr marL="341313" lvl="1" indent="-341313" eaLnBrk="1" hangingPunct="1">
              <a:lnSpc>
                <a:spcPct val="120000"/>
              </a:lnSpc>
              <a:buFont typeface="Arial" pitchFamily="34" charset="0"/>
              <a:buChar char="–"/>
              <a:defRPr/>
            </a:pPr>
            <a:r>
              <a:rPr lang="en-US" sz="2400" b="1" i="1" dirty="0" smtClean="0">
                <a:solidFill>
                  <a:srgbClr val="006666"/>
                </a:solidFill>
              </a:rPr>
              <a:t>Continuous flow </a:t>
            </a:r>
            <a:r>
              <a:rPr lang="en-US" sz="2400" i="1" dirty="0" smtClean="0">
                <a:solidFill>
                  <a:srgbClr val="006666"/>
                </a:solidFill>
              </a:rPr>
              <a:t>– produces part just in time and ultimately requires integration of all elements of the production system</a:t>
            </a:r>
          </a:p>
          <a:p>
            <a:pPr marL="341313" lvl="1" indent="-341313" eaLnBrk="1" hangingPunct="1">
              <a:lnSpc>
                <a:spcPct val="120000"/>
              </a:lnSpc>
              <a:buFont typeface="Arial" pitchFamily="34" charset="0"/>
              <a:buChar char="–"/>
              <a:defRPr/>
            </a:pPr>
            <a:r>
              <a:rPr lang="en-US" sz="2400" b="1" i="1" dirty="0" smtClean="0">
                <a:solidFill>
                  <a:srgbClr val="FF0000"/>
                </a:solidFill>
              </a:rPr>
              <a:t>Batch/lot process </a:t>
            </a:r>
            <a:r>
              <a:rPr lang="en-US" sz="2400" i="1" dirty="0" smtClean="0">
                <a:solidFill>
                  <a:srgbClr val="FF0000"/>
                </a:solidFill>
              </a:rPr>
              <a:t>– produces product in groups called batches or lots</a:t>
            </a:r>
          </a:p>
          <a:p>
            <a:pPr marL="341313" lvl="1" indent="-341313" eaLnBrk="1" hangingPunct="1">
              <a:lnSpc>
                <a:spcPct val="120000"/>
              </a:lnSpc>
              <a:buFont typeface="Arial" pitchFamily="34" charset="0"/>
              <a:buChar char="–"/>
              <a:defRPr/>
            </a:pPr>
            <a:r>
              <a:rPr lang="en-US" sz="2400" b="1" i="1" dirty="0" smtClean="0">
                <a:solidFill>
                  <a:schemeClr val="folHlink"/>
                </a:solidFill>
              </a:rPr>
              <a:t>Dedicated repetitive flow </a:t>
            </a:r>
            <a:r>
              <a:rPr lang="en-US" sz="2400" i="1" dirty="0" smtClean="0">
                <a:solidFill>
                  <a:schemeClr val="folHlink"/>
                </a:solidFill>
              </a:rPr>
              <a:t>– high-volume production of inexpensive finished goods</a:t>
            </a:r>
          </a:p>
        </p:txBody>
      </p:sp>
      <p:sp>
        <p:nvSpPr>
          <p:cNvPr id="5"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28</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69407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xfrm>
            <a:off x="0" y="6096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Text Placeholder 2"/>
          <p:cNvSpPr>
            <a:spLocks noGrp="1"/>
          </p:cNvSpPr>
          <p:nvPr>
            <p:ph type="body" sz="half" idx="1"/>
          </p:nvPr>
        </p:nvSpPr>
        <p:spPr>
          <a:xfrm>
            <a:off x="457200" y="1600200"/>
            <a:ext cx="8153400" cy="4525963"/>
          </a:xfrm>
        </p:spPr>
        <p:txBody>
          <a:bodyPr/>
          <a:lstStyle/>
          <a:p>
            <a:pPr marL="0" indent="0">
              <a:buNone/>
            </a:pPr>
            <a:r>
              <a:rPr lang="en-US" dirty="0" smtClean="0"/>
              <a:t>What determines a manufacturer’s production strategies?</a:t>
            </a:r>
          </a:p>
          <a:p>
            <a:pPr lvl="1"/>
            <a:r>
              <a:rPr lang="en-US" dirty="0" smtClean="0"/>
              <a:t>Costs</a:t>
            </a:r>
          </a:p>
          <a:p>
            <a:pPr lvl="1"/>
            <a:r>
              <a:rPr lang="en-US" dirty="0" smtClean="0"/>
              <a:t>Demand</a:t>
            </a:r>
          </a:p>
          <a:p>
            <a:pPr lvl="1"/>
            <a:r>
              <a:rPr lang="en-US" dirty="0" smtClean="0"/>
              <a:t>Profit</a:t>
            </a:r>
          </a:p>
          <a:p>
            <a:pPr lvl="1"/>
            <a:r>
              <a:rPr lang="en-US" dirty="0" smtClean="0"/>
              <a:t>Economy</a:t>
            </a:r>
          </a:p>
        </p:txBody>
      </p:sp>
      <p:pic>
        <p:nvPicPr>
          <p:cNvPr id="17413" name="Picture 6" descr="C:\Users\Gary\AppData\Local\Microsoft\Windows\Temporary Internet Files\Content.IE5\KBFPVYK2\MCBD10200_0000[1].wmf"/>
          <p:cNvPicPr>
            <a:picLocks noChangeAspect="1" noChangeArrowheads="1"/>
          </p:cNvPicPr>
          <p:nvPr/>
        </p:nvPicPr>
        <p:blipFill>
          <a:blip r:embed="rId3" cstate="print"/>
          <a:stretch>
            <a:fillRect/>
          </a:stretch>
        </p:blipFill>
        <p:spPr bwMode="auto">
          <a:xfrm>
            <a:off x="3666459" y="2514600"/>
            <a:ext cx="4277890" cy="3293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dreamstimefree_10053288.jpg"/>
          <p:cNvPicPr>
            <a:picLocks noChangeAspect="1"/>
          </p:cNvPicPr>
          <p:nvPr/>
        </p:nvPicPr>
        <p:blipFill>
          <a:blip r:embed="rId4" cstate="print"/>
          <a:srcRect r="44167" b="26395"/>
          <a:stretch>
            <a:fillRect/>
          </a:stretch>
        </p:blipFill>
        <p:spPr>
          <a:xfrm>
            <a:off x="7315200" y="113507"/>
            <a:ext cx="1637302"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29</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7801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762000"/>
          </a:xfrm>
        </p:spPr>
        <p:txBody>
          <a:bodyPr>
            <a:normAutofit/>
          </a:bodyPr>
          <a:lstStyle/>
          <a:p>
            <a:r>
              <a:rPr lang="en-CA" sz="4000" dirty="0"/>
              <a:t>Manufacturing </a:t>
            </a:r>
            <a:r>
              <a:rPr lang="en-CA" sz="4000" dirty="0" smtClean="0"/>
              <a:t>Operations</a:t>
            </a:r>
            <a:endParaRPr lang="en-CA" sz="4000" dirty="0"/>
          </a:p>
        </p:txBody>
      </p:sp>
      <p:sp>
        <p:nvSpPr>
          <p:cNvPr id="3" name="Text Placeholder 2"/>
          <p:cNvSpPr>
            <a:spLocks noGrp="1"/>
          </p:cNvSpPr>
          <p:nvPr>
            <p:ph type="subTitle" idx="1"/>
          </p:nvPr>
        </p:nvSpPr>
        <p:spPr>
          <a:xfrm>
            <a:off x="1295400" y="990600"/>
            <a:ext cx="6400800" cy="5029200"/>
          </a:xfrm>
        </p:spPr>
        <p:txBody>
          <a:bodyPr>
            <a:noAutofit/>
          </a:bodyPr>
          <a:lstStyle/>
          <a:p>
            <a:pPr>
              <a:lnSpc>
                <a:spcPct val="110000"/>
              </a:lnSpc>
            </a:pPr>
            <a:r>
              <a:rPr lang="en-CA" sz="2800" dirty="0" smtClean="0">
                <a:solidFill>
                  <a:schemeClr val="tx1"/>
                </a:solidFill>
              </a:rPr>
              <a:t>Customer focus</a:t>
            </a:r>
            <a:endParaRPr lang="en-CA" sz="2800" dirty="0">
              <a:solidFill>
                <a:schemeClr val="tx1"/>
              </a:solidFill>
            </a:endParaRPr>
          </a:p>
          <a:p>
            <a:pPr>
              <a:lnSpc>
                <a:spcPct val="110000"/>
              </a:lnSpc>
            </a:pPr>
            <a:r>
              <a:rPr lang="en-CA" sz="2800" dirty="0" smtClean="0">
                <a:solidFill>
                  <a:schemeClr val="tx1"/>
                </a:solidFill>
              </a:rPr>
              <a:t>Quality obsession</a:t>
            </a:r>
          </a:p>
          <a:p>
            <a:pPr>
              <a:lnSpc>
                <a:spcPct val="110000"/>
              </a:lnSpc>
            </a:pPr>
            <a:r>
              <a:rPr lang="en-CA" sz="2800" dirty="0" smtClean="0">
                <a:solidFill>
                  <a:schemeClr val="tx1"/>
                </a:solidFill>
              </a:rPr>
              <a:t>Continuous improvement</a:t>
            </a:r>
          </a:p>
          <a:p>
            <a:pPr>
              <a:lnSpc>
                <a:spcPct val="110000"/>
              </a:lnSpc>
            </a:pPr>
            <a:r>
              <a:rPr lang="en-CA" sz="2800" dirty="0" smtClean="0">
                <a:solidFill>
                  <a:schemeClr val="tx1"/>
                </a:solidFill>
              </a:rPr>
              <a:t>Unity</a:t>
            </a:r>
          </a:p>
          <a:p>
            <a:pPr>
              <a:lnSpc>
                <a:spcPct val="110000"/>
              </a:lnSpc>
            </a:pPr>
            <a:r>
              <a:rPr lang="en-CA" sz="2800" dirty="0" smtClean="0">
                <a:solidFill>
                  <a:schemeClr val="tx1"/>
                </a:solidFill>
              </a:rPr>
              <a:t>Involved employees</a:t>
            </a:r>
          </a:p>
          <a:p>
            <a:pPr>
              <a:lnSpc>
                <a:spcPct val="110000"/>
              </a:lnSpc>
            </a:pPr>
            <a:r>
              <a:rPr lang="en-CA" sz="2800" dirty="0" smtClean="0">
                <a:solidFill>
                  <a:schemeClr val="tx1"/>
                </a:solidFill>
              </a:rPr>
              <a:t>Teamwork</a:t>
            </a:r>
          </a:p>
          <a:p>
            <a:pPr>
              <a:lnSpc>
                <a:spcPct val="110000"/>
              </a:lnSpc>
            </a:pPr>
            <a:r>
              <a:rPr lang="en-CA" sz="2800" dirty="0" smtClean="0">
                <a:solidFill>
                  <a:schemeClr val="tx1"/>
                </a:solidFill>
              </a:rPr>
              <a:t>Education and </a:t>
            </a:r>
            <a:r>
              <a:rPr lang="en-CA" sz="2800" dirty="0">
                <a:solidFill>
                  <a:schemeClr val="tx1"/>
                </a:solidFill>
              </a:rPr>
              <a:t>t</a:t>
            </a:r>
            <a:r>
              <a:rPr lang="en-CA" sz="2800" dirty="0" smtClean="0">
                <a:solidFill>
                  <a:schemeClr val="tx1"/>
                </a:solidFill>
              </a:rPr>
              <a:t>raining</a:t>
            </a:r>
          </a:p>
          <a:p>
            <a:pPr>
              <a:lnSpc>
                <a:spcPct val="110000"/>
              </a:lnSpc>
            </a:pPr>
            <a:r>
              <a:rPr lang="en-CA" sz="2800" dirty="0" smtClean="0">
                <a:solidFill>
                  <a:schemeClr val="tx1"/>
                </a:solidFill>
              </a:rPr>
              <a:t>Making use of science</a:t>
            </a:r>
          </a:p>
          <a:p>
            <a:pPr>
              <a:lnSpc>
                <a:spcPct val="110000"/>
              </a:lnSpc>
            </a:pPr>
            <a:r>
              <a:rPr lang="en-CA" sz="2800" dirty="0" smtClean="0">
                <a:solidFill>
                  <a:schemeClr val="tx1"/>
                </a:solidFill>
              </a:rPr>
              <a:t>Commitment</a:t>
            </a:r>
          </a:p>
        </p:txBody>
      </p:sp>
      <p:sp>
        <p:nvSpPr>
          <p:cNvPr id="5"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30</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42279512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38100"/>
            <a:ext cx="9131300" cy="1143000"/>
          </a:xfrm>
        </p:spPr>
        <p:txBody>
          <a:bodyPr>
            <a:normAutofit/>
          </a:bodyPr>
          <a:lstStyle/>
          <a:p>
            <a:r>
              <a:rPr lang="en-US" sz="4000" dirty="0" smtClean="0"/>
              <a:t>Manufacturing Process</a:t>
            </a:r>
            <a:endParaRPr lang="en-US" sz="4000" dirty="0"/>
          </a:p>
        </p:txBody>
      </p:sp>
      <p:sp>
        <p:nvSpPr>
          <p:cNvPr id="4" name="TextBox 3"/>
          <p:cNvSpPr txBox="1"/>
          <p:nvPr/>
        </p:nvSpPr>
        <p:spPr>
          <a:xfrm>
            <a:off x="838200" y="914400"/>
            <a:ext cx="7772400" cy="5386090"/>
          </a:xfrm>
          <a:prstGeom prst="rect">
            <a:avLst/>
          </a:prstGeom>
          <a:noFill/>
        </p:spPr>
        <p:txBody>
          <a:bodyPr wrap="square" rtlCol="0">
            <a:spAutoFit/>
          </a:bodyPr>
          <a:lstStyle/>
          <a:p>
            <a:r>
              <a:rPr lang="en-US" sz="2800" dirty="0" smtClean="0"/>
              <a:t>Changing the nature of ingredients by applying heat or pressure, or by mixing, separating or chemical reaction.</a:t>
            </a:r>
          </a:p>
          <a:p>
            <a:endParaRPr lang="en-US" dirty="0"/>
          </a:p>
          <a:p>
            <a:r>
              <a:rPr lang="en-US" dirty="0" smtClean="0"/>
              <a:t>	Bottled water forces water through tiny filters to separate impurities from the finished product</a:t>
            </a:r>
          </a:p>
          <a:p>
            <a:endParaRPr lang="en-US" dirty="0"/>
          </a:p>
          <a:p>
            <a:r>
              <a:rPr lang="en-US" dirty="0" smtClean="0"/>
              <a:t>	Powdered detergents are made by spraying a mixture of chemicals and water into a warm air chamber,  The heat causes the water to evaporate, leaving powder.</a:t>
            </a:r>
          </a:p>
          <a:p>
            <a:endParaRPr lang="en-US" dirty="0"/>
          </a:p>
          <a:p>
            <a:r>
              <a:rPr lang="en-US" dirty="0" smtClean="0"/>
              <a:t>	Chlorine is manufactured by passing an electric current through salt water, triggering a chemical reaction that changes the nature of the salt water</a:t>
            </a:r>
          </a:p>
          <a:p>
            <a:endParaRPr lang="en-US" dirty="0"/>
          </a:p>
          <a:p>
            <a:endParaRPr lang="en-US" dirty="0"/>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31</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581140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27369"/>
            <a:ext cx="9131300" cy="939431"/>
          </a:xfrm>
        </p:spPr>
        <p:txBody>
          <a:bodyPr>
            <a:normAutofit/>
          </a:bodyPr>
          <a:lstStyle/>
          <a:p>
            <a:r>
              <a:rPr lang="en-CA" sz="4000" dirty="0" smtClean="0"/>
              <a:t>Manufacturing Processes</a:t>
            </a:r>
            <a:endParaRPr lang="en-CA" sz="4000" dirty="0"/>
          </a:p>
        </p:txBody>
      </p:sp>
      <p:sp>
        <p:nvSpPr>
          <p:cNvPr id="3" name="Text Placeholder 2"/>
          <p:cNvSpPr>
            <a:spLocks noGrp="1"/>
          </p:cNvSpPr>
          <p:nvPr>
            <p:ph type="subTitle" idx="1"/>
          </p:nvPr>
        </p:nvSpPr>
        <p:spPr>
          <a:xfrm>
            <a:off x="3724680" y="990600"/>
            <a:ext cx="3886901" cy="4527550"/>
          </a:xfrm>
        </p:spPr>
        <p:txBody>
          <a:bodyPr>
            <a:noAutofit/>
          </a:bodyPr>
          <a:lstStyle/>
          <a:p>
            <a:pPr marL="0" indent="0">
              <a:buNone/>
            </a:pPr>
            <a:r>
              <a:rPr lang="en-CA" sz="2800" dirty="0" smtClean="0">
                <a:solidFill>
                  <a:schemeClr val="tx1"/>
                </a:solidFill>
              </a:rPr>
              <a:t>Casting:</a:t>
            </a:r>
          </a:p>
          <a:p>
            <a:pPr marL="911225" indent="-457200" algn="l">
              <a:buFont typeface="Arial"/>
              <a:buChar char="•"/>
            </a:pPr>
            <a:r>
              <a:rPr lang="en-CA" sz="2800" dirty="0" smtClean="0">
                <a:solidFill>
                  <a:schemeClr val="tx1"/>
                </a:solidFill>
              </a:rPr>
              <a:t>Liquid material</a:t>
            </a:r>
          </a:p>
          <a:p>
            <a:pPr marL="1376363" lvl="1" indent="-457200" algn="l" defTabSz="919163">
              <a:buFont typeface="Arial"/>
              <a:buChar char="•"/>
            </a:pPr>
            <a:r>
              <a:rPr lang="en-CA" dirty="0" smtClean="0">
                <a:solidFill>
                  <a:schemeClr val="tx1"/>
                </a:solidFill>
              </a:rPr>
              <a:t>Plaster</a:t>
            </a:r>
          </a:p>
          <a:p>
            <a:pPr marL="1376363" lvl="1" indent="-457200" algn="l" defTabSz="919163">
              <a:buFont typeface="Arial"/>
              <a:buChar char="•"/>
            </a:pPr>
            <a:r>
              <a:rPr lang="en-CA" dirty="0" smtClean="0">
                <a:solidFill>
                  <a:schemeClr val="tx1"/>
                </a:solidFill>
              </a:rPr>
              <a:t>Resin</a:t>
            </a:r>
          </a:p>
          <a:p>
            <a:pPr marL="1376363" lvl="1" indent="-457200" algn="l" defTabSz="919163">
              <a:buFont typeface="Arial"/>
              <a:buChar char="•"/>
            </a:pPr>
            <a:r>
              <a:rPr lang="en-CA" dirty="0" smtClean="0">
                <a:solidFill>
                  <a:schemeClr val="tx1"/>
                </a:solidFill>
              </a:rPr>
              <a:t>Metal</a:t>
            </a:r>
          </a:p>
          <a:p>
            <a:pPr marL="1376363" lvl="1" indent="-457200" algn="l" defTabSz="919163">
              <a:buFont typeface="Arial"/>
              <a:buChar char="•"/>
            </a:pPr>
            <a:r>
              <a:rPr lang="en-CA" dirty="0" smtClean="0">
                <a:solidFill>
                  <a:schemeClr val="tx1"/>
                </a:solidFill>
              </a:rPr>
              <a:t>Concrete</a:t>
            </a:r>
          </a:p>
          <a:p>
            <a:pPr marL="911225" indent="-457200" algn="l">
              <a:buFont typeface="Arial"/>
              <a:buChar char="•"/>
            </a:pPr>
            <a:r>
              <a:rPr lang="en-CA" sz="2800" dirty="0" smtClean="0">
                <a:solidFill>
                  <a:schemeClr val="tx1"/>
                </a:solidFill>
              </a:rPr>
              <a:t>Poured into mold</a:t>
            </a:r>
          </a:p>
          <a:p>
            <a:pPr marL="911225" indent="-457200" algn="l">
              <a:buFont typeface="Arial"/>
              <a:buChar char="•"/>
            </a:pPr>
            <a:r>
              <a:rPr lang="en-CA" sz="2800" dirty="0" smtClean="0">
                <a:solidFill>
                  <a:schemeClr val="tx1"/>
                </a:solidFill>
              </a:rPr>
              <a:t>Complex shapes</a:t>
            </a:r>
          </a:p>
          <a:p>
            <a:pPr marL="911225" indent="-457200" algn="l">
              <a:buFont typeface="Arial"/>
              <a:buChar char="•"/>
            </a:pPr>
            <a:r>
              <a:rPr lang="en-CA" sz="2800" dirty="0" smtClean="0">
                <a:solidFill>
                  <a:schemeClr val="tx1"/>
                </a:solidFill>
              </a:rPr>
              <a:t>Metal casting popular</a:t>
            </a:r>
            <a:endParaRPr lang="en-CA" sz="2800" dirty="0">
              <a:solidFill>
                <a:schemeClr val="tx1"/>
              </a:solidFill>
            </a:endParaRPr>
          </a:p>
        </p:txBody>
      </p:sp>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800" y="1573213"/>
            <a:ext cx="2667000" cy="3543214"/>
          </a:xfrm>
          <a:prstGeom prst="rect">
            <a:avLst/>
          </a:prstGeom>
          <a:noFill/>
          <a:ln>
            <a:noFill/>
          </a:ln>
          <a:effectLst>
            <a:outerShdw blurRad="73025" dist="114300" dir="2700000" algn="ctr" rotWithShape="0">
              <a:schemeClr val="tx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32</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5400093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26"/>
            <a:ext cx="9156700" cy="896900"/>
          </a:xfrm>
        </p:spPr>
        <p:txBody>
          <a:bodyPr>
            <a:normAutofit/>
          </a:bodyPr>
          <a:lstStyle/>
          <a:p>
            <a:r>
              <a:rPr lang="en-CA" sz="4000" dirty="0" smtClean="0"/>
              <a:t>Manufacturing Processes </a:t>
            </a:r>
            <a:r>
              <a:rPr lang="en-CA" sz="2800" dirty="0" smtClean="0"/>
              <a:t>(Cont’d.)</a:t>
            </a:r>
            <a:endParaRPr lang="en-CA" sz="2800" dirty="0"/>
          </a:p>
        </p:txBody>
      </p:sp>
      <p:sp>
        <p:nvSpPr>
          <p:cNvPr id="3" name="Text Placeholder 2"/>
          <p:cNvSpPr>
            <a:spLocks noGrp="1"/>
          </p:cNvSpPr>
          <p:nvPr>
            <p:ph type="subTitle" idx="1"/>
          </p:nvPr>
        </p:nvSpPr>
        <p:spPr>
          <a:xfrm>
            <a:off x="3886200" y="890074"/>
            <a:ext cx="5926138" cy="5129726"/>
          </a:xfrm>
        </p:spPr>
        <p:txBody>
          <a:bodyPr>
            <a:noAutofit/>
          </a:bodyPr>
          <a:lstStyle/>
          <a:p>
            <a:pPr marL="0" indent="0">
              <a:buNone/>
            </a:pPr>
            <a:r>
              <a:rPr lang="en-CA" sz="2800" dirty="0" smtClean="0">
                <a:solidFill>
                  <a:schemeClr val="tx1"/>
                </a:solidFill>
              </a:rPr>
              <a:t>Molding:</a:t>
            </a:r>
          </a:p>
          <a:p>
            <a:pPr marL="457200" indent="-457200" algn="l">
              <a:buFont typeface="Arial"/>
              <a:buChar char="•"/>
            </a:pPr>
            <a:r>
              <a:rPr lang="en-CA" sz="2800" dirty="0" smtClean="0">
                <a:solidFill>
                  <a:schemeClr val="tx1"/>
                </a:solidFill>
              </a:rPr>
              <a:t>Counterpart to casting</a:t>
            </a:r>
          </a:p>
          <a:p>
            <a:pPr marL="457200" indent="-457200" algn="l">
              <a:buFont typeface="Arial"/>
              <a:buChar char="•"/>
            </a:pPr>
            <a:r>
              <a:rPr lang="en-CA" sz="2800" dirty="0" smtClean="0">
                <a:solidFill>
                  <a:schemeClr val="tx1"/>
                </a:solidFill>
              </a:rPr>
              <a:t>Pliable object, often liquid</a:t>
            </a:r>
          </a:p>
          <a:p>
            <a:pPr marL="457200" indent="-457200" algn="l">
              <a:buFont typeface="Arial"/>
              <a:buChar char="•"/>
            </a:pPr>
            <a:r>
              <a:rPr lang="en-CA" sz="2800" dirty="0" smtClean="0">
                <a:solidFill>
                  <a:schemeClr val="tx1"/>
                </a:solidFill>
              </a:rPr>
              <a:t>Since the Bronze Age</a:t>
            </a:r>
          </a:p>
          <a:p>
            <a:pPr marL="457200" indent="-457200" algn="l">
              <a:buFont typeface="Arial"/>
              <a:buChar char="•"/>
            </a:pPr>
            <a:r>
              <a:rPr lang="en-CA" sz="2800" dirty="0" smtClean="0">
                <a:solidFill>
                  <a:schemeClr val="tx1"/>
                </a:solidFill>
              </a:rPr>
              <a:t>Types of molding:</a:t>
            </a:r>
          </a:p>
          <a:p>
            <a:pPr marL="914400" lvl="1" indent="-457200" algn="l">
              <a:buFont typeface="Arial"/>
              <a:buChar char="•"/>
            </a:pPr>
            <a:r>
              <a:rPr lang="en-CA" dirty="0" smtClean="0">
                <a:solidFill>
                  <a:schemeClr val="tx1"/>
                </a:solidFill>
              </a:rPr>
              <a:t>Glass blowing</a:t>
            </a:r>
          </a:p>
          <a:p>
            <a:pPr marL="914400" lvl="1" indent="-457200" algn="l">
              <a:buFont typeface="Arial"/>
              <a:buChar char="•"/>
            </a:pPr>
            <a:r>
              <a:rPr lang="en-CA" dirty="0" smtClean="0">
                <a:solidFill>
                  <a:schemeClr val="tx1"/>
                </a:solidFill>
              </a:rPr>
              <a:t>Compression molding</a:t>
            </a:r>
          </a:p>
          <a:p>
            <a:pPr marL="914400" lvl="1" indent="-457200" algn="l">
              <a:buFont typeface="Arial"/>
              <a:buChar char="•"/>
            </a:pPr>
            <a:r>
              <a:rPr lang="en-CA" dirty="0" smtClean="0">
                <a:solidFill>
                  <a:schemeClr val="tx1"/>
                </a:solidFill>
              </a:rPr>
              <a:t>Foam molding</a:t>
            </a:r>
          </a:p>
          <a:p>
            <a:pPr marL="914400" lvl="1" indent="-457200" algn="l">
              <a:buFont typeface="Arial"/>
              <a:buChar char="•"/>
            </a:pPr>
            <a:r>
              <a:rPr lang="en-CA" dirty="0" smtClean="0">
                <a:solidFill>
                  <a:schemeClr val="tx1"/>
                </a:solidFill>
              </a:rPr>
              <a:t>Extrusion molding</a:t>
            </a:r>
          </a:p>
          <a:p>
            <a:pPr marL="914400" lvl="1" indent="-457200" algn="l">
              <a:buFont typeface="Arial"/>
              <a:buChar char="•"/>
            </a:pPr>
            <a:r>
              <a:rPr lang="en-CA" dirty="0" smtClean="0">
                <a:solidFill>
                  <a:schemeClr val="tx1"/>
                </a:solidFill>
              </a:rPr>
              <a:t>Expandable bead molding</a:t>
            </a:r>
            <a:endParaRPr lang="en-CA" dirty="0">
              <a:solidFill>
                <a:schemeClr val="tx1"/>
              </a:solidFill>
            </a:endParaRPr>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1066800"/>
            <a:ext cx="3366155" cy="22432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3" descr="Blow mold cycl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505200"/>
            <a:ext cx="3074705" cy="2019300"/>
          </a:xfrm>
          <a:prstGeom prst="rect">
            <a:avLst/>
          </a:prstGeom>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33</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2639001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700"/>
            <a:ext cx="9144000" cy="950063"/>
          </a:xfrm>
        </p:spPr>
        <p:txBody>
          <a:bodyPr>
            <a:normAutofit/>
          </a:bodyPr>
          <a:lstStyle/>
          <a:p>
            <a:r>
              <a:rPr lang="en-CA" sz="4000" dirty="0"/>
              <a:t>Manufacturing Processes </a:t>
            </a:r>
            <a:r>
              <a:rPr lang="en-CA" sz="3200" dirty="0" smtClean="0"/>
              <a:t>(Cont’d.)</a:t>
            </a:r>
            <a:endParaRPr lang="en-CA" sz="1400" dirty="0"/>
          </a:p>
        </p:txBody>
      </p:sp>
      <p:sp>
        <p:nvSpPr>
          <p:cNvPr id="3" name="Text Placeholder 2"/>
          <p:cNvSpPr>
            <a:spLocks noGrp="1"/>
          </p:cNvSpPr>
          <p:nvPr>
            <p:ph type="subTitle" idx="1"/>
          </p:nvPr>
        </p:nvSpPr>
        <p:spPr>
          <a:xfrm>
            <a:off x="705643" y="685800"/>
            <a:ext cx="7981157" cy="4648200"/>
          </a:xfrm>
        </p:spPr>
        <p:txBody>
          <a:bodyPr>
            <a:noAutofit/>
          </a:bodyPr>
          <a:lstStyle/>
          <a:p>
            <a:pPr marL="0" indent="0">
              <a:buNone/>
            </a:pPr>
            <a:r>
              <a:rPr lang="en-CA" sz="2800" dirty="0" smtClean="0">
                <a:solidFill>
                  <a:schemeClr val="tx1"/>
                </a:solidFill>
              </a:rPr>
              <a:t>Forging: </a:t>
            </a:r>
          </a:p>
          <a:p>
            <a:pPr algn="l"/>
            <a:r>
              <a:rPr lang="en-CA" sz="2800" dirty="0" smtClean="0">
                <a:solidFill>
                  <a:schemeClr val="tx1"/>
                </a:solidFill>
              </a:rPr>
              <a:t>	more expensive to do, but stronger</a:t>
            </a:r>
          </a:p>
          <a:p>
            <a:pPr algn="l"/>
            <a:r>
              <a:rPr lang="en-CA" sz="2800" dirty="0" smtClean="0">
                <a:solidFill>
                  <a:schemeClr val="tx1"/>
                </a:solidFill>
              </a:rPr>
              <a:t>	Forming without adding or removing	material</a:t>
            </a:r>
          </a:p>
          <a:p>
            <a:r>
              <a:rPr lang="en-CA" sz="2800" dirty="0" smtClean="0">
                <a:solidFill>
                  <a:schemeClr val="tx1"/>
                </a:solidFill>
              </a:rPr>
              <a:t>Types of forging:</a:t>
            </a:r>
          </a:p>
          <a:p>
            <a:pPr marL="914400" lvl="1" indent="-457200" algn="l">
              <a:buFont typeface="Arial"/>
              <a:buChar char="•"/>
            </a:pPr>
            <a:r>
              <a:rPr lang="en-CA" dirty="0" smtClean="0">
                <a:solidFill>
                  <a:schemeClr val="tx1"/>
                </a:solidFill>
              </a:rPr>
              <a:t>Compressive forming</a:t>
            </a:r>
          </a:p>
          <a:p>
            <a:pPr marL="914400" lvl="1" indent="-457200" algn="l">
              <a:buFont typeface="Arial"/>
              <a:buChar char="•"/>
            </a:pPr>
            <a:r>
              <a:rPr lang="en-CA" dirty="0" smtClean="0">
                <a:solidFill>
                  <a:schemeClr val="tx1"/>
                </a:solidFill>
              </a:rPr>
              <a:t>Tensile forming</a:t>
            </a:r>
          </a:p>
          <a:p>
            <a:pPr marL="914400" lvl="1" indent="-457200" algn="l">
              <a:buFont typeface="Arial"/>
              <a:buChar char="•"/>
            </a:pPr>
            <a:r>
              <a:rPr lang="en-CA" dirty="0" smtClean="0">
                <a:solidFill>
                  <a:schemeClr val="tx1"/>
                </a:solidFill>
              </a:rPr>
              <a:t>Combine compressive</a:t>
            </a:r>
          </a:p>
          <a:p>
            <a:pPr lvl="1" algn="l"/>
            <a:r>
              <a:rPr lang="en-CA" dirty="0">
                <a:solidFill>
                  <a:schemeClr val="tx1"/>
                </a:solidFill>
              </a:rPr>
              <a:t>	</a:t>
            </a:r>
            <a:r>
              <a:rPr lang="en-CA" dirty="0" smtClean="0">
                <a:solidFill>
                  <a:schemeClr val="tx1"/>
                </a:solidFill>
              </a:rPr>
              <a:t>and tensile forming</a:t>
            </a:r>
          </a:p>
          <a:p>
            <a:pPr marL="914400" lvl="1" indent="-457200" algn="l">
              <a:buFont typeface="Arial"/>
              <a:buChar char="•"/>
            </a:pPr>
            <a:r>
              <a:rPr lang="en-CA" dirty="0" smtClean="0">
                <a:solidFill>
                  <a:schemeClr val="tx1"/>
                </a:solidFill>
              </a:rPr>
              <a:t>Bending</a:t>
            </a:r>
          </a:p>
          <a:p>
            <a:pPr marL="914400" lvl="1" indent="-457200" algn="l">
              <a:buFont typeface="Arial"/>
              <a:buChar char="•"/>
            </a:pPr>
            <a:r>
              <a:rPr lang="en-CA" dirty="0" smtClean="0">
                <a:solidFill>
                  <a:schemeClr val="tx1"/>
                </a:solidFill>
              </a:rPr>
              <a:t>Shearing</a:t>
            </a:r>
            <a:endParaRPr lang="en-CA" dirty="0">
              <a:solidFill>
                <a:schemeClr val="tx1"/>
              </a:solidFill>
            </a:endParaRPr>
          </a:p>
        </p:txBody>
      </p:sp>
      <p:pic>
        <p:nvPicPr>
          <p:cNvPr id="819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05400" y="3352800"/>
            <a:ext cx="3677084" cy="2438400"/>
          </a:xfrm>
          <a:prstGeom prst="rect">
            <a:avLst/>
          </a:prstGeom>
          <a:noFill/>
          <a:ln>
            <a:noFill/>
          </a:ln>
          <a:effectLst>
            <a:outerShdw dist="35921" dir="2700000" sx="112000" sy="112000" algn="ctr" rotWithShape="0">
              <a:schemeClr val="bg2">
                <a:alpha val="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34</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9450780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76200"/>
            <a:ext cx="9144000" cy="939431"/>
          </a:xfrm>
        </p:spPr>
        <p:txBody>
          <a:bodyPr>
            <a:normAutofit/>
          </a:bodyPr>
          <a:lstStyle/>
          <a:p>
            <a:r>
              <a:rPr lang="en-CA" sz="4000" dirty="0" smtClean="0"/>
              <a:t>Manufacturing </a:t>
            </a:r>
            <a:r>
              <a:rPr lang="en-CA" sz="4000" dirty="0"/>
              <a:t>Proces</a:t>
            </a:r>
            <a:r>
              <a:rPr lang="en-CA" dirty="0"/>
              <a:t>ses </a:t>
            </a:r>
            <a:r>
              <a:rPr lang="en-CA" sz="2800" dirty="0" smtClean="0"/>
              <a:t>(Cont’d.)</a:t>
            </a:r>
            <a:endParaRPr lang="en-CA" sz="2800" dirty="0"/>
          </a:p>
        </p:txBody>
      </p:sp>
      <p:sp>
        <p:nvSpPr>
          <p:cNvPr id="3" name="Text Placeholder 2"/>
          <p:cNvSpPr>
            <a:spLocks noGrp="1"/>
          </p:cNvSpPr>
          <p:nvPr>
            <p:ph type="subTitle" idx="1"/>
          </p:nvPr>
        </p:nvSpPr>
        <p:spPr>
          <a:xfrm>
            <a:off x="1143000" y="939431"/>
            <a:ext cx="5926138" cy="4927969"/>
          </a:xfrm>
        </p:spPr>
        <p:txBody>
          <a:bodyPr>
            <a:noAutofit/>
          </a:bodyPr>
          <a:lstStyle/>
          <a:p>
            <a:pPr marL="0" indent="0">
              <a:buNone/>
            </a:pPr>
            <a:r>
              <a:rPr lang="en-CA" sz="2800" dirty="0" smtClean="0">
                <a:solidFill>
                  <a:schemeClr val="tx1"/>
                </a:solidFill>
              </a:rPr>
              <a:t>Machining:</a:t>
            </a:r>
          </a:p>
          <a:p>
            <a:r>
              <a:rPr lang="en-CA" sz="2800" dirty="0" smtClean="0">
                <a:solidFill>
                  <a:schemeClr val="tx1"/>
                </a:solidFill>
              </a:rPr>
              <a:t>Removing material to get final product</a:t>
            </a:r>
          </a:p>
          <a:p>
            <a:r>
              <a:rPr lang="en-CA" sz="2800" dirty="0" smtClean="0">
                <a:solidFill>
                  <a:schemeClr val="tx1"/>
                </a:solidFill>
              </a:rPr>
              <a:t>Types:</a:t>
            </a:r>
          </a:p>
          <a:p>
            <a:pPr marL="1257300" lvl="2" indent="-342900" algn="l">
              <a:buFont typeface="Arial"/>
              <a:buChar char="•"/>
            </a:pPr>
            <a:r>
              <a:rPr lang="en-CA" dirty="0" smtClean="0">
                <a:solidFill>
                  <a:schemeClr val="tx1"/>
                </a:solidFill>
              </a:rPr>
              <a:t>Drilling</a:t>
            </a:r>
            <a:endParaRPr lang="en-CA" dirty="0">
              <a:solidFill>
                <a:schemeClr val="tx1"/>
              </a:solidFill>
            </a:endParaRPr>
          </a:p>
          <a:p>
            <a:pPr marL="1257300" lvl="2" indent="-342900" algn="l">
              <a:buFont typeface="Arial"/>
              <a:buChar char="•"/>
            </a:pPr>
            <a:r>
              <a:rPr lang="en-CA" dirty="0" smtClean="0">
                <a:solidFill>
                  <a:schemeClr val="tx1"/>
                </a:solidFill>
              </a:rPr>
              <a:t>Boring</a:t>
            </a:r>
            <a:endParaRPr lang="en-CA" dirty="0">
              <a:solidFill>
                <a:schemeClr val="tx1"/>
              </a:solidFill>
            </a:endParaRPr>
          </a:p>
          <a:p>
            <a:pPr marL="1257300" lvl="2" indent="-342900" algn="l">
              <a:buFont typeface="Arial"/>
              <a:buChar char="•"/>
            </a:pPr>
            <a:r>
              <a:rPr lang="en-CA" dirty="0" smtClean="0">
                <a:solidFill>
                  <a:schemeClr val="tx1"/>
                </a:solidFill>
              </a:rPr>
              <a:t>Sawing</a:t>
            </a:r>
            <a:endParaRPr lang="en-CA" dirty="0">
              <a:solidFill>
                <a:schemeClr val="tx1"/>
              </a:solidFill>
            </a:endParaRPr>
          </a:p>
          <a:p>
            <a:pPr marL="1257300" lvl="2" indent="-342900" algn="l">
              <a:buFont typeface="Arial"/>
              <a:buChar char="•"/>
            </a:pPr>
            <a:r>
              <a:rPr lang="en-CA" dirty="0" err="1" smtClean="0">
                <a:solidFill>
                  <a:schemeClr val="tx1"/>
                </a:solidFill>
              </a:rPr>
              <a:t>Planing</a:t>
            </a:r>
            <a:endParaRPr lang="en-CA" dirty="0">
              <a:solidFill>
                <a:schemeClr val="tx1"/>
              </a:solidFill>
            </a:endParaRPr>
          </a:p>
          <a:p>
            <a:pPr marL="1257300" lvl="2" indent="-342900" algn="l">
              <a:buFont typeface="Arial"/>
              <a:buChar char="•"/>
            </a:pPr>
            <a:r>
              <a:rPr lang="en-CA" dirty="0" smtClean="0">
                <a:solidFill>
                  <a:schemeClr val="tx1"/>
                </a:solidFill>
              </a:rPr>
              <a:t>Shaping</a:t>
            </a:r>
            <a:endParaRPr lang="en-CA" dirty="0">
              <a:solidFill>
                <a:schemeClr val="tx1"/>
              </a:solidFill>
            </a:endParaRPr>
          </a:p>
          <a:p>
            <a:pPr marL="1257300" lvl="2" indent="-342900" algn="l">
              <a:buFont typeface="Arial"/>
              <a:buChar char="•"/>
            </a:pPr>
            <a:r>
              <a:rPr lang="en-CA" dirty="0" smtClean="0">
                <a:solidFill>
                  <a:schemeClr val="tx1"/>
                </a:solidFill>
              </a:rPr>
              <a:t>Turning</a:t>
            </a:r>
            <a:endParaRPr lang="en-CA" dirty="0">
              <a:solidFill>
                <a:schemeClr val="tx1"/>
              </a:solidFill>
            </a:endParaRPr>
          </a:p>
          <a:p>
            <a:pPr marL="1257300" lvl="2" indent="-342900" algn="l">
              <a:buFont typeface="Arial"/>
              <a:buChar char="•"/>
            </a:pPr>
            <a:r>
              <a:rPr lang="en-CA" dirty="0" smtClean="0">
                <a:solidFill>
                  <a:schemeClr val="tx1"/>
                </a:solidFill>
              </a:rPr>
              <a:t>Reaming</a:t>
            </a:r>
            <a:endParaRPr lang="en-CA" dirty="0">
              <a:solidFill>
                <a:schemeClr val="tx1"/>
              </a:solidFill>
            </a:endParaRPr>
          </a:p>
          <a:p>
            <a:pPr marL="1257300" lvl="2" indent="-342900" algn="l">
              <a:buFont typeface="Arial"/>
              <a:buChar char="•"/>
            </a:pPr>
            <a:r>
              <a:rPr lang="en-CA" dirty="0" smtClean="0">
                <a:solidFill>
                  <a:schemeClr val="tx1"/>
                </a:solidFill>
              </a:rPr>
              <a:t>Tapping</a:t>
            </a:r>
            <a:endParaRPr lang="en-CA" dirty="0">
              <a:solidFill>
                <a:schemeClr val="tx1"/>
              </a:solidFill>
            </a:endParaRPr>
          </a:p>
        </p:txBody>
      </p:sp>
      <p:pic>
        <p:nvPicPr>
          <p:cNvPr id="9219"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43400" y="2667000"/>
            <a:ext cx="4203073" cy="2590800"/>
          </a:xfrm>
          <a:prstGeom prst="rect">
            <a:avLst/>
          </a:prstGeom>
          <a:noFill/>
          <a:ln>
            <a:noFill/>
          </a:ln>
          <a:effectLst>
            <a:outerShdw blurRad="327025" dist="38100" dir="2700000" sx="106000" sy="106000" algn="tl" rotWithShape="0">
              <a:srgbClr val="000000"/>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35</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4087553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52400"/>
            <a:ext cx="9118600" cy="896900"/>
          </a:xfrm>
        </p:spPr>
        <p:txBody>
          <a:bodyPr>
            <a:normAutofit/>
          </a:bodyPr>
          <a:lstStyle/>
          <a:p>
            <a:r>
              <a:rPr lang="en-CA" sz="4000" dirty="0" smtClean="0"/>
              <a:t>Manufacturing Processes </a:t>
            </a:r>
            <a:r>
              <a:rPr lang="en-CA" sz="3100" dirty="0" smtClean="0"/>
              <a:t>(Cont’d.)</a:t>
            </a:r>
            <a:endParaRPr lang="en-CA" sz="3100" dirty="0"/>
          </a:p>
        </p:txBody>
      </p:sp>
      <p:sp>
        <p:nvSpPr>
          <p:cNvPr id="3" name="Text Placeholder 2"/>
          <p:cNvSpPr>
            <a:spLocks noGrp="1"/>
          </p:cNvSpPr>
          <p:nvPr>
            <p:ph type="subTitle" idx="1"/>
          </p:nvPr>
        </p:nvSpPr>
        <p:spPr>
          <a:xfrm>
            <a:off x="4064693" y="896900"/>
            <a:ext cx="3715480" cy="4527550"/>
          </a:xfrm>
        </p:spPr>
        <p:txBody>
          <a:bodyPr>
            <a:noAutofit/>
          </a:bodyPr>
          <a:lstStyle/>
          <a:p>
            <a:pPr marL="0" indent="0">
              <a:buNone/>
            </a:pPr>
            <a:r>
              <a:rPr lang="en-CA" sz="2400" dirty="0" smtClean="0">
                <a:solidFill>
                  <a:schemeClr val="tx1"/>
                </a:solidFill>
              </a:rPr>
              <a:t>Joining:</a:t>
            </a:r>
          </a:p>
          <a:p>
            <a:pPr marL="454025"/>
            <a:r>
              <a:rPr lang="en-CA" sz="2400" dirty="0" smtClean="0">
                <a:solidFill>
                  <a:schemeClr val="tx1"/>
                </a:solidFill>
              </a:rPr>
              <a:t>Adding material to get final product</a:t>
            </a:r>
          </a:p>
          <a:p>
            <a:r>
              <a:rPr lang="en-CA" sz="2400" dirty="0" smtClean="0">
                <a:solidFill>
                  <a:schemeClr val="tx1"/>
                </a:solidFill>
              </a:rPr>
              <a:t>Types:</a:t>
            </a:r>
          </a:p>
          <a:p>
            <a:pPr marL="800100" lvl="1" indent="-342900" algn="r">
              <a:buFont typeface="Arial"/>
              <a:buChar char="•"/>
            </a:pPr>
            <a:r>
              <a:rPr lang="en-CA" sz="2400" dirty="0" smtClean="0">
                <a:solidFill>
                  <a:schemeClr val="tx1"/>
                </a:solidFill>
              </a:rPr>
              <a:t>Welding</a:t>
            </a:r>
          </a:p>
          <a:p>
            <a:pPr marL="800100" lvl="1" indent="-342900" algn="r">
              <a:buFont typeface="Arial"/>
              <a:buChar char="•"/>
            </a:pPr>
            <a:r>
              <a:rPr lang="en-CA" sz="2400" dirty="0" smtClean="0">
                <a:solidFill>
                  <a:schemeClr val="tx1"/>
                </a:solidFill>
              </a:rPr>
              <a:t>Soldering</a:t>
            </a:r>
            <a:endParaRPr lang="en-CA" sz="2400" dirty="0">
              <a:solidFill>
                <a:schemeClr val="tx1"/>
              </a:solidFill>
            </a:endParaRPr>
          </a:p>
          <a:p>
            <a:pPr marL="800100" lvl="1" indent="-342900" algn="r">
              <a:buFont typeface="Arial"/>
              <a:buChar char="•"/>
            </a:pPr>
            <a:r>
              <a:rPr lang="en-CA" sz="2400" dirty="0" smtClean="0">
                <a:solidFill>
                  <a:schemeClr val="tx1"/>
                </a:solidFill>
              </a:rPr>
              <a:t>Brazing</a:t>
            </a:r>
            <a:endParaRPr lang="en-CA" sz="2400" dirty="0">
              <a:solidFill>
                <a:schemeClr val="tx1"/>
              </a:solidFill>
            </a:endParaRPr>
          </a:p>
          <a:p>
            <a:pPr marL="800100" lvl="1" indent="-342900" algn="r">
              <a:buFont typeface="Arial"/>
              <a:buChar char="•"/>
            </a:pPr>
            <a:r>
              <a:rPr lang="en-CA" sz="2400" dirty="0" smtClean="0">
                <a:solidFill>
                  <a:schemeClr val="tx1"/>
                </a:solidFill>
              </a:rPr>
              <a:t>Sintering</a:t>
            </a:r>
            <a:endParaRPr lang="en-CA" sz="2400" dirty="0">
              <a:solidFill>
                <a:schemeClr val="tx1"/>
              </a:solidFill>
            </a:endParaRPr>
          </a:p>
          <a:p>
            <a:pPr marL="800100" lvl="1" indent="-342900" algn="r">
              <a:buFont typeface="Arial"/>
              <a:buChar char="•"/>
            </a:pPr>
            <a:r>
              <a:rPr lang="en-CA" sz="2400" dirty="0" smtClean="0">
                <a:solidFill>
                  <a:schemeClr val="tx1"/>
                </a:solidFill>
              </a:rPr>
              <a:t>Fastening</a:t>
            </a:r>
          </a:p>
          <a:p>
            <a:pPr marL="800100" lvl="1" indent="-342900" algn="r">
              <a:buFont typeface="Arial"/>
              <a:buChar char="•"/>
            </a:pPr>
            <a:r>
              <a:rPr lang="en-CA" sz="2400" dirty="0" smtClean="0">
                <a:solidFill>
                  <a:schemeClr val="tx1"/>
                </a:solidFill>
              </a:rPr>
              <a:t>Adhesive </a:t>
            </a:r>
            <a:r>
              <a:rPr lang="en-CA" sz="2400" dirty="0">
                <a:solidFill>
                  <a:schemeClr val="tx1"/>
                </a:solidFill>
              </a:rPr>
              <a:t>bonding</a:t>
            </a:r>
          </a:p>
          <a:p>
            <a:pPr marL="800100" lvl="1" indent="-342900" algn="r">
              <a:buFont typeface="Arial"/>
              <a:buChar char="•"/>
            </a:pPr>
            <a:r>
              <a:rPr lang="en-CA" sz="2400" dirty="0" smtClean="0">
                <a:solidFill>
                  <a:schemeClr val="tx1"/>
                </a:solidFill>
              </a:rPr>
              <a:t>Press filtering</a:t>
            </a:r>
            <a:endParaRPr lang="en-CA" sz="2400" dirty="0">
              <a:solidFill>
                <a:schemeClr val="tx1"/>
              </a:solidFill>
            </a:endParaRPr>
          </a:p>
        </p:txBody>
      </p:sp>
      <p:pic>
        <p:nvPicPr>
          <p:cNvPr id="5123"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 y="1752600"/>
            <a:ext cx="3429000" cy="3871329"/>
          </a:xfrm>
          <a:prstGeom prst="rect">
            <a:avLst/>
          </a:prstGeom>
          <a:noFill/>
          <a:ln>
            <a:noFill/>
          </a:ln>
          <a:effectLst>
            <a:outerShdw blurRad="161925" dist="38100" dir="2700000" sx="107000" sy="107000" algn="tl" rotWithShape="0">
              <a:srgbClr val="000000">
                <a:alpha val="66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36</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9203916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bwMode="auto">
          <a:xfrm>
            <a:off x="0" y="381000"/>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CA" sz="4000" dirty="0"/>
              <a:t>Manufacturing Processes </a:t>
            </a:r>
            <a:r>
              <a:rPr lang="en-CA" sz="2800" dirty="0" smtClean="0"/>
              <a:t>(Cont’d.)</a:t>
            </a:r>
            <a:endParaRPr lang="en-US" sz="4000" b="1" dirty="0" smtClean="0">
              <a:solidFill>
                <a:srgbClr val="335596"/>
              </a:solidFill>
            </a:endParaRPr>
          </a:p>
        </p:txBody>
      </p:sp>
      <p:sp>
        <p:nvSpPr>
          <p:cNvPr id="19460" name="Rectangle 3"/>
          <p:cNvSpPr>
            <a:spLocks noGrp="1" noChangeArrowheads="1"/>
          </p:cNvSpPr>
          <p:nvPr>
            <p:ph idx="1"/>
          </p:nvPr>
        </p:nvSpPr>
        <p:spPr>
          <a:xfrm>
            <a:off x="304800" y="1752600"/>
            <a:ext cx="8686800" cy="3429000"/>
          </a:xfrm>
        </p:spPr>
        <p:txBody>
          <a:bodyPr/>
          <a:lstStyle/>
          <a:p>
            <a:pPr eaLnBrk="1" hangingPunct="1">
              <a:spcBef>
                <a:spcPts val="600"/>
              </a:spcBef>
            </a:pPr>
            <a:r>
              <a:rPr lang="en-US" dirty="0" smtClean="0">
                <a:solidFill>
                  <a:srgbClr val="006666"/>
                </a:solidFill>
              </a:rPr>
              <a:t>Machining – </a:t>
            </a:r>
            <a:r>
              <a:rPr lang="en-US" sz="2400" dirty="0" smtClean="0">
                <a:solidFill>
                  <a:srgbClr val="006666"/>
                </a:solidFill>
              </a:rPr>
              <a:t>material removal processes with tight specified dimensional tolerances measured in micrometers</a:t>
            </a:r>
          </a:p>
          <a:p>
            <a:pPr eaLnBrk="1" hangingPunct="1">
              <a:spcBef>
                <a:spcPts val="600"/>
              </a:spcBef>
            </a:pPr>
            <a:r>
              <a:rPr lang="en-US" dirty="0" smtClean="0">
                <a:solidFill>
                  <a:srgbClr val="FF0000"/>
                </a:solidFill>
              </a:rPr>
              <a:t>Presswork – </a:t>
            </a:r>
            <a:r>
              <a:rPr lang="en-US" sz="2400" dirty="0" smtClean="0">
                <a:solidFill>
                  <a:srgbClr val="FF0000"/>
                </a:solidFill>
              </a:rPr>
              <a:t>progressive stamping</a:t>
            </a:r>
          </a:p>
          <a:p>
            <a:pPr eaLnBrk="1" hangingPunct="1">
              <a:spcBef>
                <a:spcPts val="600"/>
              </a:spcBef>
            </a:pPr>
            <a:r>
              <a:rPr lang="en-US" dirty="0" smtClean="0">
                <a:solidFill>
                  <a:srgbClr val="008000"/>
                </a:solidFill>
              </a:rPr>
              <a:t>Packaging – </a:t>
            </a:r>
            <a:r>
              <a:rPr lang="en-US" sz="2400" dirty="0" smtClean="0">
                <a:solidFill>
                  <a:srgbClr val="008000"/>
                </a:solidFill>
              </a:rPr>
              <a:t>enclosing of an object to protect from tampering</a:t>
            </a:r>
          </a:p>
          <a:p>
            <a:pPr eaLnBrk="1" hangingPunct="1">
              <a:spcBef>
                <a:spcPts val="600"/>
              </a:spcBef>
            </a:pPr>
            <a:r>
              <a:rPr lang="en-US" dirty="0" smtClean="0">
                <a:solidFill>
                  <a:srgbClr val="006666"/>
                </a:solidFill>
              </a:rPr>
              <a:t>Electronic Assembly – </a:t>
            </a:r>
            <a:r>
              <a:rPr lang="en-US" sz="2400" dirty="0" smtClean="0">
                <a:solidFill>
                  <a:srgbClr val="006666"/>
                </a:solidFill>
              </a:rPr>
              <a:t>enclosures and protective features built into the product itself</a:t>
            </a:r>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37</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500"/>
                                        <p:tgtEl>
                                          <p:spTgt spid="194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Effect transition="in" filter="fade">
                                      <p:cBhvr>
                                        <p:cTn id="12" dur="500"/>
                                        <p:tgtEl>
                                          <p:spTgt spid="194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fade">
                                      <p:cBhvr>
                                        <p:cTn id="17" dur="500"/>
                                        <p:tgtEl>
                                          <p:spTgt spid="194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60">
                                            <p:txEl>
                                              <p:pRg st="3" end="3"/>
                                            </p:txEl>
                                          </p:spTgt>
                                        </p:tgtEl>
                                        <p:attrNameLst>
                                          <p:attrName>style.visibility</p:attrName>
                                        </p:attrNameLst>
                                      </p:cBhvr>
                                      <p:to>
                                        <p:strVal val="visible"/>
                                      </p:to>
                                    </p:set>
                                    <p:animEffect transition="in" filter="fade">
                                      <p:cBhvr>
                                        <p:cTn id="22" dur="500"/>
                                        <p:tgtEl>
                                          <p:spTgt spid="194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56"/>
            <a:ext cx="8229600" cy="1143000"/>
          </a:xfrm>
        </p:spPr>
        <p:txBody>
          <a:bodyPr/>
          <a:lstStyle/>
          <a:p>
            <a:r>
              <a:rPr lang="en-US" sz="4000" dirty="0" smtClean="0"/>
              <a:t>Primary and Secondary Processing</a:t>
            </a:r>
            <a:endParaRPr lang="en-US" sz="4000" dirty="0"/>
          </a:p>
        </p:txBody>
      </p:sp>
      <p:sp>
        <p:nvSpPr>
          <p:cNvPr id="5" name="TextBox 4"/>
          <p:cNvSpPr txBox="1"/>
          <p:nvPr/>
        </p:nvSpPr>
        <p:spPr>
          <a:xfrm>
            <a:off x="533400" y="1161356"/>
            <a:ext cx="8077200" cy="3970318"/>
          </a:xfrm>
          <a:prstGeom prst="rect">
            <a:avLst/>
          </a:prstGeom>
          <a:noFill/>
        </p:spPr>
        <p:txBody>
          <a:bodyPr wrap="square" rtlCol="0">
            <a:spAutoFit/>
          </a:bodyPr>
          <a:lstStyle/>
          <a:p>
            <a:r>
              <a:rPr lang="en-US" sz="2800" dirty="0" smtClean="0"/>
              <a:t>Processes to produce standard stock is known as </a:t>
            </a:r>
            <a:r>
              <a:rPr lang="en-US" sz="2800" i="1" dirty="0" smtClean="0"/>
              <a:t>primary processing</a:t>
            </a:r>
            <a:r>
              <a:rPr lang="en-US" sz="2800" dirty="0" smtClean="0"/>
              <a:t>.  This prepares materials for further processing.</a:t>
            </a:r>
          </a:p>
          <a:p>
            <a:endParaRPr lang="en-US" sz="2800" dirty="0" smtClean="0"/>
          </a:p>
          <a:p>
            <a:endParaRPr lang="en-US" sz="2800" dirty="0" smtClean="0"/>
          </a:p>
          <a:p>
            <a:endParaRPr lang="en-US" sz="2800" dirty="0" smtClean="0"/>
          </a:p>
          <a:p>
            <a:endParaRPr lang="en-US" sz="2800" dirty="0"/>
          </a:p>
          <a:p>
            <a:r>
              <a:rPr lang="en-US" sz="2800" i="1" dirty="0" smtClean="0"/>
              <a:t>Secondary processing </a:t>
            </a:r>
            <a:r>
              <a:rPr lang="en-US" sz="2800" dirty="0" smtClean="0"/>
              <a:t>involves turning materials into products people can use.</a:t>
            </a: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2276475"/>
            <a:ext cx="2857500" cy="1685925"/>
          </a:xfrm>
          <a:prstGeom prst="rect">
            <a:avLst/>
          </a:prstGeom>
          <a:effectLst>
            <a:outerShdw blurRad="69850" dist="114300" dir="2700000" algn="tl" rotWithShape="0">
              <a:srgbClr val="000000">
                <a:alpha val="90000"/>
              </a:srgbClr>
            </a:outerShdw>
          </a:effectLst>
        </p:spPr>
      </p:pic>
      <p:pic>
        <p:nvPicPr>
          <p:cNvPr id="6" name="Picture 5" descr="9201.jpg"/>
          <p:cNvPicPr>
            <a:picLocks noChangeAspect="1"/>
          </p:cNvPicPr>
          <p:nvPr/>
        </p:nvPicPr>
        <p:blipFill rotWithShape="1">
          <a:blip r:embed="rId4">
            <a:extLst>
              <a:ext uri="{28A0092B-C50C-407E-A947-70E740481C1C}">
                <a14:useLocalDpi xmlns:a14="http://schemas.microsoft.com/office/drawing/2010/main" val="0"/>
              </a:ext>
            </a:extLst>
          </a:blip>
          <a:srcRect t="39742" b="41056"/>
          <a:stretch/>
        </p:blipFill>
        <p:spPr>
          <a:xfrm>
            <a:off x="2438400" y="5105400"/>
            <a:ext cx="5080000" cy="975443"/>
          </a:xfrm>
          <a:prstGeom prst="rect">
            <a:avLst/>
          </a:prstGeom>
        </p:spPr>
      </p:pic>
      <p:sp>
        <p:nvSpPr>
          <p:cNvPr id="8"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38</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5274855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20483" name="Content Placeholder 2"/>
          <p:cNvSpPr>
            <a:spLocks noGrp="1"/>
          </p:cNvSpPr>
          <p:nvPr>
            <p:ph idx="1"/>
          </p:nvPr>
        </p:nvSpPr>
        <p:spPr>
          <a:xfrm>
            <a:off x="457200" y="1600200"/>
            <a:ext cx="8229600" cy="1524000"/>
          </a:xfrm>
        </p:spPr>
        <p:txBody>
          <a:bodyPr/>
          <a:lstStyle/>
          <a:p>
            <a:r>
              <a:rPr lang="en-US" dirty="0" smtClean="0"/>
              <a:t>Name any product that requires more than one process to produce</a:t>
            </a:r>
          </a:p>
        </p:txBody>
      </p:sp>
      <p:pic>
        <p:nvPicPr>
          <p:cNvPr id="20485" name="Picture 5" descr="C:\Documents and Settings\edickinson\Local Settings\Temporary Internet Files\Content.IE5\I9P4LGJ6\MPj04445230000[1].jpg"/>
          <p:cNvPicPr>
            <a:picLocks noChangeAspect="1" noChangeArrowheads="1"/>
          </p:cNvPicPr>
          <p:nvPr/>
        </p:nvPicPr>
        <p:blipFill>
          <a:blip r:embed="rId4" cstate="print"/>
          <a:srcRect/>
          <a:stretch>
            <a:fillRect/>
          </a:stretch>
        </p:blipFill>
        <p:spPr bwMode="auto">
          <a:xfrm>
            <a:off x="533400" y="2743200"/>
            <a:ext cx="3048000" cy="1955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487" name="Picture 7" descr="C:\Documents and Settings\edickinson\Local Settings\Temporary Internet Files\Content.IE5\B2OC12OG\MPj04423440000[1].jpg"/>
          <p:cNvPicPr>
            <a:picLocks noChangeAspect="1" noChangeArrowheads="1"/>
          </p:cNvPicPr>
          <p:nvPr/>
        </p:nvPicPr>
        <p:blipFill>
          <a:blip r:embed="rId5" cstate="print"/>
          <a:srcRect/>
          <a:stretch>
            <a:fillRect/>
          </a:stretch>
        </p:blipFill>
        <p:spPr bwMode="auto">
          <a:xfrm>
            <a:off x="5715000" y="2667000"/>
            <a:ext cx="3200400" cy="2112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8" descr="C:\Documents and Settings\edickinson\Local Settings\Temporary Internet Files\Content.IE5\QADWKEBE\MCj02807960000[1].wmf"/>
          <p:cNvPicPr>
            <a:picLocks noChangeAspect="1" noChangeArrowheads="1"/>
          </p:cNvPicPr>
          <p:nvPr/>
        </p:nvPicPr>
        <p:blipFill>
          <a:blip r:embed="rId6" cstate="print"/>
          <a:srcRect/>
          <a:stretch>
            <a:fillRect/>
          </a:stretch>
        </p:blipFill>
        <p:spPr bwMode="auto">
          <a:xfrm>
            <a:off x="3429000" y="3200400"/>
            <a:ext cx="2133600" cy="2846388"/>
          </a:xfrm>
          <a:prstGeom prst="rect">
            <a:avLst/>
          </a:prstGeom>
          <a:noFill/>
          <a:ln w="9525">
            <a:noFill/>
            <a:miter lim="800000"/>
            <a:headEnd/>
            <a:tailEnd/>
          </a:ln>
        </p:spPr>
      </p:pic>
      <p:pic>
        <p:nvPicPr>
          <p:cNvPr id="8" name="Picture 7" descr="dreamstimefree_10053288.jpg"/>
          <p:cNvPicPr>
            <a:picLocks noChangeAspect="1"/>
          </p:cNvPicPr>
          <p:nvPr/>
        </p:nvPicPr>
        <p:blipFill>
          <a:blip r:embed="rId7" cstate="print"/>
          <a:srcRect r="44167" b="26395"/>
          <a:stretch>
            <a:fillRect/>
          </a:stretch>
        </p:blipFill>
        <p:spPr>
          <a:xfrm>
            <a:off x="7162800" y="152400"/>
            <a:ext cx="1600200" cy="1489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39</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00" y="76200"/>
            <a:ext cx="9131300" cy="914400"/>
          </a:xfrm>
        </p:spPr>
        <p:txBody>
          <a:bodyPr>
            <a:normAutofit/>
          </a:bodyPr>
          <a:lstStyle/>
          <a:p>
            <a:r>
              <a:rPr lang="en-CA" sz="4000" dirty="0" smtClean="0"/>
              <a:t>Examples of Manufactured Products</a:t>
            </a:r>
            <a:endParaRPr lang="en-CA" sz="4000" dirty="0"/>
          </a:p>
        </p:txBody>
      </p:sp>
      <p:sp>
        <p:nvSpPr>
          <p:cNvPr id="3" name="Text Placeholder 2"/>
          <p:cNvSpPr>
            <a:spLocks noGrp="1"/>
          </p:cNvSpPr>
          <p:nvPr>
            <p:ph type="subTitle" idx="1"/>
          </p:nvPr>
        </p:nvSpPr>
        <p:spPr>
          <a:xfrm>
            <a:off x="2438400" y="838200"/>
            <a:ext cx="6192837" cy="4697265"/>
          </a:xfrm>
        </p:spPr>
        <p:txBody>
          <a:bodyPr>
            <a:noAutofit/>
          </a:bodyPr>
          <a:lstStyle/>
          <a:p>
            <a:pPr marL="0" indent="0">
              <a:buNone/>
            </a:pPr>
            <a:r>
              <a:rPr lang="en-CA" sz="2800" dirty="0" smtClean="0">
                <a:solidFill>
                  <a:schemeClr val="tx1"/>
                </a:solidFill>
              </a:rPr>
              <a:t>Top manufacturing industries in the U.S.:</a:t>
            </a:r>
          </a:p>
          <a:p>
            <a:pPr marL="922338" indent="-457200" algn="l">
              <a:spcBef>
                <a:spcPts val="0"/>
              </a:spcBef>
              <a:buFont typeface="+mj-lt"/>
              <a:buAutoNum type="arabicPeriod"/>
            </a:pPr>
            <a:r>
              <a:rPr lang="en-CA" sz="2800" dirty="0" smtClean="0">
                <a:solidFill>
                  <a:schemeClr val="tx1"/>
                </a:solidFill>
              </a:rPr>
              <a:t>Petroleum </a:t>
            </a:r>
            <a:r>
              <a:rPr lang="en-CA" sz="2800" dirty="0">
                <a:solidFill>
                  <a:schemeClr val="tx1"/>
                </a:solidFill>
              </a:rPr>
              <a:t>and coal </a:t>
            </a:r>
            <a:r>
              <a:rPr lang="en-CA" sz="2800" dirty="0" smtClean="0">
                <a:solidFill>
                  <a:schemeClr val="tx1"/>
                </a:solidFill>
              </a:rPr>
              <a:t>products</a:t>
            </a:r>
          </a:p>
          <a:p>
            <a:pPr marL="922338" indent="-457200" algn="l">
              <a:spcBef>
                <a:spcPts val="0"/>
              </a:spcBef>
              <a:buFont typeface="+mj-lt"/>
              <a:buAutoNum type="arabicPeriod"/>
            </a:pPr>
            <a:r>
              <a:rPr lang="en-CA" sz="2800" dirty="0" smtClean="0">
                <a:solidFill>
                  <a:schemeClr val="tx1"/>
                </a:solidFill>
              </a:rPr>
              <a:t>Computers </a:t>
            </a:r>
            <a:r>
              <a:rPr lang="en-CA" sz="2800" dirty="0">
                <a:solidFill>
                  <a:schemeClr val="tx1"/>
                </a:solidFill>
              </a:rPr>
              <a:t>and </a:t>
            </a:r>
            <a:r>
              <a:rPr lang="en-CA" sz="2800" dirty="0" smtClean="0">
                <a:solidFill>
                  <a:schemeClr val="tx1"/>
                </a:solidFill>
              </a:rPr>
              <a:t>electronics</a:t>
            </a:r>
          </a:p>
          <a:p>
            <a:pPr marL="922338" indent="-457200" algn="l">
              <a:spcBef>
                <a:spcPts val="0"/>
              </a:spcBef>
              <a:buFont typeface="+mj-lt"/>
              <a:buAutoNum type="arabicPeriod"/>
            </a:pPr>
            <a:r>
              <a:rPr lang="en-CA" sz="2800" dirty="0" smtClean="0">
                <a:solidFill>
                  <a:schemeClr val="tx1"/>
                </a:solidFill>
              </a:rPr>
              <a:t>Chemical</a:t>
            </a:r>
          </a:p>
          <a:p>
            <a:pPr marL="922338" indent="-457200" algn="l">
              <a:spcBef>
                <a:spcPts val="0"/>
              </a:spcBef>
              <a:buFont typeface="+mj-lt"/>
              <a:buAutoNum type="arabicPeriod"/>
            </a:pPr>
            <a:r>
              <a:rPr lang="en-CA" sz="2800" dirty="0" smtClean="0">
                <a:solidFill>
                  <a:schemeClr val="tx1"/>
                </a:solidFill>
              </a:rPr>
              <a:t>Food</a:t>
            </a:r>
          </a:p>
          <a:p>
            <a:pPr marL="922338" indent="-457200" algn="l">
              <a:spcBef>
                <a:spcPts val="0"/>
              </a:spcBef>
              <a:buFont typeface="+mj-lt"/>
              <a:buAutoNum type="arabicPeriod"/>
            </a:pPr>
            <a:r>
              <a:rPr lang="en-CA" sz="2800" dirty="0" smtClean="0">
                <a:solidFill>
                  <a:schemeClr val="tx1"/>
                </a:solidFill>
              </a:rPr>
              <a:t>Pharmaceuticals</a:t>
            </a:r>
          </a:p>
          <a:p>
            <a:pPr marL="922338" indent="-457200" algn="l">
              <a:spcBef>
                <a:spcPts val="0"/>
              </a:spcBef>
              <a:buFont typeface="+mj-lt"/>
              <a:buAutoNum type="arabicPeriod"/>
            </a:pPr>
            <a:r>
              <a:rPr lang="en-CA" sz="2800" dirty="0" smtClean="0">
                <a:solidFill>
                  <a:schemeClr val="tx1"/>
                </a:solidFill>
              </a:rPr>
              <a:t>Aerospace </a:t>
            </a:r>
            <a:r>
              <a:rPr lang="en-CA" sz="2800" dirty="0">
                <a:solidFill>
                  <a:schemeClr val="tx1"/>
                </a:solidFill>
              </a:rPr>
              <a:t>and </a:t>
            </a:r>
            <a:r>
              <a:rPr lang="en-CA" sz="2800" dirty="0" smtClean="0">
                <a:solidFill>
                  <a:schemeClr val="tx1"/>
                </a:solidFill>
              </a:rPr>
              <a:t>defense</a:t>
            </a:r>
          </a:p>
          <a:p>
            <a:pPr marL="922338" indent="-457200" algn="l">
              <a:spcBef>
                <a:spcPts val="0"/>
              </a:spcBef>
              <a:buFont typeface="+mj-lt"/>
              <a:buAutoNum type="arabicPeriod"/>
            </a:pPr>
            <a:r>
              <a:rPr lang="en-CA" sz="2800" dirty="0" smtClean="0">
                <a:solidFill>
                  <a:schemeClr val="tx1"/>
                </a:solidFill>
              </a:rPr>
              <a:t>Electrical </a:t>
            </a:r>
            <a:r>
              <a:rPr lang="en-CA" sz="2800" dirty="0">
                <a:solidFill>
                  <a:schemeClr val="tx1"/>
                </a:solidFill>
              </a:rPr>
              <a:t>equipment and </a:t>
            </a:r>
            <a:r>
              <a:rPr lang="en-CA" sz="2800" dirty="0" smtClean="0">
                <a:solidFill>
                  <a:schemeClr val="tx1"/>
                </a:solidFill>
              </a:rPr>
              <a:t>appliances</a:t>
            </a:r>
          </a:p>
          <a:p>
            <a:pPr marL="922338" indent="-457200" algn="l">
              <a:spcBef>
                <a:spcPts val="0"/>
              </a:spcBef>
              <a:buFont typeface="+mj-lt"/>
              <a:buAutoNum type="arabicPeriod"/>
            </a:pPr>
            <a:r>
              <a:rPr lang="en-CA" sz="2800" dirty="0" smtClean="0">
                <a:solidFill>
                  <a:schemeClr val="tx1"/>
                </a:solidFill>
              </a:rPr>
              <a:t>Machinery</a:t>
            </a:r>
          </a:p>
          <a:p>
            <a:pPr marL="922338" indent="-457200" algn="l">
              <a:spcBef>
                <a:spcPts val="0"/>
              </a:spcBef>
              <a:buFont typeface="+mj-lt"/>
              <a:buAutoNum type="arabicPeriod"/>
            </a:pPr>
            <a:r>
              <a:rPr lang="en-CA" sz="2800" dirty="0" smtClean="0">
                <a:solidFill>
                  <a:schemeClr val="tx1"/>
                </a:solidFill>
              </a:rPr>
              <a:t>Motor vehicles</a:t>
            </a:r>
          </a:p>
          <a:p>
            <a:pPr marL="922338" indent="-457200" algn="l">
              <a:spcBef>
                <a:spcPts val="0"/>
              </a:spcBef>
              <a:buFont typeface="+mj-lt"/>
              <a:buAutoNum type="arabicPeriod"/>
            </a:pPr>
            <a:r>
              <a:rPr lang="en-CA" sz="2800" dirty="0" smtClean="0">
                <a:solidFill>
                  <a:schemeClr val="tx1"/>
                </a:solidFill>
              </a:rPr>
              <a:t>Beverages</a:t>
            </a:r>
            <a:endParaRPr lang="en-CA" sz="2800" dirty="0">
              <a:solidFill>
                <a:schemeClr val="tx1"/>
              </a:solidFill>
            </a:endParaRPr>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5437" y="1727200"/>
            <a:ext cx="2189163" cy="2921000"/>
          </a:xfrm>
          <a:prstGeom prst="rect">
            <a:avLst/>
          </a:prstGeom>
          <a:noFill/>
          <a:ln>
            <a:noFill/>
          </a:ln>
          <a:effectLst>
            <a:outerShdw blurRad="57150" dist="63500" dir="2700000" sx="111000" sy="111000" algn="ctr" rotWithShape="0">
              <a:schemeClr val="tx1">
                <a:alpha val="7000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40</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42623865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050338" cy="857471"/>
          </a:xfrm>
        </p:spPr>
        <p:txBody>
          <a:bodyPr>
            <a:normAutofit/>
          </a:bodyPr>
          <a:lstStyle/>
          <a:p>
            <a:r>
              <a:rPr lang="en-CA" sz="4000" dirty="0" smtClean="0"/>
              <a:t>Petroleum and Coal Products</a:t>
            </a:r>
            <a:endParaRPr lang="en-CA" sz="4000" dirty="0"/>
          </a:p>
        </p:txBody>
      </p:sp>
      <p:sp>
        <p:nvSpPr>
          <p:cNvPr id="3" name="Text Placeholder 2"/>
          <p:cNvSpPr>
            <a:spLocks noGrp="1"/>
          </p:cNvSpPr>
          <p:nvPr>
            <p:ph type="subTitle" idx="1"/>
          </p:nvPr>
        </p:nvSpPr>
        <p:spPr>
          <a:xfrm>
            <a:off x="1143000" y="3733800"/>
            <a:ext cx="6858000" cy="2698344"/>
          </a:xfrm>
        </p:spPr>
        <p:txBody>
          <a:bodyPr>
            <a:normAutofit/>
          </a:bodyPr>
          <a:lstStyle/>
          <a:p>
            <a:r>
              <a:rPr lang="en-CA" dirty="0" smtClean="0">
                <a:solidFill>
                  <a:schemeClr val="tx1"/>
                </a:solidFill>
              </a:rPr>
              <a:t>Asphalt</a:t>
            </a:r>
          </a:p>
          <a:p>
            <a:pPr marL="454025"/>
            <a:r>
              <a:rPr lang="en-CA" dirty="0" smtClean="0">
                <a:solidFill>
                  <a:schemeClr val="tx1"/>
                </a:solidFill>
              </a:rPr>
              <a:t>Uses Bitumen (tar) to bind </a:t>
            </a:r>
            <a:r>
              <a:rPr lang="en-CA" dirty="0">
                <a:solidFill>
                  <a:schemeClr val="tx1"/>
                </a:solidFill>
              </a:rPr>
              <a:t>G</a:t>
            </a:r>
            <a:r>
              <a:rPr lang="en-CA" dirty="0" smtClean="0">
                <a:solidFill>
                  <a:schemeClr val="tx1"/>
                </a:solidFill>
              </a:rPr>
              <a:t>ravel</a:t>
            </a:r>
          </a:p>
          <a:p>
            <a:r>
              <a:rPr lang="en-CA" dirty="0" smtClean="0">
                <a:solidFill>
                  <a:schemeClr val="tx1"/>
                </a:solidFill>
              </a:rPr>
              <a:t>More than 6,000 products made from petroleum</a:t>
            </a:r>
            <a:endParaRPr lang="en-CA" dirty="0">
              <a:solidFill>
                <a:schemeClr val="tx1"/>
              </a:solidFill>
            </a:endParaRPr>
          </a:p>
        </p:txBody>
      </p:sp>
      <p:pic>
        <p:nvPicPr>
          <p:cNvPr id="1126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17800" y="990600"/>
            <a:ext cx="3683000" cy="2762250"/>
          </a:xfrm>
          <a:prstGeom prst="rect">
            <a:avLst/>
          </a:prstGeom>
          <a:noFill/>
          <a:ln>
            <a:noFill/>
          </a:ln>
          <a:effectLst>
            <a:outerShdw blurRad="50800" dist="101600" dir="2700000" algn="tl" rotWithShape="0">
              <a:srgbClr val="000000">
                <a:alpha val="28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41</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9835901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82370"/>
            <a:ext cx="9144000" cy="860630"/>
          </a:xfrm>
        </p:spPr>
        <p:txBody>
          <a:bodyPr>
            <a:normAutofit/>
          </a:bodyPr>
          <a:lstStyle/>
          <a:p>
            <a:r>
              <a:rPr lang="en-CA" sz="4000" dirty="0" smtClean="0"/>
              <a:t>Computers and Electronics</a:t>
            </a:r>
            <a:endParaRPr lang="en-CA" sz="4000" dirty="0"/>
          </a:p>
        </p:txBody>
      </p:sp>
      <p:sp>
        <p:nvSpPr>
          <p:cNvPr id="3" name="Text Placeholder 2"/>
          <p:cNvSpPr>
            <a:spLocks noGrp="1"/>
          </p:cNvSpPr>
          <p:nvPr>
            <p:ph type="subTitle" idx="1"/>
          </p:nvPr>
        </p:nvSpPr>
        <p:spPr>
          <a:xfrm>
            <a:off x="3217862" y="1905000"/>
            <a:ext cx="5926138" cy="3442622"/>
          </a:xfrm>
        </p:spPr>
        <p:txBody>
          <a:bodyPr>
            <a:normAutofit/>
          </a:bodyPr>
          <a:lstStyle/>
          <a:p>
            <a:r>
              <a:rPr lang="en-CA" sz="2800" dirty="0" smtClean="0">
                <a:solidFill>
                  <a:schemeClr val="tx1"/>
                </a:solidFill>
              </a:rPr>
              <a:t>iPods</a:t>
            </a:r>
          </a:p>
          <a:p>
            <a:endParaRPr lang="en-CA" sz="2800" dirty="0" smtClean="0">
              <a:solidFill>
                <a:schemeClr val="tx1"/>
              </a:solidFill>
            </a:endParaRPr>
          </a:p>
          <a:p>
            <a:r>
              <a:rPr lang="en-CA" sz="2800" dirty="0" smtClean="0">
                <a:solidFill>
                  <a:schemeClr val="tx1"/>
                </a:solidFill>
              </a:rPr>
              <a:t>Other examples:</a:t>
            </a:r>
          </a:p>
          <a:p>
            <a:pPr marL="914400" lvl="1" indent="-457200">
              <a:buFont typeface="Arial"/>
              <a:buChar char="•"/>
            </a:pPr>
            <a:r>
              <a:rPr lang="en-CA" dirty="0" smtClean="0">
                <a:solidFill>
                  <a:schemeClr val="tx1"/>
                </a:solidFill>
              </a:rPr>
              <a:t>Computers</a:t>
            </a:r>
          </a:p>
          <a:p>
            <a:pPr marL="914400" lvl="1" indent="-457200">
              <a:buFont typeface="Arial"/>
              <a:buChar char="•"/>
            </a:pPr>
            <a:r>
              <a:rPr lang="en-CA" dirty="0" smtClean="0">
                <a:solidFill>
                  <a:schemeClr val="tx1"/>
                </a:solidFill>
              </a:rPr>
              <a:t>Hard drives</a:t>
            </a:r>
          </a:p>
          <a:p>
            <a:pPr marL="914400" lvl="1" indent="-457200">
              <a:buFont typeface="Arial"/>
              <a:buChar char="•"/>
            </a:pPr>
            <a:r>
              <a:rPr lang="en-CA" dirty="0" smtClean="0">
                <a:solidFill>
                  <a:schemeClr val="tx1"/>
                </a:solidFill>
              </a:rPr>
              <a:t>Smartphones</a:t>
            </a:r>
            <a:endParaRPr lang="en-CA" dirty="0">
              <a:solidFill>
                <a:schemeClr val="tx1"/>
              </a:solidFill>
            </a:endParaRPr>
          </a:p>
        </p:txBody>
      </p:sp>
      <p:pic>
        <p:nvPicPr>
          <p:cNvPr id="1229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 y="2270300"/>
            <a:ext cx="3587709" cy="2109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42</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2933713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990600"/>
          </a:xfrm>
        </p:spPr>
        <p:txBody>
          <a:bodyPr>
            <a:normAutofit/>
          </a:bodyPr>
          <a:lstStyle/>
          <a:p>
            <a:r>
              <a:rPr lang="en-CA" sz="4000" dirty="0" smtClean="0"/>
              <a:t>Chemicals</a:t>
            </a:r>
            <a:endParaRPr lang="en-CA" sz="4000" dirty="0"/>
          </a:p>
        </p:txBody>
      </p:sp>
      <p:sp>
        <p:nvSpPr>
          <p:cNvPr id="3" name="Text Placeholder 2"/>
          <p:cNvSpPr>
            <a:spLocks noGrp="1"/>
          </p:cNvSpPr>
          <p:nvPr>
            <p:ph type="subTitle" idx="1"/>
          </p:nvPr>
        </p:nvSpPr>
        <p:spPr>
          <a:xfrm>
            <a:off x="2895600" y="1790977"/>
            <a:ext cx="5926138" cy="3123646"/>
          </a:xfrm>
        </p:spPr>
        <p:txBody>
          <a:bodyPr/>
          <a:lstStyle/>
          <a:p>
            <a:r>
              <a:rPr lang="en-CA" sz="2800" dirty="0" smtClean="0">
                <a:solidFill>
                  <a:schemeClr val="tx1"/>
                </a:solidFill>
              </a:rPr>
              <a:t>Plastics</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Fertilizers</a:t>
            </a:r>
          </a:p>
          <a:p>
            <a:pPr marL="914400" lvl="1" indent="-457200">
              <a:buFont typeface="Arial"/>
              <a:buChar char="•"/>
            </a:pPr>
            <a:r>
              <a:rPr lang="en-CA" dirty="0" smtClean="0">
                <a:solidFill>
                  <a:schemeClr val="tx1"/>
                </a:solidFill>
              </a:rPr>
              <a:t>Rubbers</a:t>
            </a:r>
          </a:p>
          <a:p>
            <a:pPr marL="914400" lvl="1" indent="-457200">
              <a:buFont typeface="Arial"/>
              <a:buChar char="•"/>
            </a:pPr>
            <a:r>
              <a:rPr lang="en-CA" dirty="0" smtClean="0">
                <a:solidFill>
                  <a:schemeClr val="tx1"/>
                </a:solidFill>
              </a:rPr>
              <a:t>Nylon</a:t>
            </a:r>
          </a:p>
          <a:p>
            <a:pPr lvl="1"/>
            <a:endParaRPr lang="en-CA" sz="2000" dirty="0" smtClean="0"/>
          </a:p>
          <a:p>
            <a:pPr lvl="1"/>
            <a:endParaRPr lang="en-CA" sz="2000" dirty="0"/>
          </a:p>
        </p:txBody>
      </p:sp>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 y="1905000"/>
            <a:ext cx="3780295" cy="2514600"/>
          </a:xfrm>
          <a:prstGeom prst="rect">
            <a:avLst/>
          </a:prstGeom>
          <a:noFill/>
          <a:ln>
            <a:noFill/>
          </a:ln>
          <a:effectLst>
            <a:outerShdw blurRad="117475" dist="228600" dir="2700000" algn="ctr" rotWithShape="0">
              <a:schemeClr val="tx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43</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6984500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401"/>
            <a:ext cx="9115647" cy="889000"/>
          </a:xfrm>
        </p:spPr>
        <p:txBody>
          <a:bodyPr>
            <a:normAutofit/>
          </a:bodyPr>
          <a:lstStyle/>
          <a:p>
            <a:r>
              <a:rPr lang="en-CA" sz="4000" dirty="0" smtClean="0"/>
              <a:t>Food</a:t>
            </a:r>
            <a:endParaRPr lang="en-CA" sz="4000" dirty="0"/>
          </a:p>
        </p:txBody>
      </p:sp>
      <p:sp>
        <p:nvSpPr>
          <p:cNvPr id="3" name="Text Placeholder 2"/>
          <p:cNvSpPr>
            <a:spLocks noGrp="1"/>
          </p:cNvSpPr>
          <p:nvPr>
            <p:ph type="subTitle" idx="1"/>
          </p:nvPr>
        </p:nvSpPr>
        <p:spPr>
          <a:xfrm>
            <a:off x="3370262" y="1600200"/>
            <a:ext cx="5926138" cy="4114800"/>
          </a:xfrm>
        </p:spPr>
        <p:txBody>
          <a:bodyPr>
            <a:normAutofit fontScale="92500" lnSpcReduction="20000"/>
          </a:bodyPr>
          <a:lstStyle/>
          <a:p>
            <a:r>
              <a:rPr lang="en-CA" sz="3000" dirty="0" smtClean="0">
                <a:solidFill>
                  <a:schemeClr val="tx1"/>
                </a:solidFill>
              </a:rPr>
              <a:t>Canning:</a:t>
            </a:r>
          </a:p>
          <a:p>
            <a:pPr marL="914400" lvl="1" indent="-457200">
              <a:buFont typeface="Arial"/>
              <a:buChar char="•"/>
            </a:pPr>
            <a:r>
              <a:rPr lang="en-CA" sz="3000" dirty="0" smtClean="0">
                <a:solidFill>
                  <a:schemeClr val="tx1"/>
                </a:solidFill>
              </a:rPr>
              <a:t>Soups</a:t>
            </a:r>
          </a:p>
          <a:p>
            <a:pPr marL="914400" lvl="1" indent="-457200">
              <a:buFont typeface="Arial"/>
              <a:buChar char="•"/>
            </a:pPr>
            <a:r>
              <a:rPr lang="en-CA" sz="3000" dirty="0" smtClean="0">
                <a:solidFill>
                  <a:schemeClr val="tx1"/>
                </a:solidFill>
              </a:rPr>
              <a:t>Vegetables</a:t>
            </a:r>
          </a:p>
          <a:p>
            <a:pPr marL="914400" lvl="1" indent="-457200">
              <a:buFont typeface="Arial"/>
              <a:buChar char="•"/>
            </a:pPr>
            <a:r>
              <a:rPr lang="en-CA" sz="3000" dirty="0" smtClean="0">
                <a:solidFill>
                  <a:schemeClr val="tx1"/>
                </a:solidFill>
              </a:rPr>
              <a:t>Fruit</a:t>
            </a:r>
          </a:p>
          <a:p>
            <a:endParaRPr lang="en-CA" sz="3000" dirty="0" smtClean="0">
              <a:solidFill>
                <a:schemeClr val="tx1"/>
              </a:solidFill>
            </a:endParaRPr>
          </a:p>
          <a:p>
            <a:r>
              <a:rPr lang="en-CA" sz="3000" dirty="0" smtClean="0">
                <a:solidFill>
                  <a:schemeClr val="tx1"/>
                </a:solidFill>
              </a:rPr>
              <a:t>Other products:</a:t>
            </a:r>
          </a:p>
          <a:p>
            <a:pPr marL="914400" lvl="1" indent="-457200">
              <a:buFont typeface="Arial"/>
              <a:buChar char="•"/>
            </a:pPr>
            <a:r>
              <a:rPr lang="en-CA" sz="3000" dirty="0" smtClean="0">
                <a:solidFill>
                  <a:schemeClr val="tx1"/>
                </a:solidFill>
              </a:rPr>
              <a:t>Dried beans and legumes</a:t>
            </a:r>
          </a:p>
          <a:p>
            <a:pPr marL="914400" lvl="1" indent="-457200">
              <a:buFont typeface="Arial"/>
              <a:buChar char="•"/>
            </a:pPr>
            <a:r>
              <a:rPr lang="en-CA" sz="3000" dirty="0" smtClean="0">
                <a:solidFill>
                  <a:schemeClr val="tx1"/>
                </a:solidFill>
              </a:rPr>
              <a:t>Cheese</a:t>
            </a:r>
          </a:p>
          <a:p>
            <a:pPr marL="914400" lvl="1" indent="-457200">
              <a:buFont typeface="Arial"/>
              <a:buChar char="•"/>
            </a:pPr>
            <a:r>
              <a:rPr lang="en-CA" sz="3000" dirty="0" smtClean="0">
                <a:solidFill>
                  <a:schemeClr val="tx1"/>
                </a:solidFill>
              </a:rPr>
              <a:t>Concentrated juice</a:t>
            </a:r>
          </a:p>
          <a:p>
            <a:pPr lvl="1"/>
            <a:endParaRPr lang="en-CA" sz="2000" dirty="0"/>
          </a:p>
        </p:txBody>
      </p:sp>
      <p:pic>
        <p:nvPicPr>
          <p:cNvPr id="14339"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838200"/>
            <a:ext cx="3945674" cy="2514600"/>
          </a:xfrm>
          <a:prstGeom prst="rect">
            <a:avLst/>
          </a:prstGeom>
          <a:noFill/>
          <a:ln>
            <a:noFill/>
          </a:ln>
          <a:effectLst>
            <a:outerShdw blurRad="50800" dist="152400" dir="2700000" algn="tl" rotWithShape="0">
              <a:srgbClr val="000000">
                <a:alpha val="5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3" descr="IMG_023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3200400"/>
            <a:ext cx="2159000" cy="2878667"/>
          </a:xfrm>
          <a:prstGeom prst="rect">
            <a:avLst/>
          </a:prstGeom>
          <a:effectLst>
            <a:outerShdw blurRad="50800" dist="38100" dir="2700000" algn="tl" rotWithShape="0">
              <a:srgbClr val="000000">
                <a:alpha val="43000"/>
              </a:srgbClr>
            </a:outerShdw>
          </a:effectLst>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44</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9942868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91600" cy="990600"/>
          </a:xfrm>
        </p:spPr>
        <p:txBody>
          <a:bodyPr>
            <a:normAutofit/>
          </a:bodyPr>
          <a:lstStyle/>
          <a:p>
            <a:r>
              <a:rPr lang="en-CA" sz="4000" dirty="0" smtClean="0"/>
              <a:t>Pharmaceuticals</a:t>
            </a:r>
            <a:endParaRPr lang="en-CA" sz="4000" dirty="0"/>
          </a:p>
        </p:txBody>
      </p:sp>
      <p:sp>
        <p:nvSpPr>
          <p:cNvPr id="3" name="Text Placeholder 2"/>
          <p:cNvSpPr>
            <a:spLocks noGrp="1"/>
          </p:cNvSpPr>
          <p:nvPr>
            <p:ph type="subTitle" idx="1"/>
          </p:nvPr>
        </p:nvSpPr>
        <p:spPr>
          <a:xfrm>
            <a:off x="4784651" y="2316518"/>
            <a:ext cx="3865637" cy="3421358"/>
          </a:xfrm>
        </p:spPr>
        <p:txBody>
          <a:bodyPr>
            <a:normAutofit/>
          </a:bodyPr>
          <a:lstStyle/>
          <a:p>
            <a:r>
              <a:rPr lang="en-CA" sz="2800" dirty="0" smtClean="0">
                <a:solidFill>
                  <a:schemeClr val="tx1"/>
                </a:solidFill>
              </a:rPr>
              <a:t>Cough medicine</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Pain killers</a:t>
            </a:r>
          </a:p>
          <a:p>
            <a:pPr marL="914400" lvl="1" indent="-457200">
              <a:buFont typeface="Arial"/>
              <a:buChar char="•"/>
            </a:pPr>
            <a:r>
              <a:rPr lang="en-CA" dirty="0" smtClean="0">
                <a:solidFill>
                  <a:schemeClr val="tx1"/>
                </a:solidFill>
              </a:rPr>
              <a:t>Heart medication</a:t>
            </a:r>
          </a:p>
          <a:p>
            <a:pPr marL="914400" lvl="1" indent="-457200">
              <a:buFont typeface="Arial"/>
              <a:buChar char="•"/>
            </a:pPr>
            <a:r>
              <a:rPr lang="en-CA" dirty="0" smtClean="0">
                <a:solidFill>
                  <a:schemeClr val="tx1"/>
                </a:solidFill>
              </a:rPr>
              <a:t>Other drugs</a:t>
            </a:r>
            <a:endParaRPr lang="en-CA" dirty="0">
              <a:solidFill>
                <a:schemeClr val="tx1"/>
              </a:solidFill>
            </a:endParaRPr>
          </a:p>
        </p:txBody>
      </p:sp>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1600" y="1676400"/>
            <a:ext cx="2633551" cy="3429000"/>
          </a:xfrm>
          <a:prstGeom prst="rect">
            <a:avLst/>
          </a:prstGeom>
          <a:noFill/>
          <a:ln>
            <a:noFill/>
          </a:ln>
          <a:effectLst>
            <a:outerShdw blurRad="95250" dist="101600" dir="2700000" algn="ctr" rotWithShape="0">
              <a:schemeClr val="tx1">
                <a:alpha val="6000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45</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4558698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9144000" cy="838200"/>
          </a:xfrm>
        </p:spPr>
        <p:txBody>
          <a:bodyPr>
            <a:normAutofit/>
          </a:bodyPr>
          <a:lstStyle/>
          <a:p>
            <a:r>
              <a:rPr lang="en-CA" sz="4000" dirty="0" smtClean="0"/>
              <a:t>Aerospace and Defense</a:t>
            </a:r>
            <a:endParaRPr lang="en-CA" sz="4000" dirty="0"/>
          </a:p>
        </p:txBody>
      </p:sp>
      <p:sp>
        <p:nvSpPr>
          <p:cNvPr id="3" name="Text Placeholder 2"/>
          <p:cNvSpPr>
            <a:spLocks noGrp="1"/>
          </p:cNvSpPr>
          <p:nvPr>
            <p:ph type="subTitle" idx="1"/>
          </p:nvPr>
        </p:nvSpPr>
        <p:spPr>
          <a:xfrm>
            <a:off x="4724400" y="1295400"/>
            <a:ext cx="3461600" cy="4267200"/>
          </a:xfrm>
        </p:spPr>
        <p:txBody>
          <a:bodyPr>
            <a:noAutofit/>
          </a:bodyPr>
          <a:lstStyle/>
          <a:p>
            <a:r>
              <a:rPr lang="en-CA" sz="2800" dirty="0" smtClean="0">
                <a:solidFill>
                  <a:schemeClr val="tx1"/>
                </a:solidFill>
              </a:rPr>
              <a:t>Space shuttle</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Aircraft</a:t>
            </a:r>
          </a:p>
          <a:p>
            <a:pPr marL="914400" lvl="1" indent="-457200">
              <a:buFont typeface="Arial"/>
              <a:buChar char="•"/>
            </a:pPr>
            <a:r>
              <a:rPr lang="en-CA" dirty="0" smtClean="0">
                <a:solidFill>
                  <a:schemeClr val="tx1"/>
                </a:solidFill>
              </a:rPr>
              <a:t>Engines</a:t>
            </a:r>
          </a:p>
          <a:p>
            <a:pPr marL="914400" lvl="1" indent="-457200">
              <a:buFont typeface="Arial"/>
              <a:buChar char="•"/>
            </a:pPr>
            <a:r>
              <a:rPr lang="en-CA" dirty="0" smtClean="0">
                <a:solidFill>
                  <a:schemeClr val="tx1"/>
                </a:solidFill>
              </a:rPr>
              <a:t>Space vehicles</a:t>
            </a:r>
          </a:p>
          <a:p>
            <a:pPr marL="914400" lvl="1" indent="-457200">
              <a:buFont typeface="Arial"/>
              <a:buChar char="•"/>
            </a:pPr>
            <a:r>
              <a:rPr lang="en-CA" dirty="0" smtClean="0">
                <a:solidFill>
                  <a:schemeClr val="tx1"/>
                </a:solidFill>
              </a:rPr>
              <a:t>Guided missiles</a:t>
            </a:r>
          </a:p>
          <a:p>
            <a:pPr marL="914400" lvl="1" indent="-457200">
              <a:buFont typeface="Arial"/>
              <a:buChar char="•"/>
            </a:pPr>
            <a:r>
              <a:rPr lang="en-CA" dirty="0" smtClean="0">
                <a:solidFill>
                  <a:schemeClr val="tx1"/>
                </a:solidFill>
              </a:rPr>
              <a:t>Propulsion units</a:t>
            </a:r>
            <a:endParaRPr lang="en-CA" dirty="0">
              <a:solidFill>
                <a:schemeClr val="tx1"/>
              </a:solidFill>
            </a:endParaRPr>
          </a:p>
        </p:txBody>
      </p:sp>
      <p:pic>
        <p:nvPicPr>
          <p:cNvPr id="1638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1600" y="1550315"/>
            <a:ext cx="2573337" cy="4029075"/>
          </a:xfrm>
          <a:prstGeom prst="rect">
            <a:avLst/>
          </a:prstGeom>
          <a:noFill/>
          <a:ln>
            <a:noFill/>
          </a:ln>
          <a:effectLst>
            <a:outerShdw blurRad="98425" dist="177800" dir="2700000" algn="ctr" rotWithShape="0">
              <a:schemeClr val="tx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46</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4621412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9144000" cy="914400"/>
          </a:xfrm>
        </p:spPr>
        <p:txBody>
          <a:bodyPr>
            <a:normAutofit/>
          </a:bodyPr>
          <a:lstStyle/>
          <a:p>
            <a:r>
              <a:rPr lang="en-CA" sz="4000" dirty="0" smtClean="0"/>
              <a:t>Electrical Equipment and Appliances</a:t>
            </a:r>
            <a:endParaRPr lang="en-CA" sz="4000" dirty="0"/>
          </a:p>
        </p:txBody>
      </p:sp>
      <p:sp>
        <p:nvSpPr>
          <p:cNvPr id="3" name="Text Placeholder 2"/>
          <p:cNvSpPr>
            <a:spLocks noGrp="1"/>
          </p:cNvSpPr>
          <p:nvPr>
            <p:ph type="subTitle" idx="1"/>
          </p:nvPr>
        </p:nvSpPr>
        <p:spPr>
          <a:xfrm>
            <a:off x="4739968" y="1988288"/>
            <a:ext cx="3910320" cy="3345712"/>
          </a:xfrm>
        </p:spPr>
        <p:txBody>
          <a:bodyPr>
            <a:normAutofit/>
          </a:bodyPr>
          <a:lstStyle/>
          <a:p>
            <a:r>
              <a:rPr lang="en-CA" sz="2800" dirty="0" smtClean="0">
                <a:solidFill>
                  <a:schemeClr val="tx1"/>
                </a:solidFill>
              </a:rPr>
              <a:t>Washing machine</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Refrigerators</a:t>
            </a:r>
          </a:p>
          <a:p>
            <a:pPr marL="914400" lvl="1" indent="-457200">
              <a:buFont typeface="Arial"/>
              <a:buChar char="•"/>
            </a:pPr>
            <a:r>
              <a:rPr lang="en-CA" dirty="0" smtClean="0">
                <a:solidFill>
                  <a:schemeClr val="tx1"/>
                </a:solidFill>
              </a:rPr>
              <a:t>Blenders</a:t>
            </a:r>
          </a:p>
          <a:p>
            <a:pPr marL="914400" lvl="1" indent="-457200">
              <a:buFont typeface="Arial"/>
              <a:buChar char="•"/>
            </a:pPr>
            <a:r>
              <a:rPr lang="en-CA" dirty="0" smtClean="0">
                <a:solidFill>
                  <a:schemeClr val="tx1"/>
                </a:solidFill>
              </a:rPr>
              <a:t>Toasters</a:t>
            </a:r>
            <a:endParaRPr lang="en-CA" dirty="0">
              <a:solidFill>
                <a:schemeClr val="tx1"/>
              </a:solidFill>
            </a:endParaRPr>
          </a:p>
        </p:txBody>
      </p:sp>
      <p:pic>
        <p:nvPicPr>
          <p:cNvPr id="174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76400" y="1752600"/>
            <a:ext cx="2895600" cy="3865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47</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4769687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838200"/>
          </a:xfrm>
        </p:spPr>
        <p:txBody>
          <a:bodyPr>
            <a:normAutofit/>
          </a:bodyPr>
          <a:lstStyle/>
          <a:p>
            <a:r>
              <a:rPr lang="en-CA" sz="4000" dirty="0" smtClean="0"/>
              <a:t>Machinery</a:t>
            </a:r>
            <a:endParaRPr lang="en-CA" sz="4000" dirty="0"/>
          </a:p>
        </p:txBody>
      </p:sp>
      <p:sp>
        <p:nvSpPr>
          <p:cNvPr id="3" name="Text Placeholder 2"/>
          <p:cNvSpPr>
            <a:spLocks noGrp="1"/>
          </p:cNvSpPr>
          <p:nvPr>
            <p:ph type="subTitle" idx="1"/>
          </p:nvPr>
        </p:nvSpPr>
        <p:spPr>
          <a:xfrm>
            <a:off x="4191000" y="1495425"/>
            <a:ext cx="3567925" cy="3330984"/>
          </a:xfrm>
        </p:spPr>
        <p:txBody>
          <a:bodyPr>
            <a:noAutofit/>
          </a:bodyPr>
          <a:lstStyle/>
          <a:p>
            <a:r>
              <a:rPr lang="en-CA" sz="2800" dirty="0" smtClean="0">
                <a:solidFill>
                  <a:schemeClr val="tx1"/>
                </a:solidFill>
              </a:rPr>
              <a:t>Windmills</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Watches</a:t>
            </a:r>
          </a:p>
          <a:p>
            <a:pPr marL="914400" lvl="1" indent="-457200">
              <a:buFont typeface="Arial"/>
              <a:buChar char="•"/>
            </a:pPr>
            <a:r>
              <a:rPr lang="en-CA" dirty="0" smtClean="0">
                <a:solidFill>
                  <a:schemeClr val="tx1"/>
                </a:solidFill>
              </a:rPr>
              <a:t>Clocks</a:t>
            </a:r>
          </a:p>
          <a:p>
            <a:pPr marL="914400" lvl="1" indent="-457200">
              <a:buFont typeface="Arial"/>
              <a:buChar char="•"/>
            </a:pPr>
            <a:r>
              <a:rPr lang="en-CA" dirty="0" smtClean="0">
                <a:solidFill>
                  <a:schemeClr val="tx1"/>
                </a:solidFill>
              </a:rPr>
              <a:t>Wheel &amp; axle</a:t>
            </a:r>
          </a:p>
          <a:p>
            <a:pPr marL="914400" lvl="1" indent="-457200">
              <a:buFont typeface="Arial"/>
              <a:buChar char="•"/>
            </a:pPr>
            <a:r>
              <a:rPr lang="en-CA" dirty="0" smtClean="0">
                <a:solidFill>
                  <a:schemeClr val="tx1"/>
                </a:solidFill>
              </a:rPr>
              <a:t>Engines</a:t>
            </a:r>
            <a:endParaRPr lang="en-CA" dirty="0">
              <a:solidFill>
                <a:schemeClr val="tx1"/>
              </a:solidFill>
            </a:endParaRPr>
          </a:p>
        </p:txBody>
      </p:sp>
      <p:pic>
        <p:nvPicPr>
          <p:cNvPr id="184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 y="1905000"/>
            <a:ext cx="3176984" cy="3429000"/>
          </a:xfrm>
          <a:prstGeom prst="rect">
            <a:avLst/>
          </a:prstGeom>
          <a:noFill/>
          <a:ln>
            <a:noFill/>
          </a:ln>
          <a:effectLst>
            <a:outerShdw blurRad="85725" dist="228600" dir="2700000" algn="ctr" rotWithShape="0">
              <a:schemeClr val="tx1">
                <a:alpha val="6600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48</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516267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8425"/>
            <a:ext cx="9144000" cy="1470025"/>
          </a:xfrm>
        </p:spPr>
        <p:txBody>
          <a:bodyPr>
            <a:normAutofit/>
          </a:bodyPr>
          <a:lstStyle/>
          <a:p>
            <a:r>
              <a:rPr lang="en-CA" sz="4000" dirty="0" smtClean="0"/>
              <a:t>Motor Vehicles</a:t>
            </a:r>
            <a:endParaRPr lang="en-CA" sz="4000" dirty="0"/>
          </a:p>
        </p:txBody>
      </p:sp>
      <p:sp>
        <p:nvSpPr>
          <p:cNvPr id="3" name="Text Placeholder 2"/>
          <p:cNvSpPr>
            <a:spLocks noGrp="1"/>
          </p:cNvSpPr>
          <p:nvPr>
            <p:ph type="subTitle" idx="1"/>
          </p:nvPr>
        </p:nvSpPr>
        <p:spPr>
          <a:xfrm>
            <a:off x="3217862" y="914400"/>
            <a:ext cx="5926138" cy="4114800"/>
          </a:xfrm>
        </p:spPr>
        <p:txBody>
          <a:bodyPr>
            <a:noAutofit/>
          </a:bodyPr>
          <a:lstStyle/>
          <a:p>
            <a:r>
              <a:rPr lang="en-CA" sz="2800" dirty="0" smtClean="0">
                <a:solidFill>
                  <a:schemeClr val="tx1"/>
                </a:solidFill>
              </a:rPr>
              <a:t>Cars</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Trucks</a:t>
            </a:r>
          </a:p>
          <a:p>
            <a:pPr marL="914400" lvl="1" indent="-457200">
              <a:buFont typeface="Arial"/>
              <a:buChar char="•"/>
            </a:pPr>
            <a:r>
              <a:rPr lang="en-CA" dirty="0" smtClean="0">
                <a:solidFill>
                  <a:schemeClr val="tx1"/>
                </a:solidFill>
              </a:rPr>
              <a:t>Vans</a:t>
            </a:r>
          </a:p>
          <a:p>
            <a:pPr marL="914400" lvl="1" indent="-457200">
              <a:buFont typeface="Arial"/>
              <a:buChar char="•"/>
            </a:pPr>
            <a:r>
              <a:rPr lang="en-CA" dirty="0" smtClean="0">
                <a:solidFill>
                  <a:schemeClr val="tx1"/>
                </a:solidFill>
              </a:rPr>
              <a:t>ATVs</a:t>
            </a:r>
          </a:p>
          <a:p>
            <a:pPr marL="914400" lvl="1" indent="-457200">
              <a:buFont typeface="Arial"/>
              <a:buChar char="•"/>
            </a:pPr>
            <a:r>
              <a:rPr lang="en-CA" dirty="0" smtClean="0">
                <a:solidFill>
                  <a:schemeClr val="tx1"/>
                </a:solidFill>
              </a:rPr>
              <a:t>Buses</a:t>
            </a:r>
          </a:p>
          <a:p>
            <a:pPr marL="914400" lvl="1" indent="-457200">
              <a:buFont typeface="Arial"/>
              <a:buChar char="•"/>
            </a:pPr>
            <a:r>
              <a:rPr lang="en-CA" dirty="0" smtClean="0">
                <a:solidFill>
                  <a:schemeClr val="tx1"/>
                </a:solidFill>
              </a:rPr>
              <a:t>Motorcycles</a:t>
            </a:r>
          </a:p>
          <a:p>
            <a:pPr marL="914400" lvl="1" indent="-457200">
              <a:buFont typeface="Arial"/>
              <a:buChar char="•"/>
            </a:pPr>
            <a:r>
              <a:rPr lang="en-CA" dirty="0" smtClean="0">
                <a:solidFill>
                  <a:schemeClr val="tx1"/>
                </a:solidFill>
              </a:rPr>
              <a:t>Motorized bicycles</a:t>
            </a:r>
            <a:endParaRPr lang="en-CA" dirty="0">
              <a:solidFill>
                <a:schemeClr val="tx1"/>
              </a:solidFill>
            </a:endParaRPr>
          </a:p>
        </p:txBody>
      </p:sp>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 y="1803400"/>
            <a:ext cx="3683119" cy="2654300"/>
          </a:xfrm>
          <a:prstGeom prst="rect">
            <a:avLst/>
          </a:prstGeom>
          <a:noFill/>
          <a:ln>
            <a:noFill/>
          </a:ln>
          <a:effectLst>
            <a:outerShdw blurRad="101600" dist="328041" dir="2700000" algn="ctr" rotWithShape="0">
              <a:schemeClr val="tx1">
                <a:alpha val="6300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49</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9300323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067800" cy="838200"/>
          </a:xfrm>
        </p:spPr>
        <p:txBody>
          <a:bodyPr>
            <a:normAutofit/>
          </a:bodyPr>
          <a:lstStyle/>
          <a:p>
            <a:r>
              <a:rPr lang="en-CA" sz="4000" dirty="0" smtClean="0"/>
              <a:t>Beverages</a:t>
            </a:r>
            <a:endParaRPr lang="en-CA" sz="4000" dirty="0"/>
          </a:p>
        </p:txBody>
      </p:sp>
      <p:sp>
        <p:nvSpPr>
          <p:cNvPr id="3" name="Text Placeholder 2"/>
          <p:cNvSpPr>
            <a:spLocks noGrp="1"/>
          </p:cNvSpPr>
          <p:nvPr>
            <p:ph type="subTitle" idx="1"/>
          </p:nvPr>
        </p:nvSpPr>
        <p:spPr>
          <a:xfrm>
            <a:off x="3733800" y="1524000"/>
            <a:ext cx="4939525" cy="3733800"/>
          </a:xfrm>
        </p:spPr>
        <p:txBody>
          <a:bodyPr>
            <a:noAutofit/>
          </a:bodyPr>
          <a:lstStyle/>
          <a:p>
            <a:r>
              <a:rPr lang="en-CA" sz="2800" dirty="0" smtClean="0">
                <a:solidFill>
                  <a:schemeClr val="tx1"/>
                </a:solidFill>
              </a:rPr>
              <a:t>Soft drinks</a:t>
            </a:r>
          </a:p>
          <a:p>
            <a:endParaRPr lang="en-CA" sz="2800" dirty="0" smtClean="0">
              <a:solidFill>
                <a:schemeClr val="tx1"/>
              </a:solidFill>
            </a:endParaRPr>
          </a:p>
          <a:p>
            <a:r>
              <a:rPr lang="en-CA" sz="2800" dirty="0" smtClean="0">
                <a:solidFill>
                  <a:schemeClr val="tx1"/>
                </a:solidFill>
              </a:rPr>
              <a:t>Other products:</a:t>
            </a:r>
          </a:p>
          <a:p>
            <a:pPr marL="914400" lvl="1" indent="-457200">
              <a:buFont typeface="Arial"/>
              <a:buChar char="•"/>
            </a:pPr>
            <a:r>
              <a:rPr lang="en-CA" dirty="0" smtClean="0">
                <a:solidFill>
                  <a:schemeClr val="tx1"/>
                </a:solidFill>
              </a:rPr>
              <a:t>Juice</a:t>
            </a:r>
          </a:p>
          <a:p>
            <a:pPr marL="914400" lvl="1" indent="-457200">
              <a:buFont typeface="Arial"/>
              <a:buChar char="•"/>
            </a:pPr>
            <a:r>
              <a:rPr lang="en-CA" dirty="0" smtClean="0">
                <a:solidFill>
                  <a:schemeClr val="tx1"/>
                </a:solidFill>
              </a:rPr>
              <a:t>Mineral water</a:t>
            </a:r>
          </a:p>
          <a:p>
            <a:pPr marL="914400" lvl="1" indent="-457200">
              <a:buFont typeface="Arial"/>
              <a:buChar char="•"/>
            </a:pPr>
            <a:r>
              <a:rPr lang="en-CA" dirty="0" smtClean="0">
                <a:solidFill>
                  <a:schemeClr val="tx1"/>
                </a:solidFill>
              </a:rPr>
              <a:t>Sports drinks</a:t>
            </a:r>
          </a:p>
          <a:p>
            <a:pPr marL="914400" lvl="1" indent="-457200">
              <a:buFont typeface="Arial"/>
              <a:buChar char="•"/>
            </a:pPr>
            <a:r>
              <a:rPr lang="en-CA" dirty="0" smtClean="0">
                <a:solidFill>
                  <a:schemeClr val="tx1"/>
                </a:solidFill>
              </a:rPr>
              <a:t>Alcoholic drinks</a:t>
            </a:r>
            <a:endParaRPr lang="en-CA" dirty="0">
              <a:solidFill>
                <a:schemeClr val="tx1"/>
              </a:solidFill>
            </a:endParaRPr>
          </a:p>
        </p:txBody>
      </p:sp>
      <p:grpSp>
        <p:nvGrpSpPr>
          <p:cNvPr id="5" name="Group 4"/>
          <p:cNvGrpSpPr/>
          <p:nvPr/>
        </p:nvGrpSpPr>
        <p:grpSpPr>
          <a:xfrm>
            <a:off x="1524000" y="1295400"/>
            <a:ext cx="2286000" cy="4267200"/>
            <a:chOff x="2422524" y="2216113"/>
            <a:chExt cx="901700" cy="2798762"/>
          </a:xfrm>
        </p:grpSpPr>
        <p:pic>
          <p:nvPicPr>
            <p:cNvPr id="2048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22524" y="2216113"/>
              <a:ext cx="901700" cy="2798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ounded Rectangle 3"/>
            <p:cNvSpPr/>
            <p:nvPr/>
          </p:nvSpPr>
          <p:spPr>
            <a:xfrm>
              <a:off x="2482850" y="3311345"/>
              <a:ext cx="781049" cy="510310"/>
            </a:xfrm>
            <a:prstGeom prst="roundRect">
              <a:avLst/>
            </a:prstGeom>
            <a:solidFill>
              <a:srgbClr val="A614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grpSp>
      <p:sp>
        <p:nvSpPr>
          <p:cNvPr id="8"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50</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2033715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76200"/>
            <a:ext cx="8229600" cy="1143000"/>
          </a:xfrm>
        </p:spPr>
        <p:txBody>
          <a:bodyPr>
            <a:normAutofit/>
          </a:bodyPr>
          <a:lstStyle/>
          <a:p>
            <a:r>
              <a:rPr lang="en-US" sz="4000" dirty="0" smtClean="0"/>
              <a:t>Metal Composition</a:t>
            </a:r>
            <a:endParaRPr lang="en-US" sz="4000" dirty="0"/>
          </a:p>
        </p:txBody>
      </p:sp>
      <p:sp>
        <p:nvSpPr>
          <p:cNvPr id="3" name="Content Placeholder 2"/>
          <p:cNvSpPr>
            <a:spLocks noGrp="1"/>
          </p:cNvSpPr>
          <p:nvPr>
            <p:ph idx="1"/>
          </p:nvPr>
        </p:nvSpPr>
        <p:spPr>
          <a:xfrm>
            <a:off x="609600" y="1066800"/>
            <a:ext cx="8229600" cy="4525963"/>
          </a:xfrm>
        </p:spPr>
        <p:txBody>
          <a:bodyPr/>
          <a:lstStyle/>
          <a:p>
            <a:r>
              <a:rPr lang="en-US" dirty="0" smtClean="0">
                <a:solidFill>
                  <a:srgbClr val="00B050"/>
                </a:solidFill>
              </a:rPr>
              <a:t>Alloy</a:t>
            </a:r>
            <a:r>
              <a:rPr lang="en-US" dirty="0" smtClean="0"/>
              <a:t> – controlled mixture of two or more metals</a:t>
            </a:r>
          </a:p>
          <a:p>
            <a:r>
              <a:rPr lang="en-US" dirty="0" smtClean="0">
                <a:solidFill>
                  <a:srgbClr val="00B050"/>
                </a:solidFill>
              </a:rPr>
              <a:t>Ferrous</a:t>
            </a:r>
            <a:r>
              <a:rPr lang="en-US" dirty="0" smtClean="0"/>
              <a:t> – contain iron oxide, prone to rust.  </a:t>
            </a:r>
            <a:r>
              <a:rPr lang="en-US" sz="2400" dirty="0" smtClean="0"/>
              <a:t>Cracks in the surface of ferrous metal can be located with a </a:t>
            </a:r>
            <a:r>
              <a:rPr lang="en-US" sz="2400" dirty="0" err="1" smtClean="0">
                <a:solidFill>
                  <a:srgbClr val="FF0000"/>
                </a:solidFill>
              </a:rPr>
              <a:t>magnaflux</a:t>
            </a:r>
            <a:r>
              <a:rPr lang="en-US" sz="2400" dirty="0" smtClean="0">
                <a:solidFill>
                  <a:srgbClr val="FF0000"/>
                </a:solidFill>
              </a:rPr>
              <a:t> test</a:t>
            </a:r>
            <a:r>
              <a:rPr lang="en-US" dirty="0" smtClean="0"/>
              <a:t>.</a:t>
            </a:r>
          </a:p>
          <a:p>
            <a:r>
              <a:rPr lang="en-US" dirty="0" smtClean="0">
                <a:solidFill>
                  <a:srgbClr val="00B050"/>
                </a:solidFill>
              </a:rPr>
              <a:t>Nonferrous</a:t>
            </a:r>
            <a:r>
              <a:rPr lang="en-US" dirty="0" smtClean="0"/>
              <a:t> – contain little or no iron, </a:t>
            </a:r>
            <a:r>
              <a:rPr lang="en-US" sz="2000" dirty="0" smtClean="0"/>
              <a:t>such as aluminum, copper, tin, zinc.</a:t>
            </a:r>
          </a:p>
          <a:p>
            <a:r>
              <a:rPr lang="en-US" dirty="0" smtClean="0">
                <a:solidFill>
                  <a:srgbClr val="00B050"/>
                </a:solidFill>
              </a:rPr>
              <a:t>Powdered Metal </a:t>
            </a:r>
            <a:r>
              <a:rPr lang="en-US" dirty="0" smtClean="0"/>
              <a:t>– can be ferrous, nonferrous or a combination.</a:t>
            </a:r>
            <a:endParaRPr lang="en-US" dirty="0"/>
          </a:p>
          <a:p>
            <a:endParaRPr lang="en-US" sz="2000" dirty="0"/>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51</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9375541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07"/>
            <a:ext cx="9144000" cy="1143000"/>
          </a:xfrm>
        </p:spPr>
        <p:txBody>
          <a:bodyPr>
            <a:normAutofit/>
          </a:bodyPr>
          <a:lstStyle/>
          <a:p>
            <a:r>
              <a:rPr lang="en-US" sz="4000" dirty="0" smtClean="0"/>
              <a:t>Polymers</a:t>
            </a:r>
            <a:endParaRPr lang="en-US" sz="4000" dirty="0"/>
          </a:p>
        </p:txBody>
      </p:sp>
      <p:sp>
        <p:nvSpPr>
          <p:cNvPr id="3" name="Content Placeholder 2"/>
          <p:cNvSpPr>
            <a:spLocks noGrp="1"/>
          </p:cNvSpPr>
          <p:nvPr>
            <p:ph idx="1"/>
          </p:nvPr>
        </p:nvSpPr>
        <p:spPr>
          <a:xfrm>
            <a:off x="304800" y="1001826"/>
            <a:ext cx="8686800" cy="4525963"/>
          </a:xfrm>
        </p:spPr>
        <p:txBody>
          <a:bodyPr/>
          <a:lstStyle/>
          <a:p>
            <a:r>
              <a:rPr lang="en-US" sz="2800" dirty="0"/>
              <a:t>Polymers are molecules that consist of a long, repeating chain of smaller units called </a:t>
            </a:r>
            <a:r>
              <a:rPr lang="en-US" sz="2800" i="1" dirty="0"/>
              <a:t>monomers</a:t>
            </a:r>
            <a:endParaRPr lang="en-US" sz="2800" dirty="0" smtClean="0"/>
          </a:p>
          <a:p>
            <a:pPr lvl="1"/>
            <a:r>
              <a:rPr lang="en-US" dirty="0" smtClean="0"/>
              <a:t>Wood –</a:t>
            </a:r>
          </a:p>
          <a:p>
            <a:pPr lvl="1"/>
            <a:r>
              <a:rPr lang="en-US" dirty="0" smtClean="0"/>
              <a:t>Textile</a:t>
            </a:r>
          </a:p>
          <a:p>
            <a:pPr lvl="1"/>
            <a:r>
              <a:rPr lang="en-US" dirty="0" smtClean="0"/>
              <a:t>Leather</a:t>
            </a:r>
          </a:p>
          <a:p>
            <a:pPr lvl="1"/>
            <a:r>
              <a:rPr lang="en-US" dirty="0" smtClean="0"/>
              <a:t>Plastic</a:t>
            </a:r>
          </a:p>
          <a:p>
            <a:pPr lvl="1"/>
            <a:r>
              <a:rPr lang="en-US" dirty="0" smtClean="0"/>
              <a:t>Elastomers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00" y="2514600"/>
            <a:ext cx="1295400" cy="12954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0350" y="430326"/>
            <a:ext cx="2019300" cy="5715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4319" y="4338752"/>
            <a:ext cx="1542481" cy="103346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5491" y="4553441"/>
            <a:ext cx="1638300" cy="140893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8950" y="1777411"/>
            <a:ext cx="1295400" cy="155448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4350" y="3443344"/>
            <a:ext cx="2552700" cy="2562225"/>
          </a:xfrm>
          <a:prstGeom prst="rect">
            <a:avLst/>
          </a:prstGeom>
        </p:spPr>
      </p:pic>
      <p:sp>
        <p:nvSpPr>
          <p:cNvPr id="12"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52</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5349889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25"/>
            <a:ext cx="8229600" cy="1143000"/>
          </a:xfrm>
        </p:spPr>
        <p:txBody>
          <a:bodyPr>
            <a:normAutofit/>
          </a:bodyPr>
          <a:lstStyle/>
          <a:p>
            <a:r>
              <a:rPr lang="en-US" sz="4000" dirty="0" smtClean="0"/>
              <a:t>Ceramics</a:t>
            </a:r>
            <a:endParaRPr lang="en-US" sz="4000" dirty="0"/>
          </a:p>
        </p:txBody>
      </p:sp>
      <p:sp>
        <p:nvSpPr>
          <p:cNvPr id="3" name="Content Placeholder 2"/>
          <p:cNvSpPr>
            <a:spLocks noGrp="1"/>
          </p:cNvSpPr>
          <p:nvPr>
            <p:ph idx="1"/>
          </p:nvPr>
        </p:nvSpPr>
        <p:spPr>
          <a:xfrm>
            <a:off x="914400" y="981075"/>
            <a:ext cx="8229600" cy="5410200"/>
          </a:xfrm>
        </p:spPr>
        <p:txBody>
          <a:bodyPr/>
          <a:lstStyle/>
          <a:p>
            <a:pPr marL="0" indent="0">
              <a:buNone/>
            </a:pPr>
            <a:r>
              <a:rPr lang="en-US" dirty="0" smtClean="0"/>
              <a:t>Hard, brittle, heat resistant and corrosion materials produced by shaping and firing a nonmetallic mineral at a high temperature.</a:t>
            </a:r>
          </a:p>
          <a:p>
            <a:pPr marL="0" indent="0">
              <a:buNone/>
            </a:pPr>
            <a:r>
              <a:rPr lang="en-US" dirty="0" smtClean="0"/>
              <a:t>Mainly made from clay, sand, rock and other elements in the earth.</a:t>
            </a:r>
          </a:p>
          <a:p>
            <a:pPr lvl="1"/>
            <a:r>
              <a:rPr lang="en-US" dirty="0" smtClean="0"/>
              <a:t>Glass</a:t>
            </a:r>
          </a:p>
          <a:p>
            <a:pPr lvl="1"/>
            <a:r>
              <a:rPr lang="en-US" dirty="0" smtClean="0"/>
              <a:t>Clay</a:t>
            </a:r>
          </a:p>
          <a:p>
            <a:pPr lvl="1"/>
            <a:r>
              <a:rPr lang="en-US" dirty="0" smtClean="0"/>
              <a:t>Abrasives</a:t>
            </a:r>
          </a:p>
          <a:p>
            <a:pPr lvl="1"/>
            <a:r>
              <a:rPr lang="en-US" dirty="0" smtClean="0"/>
              <a:t>Cements</a:t>
            </a:r>
          </a:p>
          <a:p>
            <a:pPr lvl="1"/>
            <a:r>
              <a:rPr lang="en-US" dirty="0" smtClean="0"/>
              <a:t>Refractories – </a:t>
            </a:r>
            <a:r>
              <a:rPr lang="en-US" sz="2000" dirty="0" smtClean="0"/>
              <a:t>withstand extremely high temperatures</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3048000"/>
            <a:ext cx="2295525" cy="2695575"/>
          </a:xfrm>
          <a:prstGeom prst="rect">
            <a:avLst/>
          </a:prstGeom>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53</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41228298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625"/>
            <a:ext cx="8686800" cy="1143000"/>
          </a:xfrm>
        </p:spPr>
        <p:txBody>
          <a:bodyPr>
            <a:normAutofit/>
          </a:bodyPr>
          <a:lstStyle/>
          <a:p>
            <a:r>
              <a:rPr lang="en-US" sz="4000" dirty="0" smtClean="0"/>
              <a:t>Other Materials</a:t>
            </a:r>
            <a:endParaRPr lang="en-US" sz="4000" dirty="0"/>
          </a:p>
        </p:txBody>
      </p:sp>
      <p:sp>
        <p:nvSpPr>
          <p:cNvPr id="3" name="Content Placeholder 2"/>
          <p:cNvSpPr>
            <a:spLocks noGrp="1"/>
          </p:cNvSpPr>
          <p:nvPr>
            <p:ph idx="1"/>
          </p:nvPr>
        </p:nvSpPr>
        <p:spPr>
          <a:xfrm>
            <a:off x="457200" y="1027225"/>
            <a:ext cx="8229600" cy="4525963"/>
          </a:xfrm>
        </p:spPr>
        <p:txBody>
          <a:bodyPr/>
          <a:lstStyle/>
          <a:p>
            <a:r>
              <a:rPr lang="en-US" dirty="0" smtClean="0"/>
              <a:t>Composites</a:t>
            </a:r>
          </a:p>
          <a:p>
            <a:r>
              <a:rPr lang="en-US" dirty="0" smtClean="0"/>
              <a:t>Finishing Materials – </a:t>
            </a:r>
            <a:r>
              <a:rPr lang="en-US" sz="2000" dirty="0" smtClean="0"/>
              <a:t>wood finishes, metal finishes</a:t>
            </a:r>
          </a:p>
          <a:p>
            <a:r>
              <a:rPr lang="en-US" dirty="0" smtClean="0"/>
              <a:t>Chemicals</a:t>
            </a:r>
          </a:p>
          <a:p>
            <a:r>
              <a:rPr lang="en-US" dirty="0" smtClean="0"/>
              <a:t>Food – </a:t>
            </a:r>
            <a:r>
              <a:rPr lang="en-US" sz="2000" dirty="0" smtClean="0"/>
              <a:t>items may be subject to decay or rot</a:t>
            </a:r>
          </a:p>
          <a:p>
            <a:r>
              <a:rPr lang="en-US" dirty="0" smtClean="0"/>
              <a:t>Beverages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819400"/>
            <a:ext cx="1556385" cy="1638300"/>
          </a:xfrm>
          <a:prstGeom prst="rect">
            <a:avLst/>
          </a:prstGeom>
        </p:spPr>
      </p:pic>
      <p:sp>
        <p:nvSpPr>
          <p:cNvPr id="6" name="AutoShape 2" descr="data:image/jpeg;base64,/9j/4AAQSkZJRgABAQEAYABgAAD/2wBDAAoHBwkHBgoJCAkLCwoMDxkQDw4ODx4WFxIZJCAmJSMgIyIoLTkwKCo2KyIjMkQyNjs9QEBAJjBGS0U+Sjk/QD3/2wBDAQsLCw8NDx0QEB09KSMpPT09PT09PT09PT09PT09PT09PT09PT09PT09PT09PT09PT09PT09PT09PT09PT09PT3/wAARCAC8AN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2SmyDOB60+mt1HtQADikHynp1p1NbqPrQA4mmk5XOM04njNMX7h/GgBSwCjAyT0ApNxxyCKAuQOcHAo+bocEUAKD8xyvOOtBfnGDn0oB+cH/ZoHLsfTigADHPzAigvyQoJxQ/8P1po3DOMdT1BoAcDnqCKdTfm7kflT6AI2yZFHbkmnUH72aWgBhwCPdqX+LpzQ38P+8KD98fjQAm89NuT9acD60i8Z9c0jnGCQcd6ADeT90ZHrmnDimAueygU5M5O45oATeTwFPHWgsc9D7Uqj731NB+8v40AKCT1GKWiigAooooAAaDQa5i2+IOizyMJnuLOAsViubmLZDMASNyvyADjjdjNFmFzpMP2I/KjYR3yfU0RSxzRrJE6vG4yrqchh7Gn0AR+WzY3nj0FLtYZwetPooAbtbHXn6UgVz1PHsKkpKAI9rD0A6DinBWBPI59qca868eeLruLUDpGlTtbiIA3U8Zw+48hFPbAwSRzyBxzUzmoK7N8Nh54ioqcNz0JtxPBH4ijDdQfwrxe28W+IbQARavO6jtOqy/qRn9a2rD4m6rB8t/ZWt4v96FjC35HIP6VlHEQZ31clxUNUr+h6dtO4MxJ9BT81yNj8S9EucLdfaLF/8Ap4j+TP8AvLkfniuotrqC8gWa1mjmhb7rxsGU/iK1Uk9jzalGpSdpxaJSc03Df3uPpTu9cN4s+IH2C5l07RVjluoyVmuHGY4T/dA/iYdx0HfPSiUlFXY6NCdeahTV2dqRsUncAo5y1Z1z4m0a0b9/rGnoy9VM67h+Ga8av7y71WUyaldz3bHtK2VH0UfKPwFQIqR42IgAOcbRj8q5nil0R71Lh+TX7ydvQ9S8QeOtKi0a+Gmavam+8kmFcnk4zwcYzjp2zisPUL7w/Z6BHf8AhzUJP7SB3wMbh3lmlbGI5VYktuOAQw465GBXGXV3JIh3CPOAo2oAfQdKqxW0LwLuRHyOu3qKFira2CWQJ+7Gep9CLvZFzhcjkDnH404IR0PFeFadqup6Nj+y7+e3Uf8ALPdvj/74bI/Ku98PfEq3u3S11uNLO4YhVnU/uXPvnlD9ePetoVozPPxWVV8PruvI7lFI6nP4UpB7daUHIyOlFanmDVDA5J/Cnd6KWgBKKKKAEdVdGVhlWBBFcxL8PtIVMac15pp9LS4IQ/VG3J+ldRRTTa2E0nueUeIfD2reCzaX+jaoWjaYK0EcYhMrBWfDKpCNnaRnAPPc16hZXcd/Y291DzFPGsqH/ZYZH86xvG8Hm+FbqZVy9mUu14/55sHP5qGH41F8P5t/g+0h3FjaNJanP/TN2Uf+OgU27q4lo7HS0tJmkzUlDqKTNGaAA9RXzzLqCT3E808qiaWaR5AzAEMWJOa+hc5qudPsyxY2sBYnJJiXJP5VnUp+0VjvwGO+pycuW9zwH7ZbY/18X/fYpPt1t2mj/wC+hX0ALC1/59oc/wDXNf8AClNnbkYMER9tgrH6qu56n+sMv5PxPn/7bbH/AJbR/wDfQp9nqjadMZ9N1A2spOS0UoXd9R0P4ivX9V8UeH9JFwpCXMlspaeK0hEhiA672+6n0YjPavKPEnxilvMpoGlWtinQXE0SSSn6DG1f1pxw/LsyJ54qitOndev/AADpB8TdRfRZ7aSKN7yVPLgvIDgAnqzL2IGSCO/auTCpbw8nZEgJLHsPU1zNro+veJbszqk0skrcyy/KCfb1/AV1Ft8L2RxBqGoXT3rYP2SxtzK4XP8AESQq5HTcR9KVSHNbmkLCY+FDmlSo2v5/8DYwYvEbXOrRxRJi2Z9pJXLEevtW/wB+QcV0qeAtP0m3LTWWrWEGMvMSsgX3fY5IHvjAqWLwFDqOora6ZqFw8cYDXN0XDJGCMhF/vORz6AYz1ArKdO7tFWOzC5mqcW68uZvXTZeR5ld6nq8Nw8bW4KJIdreUcHHTmtTS9Wj1GIjHlzRj50J/UV7LB8ONAji2zQT3Lf35bh8/oQB+VY+tfC23CPdaI7C6A4juGBDD+6H6j8citJ0Xy7a+RzYbNIxr3dR8r7r9b3OApjKDkMAQeCDT5FmikdJbW6RkYqwMRO1h1BqCS6hQhZJAjEZAfKnH0Nc8FJM+hlWpSjdSX3noPw68USCZNCvpS6FT9jkY8jAyYye+ByPYEdhXo9fO6332Upd20qia3dZozu/iU5/+t+NfQsEont45QCA6hgD2yM13UpXVj5HNsNGlVUobS/MkpaSjNanlBRRRQAU2QkABepOOadWR4i1WfTbSJLCBbjUbqUQWkTkhS5BJZsc7FALHHpjvQAviC5sbPRLkahewWkc0LxCWeUJyVI4J7+wrjfh14s06KxuIL64jtGZopC9xmMSSNGoflsDO4fjmul0nwfaWd6up6lI2qawQN17cjOw+kadIwMnAHPPWtHV9OhvbORZIkk3DDK6hlcehB4NVHsTK61RG/ibS4/ND3DK0TbXVomBB/EdO+fTmqWq+J7d7GcaVfQJexPgLMhAfDYZRuxngHoa4XV9EPh6GTVNLZ20xABf2JYsI4yceZHnpjPK/lxU1mqjUbnTn+aJ5DLEccHHp+H8q4MTWq0ZOMlod+FpUq8OeL1O60fxKmoXn2CaBoroRmQlTmNgMcg9e44Iq2/iDTI3RWu4zvbbuXlV46kjgD3PFecWV6+LqS8k8qBI/LuZFHL9MIPYgAnH09aWOObU7pZLeVFjjRkYBdpVGH3SCPQ5x26n0rnhjpqKurvqzongYczs7I9VDrvA3DLDIGev+c0/I55rya+uzFDZC0kluxbkwQMxGY+n3JBgg/n+lb2kajqd3qWn29xq0scZUPI7xqBcNnhF47gZycE9R7dNPGRm7WOepgpQjzXO5aRVQtnhRk9+K5i5s7vxHvuNWuJ9N0RFLC0V/KkmUDlp36quM/ICOPvHsOnIxj1zWbrWkW+vaZLYXbyi3mdfNETbS6BgSmeoBxg45wTXYcR45qltrXxH1UaZ4bslsPDdm+2LAEdv7yNt4Zj2Azj25NeheGfhpoHhO3S5khF7fRLva5uBnBAzlV6L+p966WSXT/D+lFtsdpZWyABUjwqjOAAo7kngDkk1h3Mura7G0cjHTLCVSphUA3DqePmbkJkdgCR61EpqJpTpufoReGbZIdFtLjYrXN0gnkcjJZn+c5P44xWr4SRG8M2UxZnlnTzppGOWaRuWJP14/CqMlzaaRBDG0kFtawKsZZ5MeWeBGMY5zg/lVC3udU0nWbzTNGW2mgdRdH7SSFs2cnK/LywbBYLxjPWsKclF6nXUi6idjtNo3c4yTxVfT4rGG3/4ly26QMxbEAAUsep44rnxBqjX/ANvmubA3Yi8kMtq+0LnJGPM571BZXreD7NFmsoWsDIcvZ790fGSSjkkjjseB2rf2tO3mc3sKnQ7Esoxk9aXIxntUEN1bzW63McqNFKA6ODwykZBFVdR1OC0t2kmkWGAYDSN3z0AHUk+g5NaJXMJStp1MZoFXxPet5S+Xc28cxLY+8GZc/iu38q8u+MsdvJrmlW9oqNeNE2+OMDPLAICPU816jpiSTTXOo3SNFLcsFjjflo4l+6Gx/ESSxHbOO1V9R0SINcXuk6dpy6vINqXc8eDGTwXyATkDp6+tc3Muds67S9monzwNHv8AfKn2dgYm8t8kABv7uehPsK+jfAXiZdR8B2F9qk0cMkYNvK8rhdzIduee5ABxXmHjHwULBdJ0vTS1zfOGlnuXJVUVcKDj+EFtx7kn14rpvBmiWml6PPdazOs7RTPIDMwIQ45YDplj/StJVEloTDDylq9jv18V6K0qR/2jCrSHC78qCfYkYrXBFcJaXWmeI1aGSzWMyqSrFfvD8h+ta3gi6f7Bc6bM7SNp83lIzHJMZGVz9OR+FKFRt2ZVbDqEbo6aijiitTlE7V5xq9+0niuS+1DVNU0trSdrTT4o9KaUOrBQxDGMhmdl4x2Hua9Iwa5T4l+bF4Iu7u3Ypc2UkN1E4GdjJIpzg+gzQBgzeJZbWNnl8YaoiLyxl8OsCB7nywKgi8b2k0O7/hPLkArwRovOc9fuEe1X9E+J8W1YfEUJt36fa4FLQt7svLJ+o9xRrXhDRdelS+0G6S2NyGLTWjLJBI2M/Mg4yfUYNSnzr3NTeVL2E+XEpx+X9XOebxJZqkyz+ML6W3kheOQf2Gu3BGOfkHFZ+h2GmyzmZLi4aSCVsTlpoWkXPDlSeMjr2qprXhzW7PTLsy2SXMQhfMtpJnHHUo2GH4ZqXS9Ol1Gw+2yxGSDaPJt848/pl25GVHOFyM45rjx9SSiufQ9DB0cJG8qM+fTaxZmk0vyVt11y4BSUuPKmMwBIxyCrZp1tOqiGCPxHb3EEbgi2ktwjSc5wW+X88H6Vq2Upgb7NMy5ZisQRAuAFyVYrhd2Ow6fqa8Vtb27jT2RLtJCu5HXJUHIyBg54XLEkcn1NeQq6WjX9d9jqavr/AF+ZnXusT6faI00FlN9kEhKRSOoyxHOGHPUjGa9L0bw1smivNVma7nVFaKNo9scLdchf73OMnpivLbawSHVIZ4bUk2sq3P2F5GEb4bhWJHyt34ypwO1e0aJrFtr2lxX1mW8uTIKOMPGwOGVh2INerhIUp+9bVHDjZyikoX5X/XZF0kggbScHPFKTt7EinZ5o616B5hzmsNHfa9bWrKxFlGLsgn5d7Eqhx6gKxHp1qYDFVJAV8X6pu/jtrdl+n7wfzzVyuSbvJnfBWiiOaCK4iMc8aSoSDtcbhkHI6+9VlsTHrMl5HNtSeJVmiKZLOv3WBzxwSCO/FXKWoKEz8p65+lZuvPJ/ZTRwW0k8zkbEVTjI9T0FadH1GadwWjuc3p3hq4hsYFk1XUbSYIoeK1m/dg49CD+laFpoNra3K3ErXN5cKQRNeTGRhjOMDovU9B3rTxRzRfoG7uUUtbtNUjma6R7fy2WRTCA7tuJTkcYUHH/66sXd5DZQLJOWy7iKNEUs0jnoqjue/wBATU4y5AHevOvEWvNqWsb7SaVLa2DRwvGSu7PDNkeuMfQe9S5KKNqNGVafKmdH4nz9shU5/wBXnG09ya5y5a2nzZXE4iDMrkE43AZ6H+ePSssISd6SSB/7285/Otfw1qNpba15etwx3Ntcxi33yqCI/myCwPBBJxntUwrRm+XY9Crg6lClfe3Ys29ymjKtybgu8QJEkvCjPf1bA/ya6vwJZTCyutSuFeM6hIHjRxhvLUYUkep5P4ir8Pg7QLe4E0ekWgkU5UmPIU+wPArbArsjTs7s8SviVUjyxQm0UUtFanGFZ3iGwGp+HdSsmGRcW0kYx2JU4P51o0E0AeCHTdTs9Es9SvLQmzuLdJhdQZeNQy5+cDlCOhJGPeqsGYJVvNPnktpici4tpNmfqRwfxzW3p+v6z4R1XUdNspxJa2l5LGtpdLlNm7K7SPmXKkeo9qsT3/grWUaS/wBMfQr9myZYXKxsT1w6fL/30orkVOLn7krM+j+vV44dPFUueDV7r9f6RmDxLrr272Ul1FcpdYt/NeELLHvO0sGXAJwT1FbNw99ZFvs0KPbRqFjjjTcSAAOeQQfcZHtWOukWsOsXHlz6nqOnWqx7bq22sIpupOVxvK8fdDY7+lWf7c0x7tI4dW1R7cnZJdBlWONuwIK7vYnAAyK4Me6lWoob8u/9d/xOGFbDRblh6ckmr7fjvsa01usKSSQRP5krL5hiOX2lhu288cZ6d+ar3dtPJpcETl3bneXkwVypwSc5O0ke/AqlearplvHKLXUdT1CdeFjt5yEY9f8AWbduPpnnipNCVNfsJ7l11CMxSFAwvHdXOAeMgcjOCPWuFUZxjzS7lzxkFDnlFqL9PUbqF4bq/CW8sqFd0Kg/d3ddxAOSB7jH0rofBepjTPEM1nO4SC/gM+9jhRNEAHPtlNpP+7XI3OoWcczCI6lcrHlXliuTtGOuMn5sfl6ZpUn0K9eBrqa8uLQ5AuGaUxoWGCNw+64BB5rtoRlQaklojnxGMjOl71OS5tU2tPzPXLHxRpt/cxQxySxvPkwedC8YmGM5QsMNxz64rYryC18Tya3oNhYvciS6SV2uJ04YrG2I5B3BJ2nPsexr0jwvqU2r+H7a6uceeQySEDAZlYqSPrjNetTqczsznqUeWCqLZlDXB9i8S6fdt/qruJrNiezg74/zw4qxvVdoYgbjtGT1Pp+laGsaWmr6ZLaM5jZsNHKoyY3ByrD6EA1zrBtZsLixvCba+hZRL5fWKQHKSJ6qSMj2yOxrOrG0r9zWjLmjbsalFZ9hqTyzCxv1SHUVX7o+5OB/HGe49R1H61oVkahRRR1oEFIaOisxICKMszHAA9Se1cxqvjC1KyWum3gWUxkrcIhd5DyFS3TH7xieN33V6800rg3YZ4r1wEvoenzL9um2rIqcyHcwBjXHQ7SSzHhQOetZeteHptDiE6zi5tCwTcyBGjJ6ZA4IPTjpXZaPZ/YNKt4GjSJxGDKqnP7wjLkseTznk1g69fJqc3kIN9smVA/vnuf8KmcFNWZ04WrOnO8HocuRVa9VpU8mFS8suI41XqzNwAK3NH8LX+utcGxnhjtInEYuJlZtzfxBcfe29M+v0rtfD3gax0S5W7lke8vVHyyyABY89di9vqcmsaWFm3rseniM1o04tLWXb/M6K3R47eNJG3OqBWPqQOTUtAGBRXqnyQUUUUAFed+LNR1W/wDE9zoyalNpdnBDHKi2x2TXYPVxJ1VVI2kL756ivRKy9b0Kx1uKFLyM+bC++CZDtkhb+8p/ocg9waT1Q1uePah4dvrHU5prCxu7u1uFRtwlDuJAMNne2Tng5qt9j1Rlx/Y16Mj+Ixr/ADau0v8ATdf0Jna7s31i0GSLu0A88D/biJ5Pup/Cqttr+mX7GOO+iSaMbWinzFJ17qwHqK5ZU9btHq0Mzr0qapwasvI5AaV4g0iOa/tkezhABaG2uQXXHVimNh9xUR8RWVzIJfEGlwXRbrdRxm2mx7kYVvwIr0TYwIyCvPU1mvoUQu3l0+4exucncYSNjn/aQgqfyrCpRjPW2vfZ/etTD2zcrsytL0Xw/r0Jk0jVb0bRloluMsn1VwT+PSp5fBFlbwzzTa3qVvb/AH5v36RR+5bCgf40240LU5wBGdOaaH54rqNTbSwt65GVI9QeDT5rTXdUmhe/g06VbdAUhS5Pl+YBzKRt5PoD9368158sNi1L3ZO3yb/4P4G8q8Ki5Ju/re33HJ3Wo6FC+yxRbuND8kuoTl1PusK4GP8Ae/KrC6lrmsXUdvDPfysyblVSbWJUHfgDC/ga6mLStQCIrPYWiZJH2eLe4z15IAB/A1pWmnw6dbyyK4WPHmz3U0vB/wBp3P5D8gK7oUU7OS+93f8AwPl9xnUqro7v+u/+Rl+HfCsbtZ2Ny6pcWMJuJLq3GJJJHZhgMRnaB1z14rpDfa/4Xt7Wx06xttQsIi2ZW3rJt7KVQH5s5+fBB7gGuV/tF73W11Cwv/Is7aExRTRSqPOYnLFgei8AAMOeTXbeHby6vtL86+KkmRhFKE2GVOzbe3f64B710qUou5PJekr7ENh8SY7nct3ompxOhAf7OguAn1C4cfitOv8AxF4e1adJrTWbax1WBSsZvA1vvB6xurhSyn25B5FZ9/bXUXip5bSbTbfdalt18zqkgzlgpUjlduTns3SrEVtrupW/7u28N6jCevlX0hU/mjCuqHLUj7zOGrz0anuK6J1vtO1iMWWoCGO44fyWmUnPZo5FPPsQQfUCrP2XVbIbIruK5UDhL1CJMf769fqVNYzeEryJjOvhDw+bhfmTy7ra2e5z5Q56YridN8SapZQqsOpSg/xI7Bxnvw2a56sFDZ3PRwcKmLuoq1j09rvVFH/IJiZu5F8oH4ZXP6VXu7nxCLSR7PT9NEyj5Y5LlmLfjtCiuZsvH1+/2jzrW1mEQUbuULNwD0z/ACqaXx9cRxrI1nGqM+wBW3HOM8j6VldXtc6HhKyV3E0rTS7/AFa9S419JfssSfJazyo4eQkfMUj+RQuCAMsTnJPAFdFNPDZoPOkSJQOATjj2FcXL4ovnXJdo42AIfciBvoep/KsPUdauY9zBI9xG7zGk8wsPrTbTHTwdWWjOu1XXlmheOFvKth9+Rzt3D39BVfRfD9z4iO8iS20z+KYgrJcDuqA8hfVj+HrXLWk99a3KXczWcshAZI79Ffb3BC/w/wA69V8Iaxf63oxvNRtooXMrIhiJ2yKvG4A5xznuelXTtJ2JxcKmGppxtZ9bmxa2kFjax21rEsUMShURBgKKmxTTIoOM80FwO9dR4tx1GaQEN0OaWgAooooAKRhkj2p1IeaADiqOpaRp+qxiPULK2ulPGJog/H41cyw425/Gkw3U465oA5KX4Z6KoP8AZs2o6Xk5xZXbKv8A3y2R+lQN4F1NZvNtvFV0EDbilxaRS59s8Gu0JZuNu0euaMFVIxn8aVkx3Zw8Xg3xDHw+u2E6HBO7T9hHp91sd6D4R8SK3y6rpXsfsMn/AMcruBu4wOB2oJYjAXHuTS5V2HzM4lPBuvSbEn8QWsSgksYNOG4jjgF2IH5Vk6r4L1FGhF7Bca5FCdxfzRgnJx+5yAMDA4z3r0wZB+6TgY6ilHJPy4z70nBdCoVHF339Tz1NVsYg32zQpIpI0A+a0bOAQMcrz+dXjc6pqsjQ6XaywLnBnmiaNQPqeT/wEfjXaHOQMHA9DQcg8LnPvUKkbPE9UtTznxlomo2fhidJ9SubyC4Kwyo1j5vl7mGZF25IAAPqeRzUUmofDKeVVmtNPtZVH8Vu9u4/RTmvS/mJ54ApSobrz9a1ilHZHPUnKo7tnnJ1TwUqBbTxXe2canpDqkpA/BiR2rMurnwXIzSN4t1a4Ynlo4EmOT/teQeT9a9Wa3ibrEh+qiuK+Jk8S6bp1pIzxCS4MuI1BLBFPHXjlhROSUW7F4alKpVjTTtdnGxr4MghlWA+K7hVUZx8m75h67e9VNRm0Q6XI2k6BfW8yyKRc3V7vYYBz8u5uoyMcdaYslsUk/1ke8BQgG/GCDkkkZPHpSZg+xsgkcuzbseXx0xjOf6VxOvfSyPqqeVKLUpVJtpr+tv1I7mUbkYdPKjOc9toptvm7imSJS/zJtAHViccf57U57W1JiExYGOFFViN3AUY4yOae1zHDtS2DFA252fgucYA46AAnj3qI2voeg3UcVdDI4tux7u7XzHLHeqM/mYOCQ3Abnrg16z8PriKbwdZpCSRBuhJYAE4Y84Hr1rnfBmj2HiHwfd2F1HI6Q3rlGyFeElVbKsPqe3OeRXReGPDd3oF3etJeJNbyqixRIhUKFzgnJxnBA49M11U4WfMup81mGKVWm6Mvig9PQ6JB949yTQRgqB70JkdR1pW6g46VueKOpaYCxJyMCnUAFFFFAC0hoooAKKKKACjFFFABjFFFFABRRRQAYooooAKWkooAKytc8N6b4hSFdSgaQwEtGySMjKSOeQR6CtWik0nuVGTi+aLszjn+GGiN92TUE/3bkn+YNcN4/0Kz8LT2kVhcXcjPBNPMJJQSAu1UA44y7fpXtXavHPH0ovfHV3G4ytubG1/AyLIf/QxRCjBvY3ePxKWlR/eUPG+mLoN1b2lpNcNdfYo3mMkwK72YRqAMf7LHHeu8Hwq0YJg3epk4wW+0D/CuO+If/I5XkzKjLHcWaszEZVRtbj8WNezVUqUEloJY7Eu/vv7zJ8OeG7TwzZSW1m0ziWQyO8z7mZsAfyArXxRRSSsYyk5vmk9RMGloooJClpKKACiiigBaKSkZgoJJoAWlpgLHnAHtmlBzkelADqKTNBOATQAtFIDRmgBaKbu5xS5oAWikooAWikzSFgKAFozXE618UtG0+eW309vt80QzLIhxDEM45fnccnACg5PHFed698U9R1mVfID2EaJKivA5yQ67SWB4JA5HPBpXKUW9j3K8vrXT4DNfXMNtDnBeaQIufTJ4rw/xRqdtL4k127iureUC+gkQpMrblTyeRg8jg/lVZ/Ht04it9XUajDaSwX6tGxIwsQj2YYHglsk565rdvfFPhC90bU0FtaJPHHKluk9jjzW2EqwITC5YjAJzWtNpXZlO+1h3xAtHu/EmtJFs+eK2dHPPLJIo2n1LKv4V6h4e1Vdc0Cw1FB/x8wK7D+62PmH4HIrgdK8MeFrzTLTyrPTJz5Ee5kkBJO0ZJweufXvVTUNO0vR7u1udPto7VLW+tj8krYx5qhsDdjncegrSUG4ryM41EpPzPW6BSdqUVzm4tFJmgmgBaKTNGaACiiigBajcZZR70+kbsfSgBR1pp+Vh7mndqaeSMdjzQA6mgkoTnnmlZgq5NNXPln8aAAk4XHU9TQdwXOc/hSjBAU+nSkK7ecnFAC87iM9qaS24qCM+tOBywPqtC/ef60AHK4y2QfajJY/KcAcZob+H600If7zfnQA4Ajqc1W1PTrfWNOnsLxGe2nXZIquULD0yCDVjG1hlmz6Zp9AHmPir4a6BpOgzy6bp+rySBlK21jMztI3IXIYNhRkknFebQeDtYjCvdaFrErdcGzbaPwH9a+lTjNLiplG5UZtHz1Bo2riG5H9hauDsVR/oL/3hwOP84pf7J1MWuP7B1QTCXA/0GTcwwTz6jNfQRwcYORupT98fjUeyRp7eR8/T+HrkSJs8I38srKrOWsX2gkDIA7c5zkms+48G61LI0tn4b1O3dDnAgIweoZMnP4Z9K+kR1I96a/UAYJHNUoJEuo30Oe8F32r3ulOus2l1bS27+WklygV7hABh2A6HrkV0inOR3FMCHHLH8OKWPHJXpVmYZZicHAHtSMGyOcf0py8Z+poblloAUAjqc/hS0H0ooAKKKKAFpKKKAG+WuaUIAMAYHtS0UANESg5xz9aPLXGOfzp1FADfLXGMUCNfTP1p1FADSgJzz+dKECkkUtFACMgY5P86QoDTqKAEVAvSnUlFAARmm+WvpTqKAGGJTjtj0pdgznnP1p1HXrQAwKGzn1pwQAcUoAHQYooAb5a0uwHtS0UAIFC9KUgGiigBAgU5A59adSUUAFFFFAH/9k="/>
          <p:cNvSpPr>
            <a:spLocks noChangeAspect="1" noChangeArrowheads="1"/>
          </p:cNvSpPr>
          <p:nvPr/>
        </p:nvSpPr>
        <p:spPr bwMode="auto">
          <a:xfrm>
            <a:off x="63500" y="-852488"/>
            <a:ext cx="1990725" cy="17907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EAYABgAAD/2wBDAAoHBwkHBgoJCAkLCwoMDxkQDw4ODx4WFxIZJCAmJSMgIyIoLTkwKCo2KyIjMkQyNjs9QEBAJjBGS0U+Sjk/QD3/2wBDAQsLCw8NDx0QEB09KSMpPT09PT09PT09PT09PT09PT09PT09PT09PT09PT09PT09PT09PT09PT09PT09PT09PT3/wAARCAC8AN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2SmyDOB60+mt1HtQADikHynp1p1NbqPrQA4mmk5XOM04njNMX7h/GgBSwCjAyT0ApNxxyCKAuQOcHAo+bocEUAKD8xyvOOtBfnGDn0oB+cH/ZoHLsfTigADHPzAigvyQoJxQ/8P1po3DOMdT1BoAcDnqCKdTfm7kflT6AI2yZFHbkmnUH72aWgBhwCPdqX+LpzQ38P+8KD98fjQAm89NuT9acD60i8Z9c0jnGCQcd6ADeT90ZHrmnDimAueygU5M5O45oATeTwFPHWgsc9D7Uqj731NB+8v40AKCT1GKWiigAooooAAaDQa5i2+IOizyMJnuLOAsViubmLZDMASNyvyADjjdjNFmFzpMP2I/KjYR3yfU0RSxzRrJE6vG4yrqchh7Gn0AR+WzY3nj0FLtYZwetPooAbtbHXn6UgVz1PHsKkpKAI9rD0A6DinBWBPI59qca868eeLruLUDpGlTtbiIA3U8Zw+48hFPbAwSRzyBxzUzmoK7N8Nh54ioqcNz0JtxPBH4ijDdQfwrxe28W+IbQARavO6jtOqy/qRn9a2rD4m6rB8t/ZWt4v96FjC35HIP6VlHEQZ31clxUNUr+h6dtO4MxJ9BT81yNj8S9EucLdfaLF/8Ap4j+TP8AvLkfniuotrqC8gWa1mjmhb7rxsGU/iK1Uk9jzalGpSdpxaJSc03Df3uPpTu9cN4s+IH2C5l07RVjluoyVmuHGY4T/dA/iYdx0HfPSiUlFXY6NCdeahTV2dqRsUncAo5y1Z1z4m0a0b9/rGnoy9VM67h+Ga8av7y71WUyaldz3bHtK2VH0UfKPwFQIqR42IgAOcbRj8q5nil0R71Lh+TX7ydvQ9S8QeOtKi0a+Gmavam+8kmFcnk4zwcYzjp2zisPUL7w/Z6BHf8AhzUJP7SB3wMbh3lmlbGI5VYktuOAQw465GBXGXV3JIh3CPOAo2oAfQdKqxW0LwLuRHyOu3qKFira2CWQJ+7Gep9CLvZFzhcjkDnH404IR0PFeFadqup6Nj+y7+e3Uf8ALPdvj/74bI/Ku98PfEq3u3S11uNLO4YhVnU/uXPvnlD9ePetoVozPPxWVV8PruvI7lFI6nP4UpB7daUHIyOlFanmDVDA5J/Cnd6KWgBKKKKAEdVdGVhlWBBFcxL8PtIVMac15pp9LS4IQ/VG3J+ldRRTTa2E0nueUeIfD2reCzaX+jaoWjaYK0EcYhMrBWfDKpCNnaRnAPPc16hZXcd/Y291DzFPGsqH/ZYZH86xvG8Hm+FbqZVy9mUu14/55sHP5qGH41F8P5t/g+0h3FjaNJanP/TN2Uf+OgU27q4lo7HS0tJmkzUlDqKTNGaAA9RXzzLqCT3E808qiaWaR5AzAEMWJOa+hc5qudPsyxY2sBYnJJiXJP5VnUp+0VjvwGO+pycuW9zwH7ZbY/18X/fYpPt1t2mj/wC+hX0ALC1/59oc/wDXNf8AClNnbkYMER9tgrH6qu56n+sMv5PxPn/7bbH/AJbR/wDfQp9nqjadMZ9N1A2spOS0UoXd9R0P4ivX9V8UeH9JFwpCXMlspaeK0hEhiA672+6n0YjPavKPEnxilvMpoGlWtinQXE0SSSn6DG1f1pxw/LsyJ54qitOndev/AADpB8TdRfRZ7aSKN7yVPLgvIDgAnqzL2IGSCO/auTCpbw8nZEgJLHsPU1zNro+veJbszqk0skrcyy/KCfb1/AV1Ft8L2RxBqGoXT3rYP2SxtzK4XP8AESQq5HTcR9KVSHNbmkLCY+FDmlSo2v5/8DYwYvEbXOrRxRJi2Z9pJXLEevtW/wB+QcV0qeAtP0m3LTWWrWEGMvMSsgX3fY5IHvjAqWLwFDqOora6ZqFw8cYDXN0XDJGCMhF/vORz6AYz1ArKdO7tFWOzC5mqcW68uZvXTZeR5ld6nq8Nw8bW4KJIdreUcHHTmtTS9Wj1GIjHlzRj50J/UV7LB8ONAji2zQT3Lf35bh8/oQB+VY+tfC23CPdaI7C6A4juGBDD+6H6j8citJ0Xy7a+RzYbNIxr3dR8r7r9b3OApjKDkMAQeCDT5FmikdJbW6RkYqwMRO1h1BqCS6hQhZJAjEZAfKnH0Nc8FJM+hlWpSjdSX3noPw68USCZNCvpS6FT9jkY8jAyYye+ByPYEdhXo9fO6332Upd20qia3dZozu/iU5/+t+NfQsEont45QCA6hgD2yM13UpXVj5HNsNGlVUobS/MkpaSjNanlBRRRQAU2QkABepOOadWR4i1WfTbSJLCBbjUbqUQWkTkhS5BJZsc7FALHHpjvQAviC5sbPRLkahewWkc0LxCWeUJyVI4J7+wrjfh14s06KxuIL64jtGZopC9xmMSSNGoflsDO4fjmul0nwfaWd6up6lI2qawQN17cjOw+kadIwMnAHPPWtHV9OhvbORZIkk3DDK6hlcehB4NVHsTK61RG/ibS4/ND3DK0TbXVomBB/EdO+fTmqWq+J7d7GcaVfQJexPgLMhAfDYZRuxngHoa4XV9EPh6GTVNLZ20xABf2JYsI4yceZHnpjPK/lxU1mqjUbnTn+aJ5DLEccHHp+H8q4MTWq0ZOMlod+FpUq8OeL1O60fxKmoXn2CaBoroRmQlTmNgMcg9e44Iq2/iDTI3RWu4zvbbuXlV46kjgD3PFecWV6+LqS8k8qBI/LuZFHL9MIPYgAnH09aWOObU7pZLeVFjjRkYBdpVGH3SCPQ5x26n0rnhjpqKurvqzongYczs7I9VDrvA3DLDIGev+c0/I55rya+uzFDZC0kluxbkwQMxGY+n3JBgg/n+lb2kajqd3qWn29xq0scZUPI7xqBcNnhF47gZycE9R7dNPGRm7WOepgpQjzXO5aRVQtnhRk9+K5i5s7vxHvuNWuJ9N0RFLC0V/KkmUDlp36quM/ICOPvHsOnIxj1zWbrWkW+vaZLYXbyi3mdfNETbS6BgSmeoBxg45wTXYcR45qltrXxH1UaZ4bslsPDdm+2LAEdv7yNt4Zj2Azj25NeheGfhpoHhO3S5khF7fRLva5uBnBAzlV6L+p966WSXT/D+lFtsdpZWyABUjwqjOAAo7kngDkk1h3Mura7G0cjHTLCVSphUA3DqePmbkJkdgCR61EpqJpTpufoReGbZIdFtLjYrXN0gnkcjJZn+c5P44xWr4SRG8M2UxZnlnTzppGOWaRuWJP14/CqMlzaaRBDG0kFtawKsZZ5MeWeBGMY5zg/lVC3udU0nWbzTNGW2mgdRdH7SSFs2cnK/LywbBYLxjPWsKclF6nXUi6idjtNo3c4yTxVfT4rGG3/4ly26QMxbEAAUsep44rnxBqjX/ANvmubA3Yi8kMtq+0LnJGPM571BZXreD7NFmsoWsDIcvZ790fGSSjkkjjseB2rf2tO3mc3sKnQ7Esoxk9aXIxntUEN1bzW63McqNFKA6ODwykZBFVdR1OC0t2kmkWGAYDSN3z0AHUk+g5NaJXMJStp1MZoFXxPet5S+Xc28cxLY+8GZc/iu38q8u+MsdvJrmlW9oqNeNE2+OMDPLAICPU816jpiSTTXOo3SNFLcsFjjflo4l+6Gx/ESSxHbOO1V9R0SINcXuk6dpy6vINqXc8eDGTwXyATkDp6+tc3Muds67S9monzwNHv8AfKn2dgYm8t8kABv7uehPsK+jfAXiZdR8B2F9qk0cMkYNvK8rhdzIduee5ABxXmHjHwULBdJ0vTS1zfOGlnuXJVUVcKDj+EFtx7kn14rpvBmiWml6PPdazOs7RTPIDMwIQ45YDplj/StJVEloTDDylq9jv18V6K0qR/2jCrSHC78qCfYkYrXBFcJaXWmeI1aGSzWMyqSrFfvD8h+ta3gi6f7Bc6bM7SNp83lIzHJMZGVz9OR+FKFRt2ZVbDqEbo6aijiitTlE7V5xq9+0niuS+1DVNU0trSdrTT4o9KaUOrBQxDGMhmdl4x2Hua9Iwa5T4l+bF4Iu7u3Ypc2UkN1E4GdjJIpzg+gzQBgzeJZbWNnl8YaoiLyxl8OsCB7nywKgi8b2k0O7/hPLkArwRovOc9fuEe1X9E+J8W1YfEUJt36fa4FLQt7svLJ+o9xRrXhDRdelS+0G6S2NyGLTWjLJBI2M/Mg4yfUYNSnzr3NTeVL2E+XEpx+X9XOebxJZqkyz+ML6W3kheOQf2Gu3BGOfkHFZ+h2GmyzmZLi4aSCVsTlpoWkXPDlSeMjr2qprXhzW7PTLsy2SXMQhfMtpJnHHUo2GH4ZqXS9Ol1Gw+2yxGSDaPJt848/pl25GVHOFyM45rjx9SSiufQ9DB0cJG8qM+fTaxZmk0vyVt11y4BSUuPKmMwBIxyCrZp1tOqiGCPxHb3EEbgi2ktwjSc5wW+X88H6Vq2Upgb7NMy5ZisQRAuAFyVYrhd2Ow6fqa8Vtb27jT2RLtJCu5HXJUHIyBg54XLEkcn1NeQq6WjX9d9jqavr/AF+ZnXusT6faI00FlN9kEhKRSOoyxHOGHPUjGa9L0bw1smivNVma7nVFaKNo9scLdchf73OMnpivLbawSHVIZ4bUk2sq3P2F5GEb4bhWJHyt34ypwO1e0aJrFtr2lxX1mW8uTIKOMPGwOGVh2INerhIUp+9bVHDjZyikoX5X/XZF0kggbScHPFKTt7EinZ5o616B5hzmsNHfa9bWrKxFlGLsgn5d7Eqhx6gKxHp1qYDFVJAV8X6pu/jtrdl+n7wfzzVyuSbvJnfBWiiOaCK4iMc8aSoSDtcbhkHI6+9VlsTHrMl5HNtSeJVmiKZLOv3WBzxwSCO/FXKWoKEz8p65+lZuvPJ/ZTRwW0k8zkbEVTjI9T0FadH1GadwWjuc3p3hq4hsYFk1XUbSYIoeK1m/dg49CD+laFpoNra3K3ErXN5cKQRNeTGRhjOMDovU9B3rTxRzRfoG7uUUtbtNUjma6R7fy2WRTCA7tuJTkcYUHH/66sXd5DZQLJOWy7iKNEUs0jnoqjue/wBATU4y5AHevOvEWvNqWsb7SaVLa2DRwvGSu7PDNkeuMfQe9S5KKNqNGVafKmdH4nz9shU5/wBXnG09ya5y5a2nzZXE4iDMrkE43AZ6H+ePSssISd6SSB/7285/Otfw1qNpba15etwx3Ntcxi33yqCI/myCwPBBJxntUwrRm+XY9Crg6lClfe3Ys29ymjKtybgu8QJEkvCjPf1bA/ya6vwJZTCyutSuFeM6hIHjRxhvLUYUkep5P4ir8Pg7QLe4E0ekWgkU5UmPIU+wPArbArsjTs7s8SviVUjyxQm0UUtFanGFZ3iGwGp+HdSsmGRcW0kYx2JU4P51o0E0AeCHTdTs9Es9SvLQmzuLdJhdQZeNQy5+cDlCOhJGPeqsGYJVvNPnktpici4tpNmfqRwfxzW3p+v6z4R1XUdNspxJa2l5LGtpdLlNm7K7SPmXKkeo9qsT3/grWUaS/wBMfQr9myZYXKxsT1w6fL/30orkVOLn7krM+j+vV44dPFUueDV7r9f6RmDxLrr272Ul1FcpdYt/NeELLHvO0sGXAJwT1FbNw99ZFvs0KPbRqFjjjTcSAAOeQQfcZHtWOukWsOsXHlz6nqOnWqx7bq22sIpupOVxvK8fdDY7+lWf7c0x7tI4dW1R7cnZJdBlWONuwIK7vYnAAyK4Me6lWoob8u/9d/xOGFbDRblh6ckmr7fjvsa01usKSSQRP5krL5hiOX2lhu288cZ6d+ar3dtPJpcETl3bneXkwVypwSc5O0ke/AqlearplvHKLXUdT1CdeFjt5yEY9f8AWbduPpnnipNCVNfsJ7l11CMxSFAwvHdXOAeMgcjOCPWuFUZxjzS7lzxkFDnlFqL9PUbqF4bq/CW8sqFd0Kg/d3ddxAOSB7jH0rofBepjTPEM1nO4SC/gM+9jhRNEAHPtlNpP+7XI3OoWcczCI6lcrHlXliuTtGOuMn5sfl6ZpUn0K9eBrqa8uLQ5AuGaUxoWGCNw+64BB5rtoRlQaklojnxGMjOl71OS5tU2tPzPXLHxRpt/cxQxySxvPkwedC8YmGM5QsMNxz64rYryC18Tya3oNhYvciS6SV2uJ04YrG2I5B3BJ2nPsexr0jwvqU2r+H7a6uceeQySEDAZlYqSPrjNetTqczsznqUeWCqLZlDXB9i8S6fdt/qruJrNiezg74/zw4qxvVdoYgbjtGT1Pp+laGsaWmr6ZLaM5jZsNHKoyY3ByrD6EA1zrBtZsLixvCba+hZRL5fWKQHKSJ6qSMj2yOxrOrG0r9zWjLmjbsalFZ9hqTyzCxv1SHUVX7o+5OB/HGe49R1H61oVkahRRR1oEFIaOisxICKMszHAA9Se1cxqvjC1KyWum3gWUxkrcIhd5DyFS3TH7xieN33V6800rg3YZ4r1wEvoenzL9um2rIqcyHcwBjXHQ7SSzHhQOetZeteHptDiE6zi5tCwTcyBGjJ6ZA4IPTjpXZaPZ/YNKt4GjSJxGDKqnP7wjLkseTznk1g69fJqc3kIN9smVA/vnuf8KmcFNWZ04WrOnO8HocuRVa9VpU8mFS8suI41XqzNwAK3NH8LX+utcGxnhjtInEYuJlZtzfxBcfe29M+v0rtfD3gax0S5W7lke8vVHyyyABY89di9vqcmsaWFm3rseniM1o04tLWXb/M6K3R47eNJG3OqBWPqQOTUtAGBRXqnyQUUUUAFed+LNR1W/wDE9zoyalNpdnBDHKi2x2TXYPVxJ1VVI2kL756ivRKy9b0Kx1uKFLyM+bC++CZDtkhb+8p/ocg9waT1Q1uePah4dvrHU5prCxu7u1uFRtwlDuJAMNne2Tng5qt9j1Rlx/Y16Mj+Ixr/ADau0v8ATdf0Jna7s31i0GSLu0A88D/biJ5Pup/Cqttr+mX7GOO+iSaMbWinzFJ17qwHqK5ZU9btHq0Mzr0qapwasvI5AaV4g0iOa/tkezhABaG2uQXXHVimNh9xUR8RWVzIJfEGlwXRbrdRxm2mx7kYVvwIr0TYwIyCvPU1mvoUQu3l0+4exucncYSNjn/aQgqfyrCpRjPW2vfZ/etTD2zcrsytL0Xw/r0Jk0jVb0bRloluMsn1VwT+PSp5fBFlbwzzTa3qVvb/AH5v36RR+5bCgf40240LU5wBGdOaaH54rqNTbSwt65GVI9QeDT5rTXdUmhe/g06VbdAUhS5Pl+YBzKRt5PoD9368158sNi1L3ZO3yb/4P4G8q8Ki5Ju/re33HJ3Wo6FC+yxRbuND8kuoTl1PusK4GP8Ae/KrC6lrmsXUdvDPfysyblVSbWJUHfgDC/ga6mLStQCIrPYWiZJH2eLe4z15IAB/A1pWmnw6dbyyK4WPHmz3U0vB/wBp3P5D8gK7oUU7OS+93f8AwPl9xnUqro7v+u/+Rl+HfCsbtZ2Ny6pcWMJuJLq3GJJJHZhgMRnaB1z14rpDfa/4Xt7Wx06xttQsIi2ZW3rJt7KVQH5s5+fBB7gGuV/tF73W11Cwv/Is7aExRTRSqPOYnLFgei8AAMOeTXbeHby6vtL86+KkmRhFKE2GVOzbe3f64B710qUou5PJekr7ENh8SY7nct3ompxOhAf7OguAn1C4cfitOv8AxF4e1adJrTWbax1WBSsZvA1vvB6xurhSyn25B5FZ9/bXUXip5bSbTbfdalt18zqkgzlgpUjlduTns3SrEVtrupW/7u28N6jCevlX0hU/mjCuqHLUj7zOGrz0anuK6J1vtO1iMWWoCGO44fyWmUnPZo5FPPsQQfUCrP2XVbIbIruK5UDhL1CJMf769fqVNYzeEryJjOvhDw+bhfmTy7ra2e5z5Q56YridN8SapZQqsOpSg/xI7Bxnvw2a56sFDZ3PRwcKmLuoq1j09rvVFH/IJiZu5F8oH4ZXP6VXu7nxCLSR7PT9NEyj5Y5LlmLfjtCiuZsvH1+/2jzrW1mEQUbuULNwD0z/ACqaXx9cRxrI1nGqM+wBW3HOM8j6VldXtc6HhKyV3E0rTS7/AFa9S419JfssSfJazyo4eQkfMUj+RQuCAMsTnJPAFdFNPDZoPOkSJQOATjj2FcXL4ovnXJdo42AIfciBvoep/KsPUdauY9zBI9xG7zGk8wsPrTbTHTwdWWjOu1XXlmheOFvKth9+Rzt3D39BVfRfD9z4iO8iS20z+KYgrJcDuqA8hfVj+HrXLWk99a3KXczWcshAZI79Ffb3BC/w/wA69V8Iaxf63oxvNRtooXMrIhiJ2yKvG4A5xznuelXTtJ2JxcKmGppxtZ9bmxa2kFjax21rEsUMShURBgKKmxTTIoOM80FwO9dR4tx1GaQEN0OaWgAooooAKRhkj2p1IeaADiqOpaRp+qxiPULK2ulPGJog/H41cyw425/Gkw3U465oA5KX4Z6KoP8AZs2o6Xk5xZXbKv8A3y2R+lQN4F1NZvNtvFV0EDbilxaRS59s8Gu0JZuNu0euaMFVIxn8aVkx3Zw8Xg3xDHw+u2E6HBO7T9hHp91sd6D4R8SK3y6rpXsfsMn/AMcruBu4wOB2oJYjAXHuTS5V2HzM4lPBuvSbEn8QWsSgksYNOG4jjgF2IH5Vk6r4L1FGhF7Bca5FCdxfzRgnJx+5yAMDA4z3r0wZB+6TgY6ilHJPy4z70nBdCoVHF339Tz1NVsYg32zQpIpI0A+a0bOAQMcrz+dXjc6pqsjQ6XaywLnBnmiaNQPqeT/wEfjXaHOQMHA9DQcg8LnPvUKkbPE9UtTznxlomo2fhidJ9SubyC4Kwyo1j5vl7mGZF25IAAPqeRzUUmofDKeVVmtNPtZVH8Vu9u4/RTmvS/mJ54ApSobrz9a1ilHZHPUnKo7tnnJ1TwUqBbTxXe2canpDqkpA/BiR2rMurnwXIzSN4t1a4Ynlo4EmOT/teQeT9a9Wa3ibrEh+qiuK+Jk8S6bp1pIzxCS4MuI1BLBFPHXjlhROSUW7F4alKpVjTTtdnGxr4MghlWA+K7hVUZx8m75h67e9VNRm0Q6XI2k6BfW8yyKRc3V7vYYBz8u5uoyMcdaYslsUk/1ke8BQgG/GCDkkkZPHpSZg+xsgkcuzbseXx0xjOf6VxOvfSyPqqeVKLUpVJtpr+tv1I7mUbkYdPKjOc9toptvm7imSJS/zJtAHViccf57U57W1JiExYGOFFViN3AUY4yOae1zHDtS2DFA252fgucYA46AAnj3qI2voeg3UcVdDI4tux7u7XzHLHeqM/mYOCQ3Abnrg16z8PriKbwdZpCSRBuhJYAE4Y84Hr1rnfBmj2HiHwfd2F1HI6Q3rlGyFeElVbKsPqe3OeRXReGPDd3oF3etJeJNbyqixRIhUKFzgnJxnBA49M11U4WfMup81mGKVWm6Mvig9PQ6JB949yTQRgqB70JkdR1pW6g46VueKOpaYCxJyMCnUAFFFFAC0hoooAKKKKACjFFFABjFFFFABRRRQAYooooAKWkooAKytc8N6b4hSFdSgaQwEtGySMjKSOeQR6CtWik0nuVGTi+aLszjn+GGiN92TUE/3bkn+YNcN4/0Kz8LT2kVhcXcjPBNPMJJQSAu1UA44y7fpXtXavHPH0ovfHV3G4ytubG1/AyLIf/QxRCjBvY3ePxKWlR/eUPG+mLoN1b2lpNcNdfYo3mMkwK72YRqAMf7LHHeu8Hwq0YJg3epk4wW+0D/CuO+If/I5XkzKjLHcWaszEZVRtbj8WNezVUqUEloJY7Eu/vv7zJ8OeG7TwzZSW1m0ziWQyO8z7mZsAfyArXxRRSSsYyk5vmk9RMGloooJClpKKACiiigBaKSkZgoJJoAWlpgLHnAHtmlBzkelADqKTNBOATQAtFIDRmgBaKbu5xS5oAWikooAWikzSFgKAFozXE618UtG0+eW309vt80QzLIhxDEM45fnccnACg5PHFed698U9R1mVfID2EaJKivA5yQ67SWB4JA5HPBpXKUW9j3K8vrXT4DNfXMNtDnBeaQIufTJ4rw/xRqdtL4k127iureUC+gkQpMrblTyeRg8jg/lVZ/Ht04it9XUajDaSwX6tGxIwsQj2YYHglsk565rdvfFPhC90bU0FtaJPHHKluk9jjzW2EqwITC5YjAJzWtNpXZlO+1h3xAtHu/EmtJFs+eK2dHPPLJIo2n1LKv4V6h4e1Vdc0Cw1FB/x8wK7D+62PmH4HIrgdK8MeFrzTLTyrPTJz5Ee5kkBJO0ZJweufXvVTUNO0vR7u1udPto7VLW+tj8krYx5qhsDdjncegrSUG4ryM41EpPzPW6BSdqUVzm4tFJmgmgBaKTNGaACiiigBajcZZR70+kbsfSgBR1pp+Vh7mndqaeSMdjzQA6mgkoTnnmlZgq5NNXPln8aAAk4XHU9TQdwXOc/hSjBAU+nSkK7ecnFAC87iM9qaS24qCM+tOBywPqtC/ef60AHK4y2QfajJY/KcAcZob+H600If7zfnQA4Ajqc1W1PTrfWNOnsLxGe2nXZIquULD0yCDVjG1hlmz6Zp9AHmPir4a6BpOgzy6bp+rySBlK21jMztI3IXIYNhRkknFebQeDtYjCvdaFrErdcGzbaPwH9a+lTjNLiplG5UZtHz1Bo2riG5H9hauDsVR/oL/3hwOP84pf7J1MWuP7B1QTCXA/0GTcwwTz6jNfQRwcYORupT98fjUeyRp7eR8/T+HrkSJs8I38srKrOWsX2gkDIA7c5zkms+48G61LI0tn4b1O3dDnAgIweoZMnP4Z9K+kR1I96a/UAYJHNUoJEuo30Oe8F32r3ulOus2l1bS27+WklygV7hABh2A6HrkV0inOR3FMCHHLH8OKWPHJXpVmYZZicHAHtSMGyOcf0py8Z+poblloAUAjqc/hS0H0ooAKKKKAFpKKKAG+WuaUIAMAYHtS0UANESg5xz9aPLXGOfzp1FADfLXGMUCNfTP1p1FADSgJzz+dKECkkUtFACMgY5P86QoDTqKAEVAvSnUlFAARmm+WvpTqKAGGJTjtj0pdgznnP1p1HXrQAwKGzn1pwQAcUoAHQYooAb5a0uwHtS0UAIFC9KUgGiigBAgU5A59adSUUAFFFFAH/9k="/>
          <p:cNvSpPr>
            <a:spLocks noChangeAspect="1" noChangeArrowheads="1"/>
          </p:cNvSpPr>
          <p:nvPr/>
        </p:nvSpPr>
        <p:spPr bwMode="auto">
          <a:xfrm>
            <a:off x="215900" y="-700088"/>
            <a:ext cx="1990725" cy="17907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4267200"/>
            <a:ext cx="1411953" cy="1802493"/>
          </a:xfrm>
          <a:prstGeom prst="rect">
            <a:avLst/>
          </a:prstGeom>
        </p:spPr>
      </p:pic>
      <p:pic>
        <p:nvPicPr>
          <p:cNvPr id="11" name="Picture 10" descr="double-ba-burger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3505200"/>
            <a:ext cx="2514600" cy="2489454"/>
          </a:xfrm>
          <a:prstGeom prst="rect">
            <a:avLst/>
          </a:prstGeom>
        </p:spPr>
      </p:pic>
      <p:sp>
        <p:nvSpPr>
          <p:cNvPr id="12"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54</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8089020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7234" y="2286000"/>
            <a:ext cx="5181600" cy="3730625"/>
          </a:xfrm>
          <a:prstGeom prst="rect">
            <a:avLst/>
          </a:prstGeom>
        </p:spPr>
      </p:pic>
      <p:sp>
        <p:nvSpPr>
          <p:cNvPr id="2" name="Title 1"/>
          <p:cNvSpPr>
            <a:spLocks noGrp="1"/>
          </p:cNvSpPr>
          <p:nvPr>
            <p:ph type="title"/>
          </p:nvPr>
        </p:nvSpPr>
        <p:spPr>
          <a:xfrm>
            <a:off x="457200" y="-12700"/>
            <a:ext cx="8229600" cy="1143000"/>
          </a:xfrm>
        </p:spPr>
        <p:txBody>
          <a:bodyPr>
            <a:normAutofit/>
          </a:bodyPr>
          <a:lstStyle/>
          <a:p>
            <a:r>
              <a:rPr lang="en-US" sz="4000" dirty="0" smtClean="0"/>
              <a:t>Selecting Materials</a:t>
            </a:r>
            <a:endParaRPr lang="en-US" sz="4000" dirty="0"/>
          </a:p>
        </p:txBody>
      </p:sp>
      <p:sp>
        <p:nvSpPr>
          <p:cNvPr id="3" name="Content Placeholder 2"/>
          <p:cNvSpPr>
            <a:spLocks noGrp="1"/>
          </p:cNvSpPr>
          <p:nvPr>
            <p:ph idx="1"/>
          </p:nvPr>
        </p:nvSpPr>
        <p:spPr>
          <a:xfrm>
            <a:off x="304800" y="1066800"/>
            <a:ext cx="8229600" cy="4525963"/>
          </a:xfrm>
        </p:spPr>
        <p:txBody>
          <a:bodyPr/>
          <a:lstStyle/>
          <a:p>
            <a:r>
              <a:rPr lang="en-US" dirty="0" smtClean="0"/>
              <a:t>Performance</a:t>
            </a:r>
          </a:p>
          <a:p>
            <a:r>
              <a:rPr lang="en-US" dirty="0" smtClean="0"/>
              <a:t>Safety and environment</a:t>
            </a:r>
          </a:p>
          <a:p>
            <a:r>
              <a:rPr lang="en-US" dirty="0" smtClean="0"/>
              <a:t>Customer Preference</a:t>
            </a:r>
          </a:p>
          <a:p>
            <a:r>
              <a:rPr lang="en-US" dirty="0" smtClean="0"/>
              <a:t>Cost Availability</a:t>
            </a:r>
            <a:endParaRPr lang="en-US" dirty="0"/>
          </a:p>
        </p:txBody>
      </p:sp>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55</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825463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smtClean="0"/>
              <a:t>Developing New Materials</a:t>
            </a:r>
            <a:endParaRPr lang="en-US" sz="4000" dirty="0"/>
          </a:p>
        </p:txBody>
      </p:sp>
      <p:sp>
        <p:nvSpPr>
          <p:cNvPr id="3" name="Content Placeholder 2"/>
          <p:cNvSpPr>
            <a:spLocks noGrp="1"/>
          </p:cNvSpPr>
          <p:nvPr>
            <p:ph idx="1"/>
          </p:nvPr>
        </p:nvSpPr>
        <p:spPr>
          <a:xfrm>
            <a:off x="304800" y="1189037"/>
            <a:ext cx="8229600" cy="4525963"/>
          </a:xfrm>
        </p:spPr>
        <p:txBody>
          <a:bodyPr/>
          <a:lstStyle/>
          <a:p>
            <a:r>
              <a:rPr lang="en-US" dirty="0" smtClean="0"/>
              <a:t>Smart Materials – </a:t>
            </a:r>
            <a:r>
              <a:rPr lang="en-US" sz="2000" dirty="0" smtClean="0"/>
              <a:t>respond to changes in environment </a:t>
            </a:r>
          </a:p>
          <a:p>
            <a:endParaRPr lang="en-US" dirty="0" smtClean="0"/>
          </a:p>
          <a:p>
            <a:endParaRPr lang="en-US" dirty="0" smtClean="0"/>
          </a:p>
          <a:p>
            <a:endParaRPr lang="en-US" dirty="0"/>
          </a:p>
          <a:p>
            <a:r>
              <a:rPr lang="en-US" dirty="0" smtClean="0"/>
              <a:t>Nanomaterials – </a:t>
            </a:r>
            <a:r>
              <a:rPr lang="en-US" sz="2000" dirty="0" smtClean="0"/>
              <a:t>tiny materials manufactured atom by atom.  A nanometer is one billionth of a meter.  10 nanometers is 1,000 times smaller than a human hair</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756646"/>
            <a:ext cx="2514600" cy="182475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4446673"/>
            <a:ext cx="2857500" cy="1457325"/>
          </a:xfrm>
          <a:prstGeom prst="rect">
            <a:avLst/>
          </a:prstGeom>
        </p:spPr>
      </p:pic>
      <p:sp>
        <p:nvSpPr>
          <p:cNvPr id="8"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56</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5934049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bwMode="auto">
          <a:xfrm>
            <a:off x="0" y="274638"/>
            <a:ext cx="9144000" cy="71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Rapid Manufacturing</a:t>
            </a:r>
          </a:p>
        </p:txBody>
      </p:sp>
      <p:sp>
        <p:nvSpPr>
          <p:cNvPr id="23556" name="Rectangle 5"/>
          <p:cNvSpPr>
            <a:spLocks noGrp="1" noChangeArrowheads="1"/>
          </p:cNvSpPr>
          <p:nvPr>
            <p:ph idx="1"/>
          </p:nvPr>
        </p:nvSpPr>
        <p:spPr>
          <a:xfrm>
            <a:off x="457200" y="990600"/>
            <a:ext cx="8229600" cy="4449763"/>
          </a:xfrm>
        </p:spPr>
        <p:txBody>
          <a:bodyPr/>
          <a:lstStyle/>
          <a:p>
            <a:pPr eaLnBrk="1" hangingPunct="1">
              <a:spcBef>
                <a:spcPts val="2400"/>
              </a:spcBef>
            </a:pPr>
            <a:r>
              <a:rPr lang="en-US" dirty="0" smtClean="0">
                <a:solidFill>
                  <a:srgbClr val="800000"/>
                </a:solidFill>
              </a:rPr>
              <a:t>Definition</a:t>
            </a:r>
            <a:r>
              <a:rPr lang="en-US" dirty="0" smtClean="0"/>
              <a:t>  </a:t>
            </a:r>
          </a:p>
          <a:p>
            <a:pPr eaLnBrk="1" hangingPunct="1">
              <a:spcBef>
                <a:spcPts val="600"/>
              </a:spcBef>
              <a:buFontTx/>
              <a:buNone/>
            </a:pPr>
            <a:r>
              <a:rPr lang="en-US" sz="2400" dirty="0" smtClean="0">
                <a:solidFill>
                  <a:srgbClr val="008000"/>
                </a:solidFill>
              </a:rPr>
              <a:t>		“A process for producing solid objects by the 		sequential transferring of energy and/or materials to a specific point in order to produce an object.”</a:t>
            </a:r>
          </a:p>
          <a:p>
            <a:pPr eaLnBrk="1" hangingPunct="1">
              <a:spcBef>
                <a:spcPts val="2400"/>
              </a:spcBef>
            </a:pPr>
            <a:r>
              <a:rPr lang="en-US" dirty="0" smtClean="0">
                <a:solidFill>
                  <a:schemeClr val="hlink"/>
                </a:solidFill>
              </a:rPr>
              <a:t>WW II – Manufacturing of aircraft</a:t>
            </a:r>
          </a:p>
          <a:p>
            <a:pPr eaLnBrk="1" hangingPunct="1">
              <a:spcBef>
                <a:spcPts val="2400"/>
              </a:spcBef>
            </a:pPr>
            <a:r>
              <a:rPr lang="en-US" dirty="0" smtClean="0">
                <a:solidFill>
                  <a:srgbClr val="800000"/>
                </a:solidFill>
              </a:rPr>
              <a:t>Examples</a:t>
            </a:r>
          </a:p>
          <a:p>
            <a:pPr eaLnBrk="1" hangingPunct="1">
              <a:spcBef>
                <a:spcPts val="2400"/>
              </a:spcBef>
            </a:pPr>
            <a:r>
              <a:rPr lang="en-US" dirty="0" smtClean="0"/>
              <a:t>Assembly lines</a:t>
            </a:r>
          </a:p>
        </p:txBody>
      </p:sp>
      <p:pic>
        <p:nvPicPr>
          <p:cNvPr id="23557" name="Picture 6" descr="j0233070"/>
          <p:cNvPicPr>
            <a:picLocks noChangeAspect="1" noChangeArrowheads="1"/>
          </p:cNvPicPr>
          <p:nvPr/>
        </p:nvPicPr>
        <p:blipFill>
          <a:blip r:embed="rId4" cstate="print"/>
          <a:stretch>
            <a:fillRect/>
          </a:stretch>
        </p:blipFill>
        <p:spPr bwMode="auto">
          <a:xfrm>
            <a:off x="5410200" y="3667963"/>
            <a:ext cx="2859670" cy="2230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57</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12700" y="381000"/>
            <a:ext cx="9131300" cy="762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a:xfrm>
            <a:off x="457200" y="1676400"/>
            <a:ext cx="8305800" cy="4525963"/>
          </a:xfrm>
        </p:spPr>
        <p:txBody>
          <a:bodyPr/>
          <a:lstStyle/>
          <a:p>
            <a:r>
              <a:rPr lang="en-US" dirty="0" smtClean="0"/>
              <a:t>What is the difference between simple mass production and Rapid Manufacturing, or is it the same with a different name?</a:t>
            </a:r>
          </a:p>
          <a:p>
            <a:pPr lvl="1"/>
            <a:r>
              <a:rPr lang="en-US" i="1" dirty="0" smtClean="0"/>
              <a:t>Rapid Manufacturing is the next generation of mass production and employs technology and robotics to improve on the assembly line of mass production.</a:t>
            </a:r>
          </a:p>
        </p:txBody>
      </p:sp>
      <p:pic>
        <p:nvPicPr>
          <p:cNvPr id="5" name="Picture 4" descr="dreamstimefree_10053288.jpg"/>
          <p:cNvPicPr>
            <a:picLocks noChangeAspect="1"/>
          </p:cNvPicPr>
          <p:nvPr/>
        </p:nvPicPr>
        <p:blipFill>
          <a:blip r:embed="rId4" cstate="print"/>
          <a:srcRect r="44167" b="26395"/>
          <a:stretch>
            <a:fillRect/>
          </a:stretch>
        </p:blipFill>
        <p:spPr>
          <a:xfrm>
            <a:off x="7207562" y="152400"/>
            <a:ext cx="1555437" cy="144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58</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5900" cy="1143000"/>
          </a:xfrm>
        </p:spPr>
        <p:txBody>
          <a:bodyPr>
            <a:normAutofit/>
          </a:bodyPr>
          <a:lstStyle/>
          <a:p>
            <a:r>
              <a:rPr lang="en-US" sz="4000" dirty="0" smtClean="0"/>
              <a:t>Rapid Prototyping</a:t>
            </a:r>
            <a:endParaRPr lang="en-US" sz="4000" dirty="0"/>
          </a:p>
        </p:txBody>
      </p:sp>
      <p:sp>
        <p:nvSpPr>
          <p:cNvPr id="3" name="Content Placeholder 2"/>
          <p:cNvSpPr>
            <a:spLocks noGrp="1"/>
          </p:cNvSpPr>
          <p:nvPr>
            <p:ph idx="1"/>
          </p:nvPr>
        </p:nvSpPr>
        <p:spPr/>
        <p:txBody>
          <a:bodyPr/>
          <a:lstStyle/>
          <a:p>
            <a:r>
              <a:rPr lang="en-US" dirty="0" smtClean="0"/>
              <a:t>Examples</a:t>
            </a:r>
          </a:p>
          <a:p>
            <a:pPr lvl="1"/>
            <a:r>
              <a:rPr lang="en-US" dirty="0" smtClean="0"/>
              <a:t>3D printing</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3416117"/>
            <a:ext cx="2324730" cy="151311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931" y="914400"/>
            <a:ext cx="3818269" cy="252363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6600" y="3475988"/>
            <a:ext cx="4038600" cy="2696212"/>
          </a:xfrm>
          <a:prstGeom prst="rect">
            <a:avLst/>
          </a:prstGeom>
        </p:spPr>
      </p:pic>
      <p:sp>
        <p:nvSpPr>
          <p:cNvPr id="9"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59</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34249738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r>
              <a:rPr lang="en-US" sz="4000" dirty="0" smtClean="0"/>
              <a:t>Additive Manufacturing</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253" y="1813719"/>
            <a:ext cx="6083555" cy="4035425"/>
          </a:xfrm>
          <a:prstGeom prst="rect">
            <a:avLst/>
          </a:prstGeom>
          <a:effectLst>
            <a:outerShdw blurRad="88900" dist="228600" dir="2700000" algn="tl" rotWithShape="0">
              <a:srgbClr val="000000">
                <a:alpha val="43000"/>
              </a:srgbClr>
            </a:outerShdw>
          </a:effec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60</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19768765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228600"/>
            <a:ext cx="9105900" cy="1143000"/>
          </a:xfrm>
        </p:spPr>
        <p:txBody>
          <a:bodyPr>
            <a:normAutofit/>
          </a:bodyPr>
          <a:lstStyle/>
          <a:p>
            <a:r>
              <a:rPr lang="en-US" sz="4000" dirty="0" smtClean="0"/>
              <a:t>Subtractive Manufacturing</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929" y="1676400"/>
            <a:ext cx="5852141" cy="3725863"/>
          </a:xfrm>
          <a:prstGeom prst="rect">
            <a:avLst/>
          </a:prstGeom>
          <a:effectLst>
            <a:outerShdw blurRad="50800" dist="190500" dir="2700000" algn="tl" rotWithShape="0">
              <a:schemeClr val="tx1">
                <a:alpha val="62000"/>
              </a:schemeClr>
            </a:outerShdw>
          </a:effectLst>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61</a:t>
            </a:fld>
            <a:r>
              <a:rPr lang="en-US" sz="1200" dirty="0" smtClean="0">
                <a:solidFill>
                  <a:schemeClr val="tx1"/>
                </a:solidFill>
              </a:rPr>
              <a:t>/73</a:t>
            </a:r>
            <a:endParaRPr lang="en-US" sz="1200" dirty="0">
              <a:solidFill>
                <a:schemeClr val="tx1"/>
              </a:solidFill>
            </a:endParaRPr>
          </a:p>
        </p:txBody>
      </p:sp>
    </p:spTree>
    <p:extLst>
      <p:ext uri="{BB962C8B-B14F-4D97-AF65-F5344CB8AC3E}">
        <p14:creationId xmlns:p14="http://schemas.microsoft.com/office/powerpoint/2010/main" val="28279769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bwMode="auto">
          <a:xfrm>
            <a:off x="0" y="198438"/>
            <a:ext cx="91440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Vertical Integration</a:t>
            </a:r>
          </a:p>
        </p:txBody>
      </p:sp>
      <p:sp>
        <p:nvSpPr>
          <p:cNvPr id="24580" name="Rectangle 7"/>
          <p:cNvSpPr>
            <a:spLocks noGrp="1" noChangeArrowheads="1"/>
          </p:cNvSpPr>
          <p:nvPr>
            <p:ph idx="1"/>
          </p:nvPr>
        </p:nvSpPr>
        <p:spPr>
          <a:xfrm>
            <a:off x="317500" y="990600"/>
            <a:ext cx="8382000" cy="3352800"/>
          </a:xfrm>
        </p:spPr>
        <p:txBody>
          <a:bodyPr/>
          <a:lstStyle/>
          <a:p>
            <a:pPr eaLnBrk="1" hangingPunct="1">
              <a:spcBef>
                <a:spcPts val="1800"/>
              </a:spcBef>
            </a:pPr>
            <a:r>
              <a:rPr lang="en-US" dirty="0" smtClean="0">
                <a:solidFill>
                  <a:srgbClr val="006666"/>
                </a:solidFill>
              </a:rPr>
              <a:t>Definition</a:t>
            </a:r>
            <a:r>
              <a:rPr lang="en-US" dirty="0" smtClean="0"/>
              <a:t>  “When a manufacturer produces all or most of the parts or subassemblies needed in production of the product”</a:t>
            </a:r>
            <a:endParaRPr lang="en-US" dirty="0" smtClean="0">
              <a:solidFill>
                <a:schemeClr val="accent2"/>
              </a:solidFill>
            </a:endParaRPr>
          </a:p>
          <a:p>
            <a:pPr eaLnBrk="1" hangingPunct="1"/>
            <a:r>
              <a:rPr lang="en-US" dirty="0" smtClean="0">
                <a:solidFill>
                  <a:schemeClr val="accent2"/>
                </a:solidFill>
              </a:rPr>
              <a:t>At one time, Ford Motor Company mined ore to be used in manufacturing of their cars</a:t>
            </a:r>
          </a:p>
        </p:txBody>
      </p:sp>
      <p:pic>
        <p:nvPicPr>
          <p:cNvPr id="6" name="Picture 5" descr="1522512058_e4fbb88dbf_m.jpg"/>
          <p:cNvPicPr>
            <a:picLocks noChangeAspect="1"/>
          </p:cNvPicPr>
          <p:nvPr/>
        </p:nvPicPr>
        <p:blipFill>
          <a:blip r:embed="rId4" cstate="print"/>
          <a:stretch>
            <a:fillRect/>
          </a:stretch>
        </p:blipFill>
        <p:spPr>
          <a:xfrm>
            <a:off x="5875020" y="3898575"/>
            <a:ext cx="2258209" cy="2006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67481449_e4b643791c_m.jpg"/>
          <p:cNvPicPr>
            <a:picLocks noChangeAspect="1"/>
          </p:cNvPicPr>
          <p:nvPr/>
        </p:nvPicPr>
        <p:blipFill>
          <a:blip r:embed="rId5" cstate="print"/>
          <a:stretch>
            <a:fillRect/>
          </a:stretch>
        </p:blipFill>
        <p:spPr>
          <a:xfrm>
            <a:off x="1524000" y="3962400"/>
            <a:ext cx="3169920" cy="198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62</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700" y="228600"/>
            <a:ext cx="9131300" cy="1143000"/>
          </a:xfrm>
        </p:spPr>
        <p:txBody>
          <a:bodyPr>
            <a:normAutofit/>
          </a:bodyPr>
          <a:lstStyle/>
          <a:p>
            <a:r>
              <a:rPr lang="en-US" sz="4000" dirty="0" smtClean="0"/>
              <a:t>Vertical Integration  </a:t>
            </a:r>
            <a:r>
              <a:rPr lang="en-US" sz="2800" dirty="0" smtClean="0"/>
              <a:t>(Cont’d.)</a:t>
            </a:r>
          </a:p>
        </p:txBody>
      </p:sp>
      <p:sp>
        <p:nvSpPr>
          <p:cNvPr id="25603" name="Content Placeholder 2"/>
          <p:cNvSpPr>
            <a:spLocks noGrp="1"/>
          </p:cNvSpPr>
          <p:nvPr>
            <p:ph idx="1"/>
          </p:nvPr>
        </p:nvSpPr>
        <p:spPr>
          <a:xfrm>
            <a:off x="609600" y="1524000"/>
            <a:ext cx="8229600" cy="4525963"/>
          </a:xfrm>
        </p:spPr>
        <p:txBody>
          <a:bodyPr/>
          <a:lstStyle/>
          <a:p>
            <a:r>
              <a:rPr lang="en-US" dirty="0" smtClean="0"/>
              <a:t>Varieties</a:t>
            </a:r>
          </a:p>
          <a:p>
            <a:pPr lvl="1"/>
            <a:r>
              <a:rPr lang="en-US" b="1" i="1" dirty="0" smtClean="0"/>
              <a:t>Backward</a:t>
            </a:r>
            <a:r>
              <a:rPr lang="en-US" i="1" dirty="0" smtClean="0"/>
              <a:t>: companies set up subsidiaries that produce some of the elements used in the production of the product</a:t>
            </a:r>
          </a:p>
          <a:p>
            <a:pPr lvl="1"/>
            <a:r>
              <a:rPr lang="en-US" b="1" i="1" dirty="0" smtClean="0"/>
              <a:t>Forward</a:t>
            </a:r>
            <a:r>
              <a:rPr lang="en-US" i="1" dirty="0" smtClean="0"/>
              <a:t>: company sets up subsidiaries that distribute or market products to customers</a:t>
            </a:r>
          </a:p>
          <a:p>
            <a:pPr lvl="1"/>
            <a:r>
              <a:rPr lang="en-US" b="1" i="1" dirty="0" smtClean="0"/>
              <a:t>Balanced</a:t>
            </a:r>
            <a:r>
              <a:rPr lang="en-US" i="1" dirty="0" smtClean="0"/>
              <a:t>: company sets up subsidiaries that both supplies them with material and distributes their product</a:t>
            </a:r>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63</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5" descr="C:\Documents and Settings\edickinson\Local Settings\Temporary Internet Files\Content.IE5\4KWYRSWC\MPj04442750000[1].jpg"/>
          <p:cNvPicPr>
            <a:picLocks noChangeAspect="1" noChangeArrowheads="1"/>
          </p:cNvPicPr>
          <p:nvPr/>
        </p:nvPicPr>
        <p:blipFill>
          <a:blip r:embed="rId4" cstate="print"/>
          <a:srcRect/>
          <a:stretch>
            <a:fillRect/>
          </a:stretch>
        </p:blipFill>
        <p:spPr bwMode="auto">
          <a:xfrm>
            <a:off x="5334000" y="1600200"/>
            <a:ext cx="3555662" cy="4191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651" name="Title 1"/>
          <p:cNvSpPr>
            <a:spLocks noGrp="1"/>
          </p:cNvSpPr>
          <p:nvPr>
            <p:ph type="title"/>
          </p:nvPr>
        </p:nvSpPr>
        <p:spPr>
          <a:xfrm>
            <a:off x="0" y="228600"/>
            <a:ext cx="9144000" cy="1143000"/>
          </a:xfrm>
        </p:spPr>
        <p:txBody>
          <a:bodyPr>
            <a:normAutofit/>
          </a:bodyPr>
          <a:lstStyle/>
          <a:p>
            <a:r>
              <a:rPr lang="en-US" sz="4000" dirty="0" smtClean="0"/>
              <a:t>Vertical Integration  </a:t>
            </a:r>
            <a:r>
              <a:rPr lang="en-US" sz="2800" dirty="0" smtClean="0"/>
              <a:t>(Cont’d.)</a:t>
            </a:r>
          </a:p>
        </p:txBody>
      </p:sp>
      <p:sp>
        <p:nvSpPr>
          <p:cNvPr id="27652" name="Content Placeholder 2"/>
          <p:cNvSpPr>
            <a:spLocks noGrp="1"/>
          </p:cNvSpPr>
          <p:nvPr>
            <p:ph idx="1"/>
          </p:nvPr>
        </p:nvSpPr>
        <p:spPr/>
        <p:txBody>
          <a:bodyPr/>
          <a:lstStyle/>
          <a:p>
            <a:r>
              <a:rPr lang="en-US" dirty="0" smtClean="0"/>
              <a:t>Major Advantages</a:t>
            </a:r>
          </a:p>
          <a:p>
            <a:pPr lvl="1"/>
            <a:r>
              <a:rPr lang="en-US" dirty="0" smtClean="0"/>
              <a:t>Input cost to output cost </a:t>
            </a:r>
            <a:br>
              <a:rPr lang="en-US" dirty="0" smtClean="0"/>
            </a:br>
            <a:r>
              <a:rPr lang="en-US" dirty="0" smtClean="0"/>
              <a:t>control</a:t>
            </a:r>
          </a:p>
          <a:p>
            <a:r>
              <a:rPr lang="en-US" dirty="0" smtClean="0"/>
              <a:t>Others</a:t>
            </a:r>
          </a:p>
          <a:p>
            <a:pPr lvl="1"/>
            <a:r>
              <a:rPr lang="en-US" dirty="0" smtClean="0"/>
              <a:t>More stability in company</a:t>
            </a:r>
          </a:p>
          <a:p>
            <a:pPr lvl="1"/>
            <a:r>
              <a:rPr lang="en-US" dirty="0" smtClean="0"/>
              <a:t>Lower transaction costs</a:t>
            </a:r>
          </a:p>
          <a:p>
            <a:endParaRPr lang="en-US" dirty="0" smtClean="0"/>
          </a:p>
        </p:txBody>
      </p:sp>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64</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0" y="342900"/>
            <a:ext cx="9144000" cy="8001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Vertical Integration  </a:t>
            </a:r>
            <a:r>
              <a:rPr lang="en-US" sz="2800" dirty="0" smtClean="0"/>
              <a:t>(Cont’d.)</a:t>
            </a:r>
            <a:endParaRPr lang="en-US" dirty="0" smtClean="0"/>
          </a:p>
        </p:txBody>
      </p:sp>
      <p:sp>
        <p:nvSpPr>
          <p:cNvPr id="28675" name="Content Placeholder 2"/>
          <p:cNvSpPr>
            <a:spLocks noGrp="1"/>
          </p:cNvSpPr>
          <p:nvPr>
            <p:ph idx="1"/>
          </p:nvPr>
        </p:nvSpPr>
        <p:spPr>
          <a:xfrm>
            <a:off x="457200" y="1600201"/>
            <a:ext cx="8229600" cy="2819399"/>
          </a:xfrm>
        </p:spPr>
        <p:txBody>
          <a:bodyPr/>
          <a:lstStyle/>
          <a:p>
            <a:r>
              <a:rPr lang="en-US" dirty="0" smtClean="0">
                <a:solidFill>
                  <a:srgbClr val="008000"/>
                </a:solidFill>
              </a:rPr>
              <a:t>Disadvantages</a:t>
            </a:r>
          </a:p>
          <a:p>
            <a:pPr marL="914400" lvl="1" indent="-457200">
              <a:buFont typeface="Arial" pitchFamily="34" charset="0"/>
              <a:buChar char="–"/>
            </a:pPr>
            <a:r>
              <a:rPr lang="en-US" dirty="0" smtClean="0">
                <a:solidFill>
                  <a:srgbClr val="008000"/>
                </a:solidFill>
              </a:rPr>
              <a:t>Speed of technology change makes some proven concepts and practices obsolete</a:t>
            </a:r>
          </a:p>
          <a:p>
            <a:pPr marL="914400" lvl="1" indent="-457200">
              <a:buFont typeface="Arial" pitchFamily="34" charset="0"/>
              <a:buChar char="–"/>
            </a:pPr>
            <a:r>
              <a:rPr lang="en-US" dirty="0" smtClean="0">
                <a:solidFill>
                  <a:srgbClr val="008000"/>
                </a:solidFill>
              </a:rPr>
              <a:t>Higher monetary and organizational costs</a:t>
            </a:r>
          </a:p>
          <a:p>
            <a:pPr marL="914400" lvl="1" indent="-457200">
              <a:buFont typeface="Arial" pitchFamily="34" charset="0"/>
              <a:buChar char="–"/>
            </a:pPr>
            <a:r>
              <a:rPr lang="en-US" dirty="0" smtClean="0">
                <a:solidFill>
                  <a:srgbClr val="008000"/>
                </a:solidFill>
              </a:rPr>
              <a:t>Monopolization of markets</a:t>
            </a:r>
            <a:endParaRPr lang="en-US" dirty="0" smtClean="0"/>
          </a:p>
        </p:txBody>
      </p:sp>
      <p:pic>
        <p:nvPicPr>
          <p:cNvPr id="1026" name="Picture 2" descr="C:\Documents and Settings\edickinson\Local Settings\Temporary Internet Files\Content.IE5\4RTYS9RZ\MCj04413210000[1].png"/>
          <p:cNvPicPr>
            <a:picLocks noChangeAspect="1" noChangeArrowheads="1"/>
          </p:cNvPicPr>
          <p:nvPr/>
        </p:nvPicPr>
        <p:blipFill>
          <a:blip r:embed="rId4" cstate="print"/>
          <a:srcRect/>
          <a:stretch>
            <a:fillRect/>
          </a:stretch>
        </p:blipFill>
        <p:spPr bwMode="auto">
          <a:xfrm>
            <a:off x="5562600" y="3354388"/>
            <a:ext cx="2743200" cy="2743200"/>
          </a:xfrm>
          <a:prstGeom prst="rect">
            <a:avLst/>
          </a:prstGeom>
          <a:noFill/>
        </p:spPr>
      </p:pic>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65</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0" y="3048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 name="Content Placeholder 2"/>
          <p:cNvSpPr>
            <a:spLocks noGrp="1"/>
          </p:cNvSpPr>
          <p:nvPr>
            <p:ph idx="1"/>
          </p:nvPr>
        </p:nvSpPr>
        <p:spPr/>
        <p:txBody>
          <a:bodyPr/>
          <a:lstStyle/>
          <a:p>
            <a:r>
              <a:rPr lang="en-US" dirty="0" smtClean="0"/>
              <a:t>Can you name a well-known company that uses vertical integration or partial integration?</a:t>
            </a:r>
          </a:p>
          <a:p>
            <a:pPr lvl="1"/>
            <a:r>
              <a:rPr lang="en-US" dirty="0" smtClean="0"/>
              <a:t>Wal-Mart</a:t>
            </a:r>
          </a:p>
          <a:p>
            <a:pPr lvl="1"/>
            <a:r>
              <a:rPr lang="en-US" dirty="0" smtClean="0"/>
              <a:t>Sears</a:t>
            </a:r>
          </a:p>
          <a:p>
            <a:pPr lvl="1"/>
            <a:r>
              <a:rPr lang="en-US" dirty="0" smtClean="0"/>
              <a:t>Intel</a:t>
            </a:r>
          </a:p>
          <a:p>
            <a:pPr lvl="1"/>
            <a:r>
              <a:rPr lang="en-US" dirty="0" smtClean="0"/>
              <a:t>Sam’s Club</a:t>
            </a:r>
          </a:p>
          <a:p>
            <a:pPr lvl="1"/>
            <a:r>
              <a:rPr lang="en-US" dirty="0" smtClean="0"/>
              <a:t>others</a:t>
            </a:r>
          </a:p>
        </p:txBody>
      </p:sp>
      <p:pic>
        <p:nvPicPr>
          <p:cNvPr id="26629" name="Picture 4" descr="1551065313_427bf97c6e.jpg"/>
          <p:cNvPicPr>
            <a:picLocks noChangeAspect="1"/>
          </p:cNvPicPr>
          <p:nvPr/>
        </p:nvPicPr>
        <p:blipFill>
          <a:blip r:embed="rId4" cstate="print"/>
          <a:srcRect/>
          <a:stretch>
            <a:fillRect/>
          </a:stretch>
        </p:blipFill>
        <p:spPr bwMode="auto">
          <a:xfrm>
            <a:off x="6954838" y="2971800"/>
            <a:ext cx="2189162" cy="3149600"/>
          </a:xfrm>
          <a:prstGeom prst="rect">
            <a:avLst/>
          </a:prstGeom>
          <a:noFill/>
          <a:ln w="9525">
            <a:noFill/>
            <a:miter lim="800000"/>
            <a:headEnd/>
            <a:tailEnd/>
          </a:ln>
        </p:spPr>
      </p:pic>
      <p:pic>
        <p:nvPicPr>
          <p:cNvPr id="6" name="Picture 5" descr="3434062007_34d6134b02.jpg"/>
          <p:cNvPicPr>
            <a:picLocks noChangeAspect="1"/>
          </p:cNvPicPr>
          <p:nvPr/>
        </p:nvPicPr>
        <p:blipFill>
          <a:blip r:embed="rId5" cstate="print"/>
          <a:stretch>
            <a:fillRect/>
          </a:stretch>
        </p:blipFill>
        <p:spPr>
          <a:xfrm>
            <a:off x="3505200" y="3048000"/>
            <a:ext cx="3535053"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10053288.jpg"/>
          <p:cNvPicPr>
            <a:picLocks noChangeAspect="1"/>
          </p:cNvPicPr>
          <p:nvPr/>
        </p:nvPicPr>
        <p:blipFill>
          <a:blip r:embed="rId6" cstate="print"/>
          <a:srcRect r="44167" b="26395"/>
          <a:stretch>
            <a:fillRect/>
          </a:stretch>
        </p:blipFill>
        <p:spPr>
          <a:xfrm>
            <a:off x="7239000" y="152400"/>
            <a:ext cx="1524000" cy="1418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66</a:t>
            </a:fld>
            <a:r>
              <a:rPr lang="en-US" sz="1200" dirty="0" smtClean="0">
                <a:solidFill>
                  <a:schemeClr val="tx1"/>
                </a:solidFill>
              </a:rPr>
              <a:t>/73</a:t>
            </a:r>
            <a:endParaRPr lang="en-US" sz="1200" dirty="0">
              <a:solidFill>
                <a:schemeClr val="tx1"/>
              </a:solidFill>
            </a:endParaRPr>
          </a:p>
        </p:txBody>
      </p:sp>
      <p:pic>
        <p:nvPicPr>
          <p:cNvPr id="2" name="Picture 1" descr="blue_aqua_apple_logo.jpg"/>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81200" y="0"/>
            <a:ext cx="1447800" cy="1932419"/>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0" y="304800"/>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Lean Thinking </a:t>
            </a:r>
          </a:p>
        </p:txBody>
      </p:sp>
      <p:sp>
        <p:nvSpPr>
          <p:cNvPr id="29699" name="Content Placeholder 2"/>
          <p:cNvSpPr>
            <a:spLocks noGrp="1"/>
          </p:cNvSpPr>
          <p:nvPr>
            <p:ph idx="1"/>
          </p:nvPr>
        </p:nvSpPr>
        <p:spPr>
          <a:xfrm>
            <a:off x="533400" y="1676400"/>
            <a:ext cx="8229600" cy="4525963"/>
          </a:xfrm>
        </p:spPr>
        <p:txBody>
          <a:bodyPr/>
          <a:lstStyle/>
          <a:p>
            <a:r>
              <a:rPr lang="en-US" dirty="0" smtClean="0"/>
              <a:t>Five Stages</a:t>
            </a:r>
          </a:p>
          <a:p>
            <a:pPr lvl="1">
              <a:spcBef>
                <a:spcPts val="1800"/>
              </a:spcBef>
            </a:pPr>
            <a:r>
              <a:rPr lang="en-US" dirty="0" smtClean="0"/>
              <a:t> Customer value</a:t>
            </a:r>
          </a:p>
          <a:p>
            <a:pPr lvl="1">
              <a:spcBef>
                <a:spcPts val="1800"/>
              </a:spcBef>
            </a:pPr>
            <a:r>
              <a:rPr lang="en-US" dirty="0" smtClean="0"/>
              <a:t> Value stream</a:t>
            </a:r>
          </a:p>
          <a:p>
            <a:pPr lvl="1">
              <a:spcBef>
                <a:spcPts val="1800"/>
              </a:spcBef>
            </a:pPr>
            <a:r>
              <a:rPr lang="en-US" dirty="0" smtClean="0"/>
              <a:t> Flow</a:t>
            </a:r>
          </a:p>
          <a:p>
            <a:pPr lvl="1">
              <a:spcBef>
                <a:spcPts val="1800"/>
              </a:spcBef>
            </a:pPr>
            <a:r>
              <a:rPr lang="en-US" dirty="0" smtClean="0"/>
              <a:t> Pull</a:t>
            </a:r>
          </a:p>
          <a:p>
            <a:pPr lvl="1">
              <a:spcBef>
                <a:spcPts val="1800"/>
              </a:spcBef>
            </a:pPr>
            <a:r>
              <a:rPr lang="en-US" dirty="0" smtClean="0"/>
              <a:t> Perfection</a:t>
            </a:r>
          </a:p>
        </p:txBody>
      </p:sp>
      <p:pic>
        <p:nvPicPr>
          <p:cNvPr id="29701" name="Picture 6" descr="C:\Users\Gary\AppData\Local\Microsoft\Windows\Temporary Internet Files\Content.IE5\1DFQPZMC\MPj04027550000[1].jpg"/>
          <p:cNvPicPr>
            <a:picLocks noChangeAspect="1" noChangeArrowheads="1"/>
          </p:cNvPicPr>
          <p:nvPr/>
        </p:nvPicPr>
        <p:blipFill>
          <a:blip r:embed="rId4" cstate="print"/>
          <a:srcRect/>
          <a:stretch>
            <a:fillRect/>
          </a:stretch>
        </p:blipFill>
        <p:spPr bwMode="auto">
          <a:xfrm>
            <a:off x="4419600" y="1447800"/>
            <a:ext cx="3581400" cy="4478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67</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bwMode="auto">
          <a:xfrm>
            <a:off x="0" y="198438"/>
            <a:ext cx="9144000"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Lean Manufacturing</a:t>
            </a:r>
          </a:p>
        </p:txBody>
      </p:sp>
      <p:sp>
        <p:nvSpPr>
          <p:cNvPr id="31749" name="Text Box 4"/>
          <p:cNvSpPr txBox="1">
            <a:spLocks noChangeArrowheads="1"/>
          </p:cNvSpPr>
          <p:nvPr/>
        </p:nvSpPr>
        <p:spPr bwMode="auto">
          <a:xfrm flipV="1">
            <a:off x="457200" y="959107"/>
            <a:ext cx="8153400" cy="4832093"/>
          </a:xfrm>
          <a:prstGeom prst="rect">
            <a:avLst/>
          </a:prstGeom>
          <a:noFill/>
          <a:ln w="9525">
            <a:noFill/>
            <a:miter lim="800000"/>
            <a:headEnd/>
            <a:tailEnd/>
          </a:ln>
        </p:spPr>
        <p:txBody>
          <a:bodyPr rot="10800000" wrap="square">
            <a:spAutoFit/>
          </a:bodyPr>
          <a:lstStyle/>
          <a:p>
            <a:pPr marL="228600" indent="-228600">
              <a:buFontTx/>
              <a:buChar char="•"/>
            </a:pPr>
            <a:r>
              <a:rPr lang="en-US" sz="3200" dirty="0"/>
              <a:t>A management philosophy focusing on </a:t>
            </a:r>
            <a:r>
              <a:rPr lang="en-US" sz="3200" dirty="0" smtClean="0"/>
              <a:t>elimination </a:t>
            </a:r>
            <a:r>
              <a:rPr lang="en-US" sz="3200" dirty="0"/>
              <a:t>of the “seven wastes</a:t>
            </a:r>
            <a:r>
              <a:rPr lang="en-US" sz="3200" dirty="0" smtClean="0"/>
              <a:t>”</a:t>
            </a:r>
            <a:endParaRPr lang="en-US" sz="2800" dirty="0"/>
          </a:p>
          <a:p>
            <a:pPr marL="228600" indent="-228600">
              <a:buFontTx/>
              <a:buChar char="•"/>
            </a:pPr>
            <a:r>
              <a:rPr lang="en-US" sz="3200" b="1" dirty="0">
                <a:solidFill>
                  <a:srgbClr val="800000"/>
                </a:solidFill>
              </a:rPr>
              <a:t>Seven Wastes</a:t>
            </a:r>
          </a:p>
          <a:p>
            <a:pPr lvl="1">
              <a:buFont typeface="Arial" charset="0"/>
              <a:buChar char="–"/>
            </a:pPr>
            <a:r>
              <a:rPr lang="en-US" sz="2800" dirty="0">
                <a:solidFill>
                  <a:srgbClr val="800000"/>
                </a:solidFill>
              </a:rPr>
              <a:t>  Transporting</a:t>
            </a:r>
          </a:p>
          <a:p>
            <a:pPr lvl="1">
              <a:buFont typeface="Arial" charset="0"/>
              <a:buChar char="–"/>
            </a:pPr>
            <a:r>
              <a:rPr lang="en-US" sz="2800" dirty="0">
                <a:solidFill>
                  <a:srgbClr val="800000"/>
                </a:solidFill>
              </a:rPr>
              <a:t>  Unnecessary inventory</a:t>
            </a:r>
          </a:p>
          <a:p>
            <a:pPr lvl="1">
              <a:buFont typeface="Arial" charset="0"/>
              <a:buChar char="–"/>
            </a:pPr>
            <a:r>
              <a:rPr lang="en-US" sz="2800" dirty="0">
                <a:solidFill>
                  <a:srgbClr val="800000"/>
                </a:solidFill>
              </a:rPr>
              <a:t>  Unnecessary motion </a:t>
            </a:r>
          </a:p>
          <a:p>
            <a:pPr lvl="1">
              <a:buFont typeface="Arial" charset="0"/>
              <a:buChar char="–"/>
            </a:pPr>
            <a:r>
              <a:rPr lang="en-US" sz="2800" dirty="0">
                <a:solidFill>
                  <a:srgbClr val="800000"/>
                </a:solidFill>
              </a:rPr>
              <a:t>  Waiting</a:t>
            </a:r>
          </a:p>
          <a:p>
            <a:pPr lvl="1">
              <a:buFont typeface="Arial" charset="0"/>
              <a:buChar char="–"/>
            </a:pPr>
            <a:r>
              <a:rPr lang="en-US" sz="2800" dirty="0">
                <a:solidFill>
                  <a:srgbClr val="800000"/>
                </a:solidFill>
              </a:rPr>
              <a:t>  Overproduction</a:t>
            </a:r>
          </a:p>
          <a:p>
            <a:pPr lvl="1">
              <a:buFont typeface="Arial" charset="0"/>
              <a:buChar char="–"/>
            </a:pPr>
            <a:r>
              <a:rPr lang="en-US" sz="2800" dirty="0">
                <a:solidFill>
                  <a:srgbClr val="800000"/>
                </a:solidFill>
              </a:rPr>
              <a:t>  Inappropriate processing</a:t>
            </a:r>
          </a:p>
          <a:p>
            <a:pPr lvl="1">
              <a:buFont typeface="Arial" charset="0"/>
              <a:buChar char="–"/>
            </a:pPr>
            <a:r>
              <a:rPr lang="en-US" sz="2800" dirty="0">
                <a:solidFill>
                  <a:srgbClr val="800000"/>
                </a:solidFill>
              </a:rPr>
              <a:t>  Defects</a:t>
            </a:r>
            <a:endParaRPr lang="en-US" sz="2800" b="1" dirty="0">
              <a:solidFill>
                <a:srgbClr val="008000"/>
              </a:solidFill>
            </a:endParaRPr>
          </a:p>
          <a:p>
            <a:pPr marL="2971800" lvl="6" indent="-228600">
              <a:buFontTx/>
              <a:buChar char="•"/>
            </a:pPr>
            <a:r>
              <a:rPr lang="en-US" sz="1600" dirty="0" smtClean="0">
                <a:solidFill>
                  <a:srgbClr val="FF0000"/>
                </a:solidFill>
              </a:rPr>
              <a:t>See </a:t>
            </a:r>
            <a:r>
              <a:rPr lang="en-US" sz="1600" dirty="0" err="1" smtClean="0">
                <a:solidFill>
                  <a:srgbClr val="FF0000"/>
                </a:solidFill>
              </a:rPr>
              <a:t>wisc</a:t>
            </a:r>
            <a:r>
              <a:rPr lang="en-US" sz="1600" dirty="0" smtClean="0">
                <a:solidFill>
                  <a:srgbClr val="FF0000"/>
                </a:solidFill>
              </a:rPr>
              <a:t> on-line 8 wastes of lean</a:t>
            </a:r>
            <a:endParaRPr lang="en-US" sz="1600" dirty="0">
              <a:solidFill>
                <a:srgbClr val="FF0000"/>
              </a:solidFill>
            </a:endParaRPr>
          </a:p>
        </p:txBody>
      </p:sp>
      <p:pic>
        <p:nvPicPr>
          <p:cNvPr id="31750" name="Picture 5" descr="MPj04026900000[1]"/>
          <p:cNvPicPr>
            <a:picLocks noChangeAspect="1" noChangeArrowheads="1"/>
          </p:cNvPicPr>
          <p:nvPr/>
        </p:nvPicPr>
        <p:blipFill>
          <a:blip r:embed="rId4" cstate="print"/>
          <a:srcRect/>
          <a:stretch>
            <a:fillRect/>
          </a:stretch>
        </p:blipFill>
        <p:spPr bwMode="auto">
          <a:xfrm>
            <a:off x="5867400" y="2072193"/>
            <a:ext cx="3095052" cy="30591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68</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bwMode="auto">
          <a:xfrm>
            <a:off x="457200" y="228600"/>
            <a:ext cx="8229600"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Lean Manufacturing </a:t>
            </a:r>
            <a:r>
              <a:rPr lang="en-US" sz="2800" dirty="0" smtClean="0"/>
              <a:t>(Cont’d.)</a:t>
            </a:r>
          </a:p>
        </p:txBody>
      </p:sp>
      <p:sp>
        <p:nvSpPr>
          <p:cNvPr id="32772" name="Rectangle 7"/>
          <p:cNvSpPr>
            <a:spLocks noGrp="1" noChangeArrowheads="1"/>
          </p:cNvSpPr>
          <p:nvPr>
            <p:ph idx="1"/>
          </p:nvPr>
        </p:nvSpPr>
        <p:spPr>
          <a:xfrm>
            <a:off x="1371600" y="990600"/>
            <a:ext cx="6400800" cy="609600"/>
          </a:xfrm>
        </p:spPr>
        <p:txBody>
          <a:bodyPr/>
          <a:lstStyle/>
          <a:p>
            <a:pPr algn="ctr" eaLnBrk="1" hangingPunct="1">
              <a:buFontTx/>
              <a:buNone/>
            </a:pPr>
            <a:r>
              <a:rPr lang="en-US" dirty="0" smtClean="0">
                <a:solidFill>
                  <a:srgbClr val="800000"/>
                </a:solidFill>
              </a:rPr>
              <a:t>Implementing a Lean Process</a:t>
            </a:r>
          </a:p>
        </p:txBody>
      </p:sp>
      <p:sp>
        <p:nvSpPr>
          <p:cNvPr id="32773" name="Text Box 8"/>
          <p:cNvSpPr txBox="1">
            <a:spLocks noChangeArrowheads="1"/>
          </p:cNvSpPr>
          <p:nvPr/>
        </p:nvSpPr>
        <p:spPr bwMode="auto">
          <a:xfrm>
            <a:off x="457200" y="1668462"/>
            <a:ext cx="8229600" cy="3970338"/>
          </a:xfrm>
          <a:prstGeom prst="rect">
            <a:avLst/>
          </a:prstGeom>
          <a:noFill/>
          <a:ln w="9525">
            <a:noFill/>
            <a:miter lim="800000"/>
            <a:headEnd/>
            <a:tailEnd/>
          </a:ln>
        </p:spPr>
        <p:txBody>
          <a:bodyPr>
            <a:spAutoFit/>
          </a:bodyPr>
          <a:lstStyle/>
          <a:p>
            <a:pPr indent="341313">
              <a:buFontTx/>
              <a:buChar char="•"/>
            </a:pPr>
            <a:r>
              <a:rPr lang="en-US" sz="2800" dirty="0">
                <a:solidFill>
                  <a:srgbClr val="FF0000"/>
                </a:solidFill>
              </a:rPr>
              <a:t>Senior management’s lean vision</a:t>
            </a:r>
          </a:p>
          <a:p>
            <a:pPr indent="341313">
              <a:buFontTx/>
              <a:buChar char="•"/>
            </a:pPr>
            <a:r>
              <a:rPr lang="en-US" sz="2800" dirty="0">
                <a:solidFill>
                  <a:srgbClr val="008000"/>
                </a:solidFill>
              </a:rPr>
              <a:t>Identify project leader</a:t>
            </a:r>
          </a:p>
          <a:p>
            <a:pPr indent="341313">
              <a:buFontTx/>
              <a:buChar char="•"/>
            </a:pPr>
            <a:r>
              <a:rPr lang="en-US" sz="2800" dirty="0">
                <a:solidFill>
                  <a:srgbClr val="663300"/>
                </a:solidFill>
              </a:rPr>
              <a:t>Communicate lean plan</a:t>
            </a:r>
          </a:p>
          <a:p>
            <a:pPr indent="341313">
              <a:buFontTx/>
              <a:buChar char="•"/>
            </a:pPr>
            <a:r>
              <a:rPr lang="en-US" sz="2800" dirty="0">
                <a:solidFill>
                  <a:srgbClr val="006666"/>
                </a:solidFill>
              </a:rPr>
              <a:t>Form lean implementation team </a:t>
            </a:r>
            <a:r>
              <a:rPr lang="en-US" sz="2400" dirty="0">
                <a:solidFill>
                  <a:srgbClr val="006666"/>
                </a:solidFill>
              </a:rPr>
              <a:t>(5-7 people best)</a:t>
            </a:r>
          </a:p>
          <a:p>
            <a:pPr indent="341313">
              <a:buFontTx/>
              <a:buChar char="•"/>
            </a:pPr>
            <a:r>
              <a:rPr lang="en-US" sz="2800" dirty="0">
                <a:solidFill>
                  <a:srgbClr val="800000"/>
                </a:solidFill>
              </a:rPr>
              <a:t>Train the team</a:t>
            </a:r>
          </a:p>
          <a:p>
            <a:pPr indent="341313">
              <a:buFontTx/>
              <a:buChar char="•"/>
            </a:pPr>
            <a:r>
              <a:rPr lang="en-US" sz="2800" dirty="0">
                <a:solidFill>
                  <a:srgbClr val="660066"/>
                </a:solidFill>
              </a:rPr>
              <a:t>Select and run pilot</a:t>
            </a:r>
          </a:p>
          <a:p>
            <a:pPr indent="341313">
              <a:buFontTx/>
              <a:buChar char="•"/>
            </a:pPr>
            <a:r>
              <a:rPr lang="en-US" sz="2800" dirty="0">
                <a:solidFill>
                  <a:schemeClr val="hlink"/>
                </a:solidFill>
              </a:rPr>
              <a:t>Disseminate pilot</a:t>
            </a:r>
          </a:p>
          <a:p>
            <a:pPr indent="341313">
              <a:buFontTx/>
              <a:buChar char="•"/>
            </a:pPr>
            <a:r>
              <a:rPr lang="en-US" sz="2800" dirty="0">
                <a:solidFill>
                  <a:srgbClr val="FF0000"/>
                </a:solidFill>
              </a:rPr>
              <a:t>Evaluation and feedback</a:t>
            </a:r>
          </a:p>
          <a:p>
            <a:pPr indent="341313">
              <a:buFontTx/>
              <a:buChar char="•"/>
            </a:pPr>
            <a:r>
              <a:rPr lang="en-US" sz="2800" dirty="0">
                <a:solidFill>
                  <a:srgbClr val="008000"/>
                </a:solidFill>
              </a:rPr>
              <a:t>Introduce next lean tool</a:t>
            </a:r>
          </a:p>
        </p:txBody>
      </p:sp>
      <p:pic>
        <p:nvPicPr>
          <p:cNvPr id="8" name="Picture 7" descr="Taichii_Ohno_large.jpg"/>
          <p:cNvPicPr>
            <a:picLocks noChangeAspect="1"/>
          </p:cNvPicPr>
          <p:nvPr/>
        </p:nvPicPr>
        <p:blipFill>
          <a:blip r:embed="rId4" cstate="print"/>
          <a:stretch>
            <a:fillRect/>
          </a:stretch>
        </p:blipFill>
        <p:spPr>
          <a:xfrm>
            <a:off x="6096000" y="3492855"/>
            <a:ext cx="2362200" cy="2603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1371600" y="5514749"/>
            <a:ext cx="4334841" cy="400110"/>
          </a:xfrm>
          <a:prstGeom prst="rect">
            <a:avLst/>
          </a:prstGeom>
          <a:noFill/>
        </p:spPr>
        <p:txBody>
          <a:bodyPr wrap="none" rtlCol="0">
            <a:spAutoFit/>
          </a:bodyPr>
          <a:lstStyle/>
          <a:p>
            <a:r>
              <a:rPr lang="en-US" dirty="0" smtClean="0"/>
              <a:t>See </a:t>
            </a:r>
            <a:r>
              <a:rPr lang="en-US" dirty="0" err="1" smtClean="0"/>
              <a:t>wisc</a:t>
            </a:r>
            <a:r>
              <a:rPr lang="en-US" dirty="0" smtClean="0"/>
              <a:t> on-line12 principles of lean</a:t>
            </a:r>
            <a:endParaRPr lang="en-US" dirty="0"/>
          </a:p>
        </p:txBody>
      </p:sp>
      <p:sp>
        <p:nvSpPr>
          <p:cNvPr id="10"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69</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0" y="161925"/>
            <a:ext cx="9220200" cy="828675"/>
          </a:xfrm>
        </p:spPr>
        <p:txBody>
          <a:bodyPr>
            <a:normAutofit/>
          </a:bodyPr>
          <a:lstStyle/>
          <a:p>
            <a:r>
              <a:rPr lang="en-US" sz="4000" dirty="0" smtClean="0"/>
              <a:t>Agile Manufacturing</a:t>
            </a:r>
          </a:p>
        </p:txBody>
      </p:sp>
      <p:sp>
        <p:nvSpPr>
          <p:cNvPr id="33796" name="Rectangle 6"/>
          <p:cNvSpPr>
            <a:spLocks noGrp="1" noChangeArrowheads="1"/>
          </p:cNvSpPr>
          <p:nvPr>
            <p:ph idx="1"/>
          </p:nvPr>
        </p:nvSpPr>
        <p:spPr>
          <a:xfrm>
            <a:off x="609600" y="914400"/>
            <a:ext cx="8229600" cy="3810000"/>
          </a:xfrm>
        </p:spPr>
        <p:txBody>
          <a:bodyPr/>
          <a:lstStyle/>
          <a:p>
            <a:r>
              <a:rPr lang="en-US" dirty="0" smtClean="0"/>
              <a:t>Originally, the manufacturing industry was producer-led.</a:t>
            </a:r>
          </a:p>
          <a:p>
            <a:r>
              <a:rPr lang="en-US" dirty="0" smtClean="0"/>
              <a:t>A quality revolution arose in 1997 because of the global marketplace.</a:t>
            </a:r>
          </a:p>
          <a:p>
            <a:r>
              <a:rPr lang="en-US" dirty="0" smtClean="0"/>
              <a:t>Quick changes in manufacturing processes were needed to reflect customer likes and complaints.</a:t>
            </a:r>
          </a:p>
        </p:txBody>
      </p:sp>
      <p:pic>
        <p:nvPicPr>
          <p:cNvPr id="5" name="Picture 4" descr="220px-Mr_and_Mrs_Henry_Ford_in_his_first_car.jpg"/>
          <p:cNvPicPr>
            <a:picLocks noChangeAspect="1"/>
          </p:cNvPicPr>
          <p:nvPr/>
        </p:nvPicPr>
        <p:blipFill>
          <a:blip r:embed="rId4" cstate="print"/>
          <a:stretch>
            <a:fillRect/>
          </a:stretch>
        </p:blipFill>
        <p:spPr>
          <a:xfrm>
            <a:off x="1656111" y="4572000"/>
            <a:ext cx="2504378" cy="1400175"/>
          </a:xfrm>
          <a:prstGeom prst="roundRect">
            <a:avLst>
              <a:gd name="adj" fmla="val 8594"/>
            </a:avLst>
          </a:prstGeom>
          <a:solidFill>
            <a:srgbClr val="FFFFFF">
              <a:shade val="85000"/>
            </a:srgbClr>
          </a:solidFill>
          <a:ln>
            <a:noFill/>
          </a:ln>
          <a:effectLst>
            <a:outerShdw blurRad="50800" dist="38100" dir="2700000" algn="tl" rotWithShape="0">
              <a:schemeClr val="tx1">
                <a:alpha val="73000"/>
              </a:schemeClr>
            </a:outerShdw>
          </a:effectLst>
        </p:spPr>
      </p:pic>
      <p:pic>
        <p:nvPicPr>
          <p:cNvPr id="7" name="Picture 6" descr="500px-Computer-aj_aj_ashton_01.svg.png"/>
          <p:cNvPicPr>
            <a:picLocks noChangeAspect="1"/>
          </p:cNvPicPr>
          <p:nvPr/>
        </p:nvPicPr>
        <p:blipFill>
          <a:blip r:embed="rId5" cstate="print"/>
          <a:stretch>
            <a:fillRect/>
          </a:stretch>
        </p:blipFill>
        <p:spPr>
          <a:xfrm>
            <a:off x="5715000" y="4079875"/>
            <a:ext cx="1905000" cy="1905000"/>
          </a:xfrm>
          <a:prstGeom prst="rect">
            <a:avLst/>
          </a:prstGeom>
        </p:spPr>
      </p:pic>
      <p:sp>
        <p:nvSpPr>
          <p:cNvPr id="9"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70</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Effect transition="in" filter="fade">
                                      <p:cBhvr>
                                        <p:cTn id="7" dur="500"/>
                                        <p:tgtEl>
                                          <p:spTgt spid="337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6">
                                            <p:txEl>
                                              <p:pRg st="1" end="1"/>
                                            </p:txEl>
                                          </p:spTgt>
                                        </p:tgtEl>
                                        <p:attrNameLst>
                                          <p:attrName>style.visibility</p:attrName>
                                        </p:attrNameLst>
                                      </p:cBhvr>
                                      <p:to>
                                        <p:strVal val="visible"/>
                                      </p:to>
                                    </p:set>
                                    <p:animEffect transition="in" filter="fade">
                                      <p:cBhvr>
                                        <p:cTn id="12" dur="500"/>
                                        <p:tgtEl>
                                          <p:spTgt spid="337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796">
                                            <p:txEl>
                                              <p:pRg st="2" end="2"/>
                                            </p:txEl>
                                          </p:spTgt>
                                        </p:tgtEl>
                                        <p:attrNameLst>
                                          <p:attrName>style.visibility</p:attrName>
                                        </p:attrNameLst>
                                      </p:cBhvr>
                                      <p:to>
                                        <p:strVal val="visible"/>
                                      </p:to>
                                    </p:set>
                                    <p:animEffect transition="in" filter="fade">
                                      <p:cBhvr>
                                        <p:cTn id="17" dur="500"/>
                                        <p:tgtEl>
                                          <p:spTgt spid="337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bwMode="auto">
          <a:xfrm>
            <a:off x="12700" y="228600"/>
            <a:ext cx="92075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Agile Manufacturing </a:t>
            </a:r>
            <a:r>
              <a:rPr lang="en-US" sz="2800" dirty="0" smtClean="0"/>
              <a:t>(Cont’d.)</a:t>
            </a:r>
          </a:p>
        </p:txBody>
      </p:sp>
      <p:sp>
        <p:nvSpPr>
          <p:cNvPr id="3" name="Content Placeholder 2"/>
          <p:cNvSpPr>
            <a:spLocks noGrp="1"/>
          </p:cNvSpPr>
          <p:nvPr>
            <p:ph idx="1"/>
          </p:nvPr>
        </p:nvSpPr>
        <p:spPr/>
        <p:txBody>
          <a:bodyPr/>
          <a:lstStyle/>
          <a:p>
            <a:pPr marL="341313" indent="-341313" eaLnBrk="1" hangingPunct="1">
              <a:spcBef>
                <a:spcPts val="3000"/>
              </a:spcBef>
              <a:defRPr/>
            </a:pPr>
            <a:r>
              <a:rPr lang="en-US" b="1" dirty="0" smtClean="0">
                <a:solidFill>
                  <a:srgbClr val="800000"/>
                </a:solidFill>
              </a:rPr>
              <a:t>Four Components</a:t>
            </a:r>
          </a:p>
          <a:p>
            <a:pPr marL="682625" lvl="1" indent="-341313" eaLnBrk="1" hangingPunct="1">
              <a:spcBef>
                <a:spcPts val="1800"/>
              </a:spcBef>
              <a:defRPr/>
            </a:pPr>
            <a:r>
              <a:rPr lang="en-US" i="1" dirty="0" smtClean="0">
                <a:solidFill>
                  <a:srgbClr val="FF0000"/>
                </a:solidFill>
              </a:rPr>
              <a:t>Deliver value to customer</a:t>
            </a:r>
          </a:p>
          <a:p>
            <a:pPr marL="682625" lvl="1" indent="-341313" eaLnBrk="1" hangingPunct="1">
              <a:spcBef>
                <a:spcPts val="1800"/>
              </a:spcBef>
              <a:defRPr/>
            </a:pPr>
            <a:r>
              <a:rPr lang="en-US" i="1" dirty="0" smtClean="0"/>
              <a:t>Be ready for change</a:t>
            </a:r>
          </a:p>
          <a:p>
            <a:pPr marL="682625" lvl="1" indent="-341313" eaLnBrk="1" hangingPunct="1">
              <a:spcBef>
                <a:spcPts val="1800"/>
              </a:spcBef>
              <a:defRPr/>
            </a:pPr>
            <a:r>
              <a:rPr lang="en-US" i="1" dirty="0" smtClean="0">
                <a:solidFill>
                  <a:srgbClr val="663300"/>
                </a:solidFill>
              </a:rPr>
              <a:t>Value human knowledge and skills</a:t>
            </a:r>
          </a:p>
          <a:p>
            <a:pPr marL="682625" lvl="1" indent="-341313" eaLnBrk="1" hangingPunct="1">
              <a:spcBef>
                <a:spcPts val="1800"/>
              </a:spcBef>
              <a:defRPr/>
            </a:pPr>
            <a:r>
              <a:rPr lang="en-US" i="1" dirty="0" smtClean="0"/>
              <a:t>Form virtual partnerships</a:t>
            </a:r>
          </a:p>
          <a:p>
            <a:pPr>
              <a:defRPr/>
            </a:pPr>
            <a:endParaRPr lang="en-US" dirty="0"/>
          </a:p>
        </p:txBody>
      </p:sp>
      <p:sp>
        <p:nvSpPr>
          <p:cNvPr id="6"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71</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bwMode="auto">
          <a:xfrm>
            <a:off x="0" y="262890"/>
            <a:ext cx="9118600" cy="72771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QUESTION</a:t>
            </a:r>
          </a:p>
        </p:txBody>
      </p:sp>
      <p:sp>
        <p:nvSpPr>
          <p:cNvPr id="34819" name="Content Placeholder 2"/>
          <p:cNvSpPr>
            <a:spLocks noGrp="1"/>
          </p:cNvSpPr>
          <p:nvPr>
            <p:ph idx="1"/>
          </p:nvPr>
        </p:nvSpPr>
        <p:spPr>
          <a:xfrm>
            <a:off x="152400" y="1219200"/>
            <a:ext cx="8229600" cy="2895600"/>
          </a:xfrm>
        </p:spPr>
        <p:txBody>
          <a:bodyPr/>
          <a:lstStyle/>
          <a:p>
            <a:r>
              <a:rPr lang="en-US" dirty="0" smtClean="0"/>
              <a:t>What is an example of agile manufacturing practices?</a:t>
            </a:r>
          </a:p>
          <a:p>
            <a:r>
              <a:rPr lang="en-US" dirty="0" smtClean="0"/>
              <a:t>Has anyone seen improvements of existing products?</a:t>
            </a:r>
          </a:p>
        </p:txBody>
      </p:sp>
      <p:pic>
        <p:nvPicPr>
          <p:cNvPr id="5" name="Picture 4" descr="3497639175_006a83bcea_m.jpg"/>
          <p:cNvPicPr>
            <a:picLocks noChangeAspect="1"/>
          </p:cNvPicPr>
          <p:nvPr/>
        </p:nvPicPr>
        <p:blipFill>
          <a:blip r:embed="rId4" cstate="print"/>
          <a:stretch>
            <a:fillRect/>
          </a:stretch>
        </p:blipFill>
        <p:spPr>
          <a:xfrm>
            <a:off x="4395518" y="3124200"/>
            <a:ext cx="4157932" cy="2754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2537387646_2235214241_o.jpg"/>
          <p:cNvPicPr>
            <a:picLocks noChangeAspect="1"/>
          </p:cNvPicPr>
          <p:nvPr/>
        </p:nvPicPr>
        <p:blipFill>
          <a:blip r:embed="rId5" cstate="print"/>
          <a:stretch>
            <a:fillRect/>
          </a:stretch>
        </p:blipFill>
        <p:spPr>
          <a:xfrm>
            <a:off x="1322379" y="3351530"/>
            <a:ext cx="2514600"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reamstimefree_10053288.jpg"/>
          <p:cNvPicPr>
            <a:picLocks noChangeAspect="1"/>
          </p:cNvPicPr>
          <p:nvPr/>
        </p:nvPicPr>
        <p:blipFill>
          <a:blip r:embed="rId6" cstate="print"/>
          <a:srcRect r="44167" b="26395"/>
          <a:stretch>
            <a:fillRect/>
          </a:stretch>
        </p:blipFill>
        <p:spPr>
          <a:xfrm>
            <a:off x="7561532" y="64770"/>
            <a:ext cx="1391707" cy="1295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72</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bwMode="auto">
          <a:xfrm>
            <a:off x="0" y="271268"/>
            <a:ext cx="9144000" cy="71933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Summary</a:t>
            </a:r>
          </a:p>
        </p:txBody>
      </p:sp>
      <p:sp>
        <p:nvSpPr>
          <p:cNvPr id="28677" name="Rectangle 5"/>
          <p:cNvSpPr>
            <a:spLocks noGrp="1" noChangeArrowheads="1"/>
          </p:cNvSpPr>
          <p:nvPr>
            <p:ph idx="1"/>
          </p:nvPr>
        </p:nvSpPr>
        <p:spPr>
          <a:xfrm>
            <a:off x="457200" y="1295400"/>
            <a:ext cx="8229600" cy="4525963"/>
          </a:xfrm>
        </p:spPr>
        <p:txBody>
          <a:bodyPr/>
          <a:lstStyle/>
          <a:p>
            <a:pPr eaLnBrk="1" hangingPunct="1">
              <a:defRPr/>
            </a:pPr>
            <a:r>
              <a:rPr lang="en-US" dirty="0" smtClean="0">
                <a:solidFill>
                  <a:srgbClr val="800000"/>
                </a:solidFill>
              </a:rPr>
              <a:t>Early manufacturing</a:t>
            </a:r>
          </a:p>
          <a:p>
            <a:pPr eaLnBrk="1" hangingPunct="1">
              <a:defRPr/>
            </a:pPr>
            <a:r>
              <a:rPr lang="en-US" dirty="0" smtClean="0">
                <a:solidFill>
                  <a:srgbClr val="008000"/>
                </a:solidFill>
              </a:rPr>
              <a:t>Mass production            </a:t>
            </a:r>
          </a:p>
          <a:p>
            <a:pPr eaLnBrk="1" hangingPunct="1">
              <a:defRPr/>
            </a:pPr>
            <a:r>
              <a:rPr lang="en-US" dirty="0" smtClean="0">
                <a:solidFill>
                  <a:srgbClr val="FF0000"/>
                </a:solidFill>
              </a:rPr>
              <a:t>Rapid manufacturing</a:t>
            </a:r>
          </a:p>
          <a:p>
            <a:pPr eaLnBrk="1" hangingPunct="1">
              <a:defRPr/>
            </a:pPr>
            <a:r>
              <a:rPr lang="en-US" dirty="0" smtClean="0">
                <a:solidFill>
                  <a:schemeClr val="accent2"/>
                </a:solidFill>
              </a:rPr>
              <a:t>Lean manufacturing</a:t>
            </a:r>
          </a:p>
          <a:p>
            <a:pPr eaLnBrk="1" hangingPunct="1">
              <a:defRPr/>
            </a:pPr>
            <a:r>
              <a:rPr lang="en-US" dirty="0" smtClean="0">
                <a:solidFill>
                  <a:srgbClr val="006666"/>
                </a:solidFill>
              </a:rPr>
              <a:t>Lean thinking</a:t>
            </a:r>
          </a:p>
          <a:p>
            <a:pPr eaLnBrk="1" hangingPunct="1">
              <a:defRPr/>
            </a:pPr>
            <a:r>
              <a:rPr lang="en-US" dirty="0" smtClean="0">
                <a:solidFill>
                  <a:srgbClr val="800000"/>
                </a:solidFill>
              </a:rPr>
              <a:t>Agile manufacturing </a:t>
            </a:r>
          </a:p>
          <a:p>
            <a:pPr eaLnBrk="1" hangingPunct="1">
              <a:defRPr/>
            </a:pPr>
            <a:r>
              <a:rPr lang="en-US" dirty="0" smtClean="0">
                <a:solidFill>
                  <a:srgbClr val="008000"/>
                </a:solidFill>
              </a:rPr>
              <a:t>Inventions</a:t>
            </a:r>
          </a:p>
        </p:txBody>
      </p:sp>
      <p:pic>
        <p:nvPicPr>
          <p:cNvPr id="36869" name="Picture 8" descr="MCj02372840000[1]"/>
          <p:cNvPicPr>
            <a:picLocks noChangeAspect="1" noChangeArrowheads="1"/>
          </p:cNvPicPr>
          <p:nvPr/>
        </p:nvPicPr>
        <p:blipFill>
          <a:blip r:embed="rId4" cstate="print"/>
          <a:stretch>
            <a:fillRect/>
          </a:stretch>
        </p:blipFill>
        <p:spPr bwMode="auto">
          <a:xfrm>
            <a:off x="5105400" y="2849755"/>
            <a:ext cx="3352800" cy="1679189"/>
          </a:xfrm>
          <a:prstGeom prst="rect">
            <a:avLst/>
          </a:prstGeom>
          <a:noFill/>
          <a:ln w="9525">
            <a:noFill/>
            <a:miter lim="800000"/>
            <a:headEnd/>
            <a:tailEnd/>
          </a:ln>
        </p:spPr>
      </p:pic>
      <p:sp>
        <p:nvSpPr>
          <p:cNvPr id="7" name="Slide Number Placeholder 7"/>
          <p:cNvSpPr>
            <a:spLocks noGrp="1"/>
          </p:cNvSpPr>
          <p:nvPr>
            <p:ph type="sldNum" sz="quarter" idx="4294967295"/>
          </p:nvPr>
        </p:nvSpPr>
        <p:spPr>
          <a:xfrm>
            <a:off x="6705600" y="6248400"/>
            <a:ext cx="2133600" cy="365125"/>
          </a:xfrm>
          <a:prstGeom prst="rect">
            <a:avLst/>
          </a:prstGeom>
        </p:spPr>
        <p:txBody>
          <a:bodyPr/>
          <a:lstStyle/>
          <a:p>
            <a:pPr algn="r">
              <a:defRPr/>
            </a:pPr>
            <a:fld id="{610233AD-4F09-4245-AA2D-71CBD78E8399}" type="slidenum">
              <a:rPr lang="en-US" sz="1200" smtClean="0">
                <a:solidFill>
                  <a:schemeClr val="tx1"/>
                </a:solidFill>
              </a:rPr>
              <a:pPr algn="r">
                <a:defRPr/>
              </a:pPr>
              <a:t>73</a:t>
            </a:fld>
            <a:r>
              <a:rPr lang="en-US" sz="1200" dirty="0" smtClean="0">
                <a:solidFill>
                  <a:schemeClr val="tx1"/>
                </a:solidFill>
              </a:rPr>
              <a:t>/73</a:t>
            </a:r>
            <a:endParaRPr lang="en-US" sz="12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fade">
                                      <p:cBhvr>
                                        <p:cTn id="7" dur="500"/>
                                        <p:tgtEl>
                                          <p:spTgt spid="28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Effect transition="in" filter="fade">
                                      <p:cBhvr>
                                        <p:cTn id="12" dur="500"/>
                                        <p:tgtEl>
                                          <p:spTgt spid="28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7">
                                            <p:txEl>
                                              <p:pRg st="2" end="2"/>
                                            </p:txEl>
                                          </p:spTgt>
                                        </p:tgtEl>
                                        <p:attrNameLst>
                                          <p:attrName>style.visibility</p:attrName>
                                        </p:attrNameLst>
                                      </p:cBhvr>
                                      <p:to>
                                        <p:strVal val="visible"/>
                                      </p:to>
                                    </p:set>
                                    <p:animEffect transition="in" filter="fade">
                                      <p:cBhvr>
                                        <p:cTn id="17" dur="500"/>
                                        <p:tgtEl>
                                          <p:spTgt spid="286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7">
                                            <p:txEl>
                                              <p:pRg st="3" end="3"/>
                                            </p:txEl>
                                          </p:spTgt>
                                        </p:tgtEl>
                                        <p:attrNameLst>
                                          <p:attrName>style.visibility</p:attrName>
                                        </p:attrNameLst>
                                      </p:cBhvr>
                                      <p:to>
                                        <p:strVal val="visible"/>
                                      </p:to>
                                    </p:set>
                                    <p:animEffect transition="in" filter="fade">
                                      <p:cBhvr>
                                        <p:cTn id="22" dur="500"/>
                                        <p:tgtEl>
                                          <p:spTgt spid="286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677">
                                            <p:txEl>
                                              <p:pRg st="4" end="4"/>
                                            </p:txEl>
                                          </p:spTgt>
                                        </p:tgtEl>
                                        <p:attrNameLst>
                                          <p:attrName>style.visibility</p:attrName>
                                        </p:attrNameLst>
                                      </p:cBhvr>
                                      <p:to>
                                        <p:strVal val="visible"/>
                                      </p:to>
                                    </p:set>
                                    <p:animEffect transition="in" filter="fade">
                                      <p:cBhvr>
                                        <p:cTn id="27" dur="500"/>
                                        <p:tgtEl>
                                          <p:spTgt spid="286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677">
                                            <p:txEl>
                                              <p:pRg st="5" end="5"/>
                                            </p:txEl>
                                          </p:spTgt>
                                        </p:tgtEl>
                                        <p:attrNameLst>
                                          <p:attrName>style.visibility</p:attrName>
                                        </p:attrNameLst>
                                      </p:cBhvr>
                                      <p:to>
                                        <p:strVal val="visible"/>
                                      </p:to>
                                    </p:set>
                                    <p:animEffect transition="in" filter="fade">
                                      <p:cBhvr>
                                        <p:cTn id="32" dur="500"/>
                                        <p:tgtEl>
                                          <p:spTgt spid="286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677">
                                            <p:txEl>
                                              <p:pRg st="6" end="6"/>
                                            </p:txEl>
                                          </p:spTgt>
                                        </p:tgtEl>
                                        <p:attrNameLst>
                                          <p:attrName>style.visibility</p:attrName>
                                        </p:attrNameLst>
                                      </p:cBhvr>
                                      <p:to>
                                        <p:strVal val="visible"/>
                                      </p:to>
                                    </p:set>
                                    <p:animEffect transition="in" filter="fade">
                                      <p:cBhvr>
                                        <p:cTn id="37" dur="500"/>
                                        <p:tgtEl>
                                          <p:spTgt spid="2867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POWERPOINTVERSION" val="14.0"/>
  <p:tag name="SAVECSVWITHSESSION" val="False"/>
  <p:tag name="ANSWERNOWTEXT" val="Answer Now"/>
  <p:tag name="RESPTABLESTYLE" val="-1"/>
  <p:tag name="ALLOWDUPLICATES" val="False"/>
  <p:tag name="AUTOADVANCE" val="False"/>
  <p:tag name="STDCHART" val="1"/>
  <p:tag name="SKIPREMAININGRACESLIDES" val="True"/>
  <p:tag name="BUBBLENAMEVISIBLE" val="True"/>
  <p:tag name="DEFAULTNUMTEAMS" val="5"/>
  <p:tag name="CUSTOMCELLBACKCOLOR2" val="-13395457"/>
  <p:tag name="DISPLAYNAME" val="True"/>
  <p:tag name="GRIDROTATIONINTERVAL" val="2"/>
  <p:tag name="GRIDFONTSIZE" val="12"/>
  <p:tag name="RESETCHARTS" val="True"/>
  <p:tag name="ALLOWUSERFEEDBACK" val="True"/>
  <p:tag name="REALTIMEBACKUPPATH" val="(None)"/>
  <p:tag name="ADVANCEDSETTINGSVIEW" val="False"/>
  <p:tag name="FIBDISPLAYKEYWORDS" val="True"/>
  <p:tag name="PRRESPONSE4" val="7"/>
  <p:tag name="PRRESPONSE8" val="3"/>
  <p:tag name="ALWAYSOPENPOLL" val="False"/>
  <p:tag name="SHOWBARVISIBLE" val="True"/>
  <p:tag name="BULLETTYPE" val="3"/>
  <p:tag name="RESPCOUNTERFORMAT" val="0"/>
  <p:tag name="BACKUPSESSIONS" val="True"/>
  <p:tag name="ROTATIONINTERVAL" val="2"/>
  <p:tag name="RACEANIMATIONSPEED" val="3"/>
  <p:tag name="BUBBLESIZEVISIBLE" val="True"/>
  <p:tag name="CUSTOMCELLFORECOLOR" val="-16777216"/>
  <p:tag name="USESCHEMECOLORS" val="True"/>
  <p:tag name="AUTOSIZEGRID" val="True"/>
  <p:tag name="CHARTCOLORS" val="0"/>
  <p:tag name="INCLUDEPPT" val="True"/>
  <p:tag name="ZEROBASED" val="False"/>
  <p:tag name="FIBNUMRESULTS" val="5"/>
  <p:tag name="PRRESPONSE3" val="8"/>
  <p:tag name="PRRESPONSE9" val="2"/>
  <p:tag name="TASKPANEKEY" val="99f5b6a5-0483-48fe-812d-4e9b1146a90d"/>
  <p:tag name="CSVFORMAT" val="0"/>
  <p:tag name="COUNTDOWNSECONDS" val="10"/>
  <p:tag name="CHARTVALUEFORMAT" val="0%"/>
  <p:tag name="RACERSMAXDISPLAYED" val="5"/>
  <p:tag name="BUBBLEVALUEFORMAT" val="0.0"/>
  <p:tag name="CUSTOMCELLBACKCOLOR3" val="-268652"/>
  <p:tag name="GRIDOPACITY" val="90"/>
  <p:tag name="CHARTLABELS" val="1"/>
  <p:tag name="INCORRECTPOINTVALUE" val="0"/>
  <p:tag name="FIBDISPLAYRESULTS" val="True"/>
  <p:tag name="PRRESPONSE5" val="6"/>
  <p:tag name="SHOWFLASHWARNING" val="True"/>
  <p:tag name="USESECONDARYMONITOR" val="True"/>
  <p:tag name="INPUTSOURCE" val="1"/>
  <p:tag name="AUTOUPDATEALIASES" val="True"/>
  <p:tag name="MAXRESPONDERS" val="5"/>
  <p:tag name="CUSTOMCELLBACKCOLOR4" val="-8355712"/>
  <p:tag name="GRIDPOSITION" val="1"/>
  <p:tag name="CORRECTPOINTVALUE" val="100"/>
  <p:tag name="FIBINCLUDEOTHER" val="True"/>
  <p:tag name="PRRESPONSE7" val="4"/>
  <p:tag name="EXPANDSHOWBAR" val="True"/>
  <p:tag name="NUMRESPONSES" val="1"/>
  <p:tag name="PARTICIPANTSINLEADERBOARD" val="5"/>
  <p:tag name="CUSTOMCELLBACKCOLOR1" val="-657956"/>
  <p:tag name="POLLINGCYCLE" val="2"/>
  <p:tag name="AUTOADJUSTPARTRANGE" val="True"/>
  <p:tag name="PRRESPONSE6" val="5"/>
  <p:tag name="ANSWERNOWSTYLE" val="-1"/>
  <p:tag name="REVIEWONLY" val="False"/>
  <p:tag name="CUSTOMGRIDBACKCOLOR" val="-722948"/>
  <p:tag name="INCLUDENONRESPONDERS" val="False"/>
  <p:tag name="PRRESPONSE1" val="10"/>
  <p:tag name="TPVERSION" val="2008"/>
  <p:tag name="RACEENDPOINTS" val="100"/>
  <p:tag name="DISPLAYDEVICEID" val="True"/>
  <p:tag name="CHARTSCALE" val="True"/>
  <p:tag name="COUNTDOWNSTYLE" val="-1"/>
  <p:tag name="BUBBLEGROUPING" val="3"/>
  <p:tag name="REALTIMEBACKUP" val="False"/>
  <p:tag name="RESPCOUNTERSTYLE" val="-1"/>
  <p:tag name="GRIDSIZE" val="{Width=800, Height=600}"/>
  <p:tag name="ARTICULATE_PROJECT_OPEN" val="0"/>
  <p:tag name="MULTIRESPDIVISOR" val="1"/>
  <p:tag name="TEAMSINLEADERBOARD" val="5"/>
  <p:tag name="BACKUPMAINTENANCE" val="7"/>
  <p:tag name="DISPLAYDEVICENUMBER" val="True"/>
  <p:tag name="PRRESPONSE10" val="1"/>
  <p:tag name="PRRESPONSE2" val="9"/>
  <p:tag name="DELIMITERS" val="3.1"/>
  <p:tag name="TPFULLVERSION" val="4.3.2.120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4378</TotalTime>
  <Words>2427</Words>
  <Application>Microsoft Office PowerPoint</Application>
  <PresentationFormat>On-screen Show (4:3)</PresentationFormat>
  <Paragraphs>600</Paragraphs>
  <Slides>73</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Office Theme</vt:lpstr>
      <vt:lpstr>Domain 2: Production Processes</vt:lpstr>
      <vt:lpstr>PowerPoint Presentation</vt:lpstr>
      <vt:lpstr>Domain 2: Production Processes</vt:lpstr>
      <vt:lpstr>PowerPoint Presentation</vt:lpstr>
      <vt:lpstr>Learning Objectives</vt:lpstr>
      <vt:lpstr>What is Manufacturing????</vt:lpstr>
      <vt:lpstr>Never Worked in Manufacturing??</vt:lpstr>
      <vt:lpstr>Who is the Customer?</vt:lpstr>
      <vt:lpstr>Who Is The Customer?</vt:lpstr>
      <vt:lpstr>PowerPoint Presentation</vt:lpstr>
      <vt:lpstr>Internal Customer</vt:lpstr>
      <vt:lpstr>External Customer</vt:lpstr>
      <vt:lpstr>Who Has an Interest in the Output?</vt:lpstr>
      <vt:lpstr>QUESTION</vt:lpstr>
      <vt:lpstr>PowerPoint Presentation</vt:lpstr>
      <vt:lpstr>PowerPoint Presentation</vt:lpstr>
      <vt:lpstr>PowerPoint Presentation</vt:lpstr>
      <vt:lpstr>Early Manufacturing</vt:lpstr>
      <vt:lpstr>QUESTION</vt:lpstr>
      <vt:lpstr>QUESTION</vt:lpstr>
      <vt:lpstr>Manufacturing Sub-industries</vt:lpstr>
      <vt:lpstr>QUESTION</vt:lpstr>
      <vt:lpstr>QUESTION</vt:lpstr>
      <vt:lpstr>Mass Production</vt:lpstr>
      <vt:lpstr>QUESTION</vt:lpstr>
      <vt:lpstr>Key Participants in Manufacturing</vt:lpstr>
      <vt:lpstr>Operating Environment</vt:lpstr>
      <vt:lpstr>Operating Environment (Cont’d)</vt:lpstr>
      <vt:lpstr>QUESTION</vt:lpstr>
      <vt:lpstr>Manufacturing Operations</vt:lpstr>
      <vt:lpstr>Manufacturing Process</vt:lpstr>
      <vt:lpstr>Manufacturing Processes</vt:lpstr>
      <vt:lpstr>Manufacturing Processes (Cont’d.)</vt:lpstr>
      <vt:lpstr>Manufacturing Processes (Cont’d.)</vt:lpstr>
      <vt:lpstr>Manufacturing Processes (Cont’d.)</vt:lpstr>
      <vt:lpstr>Manufacturing Processes (Cont’d.)</vt:lpstr>
      <vt:lpstr>Manufacturing Processes (Cont’d.)</vt:lpstr>
      <vt:lpstr>Primary and Secondary Processing</vt:lpstr>
      <vt:lpstr>QUESTION</vt:lpstr>
      <vt:lpstr>Examples of Manufactured Products</vt:lpstr>
      <vt:lpstr>Petroleum and Coal Products</vt:lpstr>
      <vt:lpstr>Computers and Electronics</vt:lpstr>
      <vt:lpstr>Chemicals</vt:lpstr>
      <vt:lpstr>Food</vt:lpstr>
      <vt:lpstr>Pharmaceuticals</vt:lpstr>
      <vt:lpstr>Aerospace and Defense</vt:lpstr>
      <vt:lpstr>Electrical Equipment and Appliances</vt:lpstr>
      <vt:lpstr>Machinery</vt:lpstr>
      <vt:lpstr>Motor Vehicles</vt:lpstr>
      <vt:lpstr>Beverages</vt:lpstr>
      <vt:lpstr>Metal Composition</vt:lpstr>
      <vt:lpstr>Polymers</vt:lpstr>
      <vt:lpstr>Ceramics</vt:lpstr>
      <vt:lpstr>Other Materials</vt:lpstr>
      <vt:lpstr>Selecting Materials</vt:lpstr>
      <vt:lpstr>Developing New Materials</vt:lpstr>
      <vt:lpstr>Rapid Manufacturing</vt:lpstr>
      <vt:lpstr>QUESTION</vt:lpstr>
      <vt:lpstr>Rapid Prototyping</vt:lpstr>
      <vt:lpstr>Additive Manufacturing</vt:lpstr>
      <vt:lpstr>Subtractive Manufacturing</vt:lpstr>
      <vt:lpstr>Vertical Integration</vt:lpstr>
      <vt:lpstr>Vertical Integration  (Cont’d.)</vt:lpstr>
      <vt:lpstr>Vertical Integration  (Cont’d.)</vt:lpstr>
      <vt:lpstr>Vertical Integration  (Cont’d.)</vt:lpstr>
      <vt:lpstr>QUESTION</vt:lpstr>
      <vt:lpstr>Lean Thinking </vt:lpstr>
      <vt:lpstr>Lean Manufacturing</vt:lpstr>
      <vt:lpstr>Lean Manufacturing (Cont’d.)</vt:lpstr>
      <vt:lpstr>Agile Manufacturing</vt:lpstr>
      <vt:lpstr>Agile Manufacturing (Cont’d.)</vt:lpstr>
      <vt:lpstr>QUESTION</vt:lpstr>
      <vt:lpstr>Summary</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185</cp:revision>
  <dcterms:created xsi:type="dcterms:W3CDTF">2006-11-06T17:53:47Z</dcterms:created>
  <dcterms:modified xsi:type="dcterms:W3CDTF">2016-01-19T19:55:39Z</dcterms:modified>
</cp:coreProperties>
</file>