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tags/tag37.xml" ContentType="application/vnd.openxmlformats-officedocument.presentationml.tags+xml"/>
  <Override PartName="/ppt/notesSlides/notesSlide37.xml" ContentType="application/vnd.openxmlformats-officedocument.presentationml.notesSlide+xml"/>
  <Override PartName="/ppt/tags/tag38.xml" ContentType="application/vnd.openxmlformats-officedocument.presentationml.tags+xml"/>
  <Override PartName="/ppt/notesSlides/notesSlide38.xml" ContentType="application/vnd.openxmlformats-officedocument.presentationml.notesSlide+xml"/>
  <Override PartName="/ppt/tags/tag39.xml" ContentType="application/vnd.openxmlformats-officedocument.presentationml.tags+xml"/>
  <Override PartName="/ppt/notesSlides/notesSlide39.xml" ContentType="application/vnd.openxmlformats-officedocument.presentationml.notesSlide+xml"/>
  <Override PartName="/ppt/tags/tag40.xml" ContentType="application/vnd.openxmlformats-officedocument.presentationml.tags+xml"/>
  <Override PartName="/ppt/notesSlides/notesSlide40.xml" ContentType="application/vnd.openxmlformats-officedocument.presentationml.notesSlide+xml"/>
  <Override PartName="/ppt/tags/tag41.xml" ContentType="application/vnd.openxmlformats-officedocument.presentationml.tags+xml"/>
  <Override PartName="/ppt/notesSlides/notesSlide41.xml" ContentType="application/vnd.openxmlformats-officedocument.presentationml.notesSlide+xml"/>
  <Override PartName="/ppt/tags/tag42.xml" ContentType="application/vnd.openxmlformats-officedocument.presentationml.tags+xml"/>
  <Override PartName="/ppt/notesSlides/notesSlide42.xml" ContentType="application/vnd.openxmlformats-officedocument.presentationml.notesSlide+xml"/>
  <Override PartName="/ppt/tags/tag43.xml" ContentType="application/vnd.openxmlformats-officedocument.presentationml.tags+xml"/>
  <Override PartName="/ppt/notesSlides/notesSlide43.xml" ContentType="application/vnd.openxmlformats-officedocument.presentationml.notesSlide+xml"/>
  <Override PartName="/ppt/tags/tag44.xml" ContentType="application/vnd.openxmlformats-officedocument.presentationml.tags+xml"/>
  <Override PartName="/ppt/notesSlides/notesSlide44.xml" ContentType="application/vnd.openxmlformats-officedocument.presentationml.notesSlide+xml"/>
  <Override PartName="/ppt/tags/tag45.xml" ContentType="application/vnd.openxmlformats-officedocument.presentationml.tags+xml"/>
  <Override PartName="/ppt/notesSlides/notesSlide45.xml" ContentType="application/vnd.openxmlformats-officedocument.presentationml.notesSlide+xml"/>
  <Override PartName="/ppt/tags/tag46.xml" ContentType="application/vnd.openxmlformats-officedocument.presentationml.tags+xml"/>
  <Override PartName="/ppt/notesSlides/notesSlide46.xml" ContentType="application/vnd.openxmlformats-officedocument.presentationml.notesSlide+xml"/>
  <Override PartName="/ppt/tags/tag47.xml" ContentType="application/vnd.openxmlformats-officedocument.presentationml.tags+xml"/>
  <Override PartName="/ppt/notesSlides/notesSlide47.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1" r:id="rId1"/>
  </p:sldMasterIdLst>
  <p:notesMasterIdLst>
    <p:notesMasterId r:id="rId87"/>
  </p:notesMasterIdLst>
  <p:handoutMasterIdLst>
    <p:handoutMasterId r:id="rId88"/>
  </p:handoutMasterIdLst>
  <p:sldIdLst>
    <p:sldId id="256" r:id="rId2"/>
    <p:sldId id="357" r:id="rId3"/>
    <p:sldId id="358" r:id="rId4"/>
    <p:sldId id="359" r:id="rId5"/>
    <p:sldId id="360" r:id="rId6"/>
    <p:sldId id="413" r:id="rId7"/>
    <p:sldId id="361" r:id="rId8"/>
    <p:sldId id="362" r:id="rId9"/>
    <p:sldId id="363" r:id="rId10"/>
    <p:sldId id="364" r:id="rId11"/>
    <p:sldId id="414" r:id="rId12"/>
    <p:sldId id="365" r:id="rId13"/>
    <p:sldId id="415" r:id="rId14"/>
    <p:sldId id="416" r:id="rId15"/>
    <p:sldId id="366" r:id="rId16"/>
    <p:sldId id="417" r:id="rId17"/>
    <p:sldId id="368" r:id="rId18"/>
    <p:sldId id="369" r:id="rId19"/>
    <p:sldId id="370" r:id="rId20"/>
    <p:sldId id="418" r:id="rId21"/>
    <p:sldId id="420" r:id="rId22"/>
    <p:sldId id="419" r:id="rId23"/>
    <p:sldId id="371" r:id="rId24"/>
    <p:sldId id="373" r:id="rId25"/>
    <p:sldId id="374" r:id="rId26"/>
    <p:sldId id="375" r:id="rId27"/>
    <p:sldId id="376" r:id="rId28"/>
    <p:sldId id="377" r:id="rId29"/>
    <p:sldId id="378" r:id="rId30"/>
    <p:sldId id="379" r:id="rId31"/>
    <p:sldId id="380" r:id="rId32"/>
    <p:sldId id="381" r:id="rId33"/>
    <p:sldId id="382" r:id="rId34"/>
    <p:sldId id="383" r:id="rId35"/>
    <p:sldId id="384" r:id="rId36"/>
    <p:sldId id="385" r:id="rId37"/>
    <p:sldId id="388" r:id="rId38"/>
    <p:sldId id="387" r:id="rId39"/>
    <p:sldId id="318" r:id="rId40"/>
    <p:sldId id="391" r:id="rId41"/>
    <p:sldId id="392" r:id="rId42"/>
    <p:sldId id="297" r:id="rId43"/>
    <p:sldId id="302" r:id="rId44"/>
    <p:sldId id="304" r:id="rId45"/>
    <p:sldId id="393" r:id="rId46"/>
    <p:sldId id="394" r:id="rId47"/>
    <p:sldId id="299" r:id="rId48"/>
    <p:sldId id="303" r:id="rId49"/>
    <p:sldId id="337" r:id="rId50"/>
    <p:sldId id="307" r:id="rId51"/>
    <p:sldId id="308" r:id="rId52"/>
    <p:sldId id="350" r:id="rId53"/>
    <p:sldId id="351" r:id="rId54"/>
    <p:sldId id="352" r:id="rId55"/>
    <p:sldId id="353" r:id="rId56"/>
    <p:sldId id="355" r:id="rId57"/>
    <p:sldId id="354" r:id="rId58"/>
    <p:sldId id="309" r:id="rId59"/>
    <p:sldId id="404" r:id="rId60"/>
    <p:sldId id="405" r:id="rId61"/>
    <p:sldId id="312" r:id="rId62"/>
    <p:sldId id="406" r:id="rId63"/>
    <p:sldId id="407" r:id="rId64"/>
    <p:sldId id="338" r:id="rId65"/>
    <p:sldId id="408" r:id="rId66"/>
    <p:sldId id="339" r:id="rId67"/>
    <p:sldId id="409" r:id="rId68"/>
    <p:sldId id="340" r:id="rId69"/>
    <p:sldId id="410" r:id="rId70"/>
    <p:sldId id="341" r:id="rId71"/>
    <p:sldId id="395" r:id="rId72"/>
    <p:sldId id="396" r:id="rId73"/>
    <p:sldId id="397" r:id="rId74"/>
    <p:sldId id="398" r:id="rId75"/>
    <p:sldId id="399" r:id="rId76"/>
    <p:sldId id="400" r:id="rId77"/>
    <p:sldId id="401" r:id="rId78"/>
    <p:sldId id="402" r:id="rId79"/>
    <p:sldId id="306" r:id="rId80"/>
    <p:sldId id="347" r:id="rId81"/>
    <p:sldId id="386" r:id="rId82"/>
    <p:sldId id="411" r:id="rId83"/>
    <p:sldId id="412" r:id="rId84"/>
    <p:sldId id="343" r:id="rId85"/>
    <p:sldId id="389" r:id="rId86"/>
  </p:sldIdLst>
  <p:sldSz cx="9144000" cy="6858000" type="screen4x3"/>
  <p:notesSz cx="7010400" cy="9296400"/>
  <p:custDataLst>
    <p:tags r:id="rId89"/>
  </p:custDataLst>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96"/>
    <a:srgbClr val="FFCC00"/>
    <a:srgbClr val="FF0000"/>
    <a:srgbClr val="006666"/>
    <a:srgbClr val="660066"/>
    <a:srgbClr val="800000"/>
    <a:srgbClr val="6633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19" autoAdjust="0"/>
    <p:restoredTop sz="73963" autoAdjust="0"/>
  </p:normalViewPr>
  <p:slideViewPr>
    <p:cSldViewPr>
      <p:cViewPr varScale="1">
        <p:scale>
          <a:sx n="65" d="100"/>
          <a:sy n="65" d="100"/>
        </p:scale>
        <p:origin x="90" y="18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5140"/>
    </p:cViewPr>
  </p:sorterViewPr>
  <p:notesViewPr>
    <p:cSldViewPr>
      <p:cViewPr>
        <p:scale>
          <a:sx n="75" d="100"/>
          <a:sy n="75" d="100"/>
        </p:scale>
        <p:origin x="1584" y="-15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5" Type="http://schemas.openxmlformats.org/officeDocument/2006/relationships/image" Target="../media/image24.wmf"/><Relationship Id="rId4"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Number Placeholder 14"/>
          <p:cNvSpPr>
            <a:spLocks noGrp="1"/>
          </p:cNvSpPr>
          <p:nvPr>
            <p:ph type="sldNum" sz="quarter" idx="3"/>
          </p:nvPr>
        </p:nvSpPr>
        <p:spPr>
          <a:xfrm>
            <a:off x="3972560" y="8831580"/>
            <a:ext cx="3037840" cy="464820"/>
          </a:xfrm>
          <a:prstGeom prst="rect">
            <a:avLst/>
          </a:prstGeom>
        </p:spPr>
        <p:txBody>
          <a:bodyPr vert="horz" lIns="93177" tIns="46589" rIns="93177" bIns="46589" rtlCol="0" anchor="b"/>
          <a:lstStyle>
            <a:lvl1pPr algn="r">
              <a:defRPr sz="800"/>
            </a:lvl1pPr>
          </a:lstStyle>
          <a:p>
            <a:pPr>
              <a:defRPr/>
            </a:pPr>
            <a:endParaRPr lang="en-US" dirty="0"/>
          </a:p>
        </p:txBody>
      </p:sp>
    </p:spTree>
    <p:extLst>
      <p:ext uri="{BB962C8B-B14F-4D97-AF65-F5344CB8AC3E}">
        <p14:creationId xmlns:p14="http://schemas.microsoft.com/office/powerpoint/2010/main" val="36483928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pPr>
              <a:defRPr/>
            </a:pPr>
            <a:endParaRPr lang="en-US" dirty="0"/>
          </a:p>
        </p:txBody>
      </p:sp>
      <p:sp>
        <p:nvSpPr>
          <p:cNvPr id="43011"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dirty="0"/>
          </a:p>
        </p:txBody>
      </p:sp>
      <p:sp>
        <p:nvSpPr>
          <p:cNvPr id="573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3014"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pPr>
              <a:defRPr/>
            </a:pPr>
            <a:endParaRPr lang="en-US" dirty="0"/>
          </a:p>
        </p:txBody>
      </p:sp>
      <p:sp>
        <p:nvSpPr>
          <p:cNvPr id="43015"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380F7363-9B45-414F-821E-D8868BAF9F99}" type="slidenum">
              <a:rPr lang="en-US"/>
              <a:pPr>
                <a:defRPr/>
              </a:pPr>
              <a:t>‹#›</a:t>
            </a:fld>
            <a:endParaRPr lang="en-US" dirty="0"/>
          </a:p>
        </p:txBody>
      </p:sp>
    </p:spTree>
    <p:extLst>
      <p:ext uri="{BB962C8B-B14F-4D97-AF65-F5344CB8AC3E}">
        <p14:creationId xmlns:p14="http://schemas.microsoft.com/office/powerpoint/2010/main" val="32614431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BBFFC40-F4C0-4577-9934-5C1D6355A565}" type="slidenum">
              <a:rPr lang="en-US" smtClean="0"/>
              <a:pPr/>
              <a:t>1</a:t>
            </a:fld>
            <a:endParaRPr lang="en-US" dirty="0"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r>
              <a:rPr lang="en-US" b="1" dirty="0"/>
              <a:t>Read to Students: </a:t>
            </a:r>
            <a:r>
              <a:rPr lang="en-US" dirty="0"/>
              <a:t>To ensure that a mutual understanding between the daily job tasks and the need to actively participate in group projects is effective, this training provides information on how Six Sigma manufacturing tools are used on the production floor.</a:t>
            </a:r>
          </a:p>
        </p:txBody>
      </p:sp>
    </p:spTree>
    <p:extLst>
      <p:ext uri="{BB962C8B-B14F-4D97-AF65-F5344CB8AC3E}">
        <p14:creationId xmlns:p14="http://schemas.microsoft.com/office/powerpoint/2010/main" val="924428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defTabSz="931774">
              <a:defRPr/>
            </a:pPr>
            <a:r>
              <a:rPr lang="en-US" sz="2000" b="1" baseline="30000" dirty="0"/>
              <a:t>Direct students to turn to page </a:t>
            </a:r>
            <a:r>
              <a:rPr lang="en-US" sz="2000" b="1" baseline="30000" dirty="0" smtClean="0"/>
              <a:t>2-</a:t>
            </a:r>
            <a:r>
              <a:rPr lang="en-US" sz="2000" b="1" baseline="30000" dirty="0"/>
              <a:t>4</a:t>
            </a:r>
            <a:r>
              <a:rPr lang="en-US" sz="2000" b="1" baseline="30000" dirty="0" smtClean="0"/>
              <a:t>-</a:t>
            </a:r>
            <a:r>
              <a:rPr lang="en-US" sz="2000" b="1" baseline="30000" dirty="0"/>
              <a:t>1 in their </a:t>
            </a:r>
            <a:r>
              <a:rPr lang="en-US" sz="2000" b="1" baseline="30000" dirty="0" smtClean="0"/>
              <a:t>Manufacturing TDI book for </a:t>
            </a:r>
            <a:r>
              <a:rPr lang="en-US" sz="2000" b="1" baseline="30000" dirty="0"/>
              <a:t>Advanced Manufacturing</a:t>
            </a:r>
            <a:r>
              <a:rPr lang="en-US" sz="2000" b="1" baseline="30000" dirty="0" smtClean="0"/>
              <a:t>, Domain</a:t>
            </a:r>
            <a:r>
              <a:rPr lang="en-US" sz="2000" b="1" baseline="0" dirty="0" smtClean="0"/>
              <a:t> </a:t>
            </a:r>
            <a:r>
              <a:rPr lang="en-US" sz="2000" b="1" baseline="30000" dirty="0" smtClean="0"/>
              <a:t>2: </a:t>
            </a:r>
            <a:r>
              <a:rPr lang="en-US" sz="2000" b="1" baseline="30000" dirty="0"/>
              <a:t>Production and Processes, </a:t>
            </a:r>
            <a:r>
              <a:rPr lang="en-US" sz="2000" b="1" baseline="30000" dirty="0" smtClean="0"/>
              <a:t>Section 4: Lean and Six Sigma </a:t>
            </a:r>
            <a:r>
              <a:rPr lang="en-US" sz="2000" b="1" baseline="30000" dirty="0"/>
              <a:t>Basics, Student Workbook and continue with the discussion.</a:t>
            </a:r>
          </a:p>
          <a:p>
            <a:endParaRPr lang="en-US" dirty="0"/>
          </a:p>
        </p:txBody>
      </p:sp>
      <p:sp>
        <p:nvSpPr>
          <p:cNvPr id="59396" name="Slide Number Placeholder 3"/>
          <p:cNvSpPr>
            <a:spLocks noGrp="1"/>
          </p:cNvSpPr>
          <p:nvPr>
            <p:ph type="sldNum" sz="quarter" idx="5"/>
          </p:nvPr>
        </p:nvSpPr>
        <p:spPr>
          <a:noFill/>
        </p:spPr>
        <p:txBody>
          <a:bodyPr/>
          <a:lstStyle/>
          <a:p>
            <a:fld id="{C1399FAD-03D8-40FB-A7CD-9FB2A5AF389A}" type="slidenum">
              <a:rPr lang="en-US" smtClean="0"/>
              <a:pPr/>
              <a:t>2</a:t>
            </a:fld>
            <a:endParaRPr lang="en-US" dirty="0" smtClean="0"/>
          </a:p>
        </p:txBody>
      </p:sp>
    </p:spTree>
    <p:extLst>
      <p:ext uri="{BB962C8B-B14F-4D97-AF65-F5344CB8AC3E}">
        <p14:creationId xmlns:p14="http://schemas.microsoft.com/office/powerpoint/2010/main" val="2480461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r>
              <a:rPr lang="en-US" b="1" dirty="0"/>
              <a:t>Note:</a:t>
            </a:r>
            <a:r>
              <a:rPr lang="en-US" dirty="0"/>
              <a:t> Inventory levels in traditional manufacturing are typically high, whereas a Lean company practices “Just-In-Time” or pull inventory. Inventory arrives when it is needed and not before.</a:t>
            </a:r>
          </a:p>
          <a:p>
            <a:endParaRPr lang="en-US" dirty="0"/>
          </a:p>
          <a:p>
            <a:pPr defTabSz="931774">
              <a:defRPr/>
            </a:pPr>
            <a:r>
              <a:rPr lang="en-US" b="1" dirty="0"/>
              <a:t>Note:</a:t>
            </a:r>
            <a:r>
              <a:rPr lang="en-US" dirty="0"/>
              <a:t> Push lowers inventory by encouraging the customer to buy products based on incentives and deals. Examples are found in automotive industry’s year-end deals intended to reduce last year’s inventory.</a:t>
            </a:r>
          </a:p>
          <a:p>
            <a:endParaRPr lang="en-US" dirty="0"/>
          </a:p>
          <a:p>
            <a:r>
              <a:rPr lang="en-US" b="1" dirty="0"/>
              <a:t>Question:</a:t>
            </a:r>
            <a:r>
              <a:rPr lang="en-US" dirty="0"/>
              <a:t> Why would customers prefer to pull inventory rather than have it pushed towards them?</a:t>
            </a:r>
          </a:p>
          <a:p>
            <a:r>
              <a:rPr lang="en-US" b="1" dirty="0"/>
              <a:t>Answer:</a:t>
            </a:r>
            <a:r>
              <a:rPr lang="en-US" dirty="0"/>
              <a:t> Customers may want a different option but still want to receive it quickly. The automotive industry can fill a special order but it takes a great deal of time to receive it after it has been ordered.</a:t>
            </a:r>
          </a:p>
          <a:p>
            <a:endParaRPr lang="en-US" dirty="0"/>
          </a:p>
        </p:txBody>
      </p:sp>
      <p:sp>
        <p:nvSpPr>
          <p:cNvPr id="61444" name="Slide Number Placeholder 3"/>
          <p:cNvSpPr>
            <a:spLocks noGrp="1"/>
          </p:cNvSpPr>
          <p:nvPr>
            <p:ph type="sldNum" sz="quarter" idx="5"/>
          </p:nvPr>
        </p:nvSpPr>
        <p:spPr>
          <a:noFill/>
        </p:spPr>
        <p:txBody>
          <a:bodyPr/>
          <a:lstStyle/>
          <a:p>
            <a:fld id="{493E0AFE-442D-4C9A-BF3A-256BFB535CE1}" type="slidenum">
              <a:rPr lang="en-US" smtClean="0"/>
              <a:pPr/>
              <a:t>3</a:t>
            </a:fld>
            <a:endParaRPr lang="en-US" dirty="0" smtClean="0"/>
          </a:p>
        </p:txBody>
      </p:sp>
    </p:spTree>
    <p:extLst>
      <p:ext uri="{BB962C8B-B14F-4D97-AF65-F5344CB8AC3E}">
        <p14:creationId xmlns:p14="http://schemas.microsoft.com/office/powerpoint/2010/main" val="1530995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dirty="0" smtClean="0"/>
          </a:p>
        </p:txBody>
      </p:sp>
      <p:sp>
        <p:nvSpPr>
          <p:cNvPr id="62468" name="Slide Number Placeholder 3"/>
          <p:cNvSpPr>
            <a:spLocks noGrp="1"/>
          </p:cNvSpPr>
          <p:nvPr>
            <p:ph type="sldNum" sz="quarter" idx="5"/>
          </p:nvPr>
        </p:nvSpPr>
        <p:spPr>
          <a:noFill/>
        </p:spPr>
        <p:txBody>
          <a:bodyPr/>
          <a:lstStyle/>
          <a:p>
            <a:fld id="{7D4395B3-AC3A-4E93-955E-8F9AA9A53532}" type="slidenum">
              <a:rPr lang="en-US" smtClean="0"/>
              <a:pPr/>
              <a:t>4</a:t>
            </a:fld>
            <a:endParaRPr lang="en-US" dirty="0" smtClean="0"/>
          </a:p>
        </p:txBody>
      </p:sp>
    </p:spTree>
    <p:extLst>
      <p:ext uri="{BB962C8B-B14F-4D97-AF65-F5344CB8AC3E}">
        <p14:creationId xmlns:p14="http://schemas.microsoft.com/office/powerpoint/2010/main" val="3088038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r>
              <a:rPr lang="en-US" b="1" dirty="0"/>
              <a:t>Question: </a:t>
            </a:r>
            <a:r>
              <a:rPr lang="en-US" dirty="0"/>
              <a:t>What are some differences between traditional manufacturing and Lean manufacturing?</a:t>
            </a:r>
          </a:p>
          <a:p>
            <a:r>
              <a:rPr lang="en-US" b="1" dirty="0"/>
              <a:t>Answer:</a:t>
            </a:r>
            <a:r>
              <a:rPr lang="en-US" dirty="0"/>
              <a:t> Forecasting and kanban are methods for material replenishment. Forecasting is a guess on what will be purchased, whereas kanban is based on actual consumption.</a:t>
            </a:r>
          </a:p>
        </p:txBody>
      </p:sp>
      <p:sp>
        <p:nvSpPr>
          <p:cNvPr id="63492" name="Slide Number Placeholder 3"/>
          <p:cNvSpPr>
            <a:spLocks noGrp="1"/>
          </p:cNvSpPr>
          <p:nvPr>
            <p:ph type="sldNum" sz="quarter" idx="5"/>
          </p:nvPr>
        </p:nvSpPr>
        <p:spPr>
          <a:noFill/>
        </p:spPr>
        <p:txBody>
          <a:bodyPr/>
          <a:lstStyle/>
          <a:p>
            <a:fld id="{EAF48B3E-28C8-4068-8782-47F67DB6190A}" type="slidenum">
              <a:rPr lang="en-US" smtClean="0"/>
              <a:pPr/>
              <a:t>5</a:t>
            </a:fld>
            <a:endParaRPr lang="en-US" dirty="0" smtClean="0"/>
          </a:p>
        </p:txBody>
      </p:sp>
    </p:spTree>
    <p:extLst>
      <p:ext uri="{BB962C8B-B14F-4D97-AF65-F5344CB8AC3E}">
        <p14:creationId xmlns:p14="http://schemas.microsoft.com/office/powerpoint/2010/main" val="449865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endParaRPr lang="en-US" dirty="0" smtClean="0"/>
          </a:p>
        </p:txBody>
      </p:sp>
      <p:sp>
        <p:nvSpPr>
          <p:cNvPr id="74756" name="Slide Number Placeholder 3"/>
          <p:cNvSpPr>
            <a:spLocks noGrp="1"/>
          </p:cNvSpPr>
          <p:nvPr>
            <p:ph type="sldNum" sz="quarter" idx="5"/>
          </p:nvPr>
        </p:nvSpPr>
        <p:spPr>
          <a:noFill/>
        </p:spPr>
        <p:txBody>
          <a:bodyPr/>
          <a:lstStyle/>
          <a:p>
            <a:fld id="{D502B36D-0E82-425F-BA59-C36F1330F23F}" type="slidenum">
              <a:rPr lang="en-US" smtClean="0"/>
              <a:pPr/>
              <a:t>6</a:t>
            </a:fld>
            <a:endParaRPr lang="en-US" dirty="0" smtClean="0"/>
          </a:p>
        </p:txBody>
      </p:sp>
    </p:spTree>
    <p:extLst>
      <p:ext uri="{BB962C8B-B14F-4D97-AF65-F5344CB8AC3E}">
        <p14:creationId xmlns:p14="http://schemas.microsoft.com/office/powerpoint/2010/main" val="1069590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en-US" b="1" dirty="0"/>
              <a:t>Question:</a:t>
            </a:r>
            <a:r>
              <a:rPr lang="en-US" dirty="0"/>
              <a:t> What is waste?</a:t>
            </a:r>
          </a:p>
          <a:p>
            <a:r>
              <a:rPr lang="en-US" b="1" dirty="0"/>
              <a:t>Answer: </a:t>
            </a:r>
            <a:r>
              <a:rPr lang="en-US" dirty="0"/>
              <a:t>Any activity that does not bring value to the customer.</a:t>
            </a:r>
          </a:p>
        </p:txBody>
      </p:sp>
      <p:sp>
        <p:nvSpPr>
          <p:cNvPr id="64516" name="Slide Number Placeholder 3"/>
          <p:cNvSpPr>
            <a:spLocks noGrp="1"/>
          </p:cNvSpPr>
          <p:nvPr>
            <p:ph type="sldNum" sz="quarter" idx="5"/>
          </p:nvPr>
        </p:nvSpPr>
        <p:spPr>
          <a:noFill/>
        </p:spPr>
        <p:txBody>
          <a:bodyPr/>
          <a:lstStyle/>
          <a:p>
            <a:fld id="{7E673EAD-C9CD-46B2-A752-10F23DD3498B}" type="slidenum">
              <a:rPr lang="en-US" smtClean="0"/>
              <a:pPr/>
              <a:t>7</a:t>
            </a:fld>
            <a:endParaRPr lang="en-US" dirty="0" smtClean="0"/>
          </a:p>
        </p:txBody>
      </p:sp>
    </p:spTree>
    <p:extLst>
      <p:ext uri="{BB962C8B-B14F-4D97-AF65-F5344CB8AC3E}">
        <p14:creationId xmlns:p14="http://schemas.microsoft.com/office/powerpoint/2010/main" val="111170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r>
              <a:rPr lang="en-US" b="1" dirty="0"/>
              <a:t>Question:</a:t>
            </a:r>
            <a:r>
              <a:rPr lang="en-US" dirty="0"/>
              <a:t> Who determines value?</a:t>
            </a:r>
          </a:p>
          <a:p>
            <a:r>
              <a:rPr lang="en-US" b="1" dirty="0"/>
              <a:t>Answer: </a:t>
            </a:r>
            <a:r>
              <a:rPr lang="en-US" dirty="0"/>
              <a:t>The customer.</a:t>
            </a:r>
          </a:p>
          <a:p>
            <a:endParaRPr lang="en-US" dirty="0"/>
          </a:p>
          <a:p>
            <a:r>
              <a:rPr lang="en-US" b="1" dirty="0"/>
              <a:t>Question:</a:t>
            </a:r>
            <a:r>
              <a:rPr lang="en-US" dirty="0"/>
              <a:t> Why would you want to eliminate waste?</a:t>
            </a:r>
          </a:p>
          <a:p>
            <a:r>
              <a:rPr lang="en-US" b="1" dirty="0"/>
              <a:t>Answer: </a:t>
            </a:r>
            <a:r>
              <a:rPr lang="en-US" dirty="0"/>
              <a:t>They are activities that the customer is not willing to pay for and causes unnecessary costs for the manufacturer. There is no return for the activity.</a:t>
            </a:r>
          </a:p>
          <a:p>
            <a:endParaRPr lang="en-US" dirty="0"/>
          </a:p>
        </p:txBody>
      </p:sp>
      <p:sp>
        <p:nvSpPr>
          <p:cNvPr id="65540" name="Slide Number Placeholder 3"/>
          <p:cNvSpPr>
            <a:spLocks noGrp="1"/>
          </p:cNvSpPr>
          <p:nvPr>
            <p:ph type="sldNum" sz="quarter" idx="5"/>
          </p:nvPr>
        </p:nvSpPr>
        <p:spPr>
          <a:noFill/>
        </p:spPr>
        <p:txBody>
          <a:bodyPr/>
          <a:lstStyle/>
          <a:p>
            <a:fld id="{8AC386B3-98FF-4CB3-A3FF-B41987C17A5C}" type="slidenum">
              <a:rPr lang="en-US" smtClean="0"/>
              <a:pPr/>
              <a:t>8</a:t>
            </a:fld>
            <a:endParaRPr lang="en-US" dirty="0" smtClean="0"/>
          </a:p>
        </p:txBody>
      </p:sp>
    </p:spTree>
    <p:extLst>
      <p:ext uri="{BB962C8B-B14F-4D97-AF65-F5344CB8AC3E}">
        <p14:creationId xmlns:p14="http://schemas.microsoft.com/office/powerpoint/2010/main" val="2779364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b="1" dirty="0"/>
              <a:t>Question:</a:t>
            </a:r>
            <a:r>
              <a:rPr lang="en-US" dirty="0"/>
              <a:t> What is 5S?</a:t>
            </a:r>
          </a:p>
          <a:p>
            <a:r>
              <a:rPr lang="en-US" b="1" dirty="0"/>
              <a:t>Answer: </a:t>
            </a:r>
            <a:r>
              <a:rPr lang="en-US" dirty="0"/>
              <a:t>It is a method of organizing the work area.</a:t>
            </a:r>
          </a:p>
          <a:p>
            <a:endParaRPr lang="en-US" dirty="0" smtClean="0"/>
          </a:p>
        </p:txBody>
      </p:sp>
      <p:sp>
        <p:nvSpPr>
          <p:cNvPr id="66564" name="Slide Number Placeholder 3"/>
          <p:cNvSpPr>
            <a:spLocks noGrp="1"/>
          </p:cNvSpPr>
          <p:nvPr>
            <p:ph type="sldNum" sz="quarter" idx="5"/>
          </p:nvPr>
        </p:nvSpPr>
        <p:spPr>
          <a:noFill/>
        </p:spPr>
        <p:txBody>
          <a:bodyPr/>
          <a:lstStyle/>
          <a:p>
            <a:fld id="{DD65017C-E071-40A5-8AFB-35BC23364D9D}" type="slidenum">
              <a:rPr lang="en-US" smtClean="0"/>
              <a:pPr/>
              <a:t>9</a:t>
            </a:fld>
            <a:endParaRPr lang="en-US" dirty="0" smtClean="0"/>
          </a:p>
        </p:txBody>
      </p:sp>
    </p:spTree>
    <p:extLst>
      <p:ext uri="{BB962C8B-B14F-4D97-AF65-F5344CB8AC3E}">
        <p14:creationId xmlns:p14="http://schemas.microsoft.com/office/powerpoint/2010/main" val="2719544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r>
              <a:rPr lang="en-US" b="1" dirty="0"/>
              <a:t>Question:</a:t>
            </a:r>
            <a:r>
              <a:rPr lang="en-US" dirty="0"/>
              <a:t> Why is 5S a good tool?</a:t>
            </a:r>
          </a:p>
          <a:p>
            <a:r>
              <a:rPr lang="en-US" b="1" dirty="0"/>
              <a:t>Answer: </a:t>
            </a:r>
            <a:r>
              <a:rPr lang="en-US" dirty="0"/>
              <a:t>It helps reduce waste resulting from people looking for tools or parts and having machines breakdown because they have not been cleaned. It helps to keep things organized over a long period of time.</a:t>
            </a:r>
          </a:p>
        </p:txBody>
      </p:sp>
      <p:sp>
        <p:nvSpPr>
          <p:cNvPr id="67588" name="Slide Number Placeholder 3"/>
          <p:cNvSpPr>
            <a:spLocks noGrp="1"/>
          </p:cNvSpPr>
          <p:nvPr>
            <p:ph type="sldNum" sz="quarter" idx="5"/>
          </p:nvPr>
        </p:nvSpPr>
        <p:spPr>
          <a:noFill/>
        </p:spPr>
        <p:txBody>
          <a:bodyPr/>
          <a:lstStyle/>
          <a:p>
            <a:fld id="{32F7FD04-4779-4F64-90FF-A07A23F085EA}" type="slidenum">
              <a:rPr lang="en-US" smtClean="0"/>
              <a:pPr/>
              <a:t>10</a:t>
            </a:fld>
            <a:endParaRPr lang="en-US" dirty="0" smtClean="0"/>
          </a:p>
        </p:txBody>
      </p:sp>
    </p:spTree>
    <p:extLst>
      <p:ext uri="{BB962C8B-B14F-4D97-AF65-F5344CB8AC3E}">
        <p14:creationId xmlns:p14="http://schemas.microsoft.com/office/powerpoint/2010/main" val="1291642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endParaRPr lang="en-US" dirty="0" smtClean="0"/>
          </a:p>
        </p:txBody>
      </p:sp>
      <p:sp>
        <p:nvSpPr>
          <p:cNvPr id="75780" name="Slide Number Placeholder 3"/>
          <p:cNvSpPr>
            <a:spLocks noGrp="1"/>
          </p:cNvSpPr>
          <p:nvPr>
            <p:ph type="sldNum" sz="quarter" idx="5"/>
          </p:nvPr>
        </p:nvSpPr>
        <p:spPr>
          <a:noFill/>
        </p:spPr>
        <p:txBody>
          <a:bodyPr/>
          <a:lstStyle/>
          <a:p>
            <a:fld id="{73E28469-0701-4B73-9E37-27091DCC2DB1}" type="slidenum">
              <a:rPr lang="en-US" smtClean="0"/>
              <a:pPr/>
              <a:t>11</a:t>
            </a:fld>
            <a:endParaRPr lang="en-US" dirty="0" smtClean="0"/>
          </a:p>
        </p:txBody>
      </p:sp>
    </p:spTree>
    <p:extLst>
      <p:ext uri="{BB962C8B-B14F-4D97-AF65-F5344CB8AC3E}">
        <p14:creationId xmlns:p14="http://schemas.microsoft.com/office/powerpoint/2010/main" val="2635678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r>
              <a:rPr lang="en-US" b="1" dirty="0"/>
              <a:t>Question:</a:t>
            </a:r>
            <a:r>
              <a:rPr lang="en-US" dirty="0"/>
              <a:t> How does continuous flow differ from batch manufacturing?</a:t>
            </a:r>
          </a:p>
          <a:p>
            <a:r>
              <a:rPr lang="en-US" b="1" dirty="0"/>
              <a:t>Answer: </a:t>
            </a:r>
            <a:r>
              <a:rPr lang="en-US" dirty="0"/>
              <a:t>Continuous flow is one piece at a time and that piece can be completed prior to the entire batch being completed. This makes the product available for sale sooner.</a:t>
            </a:r>
          </a:p>
          <a:p>
            <a:endParaRPr lang="en-US" dirty="0" smtClean="0"/>
          </a:p>
        </p:txBody>
      </p:sp>
      <p:sp>
        <p:nvSpPr>
          <p:cNvPr id="68612" name="Slide Number Placeholder 3"/>
          <p:cNvSpPr>
            <a:spLocks noGrp="1"/>
          </p:cNvSpPr>
          <p:nvPr>
            <p:ph type="sldNum" sz="quarter" idx="5"/>
          </p:nvPr>
        </p:nvSpPr>
        <p:spPr>
          <a:noFill/>
        </p:spPr>
        <p:txBody>
          <a:bodyPr/>
          <a:lstStyle/>
          <a:p>
            <a:fld id="{BE07F8C1-F8BC-4F50-A0D9-DFE9B3D49C89}" type="slidenum">
              <a:rPr lang="en-US" smtClean="0"/>
              <a:pPr/>
              <a:t>12</a:t>
            </a:fld>
            <a:endParaRPr lang="en-US" dirty="0" smtClean="0"/>
          </a:p>
        </p:txBody>
      </p:sp>
    </p:spTree>
    <p:extLst>
      <p:ext uri="{BB962C8B-B14F-4D97-AF65-F5344CB8AC3E}">
        <p14:creationId xmlns:p14="http://schemas.microsoft.com/office/powerpoint/2010/main" val="1575196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r>
              <a:rPr lang="en-US" b="1" dirty="0"/>
              <a:t>Question:</a:t>
            </a:r>
            <a:r>
              <a:rPr lang="en-US" dirty="0"/>
              <a:t> Why is understanding Cycle Time important?</a:t>
            </a:r>
          </a:p>
          <a:p>
            <a:r>
              <a:rPr lang="en-US" b="1" dirty="0"/>
              <a:t>Answer: </a:t>
            </a:r>
            <a:r>
              <a:rPr lang="en-US" dirty="0"/>
              <a:t>The Cycle Time gives you information on how many parts can be produced. It is also a baseline measurement so you can determine if you have improved the process.</a:t>
            </a:r>
          </a:p>
        </p:txBody>
      </p:sp>
      <p:sp>
        <p:nvSpPr>
          <p:cNvPr id="69636" name="Slide Number Placeholder 3"/>
          <p:cNvSpPr>
            <a:spLocks noGrp="1"/>
          </p:cNvSpPr>
          <p:nvPr>
            <p:ph type="sldNum" sz="quarter" idx="5"/>
          </p:nvPr>
        </p:nvSpPr>
        <p:spPr>
          <a:noFill/>
        </p:spPr>
        <p:txBody>
          <a:bodyPr/>
          <a:lstStyle/>
          <a:p>
            <a:fld id="{5E3E52F1-3AEC-4D1A-9900-6EE5C988536A}" type="slidenum">
              <a:rPr lang="en-US" smtClean="0"/>
              <a:pPr/>
              <a:t>15</a:t>
            </a:fld>
            <a:endParaRPr lang="en-US" dirty="0" smtClean="0"/>
          </a:p>
        </p:txBody>
      </p:sp>
    </p:spTree>
    <p:extLst>
      <p:ext uri="{BB962C8B-B14F-4D97-AF65-F5344CB8AC3E}">
        <p14:creationId xmlns:p14="http://schemas.microsoft.com/office/powerpoint/2010/main" val="1691413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r>
              <a:rPr lang="en-US" b="1" dirty="0"/>
              <a:t>Question:</a:t>
            </a:r>
            <a:r>
              <a:rPr lang="en-US" dirty="0"/>
              <a:t> What is Takt Time?</a:t>
            </a:r>
          </a:p>
          <a:p>
            <a:r>
              <a:rPr lang="en-US" b="1" dirty="0"/>
              <a:t>Answer: </a:t>
            </a:r>
            <a:r>
              <a:rPr lang="en-US" dirty="0"/>
              <a:t>It is the pace at which you need to produce a product to meet the customer demand.</a:t>
            </a:r>
          </a:p>
        </p:txBody>
      </p:sp>
      <p:sp>
        <p:nvSpPr>
          <p:cNvPr id="70660" name="Slide Number Placeholder 3"/>
          <p:cNvSpPr>
            <a:spLocks noGrp="1"/>
          </p:cNvSpPr>
          <p:nvPr>
            <p:ph type="sldNum" sz="quarter" idx="5"/>
          </p:nvPr>
        </p:nvSpPr>
        <p:spPr>
          <a:noFill/>
        </p:spPr>
        <p:txBody>
          <a:bodyPr/>
          <a:lstStyle/>
          <a:p>
            <a:fld id="{6B9B16C5-15C5-46B3-9F3A-488AAC7C067D}" type="slidenum">
              <a:rPr lang="en-US" smtClean="0"/>
              <a:pPr/>
              <a:t>16</a:t>
            </a:fld>
            <a:endParaRPr lang="en-US" dirty="0" smtClean="0"/>
          </a:p>
        </p:txBody>
      </p:sp>
    </p:spTree>
    <p:extLst>
      <p:ext uri="{BB962C8B-B14F-4D97-AF65-F5344CB8AC3E}">
        <p14:creationId xmlns:p14="http://schemas.microsoft.com/office/powerpoint/2010/main" val="147549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dirty="0" smtClean="0"/>
          </a:p>
        </p:txBody>
      </p:sp>
      <p:sp>
        <p:nvSpPr>
          <p:cNvPr id="71684" name="Slide Number Placeholder 3"/>
          <p:cNvSpPr>
            <a:spLocks noGrp="1"/>
          </p:cNvSpPr>
          <p:nvPr>
            <p:ph type="sldNum" sz="quarter" idx="5"/>
          </p:nvPr>
        </p:nvSpPr>
        <p:spPr>
          <a:noFill/>
        </p:spPr>
        <p:txBody>
          <a:bodyPr/>
          <a:lstStyle/>
          <a:p>
            <a:fld id="{F952B07F-9292-460C-BE8B-CF7C2AB49A19}" type="slidenum">
              <a:rPr lang="en-US" smtClean="0"/>
              <a:pPr/>
              <a:t>17</a:t>
            </a:fld>
            <a:endParaRPr lang="en-US" dirty="0" smtClean="0"/>
          </a:p>
        </p:txBody>
      </p:sp>
    </p:spTree>
    <p:extLst>
      <p:ext uri="{BB962C8B-B14F-4D97-AF65-F5344CB8AC3E}">
        <p14:creationId xmlns:p14="http://schemas.microsoft.com/office/powerpoint/2010/main" val="316181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endParaRPr lang="en-US" dirty="0" smtClean="0"/>
          </a:p>
        </p:txBody>
      </p:sp>
      <p:sp>
        <p:nvSpPr>
          <p:cNvPr id="72708" name="Slide Number Placeholder 3"/>
          <p:cNvSpPr>
            <a:spLocks noGrp="1"/>
          </p:cNvSpPr>
          <p:nvPr>
            <p:ph type="sldNum" sz="quarter" idx="5"/>
          </p:nvPr>
        </p:nvSpPr>
        <p:spPr>
          <a:noFill/>
        </p:spPr>
        <p:txBody>
          <a:bodyPr/>
          <a:lstStyle/>
          <a:p>
            <a:fld id="{DE7F77D6-51CB-4511-91BB-A2F13B38B38D}" type="slidenum">
              <a:rPr lang="en-US" smtClean="0"/>
              <a:pPr/>
              <a:t>18</a:t>
            </a:fld>
            <a:endParaRPr lang="en-US" dirty="0" smtClean="0"/>
          </a:p>
        </p:txBody>
      </p:sp>
    </p:spTree>
    <p:extLst>
      <p:ext uri="{BB962C8B-B14F-4D97-AF65-F5344CB8AC3E}">
        <p14:creationId xmlns:p14="http://schemas.microsoft.com/office/powerpoint/2010/main" val="4081102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lvl="0">
              <a:buFont typeface="Arial" pitchFamily="34" charset="0"/>
              <a:buNone/>
            </a:pPr>
            <a:endParaRPr lang="en-US" dirty="0"/>
          </a:p>
        </p:txBody>
      </p:sp>
      <p:sp>
        <p:nvSpPr>
          <p:cNvPr id="73732" name="Slide Number Placeholder 3"/>
          <p:cNvSpPr>
            <a:spLocks noGrp="1"/>
          </p:cNvSpPr>
          <p:nvPr>
            <p:ph type="sldNum" sz="quarter" idx="5"/>
          </p:nvPr>
        </p:nvSpPr>
        <p:spPr>
          <a:noFill/>
        </p:spPr>
        <p:txBody>
          <a:bodyPr/>
          <a:lstStyle/>
          <a:p>
            <a:fld id="{691CAECC-CAFA-4905-A36B-1A0E84AAB781}" type="slidenum">
              <a:rPr lang="en-US" smtClean="0"/>
              <a:pPr/>
              <a:t>19</a:t>
            </a:fld>
            <a:endParaRPr lang="en-US" dirty="0" smtClean="0"/>
          </a:p>
        </p:txBody>
      </p:sp>
    </p:spTree>
    <p:extLst>
      <p:ext uri="{BB962C8B-B14F-4D97-AF65-F5344CB8AC3E}">
        <p14:creationId xmlns:p14="http://schemas.microsoft.com/office/powerpoint/2010/main" val="3735663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endParaRPr lang="en-US" dirty="0" smtClean="0"/>
          </a:p>
        </p:txBody>
      </p:sp>
      <p:sp>
        <p:nvSpPr>
          <p:cNvPr id="74756" name="Slide Number Placeholder 3"/>
          <p:cNvSpPr>
            <a:spLocks noGrp="1"/>
          </p:cNvSpPr>
          <p:nvPr>
            <p:ph type="sldNum" sz="quarter" idx="5"/>
          </p:nvPr>
        </p:nvSpPr>
        <p:spPr>
          <a:noFill/>
        </p:spPr>
        <p:txBody>
          <a:bodyPr/>
          <a:lstStyle/>
          <a:p>
            <a:fld id="{D502B36D-0E82-425F-BA59-C36F1330F23F}" type="slidenum">
              <a:rPr lang="en-US" smtClean="0"/>
              <a:pPr/>
              <a:t>23</a:t>
            </a:fld>
            <a:endParaRPr lang="en-US" dirty="0" smtClean="0"/>
          </a:p>
        </p:txBody>
      </p:sp>
    </p:spTree>
    <p:extLst>
      <p:ext uri="{BB962C8B-B14F-4D97-AF65-F5344CB8AC3E}">
        <p14:creationId xmlns:p14="http://schemas.microsoft.com/office/powerpoint/2010/main" val="4086656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endParaRPr lang="en-US" dirty="0" smtClean="0"/>
          </a:p>
        </p:txBody>
      </p:sp>
      <p:sp>
        <p:nvSpPr>
          <p:cNvPr id="76804" name="Slide Number Placeholder 3"/>
          <p:cNvSpPr>
            <a:spLocks noGrp="1"/>
          </p:cNvSpPr>
          <p:nvPr>
            <p:ph type="sldNum" sz="quarter" idx="5"/>
          </p:nvPr>
        </p:nvSpPr>
        <p:spPr>
          <a:noFill/>
        </p:spPr>
        <p:txBody>
          <a:bodyPr/>
          <a:lstStyle/>
          <a:p>
            <a:fld id="{DE746CFE-13A1-4B84-9928-87449ADC5294}" type="slidenum">
              <a:rPr lang="en-US" smtClean="0"/>
              <a:pPr/>
              <a:t>24</a:t>
            </a:fld>
            <a:endParaRPr lang="en-US" dirty="0" smtClean="0"/>
          </a:p>
        </p:txBody>
      </p:sp>
    </p:spTree>
    <p:extLst>
      <p:ext uri="{BB962C8B-B14F-4D97-AF65-F5344CB8AC3E}">
        <p14:creationId xmlns:p14="http://schemas.microsoft.com/office/powerpoint/2010/main" val="1866569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dirty="0" smtClean="0"/>
          </a:p>
        </p:txBody>
      </p:sp>
      <p:sp>
        <p:nvSpPr>
          <p:cNvPr id="77828" name="Slide Number Placeholder 3"/>
          <p:cNvSpPr>
            <a:spLocks noGrp="1"/>
          </p:cNvSpPr>
          <p:nvPr>
            <p:ph type="sldNum" sz="quarter" idx="5"/>
          </p:nvPr>
        </p:nvSpPr>
        <p:spPr>
          <a:noFill/>
        </p:spPr>
        <p:txBody>
          <a:bodyPr/>
          <a:lstStyle/>
          <a:p>
            <a:fld id="{E50CBC59-9540-436A-89D8-CEE8717108A9}" type="slidenum">
              <a:rPr lang="en-US" smtClean="0"/>
              <a:pPr/>
              <a:t>25</a:t>
            </a:fld>
            <a:endParaRPr lang="en-US" dirty="0" smtClean="0"/>
          </a:p>
        </p:txBody>
      </p:sp>
    </p:spTree>
    <p:extLst>
      <p:ext uri="{BB962C8B-B14F-4D97-AF65-F5344CB8AC3E}">
        <p14:creationId xmlns:p14="http://schemas.microsoft.com/office/powerpoint/2010/main" val="2166413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r>
              <a:rPr lang="en-US" b="1" dirty="0"/>
              <a:t>Pick</a:t>
            </a:r>
            <a:r>
              <a:rPr lang="en-US" dirty="0"/>
              <a:t> a process from a daily activity and discuss ideas on how to mistake proof that process.</a:t>
            </a:r>
          </a:p>
        </p:txBody>
      </p:sp>
      <p:sp>
        <p:nvSpPr>
          <p:cNvPr id="78852" name="Slide Number Placeholder 3"/>
          <p:cNvSpPr>
            <a:spLocks noGrp="1"/>
          </p:cNvSpPr>
          <p:nvPr>
            <p:ph type="sldNum" sz="quarter" idx="5"/>
          </p:nvPr>
        </p:nvSpPr>
        <p:spPr>
          <a:noFill/>
        </p:spPr>
        <p:txBody>
          <a:bodyPr/>
          <a:lstStyle/>
          <a:p>
            <a:fld id="{EC7F1113-EBCE-4B40-8FB0-CA290C76D445}" type="slidenum">
              <a:rPr lang="en-US" smtClean="0"/>
              <a:pPr/>
              <a:t>26</a:t>
            </a:fld>
            <a:endParaRPr lang="en-US" dirty="0" smtClean="0"/>
          </a:p>
        </p:txBody>
      </p:sp>
    </p:spTree>
    <p:extLst>
      <p:ext uri="{BB962C8B-B14F-4D97-AF65-F5344CB8AC3E}">
        <p14:creationId xmlns:p14="http://schemas.microsoft.com/office/powerpoint/2010/main" val="1781702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dirty="0" smtClean="0"/>
          </a:p>
        </p:txBody>
      </p:sp>
      <p:sp>
        <p:nvSpPr>
          <p:cNvPr id="79876" name="Slide Number Placeholder 3"/>
          <p:cNvSpPr>
            <a:spLocks noGrp="1"/>
          </p:cNvSpPr>
          <p:nvPr>
            <p:ph type="sldNum" sz="quarter" idx="5"/>
          </p:nvPr>
        </p:nvSpPr>
        <p:spPr>
          <a:noFill/>
        </p:spPr>
        <p:txBody>
          <a:bodyPr/>
          <a:lstStyle/>
          <a:p>
            <a:fld id="{C0287902-37A7-4465-80D9-E655113671F6}" type="slidenum">
              <a:rPr lang="en-US" smtClean="0"/>
              <a:pPr/>
              <a:t>30</a:t>
            </a:fld>
            <a:endParaRPr lang="en-US" dirty="0" smtClean="0"/>
          </a:p>
        </p:txBody>
      </p:sp>
    </p:spTree>
    <p:extLst>
      <p:ext uri="{BB962C8B-B14F-4D97-AF65-F5344CB8AC3E}">
        <p14:creationId xmlns:p14="http://schemas.microsoft.com/office/powerpoint/2010/main" val="3888591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r>
              <a:rPr lang="en-US" b="1" dirty="0"/>
              <a:t>Question:</a:t>
            </a:r>
            <a:r>
              <a:rPr lang="en-US" dirty="0"/>
              <a:t> What is standardized work?</a:t>
            </a:r>
          </a:p>
          <a:p>
            <a:r>
              <a:rPr lang="en-US" b="1" dirty="0"/>
              <a:t>Answer: </a:t>
            </a:r>
            <a:r>
              <a:rPr lang="en-US" dirty="0"/>
              <a:t>Standardized work is the optimum combination of people, machines, and materials to ensure that a task is completed in the exact same manner each and every time and minimizes the opportunity for waste.</a:t>
            </a:r>
          </a:p>
          <a:p>
            <a:endParaRPr lang="en-US" dirty="0" smtClean="0"/>
          </a:p>
        </p:txBody>
      </p:sp>
      <p:sp>
        <p:nvSpPr>
          <p:cNvPr id="80900" name="Slide Number Placeholder 3"/>
          <p:cNvSpPr>
            <a:spLocks noGrp="1"/>
          </p:cNvSpPr>
          <p:nvPr>
            <p:ph type="sldNum" sz="quarter" idx="5"/>
          </p:nvPr>
        </p:nvSpPr>
        <p:spPr>
          <a:noFill/>
        </p:spPr>
        <p:txBody>
          <a:bodyPr/>
          <a:lstStyle/>
          <a:p>
            <a:fld id="{C9DF3AF4-B0EF-43BA-869D-FEBF7552A4DF}" type="slidenum">
              <a:rPr lang="en-US" smtClean="0"/>
              <a:pPr/>
              <a:t>31</a:t>
            </a:fld>
            <a:endParaRPr lang="en-US" dirty="0" smtClean="0"/>
          </a:p>
        </p:txBody>
      </p:sp>
    </p:spTree>
    <p:extLst>
      <p:ext uri="{BB962C8B-B14F-4D97-AF65-F5344CB8AC3E}">
        <p14:creationId xmlns:p14="http://schemas.microsoft.com/office/powerpoint/2010/main" val="9037787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r>
              <a:rPr lang="en-US" b="1" dirty="0"/>
              <a:t>Question:</a:t>
            </a:r>
            <a:r>
              <a:rPr lang="en-US" dirty="0"/>
              <a:t> Why is TPM important?</a:t>
            </a:r>
          </a:p>
          <a:p>
            <a:r>
              <a:rPr lang="en-US" b="1" dirty="0"/>
              <a:t>Answer: </a:t>
            </a:r>
            <a:r>
              <a:rPr lang="en-US" dirty="0"/>
              <a:t>Your equipment must produce good parts when you expect it to produce good parts.</a:t>
            </a:r>
          </a:p>
        </p:txBody>
      </p:sp>
      <p:sp>
        <p:nvSpPr>
          <p:cNvPr id="81924" name="Slide Number Placeholder 3"/>
          <p:cNvSpPr>
            <a:spLocks noGrp="1"/>
          </p:cNvSpPr>
          <p:nvPr>
            <p:ph type="sldNum" sz="quarter" idx="5"/>
          </p:nvPr>
        </p:nvSpPr>
        <p:spPr>
          <a:noFill/>
        </p:spPr>
        <p:txBody>
          <a:bodyPr/>
          <a:lstStyle/>
          <a:p>
            <a:fld id="{21FF21DD-DFB4-4504-8BF0-1CF9446868C1}" type="slidenum">
              <a:rPr lang="en-US" smtClean="0"/>
              <a:pPr/>
              <a:t>32</a:t>
            </a:fld>
            <a:endParaRPr lang="en-US" dirty="0" smtClean="0"/>
          </a:p>
        </p:txBody>
      </p:sp>
    </p:spTree>
    <p:extLst>
      <p:ext uri="{BB962C8B-B14F-4D97-AF65-F5344CB8AC3E}">
        <p14:creationId xmlns:p14="http://schemas.microsoft.com/office/powerpoint/2010/main" val="2352164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r>
              <a:rPr lang="en-US" b="1" dirty="0"/>
              <a:t>Question:</a:t>
            </a:r>
            <a:r>
              <a:rPr lang="en-US" dirty="0"/>
              <a:t> Why is it important to be able to quickly change a machine over from one part to another?</a:t>
            </a:r>
          </a:p>
          <a:p>
            <a:r>
              <a:rPr lang="en-US" b="1" dirty="0"/>
              <a:t>Answer: </a:t>
            </a:r>
            <a:r>
              <a:rPr lang="en-US" dirty="0"/>
              <a:t>Lean drives you to produce what you need when you need it. If the demand is for eight different parts on a machine per day, you need to change over quickly to meet those requirements.</a:t>
            </a:r>
          </a:p>
          <a:p>
            <a:endParaRPr lang="en-US" dirty="0" smtClean="0"/>
          </a:p>
        </p:txBody>
      </p:sp>
      <p:sp>
        <p:nvSpPr>
          <p:cNvPr id="82948" name="Slide Number Placeholder 3"/>
          <p:cNvSpPr>
            <a:spLocks noGrp="1"/>
          </p:cNvSpPr>
          <p:nvPr>
            <p:ph type="sldNum" sz="quarter" idx="5"/>
          </p:nvPr>
        </p:nvSpPr>
        <p:spPr>
          <a:noFill/>
        </p:spPr>
        <p:txBody>
          <a:bodyPr/>
          <a:lstStyle/>
          <a:p>
            <a:fld id="{761F6856-85F6-431C-B21A-384893FDB2F6}" type="slidenum">
              <a:rPr lang="en-US" smtClean="0"/>
              <a:pPr/>
              <a:t>33</a:t>
            </a:fld>
            <a:endParaRPr lang="en-US" dirty="0" smtClean="0"/>
          </a:p>
        </p:txBody>
      </p:sp>
    </p:spTree>
    <p:extLst>
      <p:ext uri="{BB962C8B-B14F-4D97-AF65-F5344CB8AC3E}">
        <p14:creationId xmlns:p14="http://schemas.microsoft.com/office/powerpoint/2010/main" val="15660585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r>
              <a:rPr lang="en-US" b="1" dirty="0"/>
              <a:t>Question:</a:t>
            </a:r>
            <a:r>
              <a:rPr lang="en-US" dirty="0"/>
              <a:t> What is a Value Stream Map?</a:t>
            </a:r>
          </a:p>
          <a:p>
            <a:r>
              <a:rPr lang="en-US" b="1" dirty="0"/>
              <a:t>Answer: </a:t>
            </a:r>
            <a:r>
              <a:rPr lang="en-US" dirty="0"/>
              <a:t>Define all activities required to design, order, and provide a specific product, from concept launch, to delivery, to the customer. This includes:</a:t>
            </a:r>
          </a:p>
          <a:p>
            <a:r>
              <a:rPr lang="en-US" dirty="0"/>
              <a:t> </a:t>
            </a:r>
          </a:p>
          <a:p>
            <a:pPr lvl="0">
              <a:buFont typeface="Arial" pitchFamily="34" charset="0"/>
              <a:buChar char="•"/>
            </a:pPr>
            <a:r>
              <a:rPr lang="en-US" dirty="0"/>
              <a:t>information flow,</a:t>
            </a:r>
          </a:p>
          <a:p>
            <a:pPr lvl="0">
              <a:buFont typeface="Arial" pitchFamily="34" charset="0"/>
              <a:buChar char="•"/>
            </a:pPr>
            <a:r>
              <a:rPr lang="en-US" dirty="0"/>
              <a:t>material flow,</a:t>
            </a:r>
          </a:p>
          <a:p>
            <a:pPr lvl="0">
              <a:buFont typeface="Arial" pitchFamily="34" charset="0"/>
              <a:buChar char="•"/>
            </a:pPr>
            <a:r>
              <a:rPr lang="en-US" dirty="0"/>
              <a:t>work in process,</a:t>
            </a:r>
          </a:p>
          <a:p>
            <a:pPr lvl="0">
              <a:buFont typeface="Arial" pitchFamily="34" charset="0"/>
              <a:buChar char="•"/>
            </a:pPr>
            <a:r>
              <a:rPr lang="en-US" dirty="0"/>
              <a:t>non-value added activities, and</a:t>
            </a:r>
          </a:p>
          <a:p>
            <a:pPr lvl="0">
              <a:buFont typeface="Arial" pitchFamily="34" charset="0"/>
              <a:buChar char="•"/>
            </a:pPr>
            <a:r>
              <a:rPr lang="en-US" dirty="0"/>
              <a:t>transportation flow.</a:t>
            </a:r>
          </a:p>
        </p:txBody>
      </p:sp>
      <p:sp>
        <p:nvSpPr>
          <p:cNvPr id="83972" name="Slide Number Placeholder 3"/>
          <p:cNvSpPr>
            <a:spLocks noGrp="1"/>
          </p:cNvSpPr>
          <p:nvPr>
            <p:ph type="sldNum" sz="quarter" idx="5"/>
          </p:nvPr>
        </p:nvSpPr>
        <p:spPr>
          <a:noFill/>
        </p:spPr>
        <p:txBody>
          <a:bodyPr/>
          <a:lstStyle/>
          <a:p>
            <a:fld id="{1E994C05-78CB-4958-BA5A-AB69ED728A2D}" type="slidenum">
              <a:rPr lang="en-US" smtClean="0"/>
              <a:pPr/>
              <a:t>34</a:t>
            </a:fld>
            <a:endParaRPr lang="en-US" dirty="0" smtClean="0"/>
          </a:p>
        </p:txBody>
      </p:sp>
    </p:spTree>
    <p:extLst>
      <p:ext uri="{BB962C8B-B14F-4D97-AF65-F5344CB8AC3E}">
        <p14:creationId xmlns:p14="http://schemas.microsoft.com/office/powerpoint/2010/main" val="37882575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This activity takes a minimum of one (1) hour.</a:t>
            </a:r>
            <a:endParaRPr lang="en-US" dirty="0"/>
          </a:p>
        </p:txBody>
      </p:sp>
      <p:sp>
        <p:nvSpPr>
          <p:cNvPr id="4" name="Slide Number Placeholder 3"/>
          <p:cNvSpPr>
            <a:spLocks noGrp="1"/>
          </p:cNvSpPr>
          <p:nvPr>
            <p:ph type="sldNum" sz="quarter" idx="10"/>
          </p:nvPr>
        </p:nvSpPr>
        <p:spPr/>
        <p:txBody>
          <a:bodyPr/>
          <a:lstStyle/>
          <a:p>
            <a:pPr>
              <a:defRPr/>
            </a:pPr>
            <a:fld id="{380F7363-9B45-414F-821E-D8868BAF9F99}" type="slidenum">
              <a:rPr lang="en-US" smtClean="0"/>
              <a:pPr>
                <a:defRPr/>
              </a:pPr>
              <a:t>37</a:t>
            </a:fld>
            <a:endParaRPr lang="en-US" dirty="0"/>
          </a:p>
        </p:txBody>
      </p:sp>
    </p:spTree>
    <p:extLst>
      <p:ext uri="{BB962C8B-B14F-4D97-AF65-F5344CB8AC3E}">
        <p14:creationId xmlns:p14="http://schemas.microsoft.com/office/powerpoint/2010/main" val="18590823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dirty="0" smtClean="0"/>
          </a:p>
        </p:txBody>
      </p:sp>
      <p:sp>
        <p:nvSpPr>
          <p:cNvPr id="106500" name="Slide Number Placeholder 3"/>
          <p:cNvSpPr>
            <a:spLocks noGrp="1"/>
          </p:cNvSpPr>
          <p:nvPr>
            <p:ph type="sldNum" sz="quarter" idx="5"/>
          </p:nvPr>
        </p:nvSpPr>
        <p:spPr>
          <a:noFill/>
        </p:spPr>
        <p:txBody>
          <a:bodyPr/>
          <a:lstStyle/>
          <a:p>
            <a:fld id="{0E58886D-8B8E-4610-8AF0-1B6ABF0EDF08}" type="slidenum">
              <a:rPr lang="en-US" smtClean="0"/>
              <a:pPr/>
              <a:t>38</a:t>
            </a:fld>
            <a:endParaRPr lang="en-US" dirty="0" smtClean="0"/>
          </a:p>
        </p:txBody>
      </p:sp>
    </p:spTree>
    <p:extLst>
      <p:ext uri="{BB962C8B-B14F-4D97-AF65-F5344CB8AC3E}">
        <p14:creationId xmlns:p14="http://schemas.microsoft.com/office/powerpoint/2010/main" val="41414106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en-US" dirty="0" smtClean="0"/>
          </a:p>
        </p:txBody>
      </p:sp>
      <p:sp>
        <p:nvSpPr>
          <p:cNvPr id="60420" name="Slide Number Placeholder 3"/>
          <p:cNvSpPr>
            <a:spLocks noGrp="1"/>
          </p:cNvSpPr>
          <p:nvPr>
            <p:ph type="sldNum" sz="quarter" idx="5"/>
          </p:nvPr>
        </p:nvSpPr>
        <p:spPr>
          <a:noFill/>
        </p:spPr>
        <p:txBody>
          <a:bodyPr/>
          <a:lstStyle/>
          <a:p>
            <a:fld id="{14ECCA4A-2858-480B-849F-2986BAE0E55C}" type="slidenum">
              <a:rPr lang="en-US" smtClean="0"/>
              <a:pPr/>
              <a:t>39</a:t>
            </a:fld>
            <a:endParaRPr lang="en-US" dirty="0" smtClean="0"/>
          </a:p>
        </p:txBody>
      </p:sp>
    </p:spTree>
    <p:extLst>
      <p:ext uri="{BB962C8B-B14F-4D97-AF65-F5344CB8AC3E}">
        <p14:creationId xmlns:p14="http://schemas.microsoft.com/office/powerpoint/2010/main" val="2863229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r>
              <a:rPr lang="en-US" b="1" dirty="0"/>
              <a:t>Question:</a:t>
            </a:r>
            <a:r>
              <a:rPr lang="en-US" dirty="0"/>
              <a:t> Is Six Sigma a way of eliminating all mistakes in any process?</a:t>
            </a:r>
          </a:p>
          <a:p>
            <a:r>
              <a:rPr lang="en-US" b="1" dirty="0"/>
              <a:t>Answer: </a:t>
            </a:r>
            <a:r>
              <a:rPr lang="en-US" dirty="0"/>
              <a:t>No. Although the elimination of mistakes may be a goal, it is difficult to eliminate mistakes when people are involved. The more realistic goal is to </a:t>
            </a:r>
            <a:r>
              <a:rPr lang="en-US" b="1" dirty="0"/>
              <a:t>minimize</a:t>
            </a:r>
            <a:r>
              <a:rPr lang="en-US" dirty="0"/>
              <a:t> mistakes.</a:t>
            </a:r>
          </a:p>
        </p:txBody>
      </p:sp>
      <p:sp>
        <p:nvSpPr>
          <p:cNvPr id="84996" name="Slide Number Placeholder 3"/>
          <p:cNvSpPr>
            <a:spLocks noGrp="1"/>
          </p:cNvSpPr>
          <p:nvPr>
            <p:ph type="sldNum" sz="quarter" idx="5"/>
          </p:nvPr>
        </p:nvSpPr>
        <p:spPr>
          <a:noFill/>
        </p:spPr>
        <p:txBody>
          <a:bodyPr/>
          <a:lstStyle/>
          <a:p>
            <a:fld id="{3B97B8FD-FE02-40B4-9522-5312BBF48C9A}" type="slidenum">
              <a:rPr lang="en-US" smtClean="0"/>
              <a:pPr/>
              <a:t>42</a:t>
            </a:fld>
            <a:endParaRPr lang="en-US" dirty="0" smtClean="0"/>
          </a:p>
        </p:txBody>
      </p:sp>
    </p:spTree>
    <p:extLst>
      <p:ext uri="{BB962C8B-B14F-4D97-AF65-F5344CB8AC3E}">
        <p14:creationId xmlns:p14="http://schemas.microsoft.com/office/powerpoint/2010/main" val="16151041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r>
              <a:rPr lang="en-US" b="1" dirty="0"/>
              <a:t>Question:</a:t>
            </a:r>
            <a:r>
              <a:rPr lang="en-US" dirty="0"/>
              <a:t> Will Six Sigma fix all problems?</a:t>
            </a:r>
          </a:p>
          <a:p>
            <a:r>
              <a:rPr lang="en-US" b="1" dirty="0"/>
              <a:t>Answer:</a:t>
            </a:r>
            <a:r>
              <a:rPr lang="en-US" dirty="0"/>
              <a:t> No. Six Sigma is a tool and like any tool, if it is not used correctly you do not get good results. Not all problems can be fixed because people and processes change, causing new problems.</a:t>
            </a:r>
          </a:p>
          <a:p>
            <a:endParaRPr lang="en-US" dirty="0"/>
          </a:p>
          <a:p>
            <a:r>
              <a:rPr lang="en-US" b="1" dirty="0"/>
              <a:t>Question:</a:t>
            </a:r>
            <a:r>
              <a:rPr lang="en-US" dirty="0"/>
              <a:t> Will production technicians participate in a Six Sigma improvement project?</a:t>
            </a:r>
          </a:p>
          <a:p>
            <a:r>
              <a:rPr lang="en-US" b="1" dirty="0"/>
              <a:t>Answer:</a:t>
            </a:r>
            <a:r>
              <a:rPr lang="en-US" dirty="0"/>
              <a:t> Six Sigma improvement project teams consist of everyone in the company, including production technicians.</a:t>
            </a:r>
          </a:p>
          <a:p>
            <a:endParaRPr lang="en-US" dirty="0"/>
          </a:p>
          <a:p>
            <a:r>
              <a:rPr lang="en-US" b="1" dirty="0"/>
              <a:t>Question:</a:t>
            </a:r>
            <a:r>
              <a:rPr lang="en-US" dirty="0"/>
              <a:t> Does everyone on a Six Sigma team need to know how to develop statistics?</a:t>
            </a:r>
          </a:p>
          <a:p>
            <a:r>
              <a:rPr lang="en-US" b="1" dirty="0"/>
              <a:t>Answer:</a:t>
            </a:r>
            <a:r>
              <a:rPr lang="en-US" dirty="0"/>
              <a:t> No. The team will assign members to perform/calculate the statistics. Other team members will use the information resulting from the analysis of the data.</a:t>
            </a:r>
          </a:p>
          <a:p>
            <a:endParaRPr lang="en-US" dirty="0"/>
          </a:p>
          <a:p>
            <a:endParaRPr lang="en-US" dirty="0"/>
          </a:p>
        </p:txBody>
      </p:sp>
      <p:sp>
        <p:nvSpPr>
          <p:cNvPr id="86020" name="Slide Number Placeholder 3"/>
          <p:cNvSpPr>
            <a:spLocks noGrp="1"/>
          </p:cNvSpPr>
          <p:nvPr>
            <p:ph type="sldNum" sz="quarter" idx="5"/>
          </p:nvPr>
        </p:nvSpPr>
        <p:spPr>
          <a:noFill/>
        </p:spPr>
        <p:txBody>
          <a:bodyPr/>
          <a:lstStyle/>
          <a:p>
            <a:fld id="{8C12AA22-DBCC-437B-A126-26F8DC670A2E}" type="slidenum">
              <a:rPr lang="en-US" smtClean="0"/>
              <a:pPr/>
              <a:t>43</a:t>
            </a:fld>
            <a:endParaRPr lang="en-US" dirty="0" smtClean="0"/>
          </a:p>
        </p:txBody>
      </p:sp>
    </p:spTree>
    <p:extLst>
      <p:ext uri="{BB962C8B-B14F-4D97-AF65-F5344CB8AC3E}">
        <p14:creationId xmlns:p14="http://schemas.microsoft.com/office/powerpoint/2010/main" val="32909349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r>
              <a:rPr lang="en-US" b="1" dirty="0"/>
              <a:t>Question: </a:t>
            </a:r>
            <a:r>
              <a:rPr lang="en-US" dirty="0"/>
              <a:t>Why should Six Sigma be your target and not 3 or 4 sigma?</a:t>
            </a:r>
          </a:p>
          <a:p>
            <a:r>
              <a:rPr lang="en-US" b="1" dirty="0"/>
              <a:t>Answers will vary,</a:t>
            </a:r>
            <a:r>
              <a:rPr lang="en-US" dirty="0"/>
              <a:t> but should include:</a:t>
            </a:r>
          </a:p>
          <a:p>
            <a:r>
              <a:rPr lang="en-US" dirty="0"/>
              <a:t> </a:t>
            </a:r>
          </a:p>
          <a:p>
            <a:pPr lvl="0"/>
            <a:r>
              <a:rPr lang="en-US" dirty="0"/>
              <a:t>Saves time, money, and reduces potential customer dissatisfaction.</a:t>
            </a:r>
          </a:p>
        </p:txBody>
      </p:sp>
      <p:sp>
        <p:nvSpPr>
          <p:cNvPr id="90116" name="Slide Number Placeholder 3"/>
          <p:cNvSpPr>
            <a:spLocks noGrp="1"/>
          </p:cNvSpPr>
          <p:nvPr>
            <p:ph type="sldNum" sz="quarter" idx="5"/>
          </p:nvPr>
        </p:nvSpPr>
        <p:spPr>
          <a:noFill/>
        </p:spPr>
        <p:txBody>
          <a:bodyPr/>
          <a:lstStyle/>
          <a:p>
            <a:fld id="{AEA903A3-B1E8-468C-800E-4F35FF3D4CA6}" type="slidenum">
              <a:rPr lang="en-US" smtClean="0"/>
              <a:pPr/>
              <a:t>44</a:t>
            </a:fld>
            <a:endParaRPr lang="en-US" dirty="0" smtClean="0"/>
          </a:p>
        </p:txBody>
      </p:sp>
    </p:spTree>
    <p:extLst>
      <p:ext uri="{BB962C8B-B14F-4D97-AF65-F5344CB8AC3E}">
        <p14:creationId xmlns:p14="http://schemas.microsoft.com/office/powerpoint/2010/main" val="26795611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en-US" dirty="0" smtClean="0"/>
          </a:p>
        </p:txBody>
      </p:sp>
      <p:sp>
        <p:nvSpPr>
          <p:cNvPr id="87044" name="Slide Number Placeholder 3"/>
          <p:cNvSpPr>
            <a:spLocks noGrp="1"/>
          </p:cNvSpPr>
          <p:nvPr>
            <p:ph type="sldNum" sz="quarter" idx="5"/>
          </p:nvPr>
        </p:nvSpPr>
        <p:spPr>
          <a:noFill/>
        </p:spPr>
        <p:txBody>
          <a:bodyPr/>
          <a:lstStyle/>
          <a:p>
            <a:fld id="{BF07B759-2320-4126-A9E8-72C9573F9DB7}" type="slidenum">
              <a:rPr lang="en-US" smtClean="0"/>
              <a:pPr/>
              <a:t>47</a:t>
            </a:fld>
            <a:endParaRPr lang="en-US" dirty="0" smtClean="0"/>
          </a:p>
        </p:txBody>
      </p:sp>
    </p:spTree>
    <p:extLst>
      <p:ext uri="{BB962C8B-B14F-4D97-AF65-F5344CB8AC3E}">
        <p14:creationId xmlns:p14="http://schemas.microsoft.com/office/powerpoint/2010/main" val="30597129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n-US" dirty="0" smtClean="0"/>
          </a:p>
        </p:txBody>
      </p:sp>
      <p:sp>
        <p:nvSpPr>
          <p:cNvPr id="89092" name="Slide Number Placeholder 3"/>
          <p:cNvSpPr>
            <a:spLocks noGrp="1"/>
          </p:cNvSpPr>
          <p:nvPr>
            <p:ph type="sldNum" sz="quarter" idx="5"/>
          </p:nvPr>
        </p:nvSpPr>
        <p:spPr>
          <a:noFill/>
        </p:spPr>
        <p:txBody>
          <a:bodyPr/>
          <a:lstStyle/>
          <a:p>
            <a:fld id="{F2A2320B-5283-4BE8-91FE-0FD8AEECDF50}" type="slidenum">
              <a:rPr lang="en-US" smtClean="0"/>
              <a:pPr/>
              <a:t>48</a:t>
            </a:fld>
            <a:endParaRPr lang="en-US" dirty="0" smtClean="0"/>
          </a:p>
        </p:txBody>
      </p:sp>
    </p:spTree>
    <p:extLst>
      <p:ext uri="{BB962C8B-B14F-4D97-AF65-F5344CB8AC3E}">
        <p14:creationId xmlns:p14="http://schemas.microsoft.com/office/powerpoint/2010/main" val="41183458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defTabSz="931774">
              <a:defRPr/>
            </a:pPr>
            <a:r>
              <a:rPr lang="en-US" b="1" dirty="0"/>
              <a:t>Discuss</a:t>
            </a:r>
            <a:r>
              <a:rPr lang="en-US" dirty="0"/>
              <a:t> the costs of not having good quality in a company.</a:t>
            </a:r>
          </a:p>
          <a:p>
            <a:endParaRPr lang="en-US" dirty="0" smtClean="0"/>
          </a:p>
        </p:txBody>
      </p:sp>
      <p:sp>
        <p:nvSpPr>
          <p:cNvPr id="91140" name="Slide Number Placeholder 3"/>
          <p:cNvSpPr>
            <a:spLocks noGrp="1"/>
          </p:cNvSpPr>
          <p:nvPr>
            <p:ph type="sldNum" sz="quarter" idx="5"/>
          </p:nvPr>
        </p:nvSpPr>
        <p:spPr>
          <a:noFill/>
        </p:spPr>
        <p:txBody>
          <a:bodyPr/>
          <a:lstStyle/>
          <a:p>
            <a:fld id="{20A2F8F0-FC46-47DE-9757-DFBA5FA8DE0E}" type="slidenum">
              <a:rPr lang="en-US" smtClean="0"/>
              <a:pPr/>
              <a:t>49</a:t>
            </a:fld>
            <a:endParaRPr lang="en-US" dirty="0" smtClean="0"/>
          </a:p>
        </p:txBody>
      </p:sp>
    </p:spTree>
    <p:extLst>
      <p:ext uri="{BB962C8B-B14F-4D97-AF65-F5344CB8AC3E}">
        <p14:creationId xmlns:p14="http://schemas.microsoft.com/office/powerpoint/2010/main" val="21975671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r>
              <a:rPr lang="en-US" dirty="0" smtClean="0"/>
              <a:t>Who is Jack Welch? Former CEO of General Motors (1981-2000). </a:t>
            </a:r>
          </a:p>
        </p:txBody>
      </p:sp>
      <p:sp>
        <p:nvSpPr>
          <p:cNvPr id="93188" name="Slide Number Placeholder 3"/>
          <p:cNvSpPr>
            <a:spLocks noGrp="1"/>
          </p:cNvSpPr>
          <p:nvPr>
            <p:ph type="sldNum" sz="quarter" idx="5"/>
          </p:nvPr>
        </p:nvSpPr>
        <p:spPr>
          <a:noFill/>
        </p:spPr>
        <p:txBody>
          <a:bodyPr/>
          <a:lstStyle/>
          <a:p>
            <a:fld id="{217C3BB9-5FEE-4097-80E1-CD893D16EB67}" type="slidenum">
              <a:rPr lang="en-US" smtClean="0"/>
              <a:pPr/>
              <a:t>50</a:t>
            </a:fld>
            <a:endParaRPr lang="en-US" dirty="0" smtClean="0"/>
          </a:p>
        </p:txBody>
      </p:sp>
    </p:spTree>
    <p:extLst>
      <p:ext uri="{BB962C8B-B14F-4D97-AF65-F5344CB8AC3E}">
        <p14:creationId xmlns:p14="http://schemas.microsoft.com/office/powerpoint/2010/main" val="10911286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dirty="0" smtClean="0"/>
          </a:p>
        </p:txBody>
      </p:sp>
      <p:sp>
        <p:nvSpPr>
          <p:cNvPr id="94212" name="Slide Number Placeholder 3"/>
          <p:cNvSpPr>
            <a:spLocks noGrp="1"/>
          </p:cNvSpPr>
          <p:nvPr>
            <p:ph type="sldNum" sz="quarter" idx="5"/>
          </p:nvPr>
        </p:nvSpPr>
        <p:spPr>
          <a:noFill/>
        </p:spPr>
        <p:txBody>
          <a:bodyPr/>
          <a:lstStyle/>
          <a:p>
            <a:fld id="{9FD30F86-E047-4CC4-AEEC-4E9369012933}" type="slidenum">
              <a:rPr lang="en-US" smtClean="0"/>
              <a:pPr/>
              <a:t>51</a:t>
            </a:fld>
            <a:endParaRPr lang="en-US" dirty="0" smtClean="0"/>
          </a:p>
        </p:txBody>
      </p:sp>
    </p:spTree>
    <p:extLst>
      <p:ext uri="{BB962C8B-B14F-4D97-AF65-F5344CB8AC3E}">
        <p14:creationId xmlns:p14="http://schemas.microsoft.com/office/powerpoint/2010/main" val="26527178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dirty="0" smtClean="0"/>
          </a:p>
        </p:txBody>
      </p:sp>
      <p:sp>
        <p:nvSpPr>
          <p:cNvPr id="95236" name="Slide Number Placeholder 3"/>
          <p:cNvSpPr>
            <a:spLocks noGrp="1"/>
          </p:cNvSpPr>
          <p:nvPr>
            <p:ph type="sldNum" sz="quarter" idx="5"/>
          </p:nvPr>
        </p:nvSpPr>
        <p:spPr>
          <a:noFill/>
        </p:spPr>
        <p:txBody>
          <a:bodyPr/>
          <a:lstStyle/>
          <a:p>
            <a:fld id="{5E882F2F-102D-40FF-9A1D-6F1512D7B923}" type="slidenum">
              <a:rPr lang="en-US" smtClean="0"/>
              <a:pPr/>
              <a:t>52</a:t>
            </a:fld>
            <a:endParaRPr lang="en-US" dirty="0" smtClean="0"/>
          </a:p>
        </p:txBody>
      </p:sp>
    </p:spTree>
    <p:extLst>
      <p:ext uri="{BB962C8B-B14F-4D97-AF65-F5344CB8AC3E}">
        <p14:creationId xmlns:p14="http://schemas.microsoft.com/office/powerpoint/2010/main" val="11840710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r>
              <a:rPr lang="en-US" b="1" dirty="0"/>
              <a:t>Question:</a:t>
            </a:r>
            <a:r>
              <a:rPr lang="en-US" dirty="0"/>
              <a:t> Why are these characteristics important for a black belt?</a:t>
            </a:r>
          </a:p>
          <a:p>
            <a:r>
              <a:rPr lang="en-US" b="1" dirty="0"/>
              <a:t>Answer:</a:t>
            </a:r>
            <a:r>
              <a:rPr lang="en-US" dirty="0"/>
              <a:t> They will be responsible for managing the improvement project.</a:t>
            </a:r>
          </a:p>
          <a:p>
            <a:endParaRPr lang="en-US" dirty="0" smtClean="0"/>
          </a:p>
        </p:txBody>
      </p:sp>
      <p:sp>
        <p:nvSpPr>
          <p:cNvPr id="96260" name="Slide Number Placeholder 3"/>
          <p:cNvSpPr>
            <a:spLocks noGrp="1"/>
          </p:cNvSpPr>
          <p:nvPr>
            <p:ph type="sldNum" sz="quarter" idx="5"/>
          </p:nvPr>
        </p:nvSpPr>
        <p:spPr>
          <a:noFill/>
        </p:spPr>
        <p:txBody>
          <a:bodyPr/>
          <a:lstStyle/>
          <a:p>
            <a:fld id="{258E5174-5EB5-4A3B-B805-2CF09FA2AA29}" type="slidenum">
              <a:rPr lang="en-US" smtClean="0"/>
              <a:pPr/>
              <a:t>53</a:t>
            </a:fld>
            <a:endParaRPr lang="en-US" dirty="0" smtClean="0"/>
          </a:p>
        </p:txBody>
      </p:sp>
    </p:spTree>
    <p:extLst>
      <p:ext uri="{BB962C8B-B14F-4D97-AF65-F5344CB8AC3E}">
        <p14:creationId xmlns:p14="http://schemas.microsoft.com/office/powerpoint/2010/main" val="28738527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dirty="0" smtClean="0"/>
          </a:p>
        </p:txBody>
      </p:sp>
      <p:sp>
        <p:nvSpPr>
          <p:cNvPr id="97284" name="Slide Number Placeholder 3"/>
          <p:cNvSpPr>
            <a:spLocks noGrp="1"/>
          </p:cNvSpPr>
          <p:nvPr>
            <p:ph type="sldNum" sz="quarter" idx="5"/>
          </p:nvPr>
        </p:nvSpPr>
        <p:spPr>
          <a:noFill/>
        </p:spPr>
        <p:txBody>
          <a:bodyPr/>
          <a:lstStyle/>
          <a:p>
            <a:fld id="{7006905A-6C14-468A-93A5-D4F15AE3316F}" type="slidenum">
              <a:rPr lang="en-US" smtClean="0"/>
              <a:pPr/>
              <a:t>54</a:t>
            </a:fld>
            <a:endParaRPr lang="en-US" dirty="0" smtClean="0"/>
          </a:p>
        </p:txBody>
      </p:sp>
    </p:spTree>
    <p:extLst>
      <p:ext uri="{BB962C8B-B14F-4D97-AF65-F5344CB8AC3E}">
        <p14:creationId xmlns:p14="http://schemas.microsoft.com/office/powerpoint/2010/main" val="41227544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dirty="0" smtClean="0"/>
          </a:p>
        </p:txBody>
      </p:sp>
      <p:sp>
        <p:nvSpPr>
          <p:cNvPr id="98308" name="Slide Number Placeholder 3"/>
          <p:cNvSpPr>
            <a:spLocks noGrp="1"/>
          </p:cNvSpPr>
          <p:nvPr>
            <p:ph type="sldNum" sz="quarter" idx="5"/>
          </p:nvPr>
        </p:nvSpPr>
        <p:spPr>
          <a:noFill/>
        </p:spPr>
        <p:txBody>
          <a:bodyPr/>
          <a:lstStyle/>
          <a:p>
            <a:fld id="{E3EF9433-0AF3-410C-82B0-EE199B5A09C2}" type="slidenum">
              <a:rPr lang="en-US" smtClean="0"/>
              <a:pPr/>
              <a:t>55</a:t>
            </a:fld>
            <a:endParaRPr lang="en-US" dirty="0" smtClean="0"/>
          </a:p>
        </p:txBody>
      </p:sp>
    </p:spTree>
    <p:extLst>
      <p:ext uri="{BB962C8B-B14F-4D97-AF65-F5344CB8AC3E}">
        <p14:creationId xmlns:p14="http://schemas.microsoft.com/office/powerpoint/2010/main" val="20248153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r>
              <a:rPr lang="en-US" b="1" dirty="0"/>
              <a:t>Question:</a:t>
            </a:r>
            <a:r>
              <a:rPr lang="en-US" dirty="0"/>
              <a:t> Who selects the Six Sigma project?</a:t>
            </a:r>
          </a:p>
          <a:p>
            <a:r>
              <a:rPr lang="en-US" b="1" dirty="0"/>
              <a:t>Answer:</a:t>
            </a:r>
            <a:r>
              <a:rPr lang="en-US" dirty="0"/>
              <a:t> The black belt typically will select the project but it can be done by a number of other people in an organization. There is no one defined person or position.</a:t>
            </a:r>
          </a:p>
          <a:p>
            <a:endParaRPr lang="en-US" dirty="0"/>
          </a:p>
          <a:p>
            <a:r>
              <a:rPr lang="en-US" b="1" dirty="0"/>
              <a:t>Question:</a:t>
            </a:r>
            <a:r>
              <a:rPr lang="en-US" dirty="0"/>
              <a:t> The production technician would normally hold what Six Sigma status in the company?</a:t>
            </a:r>
          </a:p>
          <a:p>
            <a:r>
              <a:rPr lang="en-US" b="1" dirty="0"/>
              <a:t>Answer:</a:t>
            </a:r>
            <a:r>
              <a:rPr lang="en-US" dirty="0"/>
              <a:t> Most would be either a green belt or a yellow belt, but they can achieve black belt status.</a:t>
            </a:r>
          </a:p>
          <a:p>
            <a:endParaRPr lang="en-US" dirty="0"/>
          </a:p>
          <a:p>
            <a:r>
              <a:rPr lang="en-US" b="1" dirty="0"/>
              <a:t>Question:</a:t>
            </a:r>
            <a:r>
              <a:rPr lang="en-US" dirty="0"/>
              <a:t> What is a good Six Sigma project?</a:t>
            </a:r>
          </a:p>
          <a:p>
            <a:r>
              <a:rPr lang="en-US" b="1" dirty="0"/>
              <a:t>Answer:</a:t>
            </a:r>
            <a:r>
              <a:rPr lang="en-US" dirty="0"/>
              <a:t> Any project that reduces cost, improves value, and creates a financial return for the company. It must also be “doable” and align with the company’s goals and strategic direction.</a:t>
            </a:r>
          </a:p>
          <a:p>
            <a:endParaRPr lang="en-US" dirty="0"/>
          </a:p>
          <a:p>
            <a:endParaRPr lang="en-US" dirty="0"/>
          </a:p>
          <a:p>
            <a:endParaRPr lang="en-US" dirty="0" smtClean="0"/>
          </a:p>
        </p:txBody>
      </p:sp>
      <p:sp>
        <p:nvSpPr>
          <p:cNvPr id="99332" name="Slide Number Placeholder 3"/>
          <p:cNvSpPr>
            <a:spLocks noGrp="1"/>
          </p:cNvSpPr>
          <p:nvPr>
            <p:ph type="sldNum" sz="quarter" idx="5"/>
          </p:nvPr>
        </p:nvSpPr>
        <p:spPr>
          <a:noFill/>
        </p:spPr>
        <p:txBody>
          <a:bodyPr/>
          <a:lstStyle/>
          <a:p>
            <a:fld id="{1E5DFAD3-63EC-4B51-BE49-686A973A04CC}" type="slidenum">
              <a:rPr lang="en-US" smtClean="0"/>
              <a:pPr/>
              <a:t>58</a:t>
            </a:fld>
            <a:endParaRPr lang="en-US" dirty="0" smtClean="0"/>
          </a:p>
        </p:txBody>
      </p:sp>
    </p:spTree>
    <p:extLst>
      <p:ext uri="{BB962C8B-B14F-4D97-AF65-F5344CB8AC3E}">
        <p14:creationId xmlns:p14="http://schemas.microsoft.com/office/powerpoint/2010/main" val="3640523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dirty="0" smtClean="0"/>
          </a:p>
        </p:txBody>
      </p:sp>
      <p:sp>
        <p:nvSpPr>
          <p:cNvPr id="100356" name="Slide Number Placeholder 3"/>
          <p:cNvSpPr>
            <a:spLocks noGrp="1"/>
          </p:cNvSpPr>
          <p:nvPr>
            <p:ph type="sldNum" sz="quarter" idx="5"/>
          </p:nvPr>
        </p:nvSpPr>
        <p:spPr>
          <a:noFill/>
        </p:spPr>
        <p:txBody>
          <a:bodyPr/>
          <a:lstStyle/>
          <a:p>
            <a:fld id="{9B808DD5-3AB4-4FB1-9855-DF29DE5C0201}" type="slidenum">
              <a:rPr lang="en-US" smtClean="0"/>
              <a:pPr/>
              <a:t>61</a:t>
            </a:fld>
            <a:endParaRPr lang="en-US" dirty="0" smtClean="0"/>
          </a:p>
        </p:txBody>
      </p:sp>
    </p:spTree>
    <p:extLst>
      <p:ext uri="{BB962C8B-B14F-4D97-AF65-F5344CB8AC3E}">
        <p14:creationId xmlns:p14="http://schemas.microsoft.com/office/powerpoint/2010/main" val="7834521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r>
              <a:rPr lang="en-US" b="1" dirty="0"/>
              <a:t>Question:</a:t>
            </a:r>
            <a:r>
              <a:rPr lang="en-US" dirty="0"/>
              <a:t> Why is it important to measure the process before it is changed?</a:t>
            </a:r>
          </a:p>
          <a:p>
            <a:r>
              <a:rPr lang="en-US" b="1" dirty="0"/>
              <a:t>Answer:</a:t>
            </a:r>
            <a:r>
              <a:rPr lang="en-US" dirty="0"/>
              <a:t> The data is used to understand if it is better or worse with the changes.</a:t>
            </a:r>
          </a:p>
        </p:txBody>
      </p:sp>
      <p:sp>
        <p:nvSpPr>
          <p:cNvPr id="101380" name="Slide Number Placeholder 3"/>
          <p:cNvSpPr>
            <a:spLocks noGrp="1"/>
          </p:cNvSpPr>
          <p:nvPr>
            <p:ph type="sldNum" sz="quarter" idx="5"/>
          </p:nvPr>
        </p:nvSpPr>
        <p:spPr>
          <a:noFill/>
        </p:spPr>
        <p:txBody>
          <a:bodyPr/>
          <a:lstStyle/>
          <a:p>
            <a:fld id="{7411827C-3B22-4387-ABE1-5F2A4266E4C3}" type="slidenum">
              <a:rPr lang="en-US" smtClean="0"/>
              <a:pPr/>
              <a:t>64</a:t>
            </a:fld>
            <a:endParaRPr lang="en-US" dirty="0" smtClean="0"/>
          </a:p>
        </p:txBody>
      </p:sp>
    </p:spTree>
    <p:extLst>
      <p:ext uri="{BB962C8B-B14F-4D97-AF65-F5344CB8AC3E}">
        <p14:creationId xmlns:p14="http://schemas.microsoft.com/office/powerpoint/2010/main" val="29522386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r>
              <a:rPr lang="en-US" b="1" dirty="0"/>
              <a:t>Question:</a:t>
            </a:r>
            <a:r>
              <a:rPr lang="en-US" dirty="0"/>
              <a:t> Who does the statistical analysis of the data?</a:t>
            </a:r>
          </a:p>
          <a:p>
            <a:r>
              <a:rPr lang="en-US" b="1" dirty="0"/>
              <a:t>Answer:</a:t>
            </a:r>
            <a:r>
              <a:rPr lang="en-US" dirty="0"/>
              <a:t> The black belt typically analyzes the data and reviews the findings, with the group, to see if they make sense.</a:t>
            </a:r>
          </a:p>
        </p:txBody>
      </p:sp>
      <p:sp>
        <p:nvSpPr>
          <p:cNvPr id="102404" name="Slide Number Placeholder 3"/>
          <p:cNvSpPr>
            <a:spLocks noGrp="1"/>
          </p:cNvSpPr>
          <p:nvPr>
            <p:ph type="sldNum" sz="quarter" idx="5"/>
          </p:nvPr>
        </p:nvSpPr>
        <p:spPr>
          <a:noFill/>
        </p:spPr>
        <p:txBody>
          <a:bodyPr/>
          <a:lstStyle/>
          <a:p>
            <a:fld id="{80A6AB35-1891-4CA2-8B6D-A513CE1F3F71}" type="slidenum">
              <a:rPr lang="en-US" smtClean="0"/>
              <a:pPr/>
              <a:t>66</a:t>
            </a:fld>
            <a:endParaRPr lang="en-US" dirty="0" smtClean="0"/>
          </a:p>
        </p:txBody>
      </p:sp>
    </p:spTree>
    <p:extLst>
      <p:ext uri="{BB962C8B-B14F-4D97-AF65-F5344CB8AC3E}">
        <p14:creationId xmlns:p14="http://schemas.microsoft.com/office/powerpoint/2010/main" val="601221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r>
              <a:rPr lang="en-US" b="1" dirty="0"/>
              <a:t>Question:</a:t>
            </a:r>
            <a:r>
              <a:rPr lang="en-US" dirty="0"/>
              <a:t> Why is it important for all the team members to understand the recommended changes?</a:t>
            </a:r>
          </a:p>
          <a:p>
            <a:r>
              <a:rPr lang="en-US" b="1" dirty="0"/>
              <a:t>Answer:</a:t>
            </a:r>
            <a:r>
              <a:rPr lang="en-US" dirty="0"/>
              <a:t> Each team member has a different perspective and may have some knowledge about why the change may or may not be an improvement. All team members participate in all the steps of the projects.</a:t>
            </a:r>
          </a:p>
        </p:txBody>
      </p:sp>
      <p:sp>
        <p:nvSpPr>
          <p:cNvPr id="103428" name="Slide Number Placeholder 3"/>
          <p:cNvSpPr>
            <a:spLocks noGrp="1"/>
          </p:cNvSpPr>
          <p:nvPr>
            <p:ph type="sldNum" sz="quarter" idx="5"/>
          </p:nvPr>
        </p:nvSpPr>
        <p:spPr>
          <a:noFill/>
        </p:spPr>
        <p:txBody>
          <a:bodyPr/>
          <a:lstStyle/>
          <a:p>
            <a:fld id="{F9210474-4767-4969-80D1-40D1AF35F098}" type="slidenum">
              <a:rPr lang="en-US" smtClean="0"/>
              <a:pPr/>
              <a:t>68</a:t>
            </a:fld>
            <a:endParaRPr lang="en-US" dirty="0" smtClean="0"/>
          </a:p>
        </p:txBody>
      </p:sp>
    </p:spTree>
    <p:extLst>
      <p:ext uri="{BB962C8B-B14F-4D97-AF65-F5344CB8AC3E}">
        <p14:creationId xmlns:p14="http://schemas.microsoft.com/office/powerpoint/2010/main" val="31733875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r>
              <a:rPr lang="en-US" b="1" dirty="0"/>
              <a:t>Question:</a:t>
            </a:r>
            <a:r>
              <a:rPr lang="en-US" dirty="0"/>
              <a:t> Why is the control step important to the project?</a:t>
            </a:r>
          </a:p>
          <a:p>
            <a:r>
              <a:rPr lang="en-US" b="1" dirty="0"/>
              <a:t>Answer:</a:t>
            </a:r>
            <a:r>
              <a:rPr lang="en-US" dirty="0"/>
              <a:t> There is a tendency for people to move back towards what they understand. Changes often take time to be fully implemented and monitoring the process to be sure the changes are being followed helps make the new process more of a routine.</a:t>
            </a:r>
          </a:p>
          <a:p>
            <a:endParaRPr lang="en-US" dirty="0" smtClean="0"/>
          </a:p>
        </p:txBody>
      </p:sp>
      <p:sp>
        <p:nvSpPr>
          <p:cNvPr id="104452" name="Slide Number Placeholder 3"/>
          <p:cNvSpPr>
            <a:spLocks noGrp="1"/>
          </p:cNvSpPr>
          <p:nvPr>
            <p:ph type="sldNum" sz="quarter" idx="5"/>
          </p:nvPr>
        </p:nvSpPr>
        <p:spPr>
          <a:noFill/>
        </p:spPr>
        <p:txBody>
          <a:bodyPr/>
          <a:lstStyle/>
          <a:p>
            <a:fld id="{0FC8B6CF-61FC-48EF-B903-12C9F8A19289}" type="slidenum">
              <a:rPr lang="en-US" smtClean="0"/>
              <a:pPr/>
              <a:t>70</a:t>
            </a:fld>
            <a:endParaRPr lang="en-US" dirty="0" smtClean="0"/>
          </a:p>
        </p:txBody>
      </p:sp>
    </p:spTree>
    <p:extLst>
      <p:ext uri="{BB962C8B-B14F-4D97-AF65-F5344CB8AC3E}">
        <p14:creationId xmlns:p14="http://schemas.microsoft.com/office/powerpoint/2010/main" val="35976416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all numbers for total,</a:t>
            </a:r>
            <a:r>
              <a:rPr lang="en-US" baseline="0" dirty="0" smtClean="0"/>
              <a:t> </a:t>
            </a:r>
            <a:r>
              <a:rPr lang="en-US" dirty="0" smtClean="0"/>
              <a:t>divide by number of numbers</a:t>
            </a:r>
            <a:r>
              <a:rPr lang="en-US" baseline="0" dirty="0" smtClean="0"/>
              <a:t> to </a:t>
            </a:r>
            <a:r>
              <a:rPr lang="en-US" dirty="0" smtClean="0"/>
              <a:t>get mean</a:t>
            </a:r>
          </a:p>
          <a:p>
            <a:r>
              <a:rPr lang="en-US" dirty="0" smtClean="0"/>
              <a:t>Arrange</a:t>
            </a:r>
            <a:r>
              <a:rPr lang="en-US" baseline="0" dirty="0" smtClean="0"/>
              <a:t> numbers by size; number appearing most often is mode</a:t>
            </a:r>
          </a:p>
          <a:p>
            <a:r>
              <a:rPr lang="en-US" baseline="0" dirty="0" smtClean="0"/>
              <a:t>Count to middle number; that is median</a:t>
            </a:r>
          </a:p>
          <a:p>
            <a:r>
              <a:rPr lang="en-US" baseline="0" dirty="0" smtClean="0"/>
              <a:t>Difference between lowest number and largest number is range</a:t>
            </a:r>
            <a:endParaRPr lang="en-US" dirty="0"/>
          </a:p>
        </p:txBody>
      </p:sp>
      <p:sp>
        <p:nvSpPr>
          <p:cNvPr id="4" name="Slide Number Placeholder 3"/>
          <p:cNvSpPr>
            <a:spLocks noGrp="1"/>
          </p:cNvSpPr>
          <p:nvPr>
            <p:ph type="sldNum" sz="quarter" idx="10"/>
          </p:nvPr>
        </p:nvSpPr>
        <p:spPr/>
        <p:txBody>
          <a:bodyPr/>
          <a:lstStyle/>
          <a:p>
            <a:pPr>
              <a:defRPr/>
            </a:pPr>
            <a:fld id="{380F7363-9B45-414F-821E-D8868BAF9F99}" type="slidenum">
              <a:rPr lang="en-US" smtClean="0"/>
              <a:pPr>
                <a:defRPr/>
              </a:pPr>
              <a:t>80</a:t>
            </a:fld>
            <a:endParaRPr lang="en-US" dirty="0"/>
          </a:p>
        </p:txBody>
      </p:sp>
    </p:spTree>
    <p:extLst>
      <p:ext uri="{BB962C8B-B14F-4D97-AF65-F5344CB8AC3E}">
        <p14:creationId xmlns:p14="http://schemas.microsoft.com/office/powerpoint/2010/main" val="39129291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endParaRPr lang="en-US" dirty="0" smtClean="0"/>
          </a:p>
        </p:txBody>
      </p:sp>
      <p:sp>
        <p:nvSpPr>
          <p:cNvPr id="105476" name="Slide Number Placeholder 3"/>
          <p:cNvSpPr>
            <a:spLocks noGrp="1"/>
          </p:cNvSpPr>
          <p:nvPr>
            <p:ph type="sldNum" sz="quarter" idx="5"/>
          </p:nvPr>
        </p:nvSpPr>
        <p:spPr>
          <a:noFill/>
        </p:spPr>
        <p:txBody>
          <a:bodyPr/>
          <a:lstStyle/>
          <a:p>
            <a:fld id="{7FC8C470-A87F-4EDF-9E79-064FAFFB1446}" type="slidenum">
              <a:rPr lang="en-US" smtClean="0"/>
              <a:pPr/>
              <a:t>81</a:t>
            </a:fld>
            <a:endParaRPr lang="en-US" dirty="0" smtClean="0"/>
          </a:p>
        </p:txBody>
      </p:sp>
    </p:spTree>
    <p:extLst>
      <p:ext uri="{BB962C8B-B14F-4D97-AF65-F5344CB8AC3E}">
        <p14:creationId xmlns:p14="http://schemas.microsoft.com/office/powerpoint/2010/main" val="25614721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dirty="0" smtClean="0"/>
          </a:p>
        </p:txBody>
      </p:sp>
      <p:sp>
        <p:nvSpPr>
          <p:cNvPr id="106500" name="Slide Number Placeholder 3"/>
          <p:cNvSpPr>
            <a:spLocks noGrp="1"/>
          </p:cNvSpPr>
          <p:nvPr>
            <p:ph type="sldNum" sz="quarter" idx="5"/>
          </p:nvPr>
        </p:nvSpPr>
        <p:spPr>
          <a:noFill/>
        </p:spPr>
        <p:txBody>
          <a:bodyPr/>
          <a:lstStyle/>
          <a:p>
            <a:fld id="{0E58886D-8B8E-4610-8AF0-1B6ABF0EDF08}" type="slidenum">
              <a:rPr lang="en-US" smtClean="0"/>
              <a:pPr/>
              <a:t>84</a:t>
            </a:fld>
            <a:endParaRPr lang="en-US" dirty="0" smtClean="0"/>
          </a:p>
        </p:txBody>
      </p:sp>
    </p:spTree>
    <p:extLst>
      <p:ext uri="{BB962C8B-B14F-4D97-AF65-F5344CB8AC3E}">
        <p14:creationId xmlns:p14="http://schemas.microsoft.com/office/powerpoint/2010/main" val="16818015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dirty="0" smtClean="0"/>
          </a:p>
        </p:txBody>
      </p:sp>
      <p:sp>
        <p:nvSpPr>
          <p:cNvPr id="106500" name="Slide Number Placeholder 3"/>
          <p:cNvSpPr>
            <a:spLocks noGrp="1"/>
          </p:cNvSpPr>
          <p:nvPr>
            <p:ph type="sldNum" sz="quarter" idx="5"/>
          </p:nvPr>
        </p:nvSpPr>
        <p:spPr>
          <a:noFill/>
        </p:spPr>
        <p:txBody>
          <a:bodyPr/>
          <a:lstStyle/>
          <a:p>
            <a:fld id="{0E58886D-8B8E-4610-8AF0-1B6ABF0EDF08}" type="slidenum">
              <a:rPr lang="en-US" smtClean="0"/>
              <a:pPr/>
              <a:t>85</a:t>
            </a:fld>
            <a:endParaRPr lang="en-US" dirty="0" smtClean="0"/>
          </a:p>
        </p:txBody>
      </p:sp>
    </p:spTree>
    <p:extLst>
      <p:ext uri="{BB962C8B-B14F-4D97-AF65-F5344CB8AC3E}">
        <p14:creationId xmlns:p14="http://schemas.microsoft.com/office/powerpoint/2010/main" val="4265940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8006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0141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0801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2842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4685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2254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465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99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62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6360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0262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productionslide1.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70EEAA16-F7F9-E74D-9075-57333C9B7BDA}" type="slidenum">
              <a:rPr lang="en-US" smtClean="0">
                <a:solidFill>
                  <a:prstClr val="black">
                    <a:tint val="75000"/>
                  </a:prstClr>
                </a:solidFill>
                <a:latin typeface="Calibri"/>
              </a:rPr>
              <a:pPr defTabSz="457200"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75253670"/>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5.jp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1.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slideLayout" Target="../slideLayouts/slideLayout2.xml"/><Relationship Id="rId7" Type="http://schemas.openxmlformats.org/officeDocument/2006/relationships/oleObject" Target="../embeddings/oleObject3.bin"/><Relationship Id="rId2" Type="http://schemas.openxmlformats.org/officeDocument/2006/relationships/tags" Target="../tags/tag14.xml"/><Relationship Id="rId1" Type="http://schemas.openxmlformats.org/officeDocument/2006/relationships/vmlDrawing" Target="../drawings/vmlDrawing2.vml"/><Relationship Id="rId6" Type="http://schemas.openxmlformats.org/officeDocument/2006/relationships/image" Target="../media/image13.wmf"/><Relationship Id="rId11" Type="http://schemas.openxmlformats.org/officeDocument/2006/relationships/image" Target="../media/image16.png"/><Relationship Id="rId5" Type="http://schemas.openxmlformats.org/officeDocument/2006/relationships/oleObject" Target="../embeddings/oleObject2.bin"/><Relationship Id="rId10" Type="http://schemas.openxmlformats.org/officeDocument/2006/relationships/image" Target="../media/image15.wmf"/><Relationship Id="rId4" Type="http://schemas.openxmlformats.org/officeDocument/2006/relationships/notesSlide" Target="../notesSlides/notesSlide13.xml"/><Relationship Id="rId9"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slideLayout" Target="../slideLayouts/slideLayout2.xml"/><Relationship Id="rId7" Type="http://schemas.openxmlformats.org/officeDocument/2006/relationships/oleObject" Target="../embeddings/oleObject6.bin"/><Relationship Id="rId2" Type="http://schemas.openxmlformats.org/officeDocument/2006/relationships/tags" Target="../tags/tag15.xml"/><Relationship Id="rId1" Type="http://schemas.openxmlformats.org/officeDocument/2006/relationships/vmlDrawing" Target="../drawings/vmlDrawing3.vml"/><Relationship Id="rId6" Type="http://schemas.openxmlformats.org/officeDocument/2006/relationships/image" Target="../media/image17.wmf"/><Relationship Id="rId5" Type="http://schemas.openxmlformats.org/officeDocument/2006/relationships/oleObject" Target="../embeddings/oleObject5.bin"/><Relationship Id="rId4" Type="http://schemas.openxmlformats.org/officeDocument/2006/relationships/notesSlide" Target="../notesSlides/notesSlide14.xml"/><Relationship Id="rId9" Type="http://schemas.openxmlformats.org/officeDocument/2006/relationships/image" Target="../media/image19.JPG"/></Relationships>
</file>

<file path=ppt/slides/_rels/slide17.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oleObject" Target="../embeddings/oleObject11.bin"/><Relationship Id="rId3" Type="http://schemas.openxmlformats.org/officeDocument/2006/relationships/slideLayout" Target="../slideLayouts/slideLayout2.xml"/><Relationship Id="rId7" Type="http://schemas.openxmlformats.org/officeDocument/2006/relationships/oleObject" Target="../embeddings/oleObject8.bin"/><Relationship Id="rId12" Type="http://schemas.openxmlformats.org/officeDocument/2006/relationships/image" Target="../media/image23.wmf"/><Relationship Id="rId2" Type="http://schemas.openxmlformats.org/officeDocument/2006/relationships/tags" Target="../tags/tag16.xml"/><Relationship Id="rId1" Type="http://schemas.openxmlformats.org/officeDocument/2006/relationships/vmlDrawing" Target="../drawings/vmlDrawing4.vml"/><Relationship Id="rId6" Type="http://schemas.openxmlformats.org/officeDocument/2006/relationships/image" Target="../media/image20.wmf"/><Relationship Id="rId11" Type="http://schemas.openxmlformats.org/officeDocument/2006/relationships/oleObject" Target="../embeddings/oleObject10.bin"/><Relationship Id="rId5" Type="http://schemas.openxmlformats.org/officeDocument/2006/relationships/oleObject" Target="../embeddings/oleObject7.bin"/><Relationship Id="rId15" Type="http://schemas.openxmlformats.org/officeDocument/2006/relationships/image" Target="../media/image25.png"/><Relationship Id="rId10" Type="http://schemas.openxmlformats.org/officeDocument/2006/relationships/image" Target="../media/image22.wmf"/><Relationship Id="rId4" Type="http://schemas.openxmlformats.org/officeDocument/2006/relationships/notesSlide" Target="../notesSlides/notesSlide15.xml"/><Relationship Id="rId9" Type="http://schemas.openxmlformats.org/officeDocument/2006/relationships/oleObject" Target="../embeddings/oleObject9.bin"/><Relationship Id="rId14" Type="http://schemas.openxmlformats.org/officeDocument/2006/relationships/image" Target="../media/image24.w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tags" Target="../tags/tag17.xml"/><Relationship Id="rId1" Type="http://schemas.openxmlformats.org/officeDocument/2006/relationships/vmlDrawing" Target="../drawings/vmlDrawing5.vml"/><Relationship Id="rId6" Type="http://schemas.openxmlformats.org/officeDocument/2006/relationships/image" Target="../media/image26.wmf"/><Relationship Id="rId5" Type="http://schemas.openxmlformats.org/officeDocument/2006/relationships/oleObject" Target="../embeddings/oleObject12.bin"/><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tags" Target="../tags/tag18.xml"/><Relationship Id="rId1" Type="http://schemas.openxmlformats.org/officeDocument/2006/relationships/vmlDrawing" Target="../drawings/vmlDrawing6.vml"/><Relationship Id="rId6" Type="http://schemas.openxmlformats.org/officeDocument/2006/relationships/image" Target="../media/image27.emf"/><Relationship Id="rId5" Type="http://schemas.openxmlformats.org/officeDocument/2006/relationships/oleObject" Target="../embeddings/oleObject13.bin"/><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30.w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hyperlink" Target="http://www.detnews.com/autos/fordplant" TargetMode="External"/><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41.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42.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4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44.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45.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4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47.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7.xml"/><Relationship Id="rId4" Type="http://schemas.openxmlformats.org/officeDocument/2006/relationships/image" Target="../media/image48.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image" Target="../media/image51.jpe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9"/>
          <p:cNvSpPr txBox="1">
            <a:spLocks noChangeArrowheads="1"/>
          </p:cNvSpPr>
          <p:nvPr/>
        </p:nvSpPr>
        <p:spPr bwMode="auto">
          <a:xfrm>
            <a:off x="838200" y="2544762"/>
            <a:ext cx="7772400" cy="3140075"/>
          </a:xfrm>
          <a:prstGeom prst="rect">
            <a:avLst/>
          </a:prstGeom>
          <a:noFill/>
          <a:ln w="9525">
            <a:noFill/>
            <a:miter lim="800000"/>
            <a:headEnd/>
            <a:tailEnd/>
          </a:ln>
        </p:spPr>
        <p:txBody>
          <a:bodyPr>
            <a:spAutoFit/>
          </a:bodyPr>
          <a:lstStyle/>
          <a:p>
            <a:pPr algn="ctr"/>
            <a:endParaRPr lang="en-US" sz="10000" dirty="0">
              <a:solidFill>
                <a:schemeClr val="hlink"/>
              </a:solidFill>
            </a:endParaRPr>
          </a:p>
          <a:p>
            <a:pPr algn="ctr"/>
            <a:r>
              <a:rPr lang="en-US" sz="10000" dirty="0">
                <a:solidFill>
                  <a:schemeClr val="hlink"/>
                </a:solidFill>
              </a:rPr>
              <a:t>6</a:t>
            </a:r>
            <a:r>
              <a:rPr lang="el-GR" sz="10000" dirty="0">
                <a:solidFill>
                  <a:schemeClr val="hlink"/>
                </a:solidFill>
                <a:cs typeface="Arial" charset="0"/>
              </a:rPr>
              <a:t>σ</a:t>
            </a:r>
          </a:p>
        </p:txBody>
      </p:sp>
      <p:sp>
        <p:nvSpPr>
          <p:cNvPr id="10243" name="Rectangle 14"/>
          <p:cNvSpPr>
            <a:spLocks noChangeArrowheads="1"/>
          </p:cNvSpPr>
          <p:nvPr/>
        </p:nvSpPr>
        <p:spPr bwMode="auto">
          <a:xfrm>
            <a:off x="3733800" y="304800"/>
            <a:ext cx="5181600" cy="1524000"/>
          </a:xfrm>
          <a:prstGeom prst="rect">
            <a:avLst/>
          </a:prstGeom>
          <a:noFill/>
          <a:ln w="9525">
            <a:noFill/>
            <a:miter lim="800000"/>
            <a:headEnd/>
            <a:tailEnd/>
          </a:ln>
        </p:spPr>
        <p:txBody>
          <a:bodyPr/>
          <a:lstStyle/>
          <a:p>
            <a:pPr algn="ctr"/>
            <a:r>
              <a:rPr lang="en-US" sz="4000" b="1" dirty="0" smtClean="0">
                <a:solidFill>
                  <a:srgbClr val="000000"/>
                </a:solidFill>
              </a:rPr>
              <a:t>Foundations of Manufacturing</a:t>
            </a:r>
            <a:endParaRPr lang="en-US" sz="4000" b="1" dirty="0">
              <a:solidFill>
                <a:srgbClr val="000000"/>
              </a:solidFill>
            </a:endParaRPr>
          </a:p>
        </p:txBody>
      </p:sp>
      <p:sp>
        <p:nvSpPr>
          <p:cNvPr id="10245" name="Rectangle 17"/>
          <p:cNvSpPr>
            <a:spLocks noGrp="1" noChangeArrowheads="1"/>
          </p:cNvSpPr>
          <p:nvPr>
            <p:ph type="ctrTitle"/>
          </p:nvPr>
        </p:nvSpPr>
        <p:spPr bwMode="auto">
          <a:xfrm>
            <a:off x="381000" y="2590800"/>
            <a:ext cx="8305800" cy="685800"/>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eaLnBrk="1" hangingPunct="1"/>
            <a:r>
              <a:rPr lang="en-US" sz="3600" b="1" dirty="0" smtClean="0">
                <a:solidFill>
                  <a:srgbClr val="000000"/>
                </a:solidFill>
              </a:rPr>
              <a:t>Domain 2: Production and Processes</a:t>
            </a:r>
            <a:br>
              <a:rPr lang="en-US" sz="3600" b="1" dirty="0" smtClean="0">
                <a:solidFill>
                  <a:srgbClr val="000000"/>
                </a:solidFill>
              </a:rPr>
            </a:br>
            <a:endParaRPr lang="en-US" sz="3600" b="1" dirty="0" smtClean="0">
              <a:solidFill>
                <a:srgbClr val="000000"/>
              </a:solidFill>
            </a:endParaRPr>
          </a:p>
        </p:txBody>
      </p:sp>
      <p:sp>
        <p:nvSpPr>
          <p:cNvPr id="10244" name="Rectangle 16"/>
          <p:cNvSpPr>
            <a:spLocks noGrp="1" noChangeArrowheads="1"/>
          </p:cNvSpPr>
          <p:nvPr>
            <p:ph type="subTitle" idx="1"/>
          </p:nvPr>
        </p:nvSpPr>
        <p:spPr>
          <a:xfrm>
            <a:off x="1066800" y="3352800"/>
            <a:ext cx="6781800" cy="762000"/>
          </a:xfrm>
        </p:spPr>
        <p:txBody>
          <a:bodyPr>
            <a:normAutofit/>
          </a:bodyPr>
          <a:lstStyle/>
          <a:p>
            <a:pPr eaLnBrk="1" hangingPunct="1">
              <a:spcBef>
                <a:spcPct val="50000"/>
              </a:spcBef>
            </a:pPr>
            <a:r>
              <a:rPr lang="en-US" b="1" dirty="0" smtClean="0">
                <a:solidFill>
                  <a:srgbClr val="000000"/>
                </a:solidFill>
              </a:rPr>
              <a:t>Section 4: Lean and Six Sigma Basics</a:t>
            </a:r>
            <a:endParaRPr lang="en-US" dirty="0" smtClean="0">
              <a:solidFill>
                <a:srgbClr val="000000"/>
              </a:solidFill>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748" y="534692"/>
            <a:ext cx="4180952" cy="71162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0" y="274638"/>
            <a:ext cx="91440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Learning Objectives</a:t>
            </a:r>
          </a:p>
        </p:txBody>
      </p:sp>
      <p:sp>
        <p:nvSpPr>
          <p:cNvPr id="11267" name="Rectangle 3"/>
          <p:cNvSpPr>
            <a:spLocks noGrp="1" noChangeArrowheads="1"/>
          </p:cNvSpPr>
          <p:nvPr>
            <p:ph idx="1"/>
          </p:nvPr>
        </p:nvSpPr>
        <p:spPr>
          <a:xfrm>
            <a:off x="457200" y="1600200"/>
            <a:ext cx="8382000" cy="4602163"/>
          </a:xfrm>
        </p:spPr>
        <p:txBody>
          <a:bodyPr/>
          <a:lstStyle/>
          <a:p>
            <a:pPr marL="344488" lvl="1" indent="-344488" eaLnBrk="1" hangingPunct="1">
              <a:buFontTx/>
              <a:buChar char="•"/>
            </a:pPr>
            <a:r>
              <a:rPr lang="en-US" b="1" dirty="0" smtClean="0"/>
              <a:t>Understand</a:t>
            </a:r>
            <a:r>
              <a:rPr lang="en-US" dirty="0" smtClean="0"/>
              <a:t> </a:t>
            </a:r>
            <a:r>
              <a:rPr lang="en-US" dirty="0" smtClean="0">
                <a:solidFill>
                  <a:schemeClr val="tx1"/>
                </a:solidFill>
              </a:rPr>
              <a:t>the difference between the traditional manufacturing company and the lean manufacturing company.</a:t>
            </a:r>
            <a:endParaRPr lang="en-US" b="1" dirty="0" smtClean="0">
              <a:solidFill>
                <a:schemeClr val="tx1"/>
              </a:solidFill>
            </a:endParaRPr>
          </a:p>
          <a:p>
            <a:pPr marL="344488" lvl="1" indent="-344488" eaLnBrk="1" hangingPunct="1">
              <a:buFontTx/>
              <a:buChar char="•"/>
            </a:pPr>
            <a:r>
              <a:rPr lang="en-US" b="1" dirty="0" smtClean="0"/>
              <a:t>Identify </a:t>
            </a:r>
            <a:r>
              <a:rPr lang="en-US" dirty="0" smtClean="0">
                <a:solidFill>
                  <a:schemeClr val="tx1"/>
                </a:solidFill>
              </a:rPr>
              <a:t>the various tools used in Lean Manufacturing companies.</a:t>
            </a:r>
            <a:endParaRPr lang="en-US" b="1" dirty="0" smtClean="0">
              <a:solidFill>
                <a:schemeClr val="tx1"/>
              </a:solidFill>
            </a:endParaRPr>
          </a:p>
          <a:p>
            <a:pPr marL="344488" lvl="1" indent="-344488" eaLnBrk="1" hangingPunct="1">
              <a:buFontTx/>
              <a:buChar char="•"/>
            </a:pPr>
            <a:r>
              <a:rPr lang="en-US" b="1" dirty="0" smtClean="0"/>
              <a:t>Discuss</a:t>
            </a:r>
            <a:r>
              <a:rPr lang="en-US" b="1" dirty="0" smtClean="0">
                <a:solidFill>
                  <a:schemeClr val="tx1"/>
                </a:solidFill>
              </a:rPr>
              <a:t> </a:t>
            </a:r>
            <a:r>
              <a:rPr lang="en-US" dirty="0" smtClean="0">
                <a:solidFill>
                  <a:schemeClr val="tx1"/>
                </a:solidFill>
              </a:rPr>
              <a:t>the principles of Lean Manufacturing.</a:t>
            </a:r>
          </a:p>
          <a:p>
            <a:pPr lvl="1" eaLnBrk="1" hangingPunct="1">
              <a:buNone/>
            </a:pPr>
            <a:r>
              <a:rPr lang="en-US" b="1" dirty="0" smtClean="0">
                <a:solidFill>
                  <a:schemeClr val="tx1"/>
                </a:solidFill>
              </a:rPr>
              <a:t>  </a:t>
            </a:r>
          </a:p>
        </p:txBody>
      </p:sp>
      <p:sp>
        <p:nvSpPr>
          <p:cNvPr id="5" name="Slide Number Placeholder 4"/>
          <p:cNvSpPr>
            <a:spLocks noGrp="1"/>
          </p:cNvSpPr>
          <p:nvPr>
            <p:ph type="sldNum" sz="quarter" idx="12"/>
          </p:nvPr>
        </p:nvSpPr>
        <p:spPr>
          <a:xfrm>
            <a:off x="6705600" y="6248400"/>
            <a:ext cx="2133600" cy="365125"/>
          </a:xfrm>
        </p:spPr>
        <p:txBody>
          <a:bodyPr/>
          <a:lstStyle/>
          <a:p>
            <a:pPr>
              <a:defRPr/>
            </a:pPr>
            <a:r>
              <a:rPr lang="en-US" dirty="0" smtClean="0">
                <a:solidFill>
                  <a:schemeClr val="tx1"/>
                </a:solidFill>
              </a:rPr>
              <a:t>2/85</a:t>
            </a:r>
            <a:endParaRPr lang="en-US" dirty="0">
              <a:solidFill>
                <a:schemeClr val="tx1"/>
              </a:solidFill>
            </a:endParaRPr>
          </a:p>
        </p:txBody>
      </p:sp>
    </p:spTree>
    <p:custDataLst>
      <p:tags r:id="rId1"/>
    </p:custDataLst>
    <p:extLst>
      <p:ext uri="{BB962C8B-B14F-4D97-AF65-F5344CB8AC3E}">
        <p14:creationId xmlns:p14="http://schemas.microsoft.com/office/powerpoint/2010/main" val="25039529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bwMode="auto">
          <a:xfrm>
            <a:off x="0" y="228600"/>
            <a:ext cx="9067800" cy="6858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Traditional Manufacturing vs. Lean Manufacturing</a:t>
            </a:r>
            <a:br>
              <a:rPr lang="en-US" sz="4000" dirty="0" smtClean="0"/>
            </a:br>
            <a:endParaRPr lang="en-US" sz="4000" dirty="0" smtClean="0"/>
          </a:p>
        </p:txBody>
      </p:sp>
      <p:sp>
        <p:nvSpPr>
          <p:cNvPr id="13314" name="Rectangle 2"/>
          <p:cNvSpPr>
            <a:spLocks noGrp="1" noChangeArrowheads="1"/>
          </p:cNvSpPr>
          <p:nvPr>
            <p:ph idx="1"/>
          </p:nvPr>
        </p:nvSpPr>
        <p:spPr>
          <a:xfrm>
            <a:off x="609600" y="1524000"/>
            <a:ext cx="8229600" cy="4419600"/>
          </a:xfrm>
        </p:spPr>
        <p:txBody>
          <a:bodyPr/>
          <a:lstStyle/>
          <a:p>
            <a:pPr marL="344488" lvl="1" indent="-344488" eaLnBrk="1" hangingPunct="1">
              <a:buFontTx/>
              <a:buChar char="•"/>
            </a:pPr>
            <a:r>
              <a:rPr lang="en-US" dirty="0" smtClean="0">
                <a:solidFill>
                  <a:srgbClr val="008000"/>
                </a:solidFill>
              </a:rPr>
              <a:t>Forecast vs. </a:t>
            </a:r>
            <a:r>
              <a:rPr lang="en-US" dirty="0" err="1" smtClean="0">
                <a:solidFill>
                  <a:srgbClr val="008000"/>
                </a:solidFill>
              </a:rPr>
              <a:t>Kanban</a:t>
            </a:r>
            <a:endParaRPr lang="en-US" dirty="0" smtClean="0">
              <a:solidFill>
                <a:srgbClr val="008000"/>
              </a:solidFill>
            </a:endParaRPr>
          </a:p>
          <a:p>
            <a:pPr lvl="1" eaLnBrk="1" hangingPunct="1"/>
            <a:r>
              <a:rPr lang="en-US" sz="2400" i="1" dirty="0" smtClean="0"/>
              <a:t>Inventory levels vs. no storage on production floor</a:t>
            </a:r>
            <a:endParaRPr lang="en-US" sz="2400" i="1" dirty="0" smtClean="0">
              <a:solidFill>
                <a:srgbClr val="008000"/>
              </a:solidFill>
            </a:endParaRPr>
          </a:p>
          <a:p>
            <a:pPr marL="344488" lvl="1" indent="-344488" eaLnBrk="1" hangingPunct="1">
              <a:buFontTx/>
              <a:buChar char="•"/>
            </a:pPr>
            <a:r>
              <a:rPr lang="en-US" dirty="0" smtClean="0">
                <a:solidFill>
                  <a:srgbClr val="660066"/>
                </a:solidFill>
              </a:rPr>
              <a:t>Excessive Inventory vs. Just-In-Time</a:t>
            </a:r>
          </a:p>
          <a:p>
            <a:pPr lvl="1" eaLnBrk="1" hangingPunct="1"/>
            <a:r>
              <a:rPr lang="en-US" sz="2400" i="1" dirty="0" smtClean="0">
                <a:solidFill>
                  <a:srgbClr val="660066"/>
                </a:solidFill>
              </a:rPr>
              <a:t>Parts produced on predetermined schedule vs. produced when needed</a:t>
            </a:r>
          </a:p>
          <a:p>
            <a:pPr marL="344488" lvl="1" indent="-344488" eaLnBrk="1" hangingPunct="1">
              <a:buFontTx/>
              <a:buChar char="•"/>
            </a:pPr>
            <a:r>
              <a:rPr lang="en-US" dirty="0" smtClean="0">
                <a:solidFill>
                  <a:srgbClr val="FF0000"/>
                </a:solidFill>
              </a:rPr>
              <a:t>Standard vs. Customization</a:t>
            </a:r>
          </a:p>
          <a:p>
            <a:pPr lvl="1" eaLnBrk="1" hangingPunct="1"/>
            <a:r>
              <a:rPr lang="en-US" sz="2400" i="1" dirty="0" smtClean="0">
                <a:solidFill>
                  <a:srgbClr val="FF0000"/>
                </a:solidFill>
              </a:rPr>
              <a:t>Inventory vs. what desired</a:t>
            </a:r>
          </a:p>
          <a:p>
            <a:pPr marL="344488" lvl="1" indent="-344488" eaLnBrk="1" hangingPunct="1">
              <a:buFontTx/>
              <a:buChar char="•"/>
            </a:pPr>
            <a:r>
              <a:rPr lang="en-US" dirty="0" smtClean="0">
                <a:solidFill>
                  <a:schemeClr val="hlink"/>
                </a:solidFill>
              </a:rPr>
              <a:t>Push vs. Pull</a:t>
            </a:r>
          </a:p>
          <a:p>
            <a:pPr lvl="1" eaLnBrk="1" hangingPunct="1"/>
            <a:r>
              <a:rPr lang="en-US" sz="2400" i="1" dirty="0" smtClean="0">
                <a:solidFill>
                  <a:schemeClr val="hlink"/>
                </a:solidFill>
              </a:rPr>
              <a:t>Sold from inventory vs. produced after ordered</a:t>
            </a:r>
          </a:p>
          <a:p>
            <a:pPr lvl="1" eaLnBrk="1" hangingPunct="1"/>
            <a:endParaRPr lang="en-US" sz="3200" dirty="0" smtClean="0">
              <a:solidFill>
                <a:schemeClr val="hlink"/>
              </a:solidFill>
            </a:endParaRPr>
          </a:p>
        </p:txBody>
      </p:sp>
      <p:sp>
        <p:nvSpPr>
          <p:cNvPr id="6" name="Slide Number Placeholder 4"/>
          <p:cNvSpPr>
            <a:spLocks noGrp="1"/>
          </p:cNvSpPr>
          <p:nvPr>
            <p:ph type="sldNum" sz="quarter" idx="12"/>
          </p:nvPr>
        </p:nvSpPr>
        <p:spPr>
          <a:xfrm>
            <a:off x="6705600" y="6248400"/>
            <a:ext cx="2133600" cy="365125"/>
          </a:xfrm>
        </p:spPr>
        <p:txBody>
          <a:bodyPr/>
          <a:lstStyle/>
          <a:p>
            <a:pPr>
              <a:defRPr/>
            </a:pPr>
            <a:r>
              <a:rPr lang="en-US" dirty="0">
                <a:solidFill>
                  <a:schemeClr val="tx1"/>
                </a:solidFill>
              </a:rPr>
              <a:t>3</a:t>
            </a:r>
            <a:r>
              <a:rPr lang="en-US" dirty="0" smtClean="0">
                <a:solidFill>
                  <a:schemeClr val="tx1"/>
                </a:solidFill>
              </a:rPr>
              <a:t>/85</a:t>
            </a:r>
            <a:endParaRPr lang="en-US" dirty="0">
              <a:solidFill>
                <a:schemeClr val="tx1"/>
              </a:solidFill>
            </a:endParaRPr>
          </a:p>
        </p:txBody>
      </p:sp>
    </p:spTree>
    <p:custDataLst>
      <p:tags r:id="rId1"/>
    </p:custDataLst>
    <p:extLst>
      <p:ext uri="{BB962C8B-B14F-4D97-AF65-F5344CB8AC3E}">
        <p14:creationId xmlns:p14="http://schemas.microsoft.com/office/powerpoint/2010/main" val="90820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fade">
                                      <p:cBhvr>
                                        <p:cTn id="7" dur="500"/>
                                        <p:tgtEl>
                                          <p:spTgt spid="1331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314">
                                            <p:txEl>
                                              <p:pRg st="1" end="1"/>
                                            </p:txEl>
                                          </p:spTgt>
                                        </p:tgtEl>
                                        <p:attrNameLst>
                                          <p:attrName>style.visibility</p:attrName>
                                        </p:attrNameLst>
                                      </p:cBhvr>
                                      <p:to>
                                        <p:strVal val="visible"/>
                                      </p:to>
                                    </p:set>
                                    <p:animEffect transition="in" filter="fade">
                                      <p:cBhvr>
                                        <p:cTn id="10" dur="500"/>
                                        <p:tgtEl>
                                          <p:spTgt spid="1331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314">
                                            <p:txEl>
                                              <p:pRg st="2" end="2"/>
                                            </p:txEl>
                                          </p:spTgt>
                                        </p:tgtEl>
                                        <p:attrNameLst>
                                          <p:attrName>style.visibility</p:attrName>
                                        </p:attrNameLst>
                                      </p:cBhvr>
                                      <p:to>
                                        <p:strVal val="visible"/>
                                      </p:to>
                                    </p:set>
                                    <p:animEffect transition="in" filter="fade">
                                      <p:cBhvr>
                                        <p:cTn id="15" dur="500"/>
                                        <p:tgtEl>
                                          <p:spTgt spid="1331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314">
                                            <p:txEl>
                                              <p:pRg st="3" end="3"/>
                                            </p:txEl>
                                          </p:spTgt>
                                        </p:tgtEl>
                                        <p:attrNameLst>
                                          <p:attrName>style.visibility</p:attrName>
                                        </p:attrNameLst>
                                      </p:cBhvr>
                                      <p:to>
                                        <p:strVal val="visible"/>
                                      </p:to>
                                    </p:set>
                                    <p:animEffect transition="in" filter="fade">
                                      <p:cBhvr>
                                        <p:cTn id="18" dur="500"/>
                                        <p:tgtEl>
                                          <p:spTgt spid="1331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314">
                                            <p:txEl>
                                              <p:pRg st="4" end="4"/>
                                            </p:txEl>
                                          </p:spTgt>
                                        </p:tgtEl>
                                        <p:attrNameLst>
                                          <p:attrName>style.visibility</p:attrName>
                                        </p:attrNameLst>
                                      </p:cBhvr>
                                      <p:to>
                                        <p:strVal val="visible"/>
                                      </p:to>
                                    </p:set>
                                    <p:animEffect transition="in" filter="fade">
                                      <p:cBhvr>
                                        <p:cTn id="23" dur="500"/>
                                        <p:tgtEl>
                                          <p:spTgt spid="13314">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314">
                                            <p:txEl>
                                              <p:pRg st="5" end="5"/>
                                            </p:txEl>
                                          </p:spTgt>
                                        </p:tgtEl>
                                        <p:attrNameLst>
                                          <p:attrName>style.visibility</p:attrName>
                                        </p:attrNameLst>
                                      </p:cBhvr>
                                      <p:to>
                                        <p:strVal val="visible"/>
                                      </p:to>
                                    </p:set>
                                    <p:animEffect transition="in" filter="fade">
                                      <p:cBhvr>
                                        <p:cTn id="26" dur="500"/>
                                        <p:tgtEl>
                                          <p:spTgt spid="1331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314">
                                            <p:txEl>
                                              <p:pRg st="6" end="6"/>
                                            </p:txEl>
                                          </p:spTgt>
                                        </p:tgtEl>
                                        <p:attrNameLst>
                                          <p:attrName>style.visibility</p:attrName>
                                        </p:attrNameLst>
                                      </p:cBhvr>
                                      <p:to>
                                        <p:strVal val="visible"/>
                                      </p:to>
                                    </p:set>
                                    <p:animEffect transition="in" filter="fade">
                                      <p:cBhvr>
                                        <p:cTn id="31" dur="500"/>
                                        <p:tgtEl>
                                          <p:spTgt spid="13314">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314">
                                            <p:txEl>
                                              <p:pRg st="7" end="7"/>
                                            </p:txEl>
                                          </p:spTgt>
                                        </p:tgtEl>
                                        <p:attrNameLst>
                                          <p:attrName>style.visibility</p:attrName>
                                        </p:attrNameLst>
                                      </p:cBhvr>
                                      <p:to>
                                        <p:strVal val="visible"/>
                                      </p:to>
                                    </p:set>
                                    <p:animEffect transition="in" filter="fade">
                                      <p:cBhvr>
                                        <p:cTn id="34" dur="500"/>
                                        <p:tgtEl>
                                          <p:spTgt spid="133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1" name="Picture 5" descr="C:\Documents and Settings\edickinson\Local Settings\Temporary Internet Files\Content.IE5\AY3UKUGC\MPj04422370000[1].jpg"/>
          <p:cNvPicPr>
            <a:picLocks noChangeAspect="1" noChangeArrowheads="1"/>
          </p:cNvPicPr>
          <p:nvPr/>
        </p:nvPicPr>
        <p:blipFill>
          <a:blip r:embed="rId4" cstate="print"/>
          <a:srcRect/>
          <a:stretch>
            <a:fillRect/>
          </a:stretch>
        </p:blipFill>
        <p:spPr bwMode="auto">
          <a:xfrm>
            <a:off x="5562600" y="1295400"/>
            <a:ext cx="3357784" cy="4419600"/>
          </a:xfrm>
          <a:prstGeom prst="rect">
            <a:avLst/>
          </a:prstGeom>
          <a:noFill/>
        </p:spPr>
      </p:pic>
      <p:sp>
        <p:nvSpPr>
          <p:cNvPr id="14338" name="Rectangle 2"/>
          <p:cNvSpPr>
            <a:spLocks noGrp="1" noChangeArrowheads="1"/>
          </p:cNvSpPr>
          <p:nvPr>
            <p:ph type="title"/>
          </p:nvPr>
        </p:nvSpPr>
        <p:spPr bwMode="auto">
          <a:xfrm>
            <a:off x="0" y="350838"/>
            <a:ext cx="9067800" cy="639762"/>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Lean Principles</a:t>
            </a:r>
          </a:p>
        </p:txBody>
      </p:sp>
      <p:sp>
        <p:nvSpPr>
          <p:cNvPr id="14339" name="Rectangle 3"/>
          <p:cNvSpPr>
            <a:spLocks noGrp="1" noChangeArrowheads="1"/>
          </p:cNvSpPr>
          <p:nvPr>
            <p:ph idx="1"/>
          </p:nvPr>
        </p:nvSpPr>
        <p:spPr>
          <a:xfrm>
            <a:off x="762000" y="1371600"/>
            <a:ext cx="6858000" cy="3810000"/>
          </a:xfrm>
        </p:spPr>
        <p:txBody>
          <a:bodyPr>
            <a:normAutofit lnSpcReduction="10000"/>
          </a:bodyPr>
          <a:lstStyle/>
          <a:p>
            <a:pPr marL="344488" indent="-344488" eaLnBrk="1" hangingPunct="1"/>
            <a:r>
              <a:rPr lang="en-US" dirty="0" smtClean="0">
                <a:solidFill>
                  <a:schemeClr val="hlink"/>
                </a:solidFill>
              </a:rPr>
              <a:t>Waste elimination</a:t>
            </a:r>
          </a:p>
          <a:p>
            <a:pPr marL="344488" indent="-344488" eaLnBrk="1" hangingPunct="1"/>
            <a:r>
              <a:rPr lang="en-US" dirty="0" smtClean="0">
                <a:solidFill>
                  <a:srgbClr val="FF0000"/>
                </a:solidFill>
              </a:rPr>
              <a:t>5S – workplace organization</a:t>
            </a:r>
          </a:p>
          <a:p>
            <a:pPr marL="344488" indent="-344488" eaLnBrk="1" hangingPunct="1"/>
            <a:r>
              <a:rPr lang="en-US" dirty="0" smtClean="0">
                <a:solidFill>
                  <a:schemeClr val="folHlink"/>
                </a:solidFill>
              </a:rPr>
              <a:t>Continuous flow</a:t>
            </a:r>
          </a:p>
          <a:p>
            <a:pPr marL="344488" indent="-344488" eaLnBrk="1" hangingPunct="1"/>
            <a:r>
              <a:rPr lang="en-US" dirty="0" smtClean="0">
                <a:solidFill>
                  <a:srgbClr val="FF0000"/>
                </a:solidFill>
              </a:rPr>
              <a:t>Cycle Time</a:t>
            </a:r>
          </a:p>
          <a:p>
            <a:pPr marL="344488" indent="-344488" eaLnBrk="1" hangingPunct="1"/>
            <a:r>
              <a:rPr lang="en-US" dirty="0" smtClean="0">
                <a:solidFill>
                  <a:srgbClr val="660066"/>
                </a:solidFill>
              </a:rPr>
              <a:t>Takt Time</a:t>
            </a:r>
          </a:p>
          <a:p>
            <a:pPr marL="344488" indent="-344488" eaLnBrk="1" hangingPunct="1"/>
            <a:r>
              <a:rPr lang="en-US" dirty="0" smtClean="0">
                <a:solidFill>
                  <a:srgbClr val="663300"/>
                </a:solidFill>
              </a:rPr>
              <a:t>Pull production</a:t>
            </a:r>
          </a:p>
          <a:p>
            <a:pPr marL="344488" indent="-344488" eaLnBrk="1" hangingPunct="1"/>
            <a:r>
              <a:rPr lang="en-US" dirty="0" smtClean="0"/>
              <a:t>Kanban</a:t>
            </a:r>
          </a:p>
        </p:txBody>
      </p:sp>
      <p:sp>
        <p:nvSpPr>
          <p:cNvPr id="2"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256434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5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fade">
                                      <p:cBhvr>
                                        <p:cTn id="22" dur="500"/>
                                        <p:tgtEl>
                                          <p:spTgt spid="14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fade">
                                      <p:cBhvr>
                                        <p:cTn id="27" dur="500"/>
                                        <p:tgtEl>
                                          <p:spTgt spid="143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339">
                                            <p:txEl>
                                              <p:pRg st="5" end="5"/>
                                            </p:txEl>
                                          </p:spTgt>
                                        </p:tgtEl>
                                        <p:attrNameLst>
                                          <p:attrName>style.visibility</p:attrName>
                                        </p:attrNameLst>
                                      </p:cBhvr>
                                      <p:to>
                                        <p:strVal val="visible"/>
                                      </p:to>
                                    </p:set>
                                    <p:animEffect transition="in" filter="fade">
                                      <p:cBhvr>
                                        <p:cTn id="32" dur="500"/>
                                        <p:tgtEl>
                                          <p:spTgt spid="1433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339">
                                            <p:txEl>
                                              <p:pRg st="6" end="6"/>
                                            </p:txEl>
                                          </p:spTgt>
                                        </p:tgtEl>
                                        <p:attrNameLst>
                                          <p:attrName>style.visibility</p:attrName>
                                        </p:attrNameLst>
                                      </p:cBhvr>
                                      <p:to>
                                        <p:strVal val="visible"/>
                                      </p:to>
                                    </p:set>
                                    <p:animEffect transition="in" filter="fade">
                                      <p:cBhvr>
                                        <p:cTn id="37" dur="500"/>
                                        <p:tgtEl>
                                          <p:spTgt spid="14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0" y="274638"/>
            <a:ext cx="914400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Lean Principles </a:t>
            </a:r>
            <a:r>
              <a:rPr lang="en-US" sz="2400" dirty="0" smtClean="0"/>
              <a:t>(Cont’d.)</a:t>
            </a:r>
          </a:p>
        </p:txBody>
      </p:sp>
      <p:sp>
        <p:nvSpPr>
          <p:cNvPr id="15363" name="Rectangle 3"/>
          <p:cNvSpPr>
            <a:spLocks noGrp="1" noChangeArrowheads="1"/>
          </p:cNvSpPr>
          <p:nvPr>
            <p:ph idx="1"/>
          </p:nvPr>
        </p:nvSpPr>
        <p:spPr>
          <a:xfrm>
            <a:off x="609600" y="1143000"/>
            <a:ext cx="8229600" cy="4525963"/>
          </a:xfrm>
        </p:spPr>
        <p:txBody>
          <a:bodyPr/>
          <a:lstStyle/>
          <a:p>
            <a:pPr marL="344488" indent="-344488" eaLnBrk="1" hangingPunct="1"/>
            <a:r>
              <a:rPr lang="en-US" dirty="0" smtClean="0">
                <a:solidFill>
                  <a:srgbClr val="663300"/>
                </a:solidFill>
              </a:rPr>
              <a:t>Kaizen</a:t>
            </a:r>
          </a:p>
          <a:p>
            <a:pPr marL="344488" indent="-344488" eaLnBrk="1" hangingPunct="1"/>
            <a:r>
              <a:rPr lang="en-US" dirty="0" smtClean="0">
                <a:solidFill>
                  <a:srgbClr val="008000"/>
                </a:solidFill>
              </a:rPr>
              <a:t>Mistake Proofing (Poka-Yoke)</a:t>
            </a:r>
          </a:p>
          <a:p>
            <a:pPr marL="344488" indent="-344488" eaLnBrk="1" hangingPunct="1"/>
            <a:r>
              <a:rPr lang="en-US" dirty="0" smtClean="0">
                <a:solidFill>
                  <a:srgbClr val="660066"/>
                </a:solidFill>
              </a:rPr>
              <a:t>Just-In-Time (JIT)</a:t>
            </a:r>
          </a:p>
          <a:p>
            <a:pPr marL="344488" indent="-344488" eaLnBrk="1" hangingPunct="1"/>
            <a:r>
              <a:rPr lang="en-US" dirty="0" smtClean="0">
                <a:solidFill>
                  <a:srgbClr val="FF0000"/>
                </a:solidFill>
              </a:rPr>
              <a:t>Standardized Work</a:t>
            </a:r>
          </a:p>
          <a:p>
            <a:pPr marL="344488" indent="-344488" eaLnBrk="1" hangingPunct="1"/>
            <a:r>
              <a:rPr lang="en-US" dirty="0" smtClean="0">
                <a:solidFill>
                  <a:schemeClr val="hlink"/>
                </a:solidFill>
              </a:rPr>
              <a:t>Total Productive Maintenance</a:t>
            </a:r>
          </a:p>
          <a:p>
            <a:pPr marL="344488" indent="-344488" eaLnBrk="1" hangingPunct="1"/>
            <a:r>
              <a:rPr lang="en-US" dirty="0" smtClean="0">
                <a:solidFill>
                  <a:schemeClr val="folHlink"/>
                </a:solidFill>
              </a:rPr>
              <a:t>Single Minute Exchange of Dies (SMED)</a:t>
            </a:r>
          </a:p>
          <a:p>
            <a:pPr marL="344488" indent="-344488" eaLnBrk="1" hangingPunct="1"/>
            <a:r>
              <a:rPr lang="en-US" dirty="0" smtClean="0"/>
              <a:t>Value Stream Mapping (VSM)</a:t>
            </a:r>
          </a:p>
          <a:p>
            <a:pPr marL="609600" indent="-609600" eaLnBrk="1" hangingPunct="1"/>
            <a:endParaRPr lang="en-US" dirty="0" smtClean="0"/>
          </a:p>
          <a:p>
            <a:pPr marL="609600" indent="-609600" eaLnBrk="1" hangingPunct="1"/>
            <a:endParaRPr lang="en-US" dirty="0" smtClean="0"/>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232010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fade">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fade">
                                      <p:cBhvr>
                                        <p:cTn id="17" dur="500"/>
                                        <p:tgtEl>
                                          <p:spTgt spid="15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fade">
                                      <p:cBhvr>
                                        <p:cTn id="22" dur="500"/>
                                        <p:tgtEl>
                                          <p:spTgt spid="153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fade">
                                      <p:cBhvr>
                                        <p:cTn id="27" dur="500"/>
                                        <p:tgtEl>
                                          <p:spTgt spid="153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animEffect transition="in" filter="fade">
                                      <p:cBhvr>
                                        <p:cTn id="32" dur="500"/>
                                        <p:tgtEl>
                                          <p:spTgt spid="153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363">
                                            <p:txEl>
                                              <p:pRg st="6" end="6"/>
                                            </p:txEl>
                                          </p:spTgt>
                                        </p:tgtEl>
                                        <p:attrNameLst>
                                          <p:attrName>style.visibility</p:attrName>
                                        </p:attrNameLst>
                                      </p:cBhvr>
                                      <p:to>
                                        <p:strVal val="visible"/>
                                      </p:to>
                                    </p:set>
                                    <p:animEffect transition="in" filter="fade">
                                      <p:cBhvr>
                                        <p:cTn id="37" dur="500"/>
                                        <p:tgtEl>
                                          <p:spTgt spid="153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bwMode="auto">
          <a:xfrm>
            <a:off x="-12356" y="228600"/>
            <a:ext cx="9156356"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QUESTIONS</a:t>
            </a:r>
          </a:p>
        </p:txBody>
      </p:sp>
      <p:sp>
        <p:nvSpPr>
          <p:cNvPr id="3" name="Content Placeholder 2"/>
          <p:cNvSpPr>
            <a:spLocks noGrp="1"/>
          </p:cNvSpPr>
          <p:nvPr>
            <p:ph idx="1"/>
          </p:nvPr>
        </p:nvSpPr>
        <p:spPr>
          <a:xfrm>
            <a:off x="457200" y="1066800"/>
            <a:ext cx="8077200" cy="1505506"/>
          </a:xfrm>
        </p:spPr>
        <p:txBody>
          <a:bodyPr>
            <a:normAutofit fontScale="85000" lnSpcReduction="10000"/>
          </a:bodyPr>
          <a:lstStyle/>
          <a:p>
            <a:pPr marL="0" indent="0" algn="ctr">
              <a:buNone/>
            </a:pPr>
            <a:r>
              <a:rPr lang="en-US" dirty="0" smtClean="0"/>
              <a:t>What is Waste?</a:t>
            </a:r>
          </a:p>
          <a:p>
            <a:pPr marL="0" indent="0">
              <a:buNone/>
            </a:pPr>
            <a:endParaRPr lang="en-US" dirty="0"/>
          </a:p>
          <a:p>
            <a:pPr marL="0" indent="0">
              <a:buNone/>
            </a:pPr>
            <a:r>
              <a:rPr lang="en-US" dirty="0" smtClean="0"/>
              <a:t>Any activity that does not bring value to the customer.</a:t>
            </a:r>
          </a:p>
        </p:txBody>
      </p:sp>
      <p:pic>
        <p:nvPicPr>
          <p:cNvPr id="5" name="Picture 4" descr="dreamstimefree_10053288.jpg"/>
          <p:cNvPicPr>
            <a:picLocks noChangeAspect="1"/>
          </p:cNvPicPr>
          <p:nvPr/>
        </p:nvPicPr>
        <p:blipFill>
          <a:blip r:embed="rId4" cstate="print"/>
          <a:srcRect r="44167" b="26395"/>
          <a:stretch>
            <a:fillRect/>
          </a:stretch>
        </p:blipFill>
        <p:spPr>
          <a:xfrm>
            <a:off x="7162800" y="45116"/>
            <a:ext cx="1828800" cy="17022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000" y="2590800"/>
            <a:ext cx="3581400" cy="3581400"/>
          </a:xfrm>
          <a:prstGeom prst="rect">
            <a:avLst/>
          </a:prstGeom>
        </p:spPr>
      </p:pic>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107133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228600" y="877330"/>
            <a:ext cx="8839200" cy="5029200"/>
          </a:xfrm>
        </p:spPr>
        <p:txBody>
          <a:bodyPr>
            <a:normAutofit/>
          </a:bodyPr>
          <a:lstStyle/>
          <a:p>
            <a:pPr eaLnBrk="1" hangingPunct="1">
              <a:lnSpc>
                <a:spcPct val="90000"/>
              </a:lnSpc>
            </a:pPr>
            <a:r>
              <a:rPr lang="en-US" sz="2800" dirty="0" smtClean="0">
                <a:solidFill>
                  <a:srgbClr val="008000"/>
                </a:solidFill>
              </a:rPr>
              <a:t>Any action/inaction that consumes resources the customer will not pay for and can be eliminated without loss/customer dissatisfaction (activity without value)</a:t>
            </a:r>
          </a:p>
          <a:p>
            <a:pPr eaLnBrk="1" hangingPunct="1">
              <a:lnSpc>
                <a:spcPct val="90000"/>
              </a:lnSpc>
              <a:spcBef>
                <a:spcPts val="2400"/>
              </a:spcBef>
            </a:pPr>
            <a:r>
              <a:rPr lang="en-US" sz="2800" dirty="0" smtClean="0">
                <a:solidFill>
                  <a:srgbClr val="663300"/>
                </a:solidFill>
              </a:rPr>
              <a:t>Seven areas:</a:t>
            </a:r>
          </a:p>
          <a:p>
            <a:pPr lvl="1" eaLnBrk="1" hangingPunct="1"/>
            <a:r>
              <a:rPr lang="en-US" sz="2200" dirty="0" smtClean="0">
                <a:solidFill>
                  <a:srgbClr val="800000"/>
                </a:solidFill>
              </a:rPr>
              <a:t>Transporting</a:t>
            </a:r>
          </a:p>
          <a:p>
            <a:pPr lvl="1" eaLnBrk="1" hangingPunct="1"/>
            <a:r>
              <a:rPr lang="en-US" sz="2200" dirty="0" smtClean="0">
                <a:solidFill>
                  <a:srgbClr val="800000"/>
                </a:solidFill>
              </a:rPr>
              <a:t>Unnecessary inventory</a:t>
            </a:r>
          </a:p>
          <a:p>
            <a:pPr lvl="1" eaLnBrk="1" hangingPunct="1"/>
            <a:r>
              <a:rPr lang="en-US" sz="2200" dirty="0" smtClean="0">
                <a:solidFill>
                  <a:srgbClr val="800000"/>
                </a:solidFill>
              </a:rPr>
              <a:t>Unnecessary motion </a:t>
            </a:r>
          </a:p>
          <a:p>
            <a:pPr lvl="1" eaLnBrk="1" hangingPunct="1"/>
            <a:r>
              <a:rPr lang="en-US" sz="2200" dirty="0" smtClean="0">
                <a:solidFill>
                  <a:srgbClr val="800000"/>
                </a:solidFill>
              </a:rPr>
              <a:t>Waiting</a:t>
            </a:r>
          </a:p>
          <a:p>
            <a:pPr lvl="1" eaLnBrk="1" hangingPunct="1"/>
            <a:r>
              <a:rPr lang="en-US" sz="2200" dirty="0" smtClean="0">
                <a:solidFill>
                  <a:srgbClr val="800000"/>
                </a:solidFill>
              </a:rPr>
              <a:t>Overproduction</a:t>
            </a:r>
          </a:p>
          <a:p>
            <a:pPr lvl="1" eaLnBrk="1" hangingPunct="1"/>
            <a:r>
              <a:rPr lang="en-US" sz="2200" dirty="0" smtClean="0">
                <a:solidFill>
                  <a:srgbClr val="800000"/>
                </a:solidFill>
              </a:rPr>
              <a:t>Inappropriate processing</a:t>
            </a:r>
          </a:p>
          <a:p>
            <a:pPr lvl="1" eaLnBrk="1" hangingPunct="1"/>
            <a:r>
              <a:rPr lang="en-US" sz="2200" dirty="0" smtClean="0">
                <a:solidFill>
                  <a:srgbClr val="800000"/>
                </a:solidFill>
              </a:rPr>
              <a:t>Defects</a:t>
            </a:r>
            <a:endParaRPr lang="en-US" sz="2200" b="1" dirty="0" smtClean="0">
              <a:solidFill>
                <a:srgbClr val="008000"/>
              </a:solidFill>
            </a:endParaRPr>
          </a:p>
        </p:txBody>
      </p:sp>
      <p:sp>
        <p:nvSpPr>
          <p:cNvPr id="16387" name="Text Box 4"/>
          <p:cNvSpPr txBox="1">
            <a:spLocks noChangeArrowheads="1"/>
          </p:cNvSpPr>
          <p:nvPr/>
        </p:nvSpPr>
        <p:spPr bwMode="auto">
          <a:xfrm>
            <a:off x="0" y="206514"/>
            <a:ext cx="9067800" cy="707886"/>
          </a:xfrm>
          <a:prstGeom prst="rect">
            <a:avLst/>
          </a:prstGeom>
          <a:noFill/>
          <a:ln w="9525">
            <a:noFill/>
            <a:miter lim="800000"/>
            <a:headEnd/>
            <a:tailEnd/>
          </a:ln>
        </p:spPr>
        <p:txBody>
          <a:bodyPr wrap="square">
            <a:spAutoFit/>
          </a:bodyPr>
          <a:lstStyle/>
          <a:p>
            <a:pPr algn="ctr"/>
            <a:r>
              <a:rPr lang="en-US" sz="4000" dirty="0">
                <a:latin typeface="+mj-lt"/>
              </a:rPr>
              <a:t>Waste Elimination</a:t>
            </a:r>
          </a:p>
        </p:txBody>
      </p:sp>
      <p:pic>
        <p:nvPicPr>
          <p:cNvPr id="8" name="Picture 7" descr="dreamstimefree_303206.jpg"/>
          <p:cNvPicPr>
            <a:picLocks noChangeAspect="1"/>
          </p:cNvPicPr>
          <p:nvPr/>
        </p:nvPicPr>
        <p:blipFill>
          <a:blip r:embed="rId4" cstate="print"/>
          <a:stretch>
            <a:fillRect/>
          </a:stretch>
        </p:blipFill>
        <p:spPr>
          <a:xfrm>
            <a:off x="5867400" y="2201562"/>
            <a:ext cx="2494692" cy="37420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77486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fade">
                                      <p:cBhvr>
                                        <p:cTn id="7" dur="500"/>
                                        <p:tgtEl>
                                          <p:spTgt spid="163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6">
                                            <p:txEl>
                                              <p:pRg st="1" end="1"/>
                                            </p:txEl>
                                          </p:spTgt>
                                        </p:tgtEl>
                                        <p:attrNameLst>
                                          <p:attrName>style.visibility</p:attrName>
                                        </p:attrNameLst>
                                      </p:cBhvr>
                                      <p:to>
                                        <p:strVal val="visible"/>
                                      </p:to>
                                    </p:set>
                                    <p:animEffect transition="in" filter="fade">
                                      <p:cBhvr>
                                        <p:cTn id="12" dur="500"/>
                                        <p:tgtEl>
                                          <p:spTgt spid="16386">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386">
                                            <p:txEl>
                                              <p:pRg st="2" end="2"/>
                                            </p:txEl>
                                          </p:spTgt>
                                        </p:tgtEl>
                                        <p:attrNameLst>
                                          <p:attrName>style.visibility</p:attrName>
                                        </p:attrNameLst>
                                      </p:cBhvr>
                                      <p:to>
                                        <p:strVal val="visible"/>
                                      </p:to>
                                    </p:set>
                                    <p:animEffect transition="in" filter="fade">
                                      <p:cBhvr>
                                        <p:cTn id="15" dur="500"/>
                                        <p:tgtEl>
                                          <p:spTgt spid="1638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386">
                                            <p:txEl>
                                              <p:pRg st="3" end="3"/>
                                            </p:txEl>
                                          </p:spTgt>
                                        </p:tgtEl>
                                        <p:attrNameLst>
                                          <p:attrName>style.visibility</p:attrName>
                                        </p:attrNameLst>
                                      </p:cBhvr>
                                      <p:to>
                                        <p:strVal val="visible"/>
                                      </p:to>
                                    </p:set>
                                    <p:animEffect transition="in" filter="fade">
                                      <p:cBhvr>
                                        <p:cTn id="18" dur="500"/>
                                        <p:tgtEl>
                                          <p:spTgt spid="16386">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386">
                                            <p:txEl>
                                              <p:pRg st="4" end="4"/>
                                            </p:txEl>
                                          </p:spTgt>
                                        </p:tgtEl>
                                        <p:attrNameLst>
                                          <p:attrName>style.visibility</p:attrName>
                                        </p:attrNameLst>
                                      </p:cBhvr>
                                      <p:to>
                                        <p:strVal val="visible"/>
                                      </p:to>
                                    </p:set>
                                    <p:animEffect transition="in" filter="fade">
                                      <p:cBhvr>
                                        <p:cTn id="21" dur="500"/>
                                        <p:tgtEl>
                                          <p:spTgt spid="16386">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386">
                                            <p:txEl>
                                              <p:pRg st="5" end="5"/>
                                            </p:txEl>
                                          </p:spTgt>
                                        </p:tgtEl>
                                        <p:attrNameLst>
                                          <p:attrName>style.visibility</p:attrName>
                                        </p:attrNameLst>
                                      </p:cBhvr>
                                      <p:to>
                                        <p:strVal val="visible"/>
                                      </p:to>
                                    </p:set>
                                    <p:animEffect transition="in" filter="fade">
                                      <p:cBhvr>
                                        <p:cTn id="24" dur="500"/>
                                        <p:tgtEl>
                                          <p:spTgt spid="16386">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386">
                                            <p:txEl>
                                              <p:pRg st="6" end="6"/>
                                            </p:txEl>
                                          </p:spTgt>
                                        </p:tgtEl>
                                        <p:attrNameLst>
                                          <p:attrName>style.visibility</p:attrName>
                                        </p:attrNameLst>
                                      </p:cBhvr>
                                      <p:to>
                                        <p:strVal val="visible"/>
                                      </p:to>
                                    </p:set>
                                    <p:animEffect transition="in" filter="fade">
                                      <p:cBhvr>
                                        <p:cTn id="27" dur="500"/>
                                        <p:tgtEl>
                                          <p:spTgt spid="16386">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386">
                                            <p:txEl>
                                              <p:pRg st="7" end="7"/>
                                            </p:txEl>
                                          </p:spTgt>
                                        </p:tgtEl>
                                        <p:attrNameLst>
                                          <p:attrName>style.visibility</p:attrName>
                                        </p:attrNameLst>
                                      </p:cBhvr>
                                      <p:to>
                                        <p:strVal val="visible"/>
                                      </p:to>
                                    </p:set>
                                    <p:animEffect transition="in" filter="fade">
                                      <p:cBhvr>
                                        <p:cTn id="30" dur="500"/>
                                        <p:tgtEl>
                                          <p:spTgt spid="16386">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386">
                                            <p:txEl>
                                              <p:pRg st="8" end="8"/>
                                            </p:txEl>
                                          </p:spTgt>
                                        </p:tgtEl>
                                        <p:attrNameLst>
                                          <p:attrName>style.visibility</p:attrName>
                                        </p:attrNameLst>
                                      </p:cBhvr>
                                      <p:to>
                                        <p:strVal val="visible"/>
                                      </p:to>
                                    </p:set>
                                    <p:animEffect transition="in" filter="fade">
                                      <p:cBhvr>
                                        <p:cTn id="33" dur="500"/>
                                        <p:tgtEl>
                                          <p:spTgt spid="1638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bwMode="auto">
          <a:xfrm>
            <a:off x="0" y="304800"/>
            <a:ext cx="9067800" cy="6858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Waste Elimination </a:t>
            </a:r>
            <a:r>
              <a:rPr lang="en-US" sz="2800" dirty="0" smtClean="0"/>
              <a:t>(Cont’d.) </a:t>
            </a:r>
          </a:p>
        </p:txBody>
      </p:sp>
      <p:sp>
        <p:nvSpPr>
          <p:cNvPr id="17410" name="Rectangle 2"/>
          <p:cNvSpPr>
            <a:spLocks noGrp="1" noChangeArrowheads="1"/>
          </p:cNvSpPr>
          <p:nvPr>
            <p:ph idx="1"/>
          </p:nvPr>
        </p:nvSpPr>
        <p:spPr>
          <a:xfrm>
            <a:off x="609600" y="914400"/>
            <a:ext cx="8229600" cy="4953000"/>
          </a:xfrm>
        </p:spPr>
        <p:txBody>
          <a:bodyPr/>
          <a:lstStyle/>
          <a:p>
            <a:pPr eaLnBrk="1" hangingPunct="1"/>
            <a:r>
              <a:rPr lang="en-US" sz="2800" dirty="0" smtClean="0">
                <a:solidFill>
                  <a:srgbClr val="006666"/>
                </a:solidFill>
              </a:rPr>
              <a:t>Examples of waste:</a:t>
            </a:r>
          </a:p>
          <a:p>
            <a:pPr lvl="1" eaLnBrk="1" hangingPunct="1"/>
            <a:r>
              <a:rPr lang="en-US" sz="2400" i="1" dirty="0" smtClean="0"/>
              <a:t>Searching for dies, tools, accessories, documents</a:t>
            </a:r>
          </a:p>
          <a:p>
            <a:pPr lvl="1" eaLnBrk="1" hangingPunct="1"/>
            <a:r>
              <a:rPr lang="en-US" sz="2400" i="1" dirty="0" smtClean="0"/>
              <a:t>Waiting for parts, dies, cranes, drawings</a:t>
            </a:r>
          </a:p>
          <a:p>
            <a:pPr lvl="1" eaLnBrk="1" hangingPunct="1"/>
            <a:r>
              <a:rPr lang="en-US" sz="2400" i="1" dirty="0" smtClean="0"/>
              <a:t>Moving parts, dies, hand tools</a:t>
            </a:r>
          </a:p>
          <a:p>
            <a:pPr lvl="1" eaLnBrk="1" hangingPunct="1"/>
            <a:r>
              <a:rPr lang="en-US" sz="2400" i="1" dirty="0" smtClean="0"/>
              <a:t>Adjustments to dies, machines</a:t>
            </a:r>
          </a:p>
          <a:p>
            <a:pPr lvl="1" eaLnBrk="1" hangingPunct="1"/>
            <a:r>
              <a:rPr lang="en-US" sz="2400" i="1" dirty="0" smtClean="0"/>
              <a:t>Paperwork</a:t>
            </a:r>
          </a:p>
          <a:p>
            <a:pPr lvl="1" eaLnBrk="1" hangingPunct="1"/>
            <a:r>
              <a:rPr lang="en-US" sz="2400" i="1" dirty="0" smtClean="0"/>
              <a:t>Parts inspection and other verifications</a:t>
            </a:r>
          </a:p>
          <a:p>
            <a:pPr lvl="1" eaLnBrk="1" hangingPunct="1"/>
            <a:r>
              <a:rPr lang="en-US" sz="2400" i="1" dirty="0" smtClean="0"/>
              <a:t>Reworking setups, parts, to bring non-conforming items into compliance</a:t>
            </a:r>
          </a:p>
          <a:p>
            <a:pPr lvl="1" eaLnBrk="1" hangingPunct="1"/>
            <a:r>
              <a:rPr lang="en-US" sz="2400" i="1" dirty="0" smtClean="0"/>
              <a:t>abandoning a partial setup</a:t>
            </a:r>
          </a:p>
          <a:p>
            <a:pPr lvl="1" eaLnBrk="1" hangingPunct="1"/>
            <a:r>
              <a:rPr lang="en-US" sz="2400" i="1" dirty="0" smtClean="0"/>
              <a:t>Die or machine breakdown when in production</a:t>
            </a:r>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8</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37928556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76200" y="304800"/>
            <a:ext cx="9144000" cy="6858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5 S</a:t>
            </a:r>
          </a:p>
        </p:txBody>
      </p:sp>
      <p:graphicFrame>
        <p:nvGraphicFramePr>
          <p:cNvPr id="1026" name="Object 3"/>
          <p:cNvGraphicFramePr>
            <a:graphicFrameLocks noChangeAspect="1"/>
          </p:cNvGraphicFramePr>
          <p:nvPr/>
        </p:nvGraphicFramePr>
        <p:xfrm>
          <a:off x="4419600" y="2286000"/>
          <a:ext cx="3657600" cy="3454400"/>
        </p:xfrm>
        <a:graphic>
          <a:graphicData uri="http://schemas.openxmlformats.org/presentationml/2006/ole">
            <mc:AlternateContent xmlns:mc="http://schemas.openxmlformats.org/markup-compatibility/2006">
              <mc:Choice xmlns:v="urn:schemas-microsoft-com:vml" Requires="v">
                <p:oleObj spid="_x0000_s8252" name="Microsoft ClipArt Gallery" r:id="rId5" imgW="8100720" imgH="5508360" progId="">
                  <p:embed/>
                </p:oleObj>
              </mc:Choice>
              <mc:Fallback>
                <p:oleObj name="Microsoft ClipArt Gallery" r:id="rId5" imgW="8100720" imgH="55083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286000"/>
                        <a:ext cx="3657600" cy="3454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Text Box 5"/>
          <p:cNvSpPr txBox="1">
            <a:spLocks noChangeArrowheads="1"/>
          </p:cNvSpPr>
          <p:nvPr/>
        </p:nvSpPr>
        <p:spPr bwMode="auto">
          <a:xfrm>
            <a:off x="1295400" y="2362200"/>
            <a:ext cx="2971800" cy="2657138"/>
          </a:xfrm>
          <a:prstGeom prst="rect">
            <a:avLst/>
          </a:prstGeom>
          <a:noFill/>
          <a:ln w="9525">
            <a:noFill/>
            <a:miter lim="800000"/>
            <a:headEnd/>
            <a:tailEnd/>
          </a:ln>
        </p:spPr>
        <p:txBody>
          <a:bodyPr>
            <a:spAutoFit/>
          </a:bodyPr>
          <a:lstStyle/>
          <a:p>
            <a:pPr>
              <a:spcBef>
                <a:spcPts val="768"/>
              </a:spcBef>
              <a:buFont typeface="Arial" charset="0"/>
              <a:buChar char="–"/>
            </a:pPr>
            <a:r>
              <a:rPr lang="en-US" sz="2800" dirty="0">
                <a:solidFill>
                  <a:schemeClr val="accent2"/>
                </a:solidFill>
              </a:rPr>
              <a:t> </a:t>
            </a:r>
            <a:r>
              <a:rPr lang="en-US" sz="2800" dirty="0" smtClean="0">
                <a:solidFill>
                  <a:schemeClr val="accent2"/>
                </a:solidFill>
              </a:rPr>
              <a:t>Sort</a:t>
            </a:r>
            <a:endParaRPr lang="en-US" sz="2800" dirty="0">
              <a:solidFill>
                <a:schemeClr val="accent2"/>
              </a:solidFill>
            </a:endParaRPr>
          </a:p>
          <a:p>
            <a:pPr>
              <a:spcBef>
                <a:spcPts val="768"/>
              </a:spcBef>
              <a:buFont typeface="Arial" charset="0"/>
              <a:buChar char="–"/>
            </a:pPr>
            <a:r>
              <a:rPr lang="en-US" sz="2800" dirty="0">
                <a:solidFill>
                  <a:srgbClr val="FF0000"/>
                </a:solidFill>
              </a:rPr>
              <a:t> Set in </a:t>
            </a:r>
            <a:r>
              <a:rPr lang="en-US" sz="2800" dirty="0" smtClean="0">
                <a:solidFill>
                  <a:srgbClr val="FF0000"/>
                </a:solidFill>
              </a:rPr>
              <a:t>order</a:t>
            </a:r>
            <a:endParaRPr lang="en-US" sz="2800" dirty="0">
              <a:solidFill>
                <a:srgbClr val="FF0000"/>
              </a:solidFill>
            </a:endParaRPr>
          </a:p>
          <a:p>
            <a:pPr>
              <a:spcBef>
                <a:spcPts val="768"/>
              </a:spcBef>
              <a:buFont typeface="Arial" charset="0"/>
              <a:buChar char="–"/>
            </a:pPr>
            <a:r>
              <a:rPr lang="en-US" sz="2800" dirty="0">
                <a:solidFill>
                  <a:srgbClr val="008000"/>
                </a:solidFill>
              </a:rPr>
              <a:t> </a:t>
            </a:r>
            <a:r>
              <a:rPr lang="en-US" sz="2800" dirty="0" smtClean="0">
                <a:solidFill>
                  <a:srgbClr val="008000"/>
                </a:solidFill>
              </a:rPr>
              <a:t>Shine</a:t>
            </a:r>
            <a:endParaRPr lang="en-US" sz="2800" dirty="0">
              <a:solidFill>
                <a:srgbClr val="008000"/>
              </a:solidFill>
            </a:endParaRPr>
          </a:p>
          <a:p>
            <a:pPr>
              <a:spcBef>
                <a:spcPts val="768"/>
              </a:spcBef>
              <a:buFont typeface="Arial" charset="0"/>
              <a:buChar char="–"/>
            </a:pPr>
            <a:r>
              <a:rPr lang="en-US" sz="2800" dirty="0">
                <a:solidFill>
                  <a:srgbClr val="663300"/>
                </a:solidFill>
              </a:rPr>
              <a:t> </a:t>
            </a:r>
            <a:r>
              <a:rPr lang="en-US" sz="2800" dirty="0" smtClean="0">
                <a:solidFill>
                  <a:srgbClr val="663300"/>
                </a:solidFill>
              </a:rPr>
              <a:t>Standardize</a:t>
            </a:r>
            <a:endParaRPr lang="en-US" sz="2800" dirty="0">
              <a:solidFill>
                <a:srgbClr val="663300"/>
              </a:solidFill>
            </a:endParaRPr>
          </a:p>
          <a:p>
            <a:pPr>
              <a:spcBef>
                <a:spcPts val="768"/>
              </a:spcBef>
              <a:buFont typeface="Arial" charset="0"/>
              <a:buChar char="–"/>
            </a:pPr>
            <a:r>
              <a:rPr lang="en-US" sz="2800" dirty="0">
                <a:solidFill>
                  <a:schemeClr val="hlink"/>
                </a:solidFill>
              </a:rPr>
              <a:t> Sustain</a:t>
            </a:r>
          </a:p>
        </p:txBody>
      </p:sp>
      <p:sp>
        <p:nvSpPr>
          <p:cNvPr id="1029" name="Text Box 6"/>
          <p:cNvSpPr txBox="1">
            <a:spLocks noChangeArrowheads="1"/>
          </p:cNvSpPr>
          <p:nvPr/>
        </p:nvSpPr>
        <p:spPr bwMode="auto">
          <a:xfrm>
            <a:off x="762000" y="1371600"/>
            <a:ext cx="7227888" cy="579437"/>
          </a:xfrm>
          <a:prstGeom prst="rect">
            <a:avLst/>
          </a:prstGeom>
          <a:noFill/>
          <a:ln w="9525">
            <a:noFill/>
            <a:miter lim="800000"/>
            <a:headEnd/>
            <a:tailEnd/>
          </a:ln>
        </p:spPr>
        <p:txBody>
          <a:bodyPr wrap="none">
            <a:spAutoFit/>
          </a:bodyPr>
          <a:lstStyle/>
          <a:p>
            <a:pPr>
              <a:buFontTx/>
              <a:buChar char="•"/>
            </a:pPr>
            <a:r>
              <a:rPr lang="en-US" sz="3200" dirty="0"/>
              <a:t> Eliminate clutter and reduce materials</a:t>
            </a: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9</a:t>
            </a:fld>
            <a:r>
              <a:rPr lang="en-US" dirty="0" smtClean="0">
                <a:solidFill>
                  <a:srgbClr val="000000"/>
                </a:solidFill>
              </a:rPr>
              <a:t>/85</a:t>
            </a:r>
            <a:endParaRPr lang="en-US" dirty="0">
              <a:solidFill>
                <a:srgbClr val="000000"/>
              </a:solidFill>
            </a:endParaRPr>
          </a:p>
        </p:txBody>
      </p:sp>
    </p:spTree>
    <p:custDataLst>
      <p:tags r:id="rId2"/>
    </p:custDataLst>
    <p:extLst>
      <p:ext uri="{BB962C8B-B14F-4D97-AF65-F5344CB8AC3E}">
        <p14:creationId xmlns:p14="http://schemas.microsoft.com/office/powerpoint/2010/main" val="8024660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bwMode="auto">
          <a:xfrm>
            <a:off x="0" y="274638"/>
            <a:ext cx="9144000" cy="715962"/>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dirty="0" smtClean="0"/>
              <a:t>5 S </a:t>
            </a:r>
            <a:r>
              <a:rPr lang="en-US" sz="3100" dirty="0" smtClean="0"/>
              <a:t>(Cont’d.)</a:t>
            </a:r>
          </a:p>
        </p:txBody>
      </p:sp>
      <p:sp>
        <p:nvSpPr>
          <p:cNvPr id="18435" name="Content Placeholder 2"/>
          <p:cNvSpPr>
            <a:spLocks noGrp="1"/>
          </p:cNvSpPr>
          <p:nvPr>
            <p:ph idx="1"/>
          </p:nvPr>
        </p:nvSpPr>
        <p:spPr>
          <a:xfrm>
            <a:off x="533400" y="1374829"/>
            <a:ext cx="6864350" cy="4343400"/>
          </a:xfrm>
        </p:spPr>
        <p:txBody>
          <a:bodyPr/>
          <a:lstStyle/>
          <a:p>
            <a:r>
              <a:rPr lang="en-US" sz="4000" dirty="0" smtClean="0"/>
              <a:t>Benefits:</a:t>
            </a:r>
            <a:endParaRPr lang="en-US" dirty="0" smtClean="0"/>
          </a:p>
          <a:p>
            <a:pPr lvl="1">
              <a:spcAft>
                <a:spcPts val="1200"/>
              </a:spcAft>
            </a:pPr>
            <a:r>
              <a:rPr lang="en-US" dirty="0" smtClean="0"/>
              <a:t>Safety</a:t>
            </a:r>
          </a:p>
          <a:p>
            <a:pPr lvl="1">
              <a:spcAft>
                <a:spcPts val="1200"/>
              </a:spcAft>
            </a:pPr>
            <a:r>
              <a:rPr lang="en-US" dirty="0" smtClean="0"/>
              <a:t>Efficiency</a:t>
            </a:r>
          </a:p>
          <a:p>
            <a:pPr lvl="1">
              <a:spcAft>
                <a:spcPts val="1200"/>
              </a:spcAft>
            </a:pPr>
            <a:r>
              <a:rPr lang="en-US" dirty="0" smtClean="0"/>
              <a:t>Quality</a:t>
            </a:r>
          </a:p>
          <a:p>
            <a:pPr lvl="1">
              <a:spcAft>
                <a:spcPts val="1200"/>
              </a:spcAft>
            </a:pPr>
            <a:r>
              <a:rPr lang="en-US" dirty="0" smtClean="0"/>
              <a:t>Waste Elimination</a:t>
            </a:r>
          </a:p>
          <a:p>
            <a:pPr lvl="1">
              <a:spcAft>
                <a:spcPts val="1200"/>
              </a:spcAft>
            </a:pPr>
            <a:r>
              <a:rPr lang="en-US" dirty="0" smtClean="0"/>
              <a:t>Control over the workplace</a:t>
            </a:r>
          </a:p>
        </p:txBody>
      </p:sp>
      <p:pic>
        <p:nvPicPr>
          <p:cNvPr id="18436" name="Picture 2" descr="C:\Users\Gary\AppData\Local\Microsoft\Windows\Temporary Internet Files\Content.IE5\936M2T0W\MCBS00913_0000[1].wmf"/>
          <p:cNvPicPr>
            <a:picLocks noChangeAspect="1" noChangeArrowheads="1"/>
          </p:cNvPicPr>
          <p:nvPr/>
        </p:nvPicPr>
        <p:blipFill>
          <a:blip r:embed="rId4" cstate="print"/>
          <a:stretch>
            <a:fillRect/>
          </a:stretch>
        </p:blipFill>
        <p:spPr bwMode="auto">
          <a:xfrm>
            <a:off x="5105400" y="1371600"/>
            <a:ext cx="3581400" cy="27574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2286000" y="5743545"/>
            <a:ext cx="2180405" cy="400110"/>
          </a:xfrm>
          <a:prstGeom prst="rect">
            <a:avLst/>
          </a:prstGeom>
          <a:noFill/>
        </p:spPr>
        <p:txBody>
          <a:bodyPr wrap="none" rtlCol="0">
            <a:spAutoFit/>
          </a:bodyPr>
          <a:lstStyle/>
          <a:p>
            <a:r>
              <a:rPr lang="en-US" dirty="0" err="1" smtClean="0"/>
              <a:t>Wisc</a:t>
            </a:r>
            <a:r>
              <a:rPr lang="en-US" dirty="0" smtClean="0"/>
              <a:t> on-line – 5S</a:t>
            </a:r>
            <a:endParaRPr lang="en-US" dirty="0"/>
          </a:p>
        </p:txBody>
      </p:sp>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10</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1967866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0" y="381000"/>
            <a:ext cx="9067800" cy="70433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Pull Production</a:t>
            </a:r>
          </a:p>
        </p:txBody>
      </p:sp>
      <p:sp>
        <p:nvSpPr>
          <p:cNvPr id="21507" name="Rectangle 3"/>
          <p:cNvSpPr>
            <a:spLocks noGrp="1" noChangeArrowheads="1"/>
          </p:cNvSpPr>
          <p:nvPr>
            <p:ph idx="1"/>
          </p:nvPr>
        </p:nvSpPr>
        <p:spPr>
          <a:xfrm>
            <a:off x="304800" y="1676400"/>
            <a:ext cx="8686800" cy="3810000"/>
          </a:xfrm>
        </p:spPr>
        <p:txBody>
          <a:bodyPr/>
          <a:lstStyle/>
          <a:p>
            <a:pPr marL="0" indent="0" eaLnBrk="1" hangingPunct="1">
              <a:buNone/>
            </a:pPr>
            <a:r>
              <a:rPr lang="en-US" dirty="0" smtClean="0"/>
              <a:t>Process downstream drives process upstream</a:t>
            </a:r>
          </a:p>
          <a:p>
            <a:pPr lvl="1" eaLnBrk="1" hangingPunct="1"/>
            <a:r>
              <a:rPr lang="en-US" i="1" dirty="0" smtClean="0"/>
              <a:t>Customer initiated</a:t>
            </a:r>
          </a:p>
          <a:p>
            <a:pPr lvl="1" eaLnBrk="1" hangingPunct="1">
              <a:spcBef>
                <a:spcPts val="600"/>
              </a:spcBef>
            </a:pPr>
            <a:r>
              <a:rPr lang="en-US" i="1" dirty="0" smtClean="0"/>
              <a:t>Production based on demand</a:t>
            </a:r>
          </a:p>
          <a:p>
            <a:pPr marL="0" indent="0" eaLnBrk="1" hangingPunct="1">
              <a:spcBef>
                <a:spcPts val="2400"/>
              </a:spcBef>
              <a:buNone/>
            </a:pPr>
            <a:r>
              <a:rPr lang="en-US" dirty="0" smtClean="0"/>
              <a:t>In push production each department works to its own schedule</a:t>
            </a:r>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11</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171508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500"/>
                                        <p:tgtEl>
                                          <p:spTgt spid="2150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fade">
                                      <p:cBhvr>
                                        <p:cTn id="10" dur="500"/>
                                        <p:tgtEl>
                                          <p:spTgt spid="2150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fade">
                                      <p:cBhvr>
                                        <p:cTn id="13" dur="500"/>
                                        <p:tgtEl>
                                          <p:spTgt spid="2150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1507">
                                            <p:txEl>
                                              <p:pRg st="3" end="3"/>
                                            </p:txEl>
                                          </p:spTgt>
                                        </p:tgtEl>
                                        <p:attrNameLst>
                                          <p:attrName>style.visibility</p:attrName>
                                        </p:attrNameLst>
                                      </p:cBhvr>
                                      <p:to>
                                        <p:strVal val="visible"/>
                                      </p:to>
                                    </p:set>
                                    <p:animEffect transition="in" filter="fade">
                                      <p:cBhvr>
                                        <p:cTn id="18" dur="5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title"/>
          </p:nvPr>
        </p:nvSpPr>
        <p:spPr bwMode="auto">
          <a:xfrm>
            <a:off x="0" y="360663"/>
            <a:ext cx="9144000" cy="782337"/>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Continuous Flow</a:t>
            </a:r>
          </a:p>
        </p:txBody>
      </p:sp>
      <p:sp>
        <p:nvSpPr>
          <p:cNvPr id="19459" name="Rectangle 4"/>
          <p:cNvSpPr>
            <a:spLocks noChangeArrowheads="1"/>
          </p:cNvSpPr>
          <p:nvPr/>
        </p:nvSpPr>
        <p:spPr bwMode="auto">
          <a:xfrm>
            <a:off x="2357438" y="2767013"/>
            <a:ext cx="9144000" cy="0"/>
          </a:xfrm>
          <a:prstGeom prst="rect">
            <a:avLst/>
          </a:prstGeom>
          <a:noFill/>
          <a:ln w="9525">
            <a:noFill/>
            <a:miter lim="800000"/>
            <a:headEnd/>
            <a:tailEnd/>
          </a:ln>
        </p:spPr>
        <p:txBody>
          <a:bodyPr>
            <a:spAutoFit/>
          </a:bodyPr>
          <a:lstStyle/>
          <a:p>
            <a:endParaRPr lang="en-US" dirty="0"/>
          </a:p>
        </p:txBody>
      </p:sp>
      <p:pic>
        <p:nvPicPr>
          <p:cNvPr id="19460" name="Picture 5" descr="traditional"/>
          <p:cNvPicPr>
            <a:picLocks noChangeAspect="1" noChangeArrowheads="1"/>
          </p:cNvPicPr>
          <p:nvPr/>
        </p:nvPicPr>
        <p:blipFill>
          <a:blip r:embed="rId4" cstate="print"/>
          <a:srcRect/>
          <a:stretch>
            <a:fillRect/>
          </a:stretch>
        </p:blipFill>
        <p:spPr bwMode="auto">
          <a:xfrm>
            <a:off x="2362200" y="1447800"/>
            <a:ext cx="4429125" cy="1476375"/>
          </a:xfrm>
          <a:prstGeom prst="rect">
            <a:avLst/>
          </a:prstGeom>
          <a:noFill/>
          <a:ln w="9525">
            <a:noFill/>
            <a:miter lim="800000"/>
            <a:headEnd/>
            <a:tailEnd/>
          </a:ln>
        </p:spPr>
      </p:pic>
      <p:sp>
        <p:nvSpPr>
          <p:cNvPr id="19461" name="Text Box 6"/>
          <p:cNvSpPr txBox="1">
            <a:spLocks noChangeArrowheads="1"/>
          </p:cNvSpPr>
          <p:nvPr/>
        </p:nvSpPr>
        <p:spPr bwMode="auto">
          <a:xfrm>
            <a:off x="3057525" y="3124200"/>
            <a:ext cx="2962275" cy="366713"/>
          </a:xfrm>
          <a:prstGeom prst="rect">
            <a:avLst/>
          </a:prstGeom>
          <a:noFill/>
          <a:ln w="9525">
            <a:noFill/>
            <a:miter lim="800000"/>
            <a:headEnd/>
            <a:tailEnd/>
          </a:ln>
        </p:spPr>
        <p:txBody>
          <a:bodyPr wrap="none">
            <a:spAutoFit/>
          </a:bodyPr>
          <a:lstStyle/>
          <a:p>
            <a:r>
              <a:rPr lang="en-US" sz="1400" b="1" dirty="0">
                <a:cs typeface="Times New Roman" pitchFamily="18" charset="0"/>
              </a:rPr>
              <a:t>Traditional Batch Manufacturing</a:t>
            </a:r>
            <a:r>
              <a:rPr lang="en-US" sz="1800" dirty="0"/>
              <a:t> </a:t>
            </a:r>
          </a:p>
        </p:txBody>
      </p:sp>
      <p:sp>
        <p:nvSpPr>
          <p:cNvPr id="19462" name="Rectangle 7"/>
          <p:cNvSpPr>
            <a:spLocks noChangeArrowheads="1"/>
          </p:cNvSpPr>
          <p:nvPr/>
        </p:nvSpPr>
        <p:spPr bwMode="auto">
          <a:xfrm>
            <a:off x="2433638" y="2405063"/>
            <a:ext cx="9144000" cy="0"/>
          </a:xfrm>
          <a:prstGeom prst="rect">
            <a:avLst/>
          </a:prstGeom>
          <a:noFill/>
          <a:ln w="9525">
            <a:noFill/>
            <a:miter lim="800000"/>
            <a:headEnd/>
            <a:tailEnd/>
          </a:ln>
        </p:spPr>
        <p:txBody>
          <a:bodyPr>
            <a:spAutoFit/>
          </a:bodyPr>
          <a:lstStyle/>
          <a:p>
            <a:endParaRPr lang="en-US" dirty="0"/>
          </a:p>
        </p:txBody>
      </p:sp>
      <p:pic>
        <p:nvPicPr>
          <p:cNvPr id="19463" name="Picture 8" descr="cfm"/>
          <p:cNvPicPr>
            <a:picLocks noChangeAspect="1" noChangeArrowheads="1"/>
          </p:cNvPicPr>
          <p:nvPr/>
        </p:nvPicPr>
        <p:blipFill>
          <a:blip r:embed="rId5" cstate="print"/>
          <a:srcRect/>
          <a:stretch>
            <a:fillRect/>
          </a:stretch>
        </p:blipFill>
        <p:spPr bwMode="auto">
          <a:xfrm>
            <a:off x="2514600" y="3733800"/>
            <a:ext cx="4038600" cy="1933575"/>
          </a:xfrm>
          <a:prstGeom prst="rect">
            <a:avLst/>
          </a:prstGeom>
          <a:noFill/>
          <a:ln w="9525">
            <a:noFill/>
            <a:miter lim="800000"/>
            <a:headEnd/>
            <a:tailEnd/>
          </a:ln>
        </p:spPr>
      </p:pic>
      <p:sp>
        <p:nvSpPr>
          <p:cNvPr id="19464" name="Text Box 9"/>
          <p:cNvSpPr txBox="1">
            <a:spLocks noChangeArrowheads="1"/>
          </p:cNvSpPr>
          <p:nvPr/>
        </p:nvSpPr>
        <p:spPr bwMode="auto">
          <a:xfrm>
            <a:off x="2362200" y="5715000"/>
            <a:ext cx="4267200" cy="304800"/>
          </a:xfrm>
          <a:prstGeom prst="rect">
            <a:avLst/>
          </a:prstGeom>
          <a:noFill/>
          <a:ln w="9525">
            <a:noFill/>
            <a:miter lim="800000"/>
            <a:headEnd/>
            <a:tailEnd/>
          </a:ln>
        </p:spPr>
        <p:txBody>
          <a:bodyPr>
            <a:spAutoFit/>
          </a:bodyPr>
          <a:lstStyle/>
          <a:p>
            <a:pPr>
              <a:spcBef>
                <a:spcPct val="50000"/>
              </a:spcBef>
            </a:pPr>
            <a:r>
              <a:rPr lang="en-US" sz="1400" b="1" dirty="0">
                <a:cs typeface="Times New Roman" pitchFamily="18" charset="0"/>
              </a:rPr>
              <a:t>Single Piece or Continuous Flow Manufacturing</a:t>
            </a:r>
            <a:r>
              <a:rPr lang="en-US" sz="1400" b="1" dirty="0"/>
              <a:t> </a:t>
            </a:r>
          </a:p>
        </p:txBody>
      </p:sp>
      <p:sp>
        <p:nvSpPr>
          <p:cNvPr id="10"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12</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13856428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067800" cy="1143000"/>
          </a:xfrm>
        </p:spPr>
        <p:txBody>
          <a:bodyPr>
            <a:normAutofit/>
          </a:bodyPr>
          <a:lstStyle/>
          <a:p>
            <a:r>
              <a:rPr lang="en-US" sz="4000" dirty="0" smtClean="0"/>
              <a:t>Cycle Time</a:t>
            </a:r>
            <a:endParaRPr lang="en-US" sz="4000" dirty="0"/>
          </a:p>
        </p:txBody>
      </p:sp>
      <p:pic>
        <p:nvPicPr>
          <p:cNvPr id="4" name="Picture 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6800" y="2590800"/>
            <a:ext cx="6840380" cy="3252840"/>
          </a:xfrm>
          <a:prstGeom prst="rect">
            <a:avLst/>
          </a:prstGeom>
        </p:spPr>
      </p:pic>
      <p:sp>
        <p:nvSpPr>
          <p:cNvPr id="5" name="Rectangle 4"/>
          <p:cNvSpPr/>
          <p:nvPr/>
        </p:nvSpPr>
        <p:spPr>
          <a:xfrm>
            <a:off x="685800" y="1515295"/>
            <a:ext cx="8153400" cy="954107"/>
          </a:xfrm>
          <a:prstGeom prst="rect">
            <a:avLst/>
          </a:prstGeom>
        </p:spPr>
        <p:txBody>
          <a:bodyPr wrap="square">
            <a:spAutoFit/>
          </a:bodyPr>
          <a:lstStyle/>
          <a:p>
            <a:r>
              <a:rPr lang="en-US" sz="2800" dirty="0"/>
              <a:t>Total time to move a part from beginning of the production process to the end</a:t>
            </a: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13</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752422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744"/>
            <a:ext cx="9144000" cy="1143000"/>
          </a:xfrm>
        </p:spPr>
        <p:txBody>
          <a:bodyPr>
            <a:normAutofit/>
          </a:bodyPr>
          <a:lstStyle/>
          <a:p>
            <a:r>
              <a:rPr lang="en-US" sz="4000" dirty="0" smtClean="0"/>
              <a:t>Order Lead Time</a:t>
            </a:r>
            <a:endParaRPr lang="en-US" sz="4000" dirty="0"/>
          </a:p>
        </p:txBody>
      </p:sp>
      <p:sp>
        <p:nvSpPr>
          <p:cNvPr id="3" name="Content Placeholder 2"/>
          <p:cNvSpPr>
            <a:spLocks noGrp="1"/>
          </p:cNvSpPr>
          <p:nvPr>
            <p:ph idx="1"/>
          </p:nvPr>
        </p:nvSpPr>
        <p:spPr>
          <a:xfrm>
            <a:off x="228600" y="1183161"/>
            <a:ext cx="9144000" cy="1255240"/>
          </a:xfrm>
        </p:spPr>
        <p:txBody>
          <a:bodyPr/>
          <a:lstStyle/>
          <a:p>
            <a:pPr marL="0" indent="0">
              <a:buNone/>
            </a:pPr>
            <a:r>
              <a:rPr lang="en-US" dirty="0"/>
              <a:t>T</a:t>
            </a:r>
            <a:r>
              <a:rPr lang="en-US" dirty="0" smtClean="0"/>
              <a:t>he </a:t>
            </a:r>
            <a:r>
              <a:rPr lang="en-US" dirty="0"/>
              <a:t>time between placement of the order by the customer and the receipt of the merchandise.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2286000"/>
            <a:ext cx="3657600" cy="3840000"/>
          </a:xfrm>
          <a:prstGeom prst="rect">
            <a:avLst/>
          </a:prstGeom>
        </p:spPr>
      </p:pic>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14</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18125595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2"/>
          <p:cNvSpPr>
            <a:spLocks noGrp="1" noChangeArrowheads="1"/>
          </p:cNvSpPr>
          <p:nvPr>
            <p:ph type="title"/>
          </p:nvPr>
        </p:nvSpPr>
        <p:spPr bwMode="auto">
          <a:xfrm>
            <a:off x="-8238" y="152400"/>
            <a:ext cx="9152238"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Cycle Time</a:t>
            </a:r>
          </a:p>
        </p:txBody>
      </p:sp>
      <p:sp>
        <p:nvSpPr>
          <p:cNvPr id="2053" name="Rectangle 3"/>
          <p:cNvSpPr>
            <a:spLocks noGrp="1" noChangeArrowheads="1"/>
          </p:cNvSpPr>
          <p:nvPr>
            <p:ph idx="1"/>
          </p:nvPr>
        </p:nvSpPr>
        <p:spPr>
          <a:xfrm>
            <a:off x="914400" y="2971800"/>
            <a:ext cx="5867400" cy="3001963"/>
          </a:xfrm>
        </p:spPr>
        <p:txBody>
          <a:bodyPr/>
          <a:lstStyle/>
          <a:p>
            <a:pPr eaLnBrk="1" hangingPunct="1">
              <a:lnSpc>
                <a:spcPct val="80000"/>
              </a:lnSpc>
              <a:buFontTx/>
              <a:buNone/>
            </a:pPr>
            <a:r>
              <a:rPr lang="en-US" sz="2400" dirty="0" smtClean="0"/>
              <a:t>		Cycle time</a:t>
            </a:r>
            <a:r>
              <a:rPr lang="en-US" sz="2800" dirty="0" smtClean="0"/>
              <a:t> 	= </a:t>
            </a:r>
          </a:p>
          <a:p>
            <a:pPr eaLnBrk="1" hangingPunct="1">
              <a:lnSpc>
                <a:spcPct val="80000"/>
              </a:lnSpc>
              <a:buFontTx/>
              <a:buNone/>
            </a:pPr>
            <a:endParaRPr lang="en-US" sz="2800" dirty="0" smtClean="0"/>
          </a:p>
          <a:p>
            <a:pPr eaLnBrk="1" hangingPunct="1">
              <a:lnSpc>
                <a:spcPct val="80000"/>
              </a:lnSpc>
              <a:buFontTx/>
              <a:buNone/>
            </a:pPr>
            <a:r>
              <a:rPr lang="en-US" sz="2800" dirty="0" smtClean="0"/>
              <a:t>				= </a:t>
            </a:r>
          </a:p>
          <a:p>
            <a:pPr eaLnBrk="1" hangingPunct="1">
              <a:lnSpc>
                <a:spcPct val="80000"/>
              </a:lnSpc>
              <a:buFontTx/>
              <a:buNone/>
            </a:pPr>
            <a:endParaRPr lang="en-US" sz="2800" dirty="0" smtClean="0"/>
          </a:p>
          <a:p>
            <a:pPr eaLnBrk="1" hangingPunct="1">
              <a:lnSpc>
                <a:spcPct val="80000"/>
              </a:lnSpc>
              <a:buFontTx/>
              <a:buNone/>
            </a:pPr>
            <a:r>
              <a:rPr lang="en-US" sz="2800" dirty="0" smtClean="0"/>
              <a:t>				= </a:t>
            </a:r>
          </a:p>
          <a:p>
            <a:pPr eaLnBrk="1" hangingPunct="1">
              <a:lnSpc>
                <a:spcPct val="80000"/>
              </a:lnSpc>
              <a:buFontTx/>
              <a:buNone/>
            </a:pPr>
            <a:endParaRPr lang="en-US" sz="2800" dirty="0" smtClean="0"/>
          </a:p>
          <a:p>
            <a:pPr eaLnBrk="1" hangingPunct="1">
              <a:lnSpc>
                <a:spcPct val="80000"/>
              </a:lnSpc>
              <a:buFontTx/>
              <a:buNone/>
            </a:pPr>
            <a:r>
              <a:rPr lang="en-US" sz="2800" dirty="0" smtClean="0"/>
              <a:t>				=   </a:t>
            </a:r>
            <a:r>
              <a:rPr lang="en-US" sz="2000" dirty="0" smtClean="0"/>
              <a:t>12 seconds per part</a:t>
            </a:r>
          </a:p>
        </p:txBody>
      </p:sp>
      <p:sp>
        <p:nvSpPr>
          <p:cNvPr id="2055"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graphicFrame>
        <p:nvGraphicFramePr>
          <p:cNvPr id="2050" name="Object 4"/>
          <p:cNvGraphicFramePr>
            <a:graphicFrameLocks noChangeAspect="1"/>
          </p:cNvGraphicFramePr>
          <p:nvPr/>
        </p:nvGraphicFramePr>
        <p:xfrm>
          <a:off x="4191000" y="2978150"/>
          <a:ext cx="2908300" cy="603250"/>
        </p:xfrm>
        <a:graphic>
          <a:graphicData uri="http://schemas.openxmlformats.org/presentationml/2006/ole">
            <mc:AlternateContent xmlns:mc="http://schemas.openxmlformats.org/markup-compatibility/2006">
              <mc:Choice xmlns:v="urn:schemas-microsoft-com:vml" Requires="v">
                <p:oleObj spid="_x0000_s9377" name="Equation" r:id="rId5" imgW="2145960" imgH="444240" progId="Equation.3">
                  <p:embed/>
                </p:oleObj>
              </mc:Choice>
              <mc:Fallback>
                <p:oleObj name="Equation" r:id="rId5" imgW="2145960" imgH="4442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2978150"/>
                        <a:ext cx="2908300" cy="60325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056"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graphicFrame>
        <p:nvGraphicFramePr>
          <p:cNvPr id="2051" name="Object 6"/>
          <p:cNvGraphicFramePr>
            <a:graphicFrameLocks noChangeAspect="1"/>
          </p:cNvGraphicFramePr>
          <p:nvPr/>
        </p:nvGraphicFramePr>
        <p:xfrm>
          <a:off x="4191000" y="3832225"/>
          <a:ext cx="3405188" cy="587375"/>
        </p:xfrm>
        <a:graphic>
          <a:graphicData uri="http://schemas.openxmlformats.org/presentationml/2006/ole">
            <mc:AlternateContent xmlns:mc="http://schemas.openxmlformats.org/markup-compatibility/2006">
              <mc:Choice xmlns:v="urn:schemas-microsoft-com:vml" Requires="v">
                <p:oleObj spid="_x0000_s9378" name="Equation" r:id="rId7" imgW="2603160" imgH="444240" progId="Equation.3">
                  <p:embed/>
                </p:oleObj>
              </mc:Choice>
              <mc:Fallback>
                <p:oleObj name="Equation" r:id="rId7" imgW="2603160" imgH="4442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1000" y="3832225"/>
                        <a:ext cx="3405188" cy="58737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057"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graphicFrame>
        <p:nvGraphicFramePr>
          <p:cNvPr id="2052" name="Object 8"/>
          <p:cNvGraphicFramePr>
            <a:graphicFrameLocks noChangeAspect="1"/>
          </p:cNvGraphicFramePr>
          <p:nvPr/>
        </p:nvGraphicFramePr>
        <p:xfrm>
          <a:off x="4191000" y="4724400"/>
          <a:ext cx="1457325" cy="614363"/>
        </p:xfrm>
        <a:graphic>
          <a:graphicData uri="http://schemas.openxmlformats.org/presentationml/2006/ole">
            <mc:AlternateContent xmlns:mc="http://schemas.openxmlformats.org/markup-compatibility/2006">
              <mc:Choice xmlns:v="urn:schemas-microsoft-com:vml" Requires="v">
                <p:oleObj spid="_x0000_s9379" name="Equation" r:id="rId9" imgW="1066680" imgH="444240" progId="Equation.3">
                  <p:embed/>
                </p:oleObj>
              </mc:Choice>
              <mc:Fallback>
                <p:oleObj name="Equation" r:id="rId9" imgW="1066680" imgH="4442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91000" y="4724400"/>
                        <a:ext cx="1457325" cy="614363"/>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058" name="Text Box 10"/>
          <p:cNvSpPr txBox="1">
            <a:spLocks noChangeArrowheads="1"/>
          </p:cNvSpPr>
          <p:nvPr/>
        </p:nvSpPr>
        <p:spPr bwMode="auto">
          <a:xfrm>
            <a:off x="609600" y="1143000"/>
            <a:ext cx="8077200" cy="1446550"/>
          </a:xfrm>
          <a:prstGeom prst="rect">
            <a:avLst/>
          </a:prstGeom>
          <a:noFill/>
          <a:ln w="9525">
            <a:noFill/>
            <a:miter lim="800000"/>
            <a:headEnd/>
            <a:tailEnd/>
          </a:ln>
        </p:spPr>
        <p:txBody>
          <a:bodyPr>
            <a:spAutoFit/>
          </a:bodyPr>
          <a:lstStyle/>
          <a:p>
            <a:pPr marL="228600" indent="-228600">
              <a:buFontTx/>
              <a:buChar char="•"/>
            </a:pPr>
            <a:r>
              <a:rPr lang="en-US" sz="2200" dirty="0"/>
              <a:t>Total time to move a part from beginning of the production process to the end</a:t>
            </a:r>
          </a:p>
          <a:p>
            <a:pPr marL="228600" indent="-228600"/>
            <a:endParaRPr lang="en-US" sz="2200" dirty="0"/>
          </a:p>
          <a:p>
            <a:pPr marL="228600" indent="-228600">
              <a:buFontTx/>
              <a:buChar char="•"/>
            </a:pPr>
            <a:r>
              <a:rPr lang="en-US" sz="2200" dirty="0"/>
              <a:t>Calculation example for 30-part batch taking six </a:t>
            </a:r>
            <a:r>
              <a:rPr lang="en-US" sz="2200" dirty="0" smtClean="0"/>
              <a:t>minutes:</a:t>
            </a:r>
            <a:endParaRPr lang="en-US" sz="2200" dirty="0"/>
          </a:p>
        </p:txBody>
      </p:sp>
      <p:pic>
        <p:nvPicPr>
          <p:cNvPr id="13" name="Picture 12" descr="500px-Fraction1.4.svg.png"/>
          <p:cNvPicPr>
            <a:picLocks noChangeAspect="1"/>
          </p:cNvPicPr>
          <p:nvPr/>
        </p:nvPicPr>
        <p:blipFill>
          <a:blip r:embed="rId11" cstate="print"/>
          <a:stretch>
            <a:fillRect/>
          </a:stretch>
        </p:blipFill>
        <p:spPr>
          <a:xfrm>
            <a:off x="304800" y="3429000"/>
            <a:ext cx="2228850" cy="2228850"/>
          </a:xfrm>
          <a:prstGeom prst="rect">
            <a:avLst/>
          </a:prstGeom>
        </p:spPr>
      </p:pic>
      <p:sp>
        <p:nvSpPr>
          <p:cNvPr id="14"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15</a:t>
            </a:fld>
            <a:r>
              <a:rPr lang="en-US" dirty="0" smtClean="0">
                <a:solidFill>
                  <a:srgbClr val="000000"/>
                </a:solidFill>
              </a:rPr>
              <a:t>/85</a:t>
            </a:r>
            <a:endParaRPr lang="en-US" dirty="0">
              <a:solidFill>
                <a:srgbClr val="000000"/>
              </a:solidFill>
            </a:endParaRPr>
          </a:p>
        </p:txBody>
      </p:sp>
    </p:spTree>
    <p:custDataLst>
      <p:tags r:id="rId2"/>
    </p:custDataLst>
    <p:extLst>
      <p:ext uri="{BB962C8B-B14F-4D97-AF65-F5344CB8AC3E}">
        <p14:creationId xmlns:p14="http://schemas.microsoft.com/office/powerpoint/2010/main" val="1683667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bwMode="auto">
          <a:xfrm>
            <a:off x="-32952" y="246177"/>
            <a:ext cx="9176951" cy="744423"/>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Takt Time</a:t>
            </a:r>
          </a:p>
        </p:txBody>
      </p:sp>
      <p:sp>
        <p:nvSpPr>
          <p:cNvPr id="3077" name="Rectangle 3"/>
          <p:cNvSpPr>
            <a:spLocks noGrp="1" noChangeArrowheads="1"/>
          </p:cNvSpPr>
          <p:nvPr>
            <p:ph idx="1"/>
          </p:nvPr>
        </p:nvSpPr>
        <p:spPr>
          <a:xfrm>
            <a:off x="457200" y="1371600"/>
            <a:ext cx="8229600" cy="4525963"/>
          </a:xfrm>
        </p:spPr>
        <p:txBody>
          <a:bodyPr/>
          <a:lstStyle/>
          <a:p>
            <a:pPr marL="0" indent="0" eaLnBrk="1" hangingPunct="1">
              <a:buNone/>
            </a:pPr>
            <a:r>
              <a:rPr lang="en-US" sz="3000" dirty="0" smtClean="0"/>
              <a:t>How fast (in seconds) to produce a part to satisfy a customer order</a:t>
            </a:r>
          </a:p>
          <a:p>
            <a:pPr eaLnBrk="1" hangingPunct="1"/>
            <a:endParaRPr lang="en-US" sz="3000" dirty="0" smtClean="0"/>
          </a:p>
          <a:p>
            <a:pPr eaLnBrk="1" hangingPunct="1">
              <a:buFontTx/>
              <a:buNone/>
            </a:pPr>
            <a:endParaRPr lang="en-US" sz="1000" dirty="0" smtClean="0"/>
          </a:p>
          <a:p>
            <a:pPr marL="0" indent="0" eaLnBrk="1" hangingPunct="1">
              <a:buNone/>
            </a:pPr>
            <a:r>
              <a:rPr lang="en-US" sz="3000" dirty="0" smtClean="0"/>
              <a:t>Takt time</a:t>
            </a:r>
            <a:r>
              <a:rPr lang="en-US" dirty="0" smtClean="0"/>
              <a:t>  </a:t>
            </a:r>
            <a:r>
              <a:rPr lang="en-US" sz="3000" dirty="0" smtClean="0"/>
              <a:t>= </a:t>
            </a:r>
            <a:r>
              <a:rPr lang="en-US" dirty="0" smtClean="0"/>
              <a:t>		</a:t>
            </a:r>
            <a:r>
              <a:rPr lang="en-US" sz="3000" dirty="0" smtClean="0"/>
              <a:t>=</a:t>
            </a:r>
          </a:p>
        </p:txBody>
      </p:sp>
      <p:sp>
        <p:nvSpPr>
          <p:cNvPr id="307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graphicFrame>
        <p:nvGraphicFramePr>
          <p:cNvPr id="3074" name="Object 4"/>
          <p:cNvGraphicFramePr>
            <a:graphicFrameLocks noChangeAspect="1"/>
          </p:cNvGraphicFramePr>
          <p:nvPr>
            <p:extLst>
              <p:ext uri="{D42A27DB-BD31-4B8C-83A1-F6EECF244321}">
                <p14:modId xmlns:p14="http://schemas.microsoft.com/office/powerpoint/2010/main" val="2037230090"/>
              </p:ext>
            </p:extLst>
          </p:nvPr>
        </p:nvGraphicFramePr>
        <p:xfrm>
          <a:off x="2590800" y="2971800"/>
          <a:ext cx="538163" cy="838200"/>
        </p:xfrm>
        <a:graphic>
          <a:graphicData uri="http://schemas.openxmlformats.org/presentationml/2006/ole">
            <mc:AlternateContent xmlns:mc="http://schemas.openxmlformats.org/markup-compatibility/2006">
              <mc:Choice xmlns:v="urn:schemas-microsoft-com:vml" Requires="v">
                <p:oleObj spid="_x0000_s14443" name="Equation" r:id="rId5" imgW="253800" imgH="393480" progId="Equation.3">
                  <p:embed/>
                </p:oleObj>
              </mc:Choice>
              <mc:Fallback>
                <p:oleObj name="Equation" r:id="rId5" imgW="253800" imgH="393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2971800"/>
                        <a:ext cx="538163" cy="8382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079"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graphicFrame>
        <p:nvGraphicFramePr>
          <p:cNvPr id="3075" name="Object 6"/>
          <p:cNvGraphicFramePr>
            <a:graphicFrameLocks noChangeAspect="1"/>
          </p:cNvGraphicFramePr>
          <p:nvPr>
            <p:extLst>
              <p:ext uri="{D42A27DB-BD31-4B8C-83A1-F6EECF244321}">
                <p14:modId xmlns:p14="http://schemas.microsoft.com/office/powerpoint/2010/main" val="1952833985"/>
              </p:ext>
            </p:extLst>
          </p:nvPr>
        </p:nvGraphicFramePr>
        <p:xfrm>
          <a:off x="3962400" y="3048000"/>
          <a:ext cx="4159250" cy="788987"/>
        </p:xfrm>
        <a:graphic>
          <a:graphicData uri="http://schemas.openxmlformats.org/presentationml/2006/ole">
            <mc:AlternateContent xmlns:mc="http://schemas.openxmlformats.org/markup-compatibility/2006">
              <mc:Choice xmlns:v="urn:schemas-microsoft-com:vml" Requires="v">
                <p:oleObj spid="_x0000_s14444" name="Equation" r:id="rId7" imgW="2361960" imgH="444240" progId="Equation.3">
                  <p:embed/>
                </p:oleObj>
              </mc:Choice>
              <mc:Fallback>
                <p:oleObj name="Equation" r:id="rId7" imgW="2361960" imgH="4442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2400" y="3048000"/>
                        <a:ext cx="4159250" cy="78898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 name="TextBox 2"/>
          <p:cNvSpPr txBox="1"/>
          <p:nvPr/>
        </p:nvSpPr>
        <p:spPr>
          <a:xfrm>
            <a:off x="2971800" y="4949477"/>
            <a:ext cx="6037230" cy="830997"/>
          </a:xfrm>
          <a:prstGeom prst="rect">
            <a:avLst/>
          </a:prstGeom>
          <a:noFill/>
        </p:spPr>
        <p:txBody>
          <a:bodyPr wrap="none" rtlCol="0">
            <a:spAutoFit/>
          </a:bodyPr>
          <a:lstStyle/>
          <a:p>
            <a:r>
              <a:rPr lang="en-US" sz="2400" dirty="0"/>
              <a:t>It is the pace at which you need to </a:t>
            </a:r>
            <a:r>
              <a:rPr lang="en-US" sz="2400" dirty="0" smtClean="0"/>
              <a:t>produce</a:t>
            </a:r>
            <a:br>
              <a:rPr lang="en-US" sz="2400" dirty="0" smtClean="0"/>
            </a:br>
            <a:r>
              <a:rPr lang="en-US" sz="2400" dirty="0" smtClean="0"/>
              <a:t> </a:t>
            </a:r>
            <a:r>
              <a:rPr lang="en-US" sz="2400" dirty="0"/>
              <a:t>a </a:t>
            </a:r>
            <a:r>
              <a:rPr lang="en-US" sz="2400" dirty="0" smtClean="0"/>
              <a:t>product </a:t>
            </a:r>
            <a:r>
              <a:rPr lang="en-US" sz="2400" dirty="0"/>
              <a:t>to meet the customer demand</a:t>
            </a:r>
          </a:p>
        </p:txBody>
      </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7200" y="4038600"/>
            <a:ext cx="2417239" cy="1130059"/>
          </a:xfrm>
          <a:prstGeom prst="rect">
            <a:avLst/>
          </a:prstGeom>
        </p:spPr>
      </p:pic>
      <p:sp>
        <p:nvSpPr>
          <p:cNvPr id="12"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16</a:t>
            </a:fld>
            <a:r>
              <a:rPr lang="en-US" dirty="0" smtClean="0">
                <a:solidFill>
                  <a:srgbClr val="000000"/>
                </a:solidFill>
              </a:rPr>
              <a:t>/85</a:t>
            </a:r>
            <a:endParaRPr lang="en-US" dirty="0">
              <a:solidFill>
                <a:srgbClr val="000000"/>
              </a:solidFill>
            </a:endParaRPr>
          </a:p>
        </p:txBody>
      </p:sp>
    </p:spTree>
    <p:custDataLst>
      <p:tags r:id="rId2"/>
    </p:custDataLst>
    <p:extLst>
      <p:ext uri="{BB962C8B-B14F-4D97-AF65-F5344CB8AC3E}">
        <p14:creationId xmlns:p14="http://schemas.microsoft.com/office/powerpoint/2010/main" val="12824128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Rectangle 2"/>
          <p:cNvSpPr>
            <a:spLocks noGrp="1" noChangeArrowheads="1"/>
          </p:cNvSpPr>
          <p:nvPr>
            <p:ph type="title"/>
          </p:nvPr>
        </p:nvSpPr>
        <p:spPr bwMode="auto">
          <a:xfrm>
            <a:off x="0" y="228600"/>
            <a:ext cx="9144000" cy="8382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Takt Time </a:t>
            </a:r>
            <a:r>
              <a:rPr lang="en-US" sz="2800" dirty="0" smtClean="0"/>
              <a:t>(Cont’d.)</a:t>
            </a:r>
          </a:p>
        </p:txBody>
      </p:sp>
      <p:sp>
        <p:nvSpPr>
          <p:cNvPr id="4104" name="Rectangle 3"/>
          <p:cNvSpPr>
            <a:spLocks noGrp="1" noChangeArrowheads="1"/>
          </p:cNvSpPr>
          <p:nvPr>
            <p:ph idx="1"/>
          </p:nvPr>
        </p:nvSpPr>
        <p:spPr>
          <a:xfrm>
            <a:off x="3200400" y="1295400"/>
            <a:ext cx="838200" cy="381000"/>
          </a:xfrm>
        </p:spPr>
        <p:txBody>
          <a:bodyPr>
            <a:normAutofit fontScale="92500" lnSpcReduction="20000"/>
          </a:bodyPr>
          <a:lstStyle/>
          <a:p>
            <a:pPr eaLnBrk="1" hangingPunct="1">
              <a:buFontTx/>
              <a:buNone/>
            </a:pPr>
            <a:r>
              <a:rPr lang="en-US" sz="2400" dirty="0" smtClean="0"/>
              <a:t>Ta =</a:t>
            </a:r>
          </a:p>
        </p:txBody>
      </p:sp>
      <p:sp>
        <p:nvSpPr>
          <p:cNvPr id="4105" name="Rectangle 5"/>
          <p:cNvSpPr>
            <a:spLocks noChangeArrowheads="1"/>
          </p:cNvSpPr>
          <p:nvPr/>
        </p:nvSpPr>
        <p:spPr bwMode="auto">
          <a:xfrm>
            <a:off x="0" y="3214688"/>
            <a:ext cx="9144000" cy="0"/>
          </a:xfrm>
          <a:prstGeom prst="rect">
            <a:avLst/>
          </a:prstGeom>
          <a:noFill/>
          <a:ln w="9525">
            <a:noFill/>
            <a:miter lim="800000"/>
            <a:headEnd/>
            <a:tailEnd/>
          </a:ln>
        </p:spPr>
        <p:txBody>
          <a:bodyPr wrap="none" anchor="ctr">
            <a:spAutoFit/>
          </a:bodyPr>
          <a:lstStyle/>
          <a:p>
            <a:endParaRPr lang="en-US" dirty="0"/>
          </a:p>
        </p:txBody>
      </p:sp>
      <p:graphicFrame>
        <p:nvGraphicFramePr>
          <p:cNvPr id="4098" name="Object 4"/>
          <p:cNvGraphicFramePr>
            <a:graphicFrameLocks noChangeAspect="1"/>
          </p:cNvGraphicFramePr>
          <p:nvPr>
            <p:extLst>
              <p:ext uri="{D42A27DB-BD31-4B8C-83A1-F6EECF244321}">
                <p14:modId xmlns:p14="http://schemas.microsoft.com/office/powerpoint/2010/main" val="610927239"/>
              </p:ext>
            </p:extLst>
          </p:nvPr>
        </p:nvGraphicFramePr>
        <p:xfrm>
          <a:off x="4876800" y="1892300"/>
          <a:ext cx="1524000" cy="685800"/>
        </p:xfrm>
        <a:graphic>
          <a:graphicData uri="http://schemas.openxmlformats.org/presentationml/2006/ole">
            <mc:AlternateContent xmlns:mc="http://schemas.openxmlformats.org/markup-compatibility/2006">
              <mc:Choice xmlns:v="urn:schemas-microsoft-com:vml" Requires="v">
                <p:oleObj spid="_x0000_s11525" name="Equation" r:id="rId5" imgW="952087" imgH="431613" progId="Equation.3">
                  <p:embed/>
                </p:oleObj>
              </mc:Choice>
              <mc:Fallback>
                <p:oleObj name="Equation" r:id="rId5" imgW="952087" imgH="431613"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1892300"/>
                        <a:ext cx="1524000" cy="6858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4099" name="Object 8"/>
          <p:cNvGraphicFramePr>
            <a:graphicFrameLocks noChangeAspect="1"/>
          </p:cNvGraphicFramePr>
          <p:nvPr>
            <p:extLst>
              <p:ext uri="{D42A27DB-BD31-4B8C-83A1-F6EECF244321}">
                <p14:modId xmlns:p14="http://schemas.microsoft.com/office/powerpoint/2010/main" val="2537164787"/>
              </p:ext>
            </p:extLst>
          </p:nvPr>
        </p:nvGraphicFramePr>
        <p:xfrm>
          <a:off x="4800600" y="2667000"/>
          <a:ext cx="1600200" cy="657225"/>
        </p:xfrm>
        <a:graphic>
          <a:graphicData uri="http://schemas.openxmlformats.org/presentationml/2006/ole">
            <mc:AlternateContent xmlns:mc="http://schemas.openxmlformats.org/markup-compatibility/2006">
              <mc:Choice xmlns:v="urn:schemas-microsoft-com:vml" Requires="v">
                <p:oleObj spid="_x0000_s11526" name="Equation" r:id="rId7" imgW="1016000" imgH="419100" progId="Equation.3">
                  <p:embed/>
                </p:oleObj>
              </mc:Choice>
              <mc:Fallback>
                <p:oleObj name="Equation" r:id="rId7" imgW="1016000" imgH="419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2667000"/>
                        <a:ext cx="1600200" cy="65722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4100" name="Object 7"/>
          <p:cNvGraphicFramePr>
            <a:graphicFrameLocks noChangeAspect="1"/>
          </p:cNvGraphicFramePr>
          <p:nvPr>
            <p:extLst>
              <p:ext uri="{D42A27DB-BD31-4B8C-83A1-F6EECF244321}">
                <p14:modId xmlns:p14="http://schemas.microsoft.com/office/powerpoint/2010/main" val="1087213495"/>
              </p:ext>
            </p:extLst>
          </p:nvPr>
        </p:nvGraphicFramePr>
        <p:xfrm>
          <a:off x="4826000" y="3429000"/>
          <a:ext cx="1752600" cy="669925"/>
        </p:xfrm>
        <a:graphic>
          <a:graphicData uri="http://schemas.openxmlformats.org/presentationml/2006/ole">
            <mc:AlternateContent xmlns:mc="http://schemas.openxmlformats.org/markup-compatibility/2006">
              <mc:Choice xmlns:v="urn:schemas-microsoft-com:vml" Requires="v">
                <p:oleObj spid="_x0000_s11527" name="Equation" r:id="rId9" imgW="1091726" imgH="418918" progId="Equation.3">
                  <p:embed/>
                </p:oleObj>
              </mc:Choice>
              <mc:Fallback>
                <p:oleObj name="Equation" r:id="rId9" imgW="1091726" imgH="418918"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26000" y="3429000"/>
                        <a:ext cx="1752600" cy="66992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4101" name="Object 6"/>
          <p:cNvGraphicFramePr>
            <a:graphicFrameLocks noChangeAspect="1"/>
          </p:cNvGraphicFramePr>
          <p:nvPr>
            <p:extLst>
              <p:ext uri="{D42A27DB-BD31-4B8C-83A1-F6EECF244321}">
                <p14:modId xmlns:p14="http://schemas.microsoft.com/office/powerpoint/2010/main" val="2367519569"/>
              </p:ext>
            </p:extLst>
          </p:nvPr>
        </p:nvGraphicFramePr>
        <p:xfrm>
          <a:off x="4838700" y="4191000"/>
          <a:ext cx="1828800" cy="676275"/>
        </p:xfrm>
        <a:graphic>
          <a:graphicData uri="http://schemas.openxmlformats.org/presentationml/2006/ole">
            <mc:AlternateContent xmlns:mc="http://schemas.openxmlformats.org/markup-compatibility/2006">
              <mc:Choice xmlns:v="urn:schemas-microsoft-com:vml" Requires="v">
                <p:oleObj spid="_x0000_s11528" name="Equation" r:id="rId11" imgW="1130040" imgH="419040" progId="Equation.3">
                  <p:embed/>
                </p:oleObj>
              </mc:Choice>
              <mc:Fallback>
                <p:oleObj name="Equation" r:id="rId11" imgW="1130040" imgH="4190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8700" y="4191000"/>
                        <a:ext cx="1828800" cy="67627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4106" name="Text Box 14"/>
          <p:cNvSpPr txBox="1">
            <a:spLocks noChangeArrowheads="1"/>
          </p:cNvSpPr>
          <p:nvPr/>
        </p:nvSpPr>
        <p:spPr bwMode="auto">
          <a:xfrm>
            <a:off x="3848100" y="1244600"/>
            <a:ext cx="2493963" cy="396875"/>
          </a:xfrm>
          <a:prstGeom prst="rect">
            <a:avLst/>
          </a:prstGeom>
          <a:noFill/>
          <a:ln w="9525">
            <a:noFill/>
            <a:miter lim="800000"/>
            <a:headEnd/>
            <a:tailEnd/>
          </a:ln>
        </p:spPr>
        <p:txBody>
          <a:bodyPr wrap="none">
            <a:spAutoFit/>
          </a:bodyPr>
          <a:lstStyle/>
          <a:p>
            <a:r>
              <a:rPr lang="en-US" dirty="0"/>
              <a:t>8 hr/day x 60 min/hr </a:t>
            </a:r>
          </a:p>
        </p:txBody>
      </p:sp>
      <p:sp>
        <p:nvSpPr>
          <p:cNvPr id="4107" name="Text Box 15"/>
          <p:cNvSpPr txBox="1">
            <a:spLocks noChangeArrowheads="1"/>
          </p:cNvSpPr>
          <p:nvPr/>
        </p:nvSpPr>
        <p:spPr bwMode="auto">
          <a:xfrm>
            <a:off x="3862388" y="1892300"/>
            <a:ext cx="862012" cy="396875"/>
          </a:xfrm>
          <a:prstGeom prst="rect">
            <a:avLst/>
          </a:prstGeom>
          <a:noFill/>
          <a:ln w="9525">
            <a:noFill/>
            <a:miter lim="800000"/>
            <a:headEnd/>
            <a:tailEnd/>
          </a:ln>
        </p:spPr>
        <p:txBody>
          <a:bodyPr wrap="none">
            <a:spAutoFit/>
          </a:bodyPr>
          <a:lstStyle/>
          <a:p>
            <a:r>
              <a:rPr lang="en-US" dirty="0"/>
              <a:t>minus</a:t>
            </a:r>
          </a:p>
        </p:txBody>
      </p:sp>
      <p:sp>
        <p:nvSpPr>
          <p:cNvPr id="4108" name="Text Box 16"/>
          <p:cNvSpPr txBox="1">
            <a:spLocks noChangeArrowheads="1"/>
          </p:cNvSpPr>
          <p:nvPr/>
        </p:nvSpPr>
        <p:spPr bwMode="auto">
          <a:xfrm>
            <a:off x="3862388" y="2667000"/>
            <a:ext cx="862012" cy="396875"/>
          </a:xfrm>
          <a:prstGeom prst="rect">
            <a:avLst/>
          </a:prstGeom>
          <a:noFill/>
          <a:ln w="9525">
            <a:noFill/>
            <a:miter lim="800000"/>
            <a:headEnd/>
            <a:tailEnd/>
          </a:ln>
        </p:spPr>
        <p:txBody>
          <a:bodyPr wrap="none">
            <a:spAutoFit/>
          </a:bodyPr>
          <a:lstStyle/>
          <a:p>
            <a:r>
              <a:rPr lang="en-US" dirty="0"/>
              <a:t>minus</a:t>
            </a:r>
          </a:p>
        </p:txBody>
      </p:sp>
      <p:sp>
        <p:nvSpPr>
          <p:cNvPr id="4109" name="Text Box 17"/>
          <p:cNvSpPr txBox="1">
            <a:spLocks noChangeArrowheads="1"/>
          </p:cNvSpPr>
          <p:nvPr/>
        </p:nvSpPr>
        <p:spPr bwMode="auto">
          <a:xfrm>
            <a:off x="3886200" y="3327400"/>
            <a:ext cx="862013" cy="396875"/>
          </a:xfrm>
          <a:prstGeom prst="rect">
            <a:avLst/>
          </a:prstGeom>
          <a:noFill/>
          <a:ln w="9525">
            <a:noFill/>
            <a:miter lim="800000"/>
            <a:headEnd/>
            <a:tailEnd/>
          </a:ln>
        </p:spPr>
        <p:txBody>
          <a:bodyPr wrap="none">
            <a:spAutoFit/>
          </a:bodyPr>
          <a:lstStyle/>
          <a:p>
            <a:r>
              <a:rPr lang="en-US" dirty="0"/>
              <a:t>minus</a:t>
            </a:r>
          </a:p>
        </p:txBody>
      </p:sp>
      <p:sp>
        <p:nvSpPr>
          <p:cNvPr id="4110" name="Text Box 18"/>
          <p:cNvSpPr txBox="1">
            <a:spLocks noChangeArrowheads="1"/>
          </p:cNvSpPr>
          <p:nvPr/>
        </p:nvSpPr>
        <p:spPr bwMode="auto">
          <a:xfrm>
            <a:off x="3911600" y="4127500"/>
            <a:ext cx="862013" cy="396875"/>
          </a:xfrm>
          <a:prstGeom prst="rect">
            <a:avLst/>
          </a:prstGeom>
          <a:noFill/>
          <a:ln w="9525">
            <a:noFill/>
            <a:miter lim="800000"/>
            <a:headEnd/>
            <a:tailEnd/>
          </a:ln>
        </p:spPr>
        <p:txBody>
          <a:bodyPr wrap="none">
            <a:spAutoFit/>
          </a:bodyPr>
          <a:lstStyle/>
          <a:p>
            <a:r>
              <a:rPr lang="en-US" dirty="0"/>
              <a:t>minus</a:t>
            </a:r>
          </a:p>
        </p:txBody>
      </p:sp>
      <p:sp>
        <p:nvSpPr>
          <p:cNvPr id="4111" name="Line 19"/>
          <p:cNvSpPr>
            <a:spLocks noChangeShapeType="1"/>
          </p:cNvSpPr>
          <p:nvPr/>
        </p:nvSpPr>
        <p:spPr bwMode="auto">
          <a:xfrm>
            <a:off x="3352800" y="4876800"/>
            <a:ext cx="4038600" cy="0"/>
          </a:xfrm>
          <a:prstGeom prst="line">
            <a:avLst/>
          </a:prstGeom>
          <a:noFill/>
          <a:ln w="38100" cmpd="dbl">
            <a:solidFill>
              <a:schemeClr val="tx1"/>
            </a:solidFill>
            <a:round/>
            <a:headEnd/>
            <a:tailEnd/>
          </a:ln>
        </p:spPr>
        <p:txBody>
          <a:bodyPr/>
          <a:lstStyle/>
          <a:p>
            <a:endParaRPr lang="en-US" dirty="0"/>
          </a:p>
        </p:txBody>
      </p:sp>
      <p:sp>
        <p:nvSpPr>
          <p:cNvPr id="4112" name="Text Box 20"/>
          <p:cNvSpPr txBox="1">
            <a:spLocks noChangeArrowheads="1"/>
          </p:cNvSpPr>
          <p:nvPr/>
        </p:nvSpPr>
        <p:spPr bwMode="auto">
          <a:xfrm>
            <a:off x="3962400" y="5029200"/>
            <a:ext cx="1158875" cy="396875"/>
          </a:xfrm>
          <a:prstGeom prst="rect">
            <a:avLst/>
          </a:prstGeom>
          <a:noFill/>
          <a:ln w="9525">
            <a:noFill/>
            <a:miter lim="800000"/>
            <a:headEnd/>
            <a:tailEnd/>
          </a:ln>
        </p:spPr>
        <p:txBody>
          <a:bodyPr>
            <a:spAutoFit/>
          </a:bodyPr>
          <a:lstStyle/>
          <a:p>
            <a:r>
              <a:rPr lang="en-US" dirty="0"/>
              <a:t>Total   x </a:t>
            </a:r>
          </a:p>
        </p:txBody>
      </p:sp>
      <p:sp>
        <p:nvSpPr>
          <p:cNvPr id="4113" name="Rectangle 2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graphicFrame>
        <p:nvGraphicFramePr>
          <p:cNvPr id="4102" name="Object 21"/>
          <p:cNvGraphicFramePr>
            <a:graphicFrameLocks noChangeAspect="1"/>
          </p:cNvGraphicFramePr>
          <p:nvPr>
            <p:extLst>
              <p:ext uri="{D42A27DB-BD31-4B8C-83A1-F6EECF244321}">
                <p14:modId xmlns:p14="http://schemas.microsoft.com/office/powerpoint/2010/main" val="22527129"/>
              </p:ext>
            </p:extLst>
          </p:nvPr>
        </p:nvGraphicFramePr>
        <p:xfrm>
          <a:off x="5257800" y="4953000"/>
          <a:ext cx="762000" cy="665163"/>
        </p:xfrm>
        <a:graphic>
          <a:graphicData uri="http://schemas.openxmlformats.org/presentationml/2006/ole">
            <mc:AlternateContent xmlns:mc="http://schemas.openxmlformats.org/markup-compatibility/2006">
              <mc:Choice xmlns:v="urn:schemas-microsoft-com:vml" Requires="v">
                <p:oleObj spid="_x0000_s11529" name="Equation" r:id="rId13" imgW="444307" imgH="393529" progId="Equation.3">
                  <p:embed/>
                </p:oleObj>
              </mc:Choice>
              <mc:Fallback>
                <p:oleObj name="Equation" r:id="rId13" imgW="444307" imgH="393529"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57800" y="4953000"/>
                        <a:ext cx="762000" cy="665163"/>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4114" name="Text Box 23"/>
          <p:cNvSpPr txBox="1">
            <a:spLocks noChangeArrowheads="1"/>
          </p:cNvSpPr>
          <p:nvPr/>
        </p:nvSpPr>
        <p:spPr bwMode="auto">
          <a:xfrm>
            <a:off x="3602037" y="5622925"/>
            <a:ext cx="3179763" cy="396875"/>
          </a:xfrm>
          <a:prstGeom prst="rect">
            <a:avLst/>
          </a:prstGeom>
          <a:noFill/>
          <a:ln w="9525">
            <a:noFill/>
            <a:miter lim="800000"/>
            <a:headEnd/>
            <a:tailEnd/>
          </a:ln>
        </p:spPr>
        <p:txBody>
          <a:bodyPr wrap="none">
            <a:spAutoFit/>
          </a:bodyPr>
          <a:lstStyle/>
          <a:p>
            <a:r>
              <a:rPr lang="en-US" dirty="0"/>
              <a:t>=  24,000 seconds per day</a:t>
            </a:r>
          </a:p>
        </p:txBody>
      </p:sp>
      <p:pic>
        <p:nvPicPr>
          <p:cNvPr id="21" name="Picture 9" descr="C:\Documents and Settings\edickinson\Local Settings\Temporary Internet Files\Content.IE5\N284D8YI\MCj04420010000[1].png"/>
          <p:cNvPicPr>
            <a:picLocks noChangeAspect="1" noChangeArrowheads="1"/>
          </p:cNvPicPr>
          <p:nvPr/>
        </p:nvPicPr>
        <p:blipFill>
          <a:blip r:embed="rId15" cstate="print"/>
          <a:stretch>
            <a:fillRect/>
          </a:stretch>
        </p:blipFill>
        <p:spPr bwMode="auto">
          <a:xfrm>
            <a:off x="375582" y="2667000"/>
            <a:ext cx="2520018" cy="2508130"/>
          </a:xfrm>
          <a:prstGeom prst="rect">
            <a:avLst/>
          </a:prstGeom>
          <a:ln>
            <a:noFill/>
          </a:ln>
          <a:effectLst>
            <a:outerShdw blurRad="292100" dist="139700" dir="2700000" algn="tl" rotWithShape="0">
              <a:srgbClr val="333333">
                <a:alpha val="65000"/>
              </a:srgbClr>
            </a:outerShdw>
          </a:effectLst>
        </p:spPr>
      </p:pic>
      <p:sp>
        <p:nvSpPr>
          <p:cNvPr id="22"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17</a:t>
            </a:fld>
            <a:r>
              <a:rPr lang="en-US" dirty="0" smtClean="0">
                <a:solidFill>
                  <a:srgbClr val="000000"/>
                </a:solidFill>
              </a:rPr>
              <a:t>/85</a:t>
            </a:r>
            <a:endParaRPr lang="en-US" dirty="0">
              <a:solidFill>
                <a:srgbClr val="000000"/>
              </a:solidFill>
            </a:endParaRPr>
          </a:p>
        </p:txBody>
      </p:sp>
    </p:spTree>
    <p:custDataLst>
      <p:tags r:id="rId2"/>
    </p:custDataLst>
    <p:extLst>
      <p:ext uri="{BB962C8B-B14F-4D97-AF65-F5344CB8AC3E}">
        <p14:creationId xmlns:p14="http://schemas.microsoft.com/office/powerpoint/2010/main" val="13444670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bwMode="auto">
          <a:xfrm>
            <a:off x="457200" y="228600"/>
            <a:ext cx="8229600" cy="9445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Takt Time</a:t>
            </a:r>
            <a:r>
              <a:rPr lang="en-US" dirty="0" smtClean="0">
                <a:solidFill>
                  <a:srgbClr val="005596"/>
                </a:solidFill>
              </a:rPr>
              <a:t> </a:t>
            </a:r>
            <a:r>
              <a:rPr lang="en-US" sz="2400" dirty="0" smtClean="0"/>
              <a:t>(Cont’d.)</a:t>
            </a:r>
          </a:p>
        </p:txBody>
      </p:sp>
      <p:sp>
        <p:nvSpPr>
          <p:cNvPr id="5124" name="Rectangle 3"/>
          <p:cNvSpPr>
            <a:spLocks noGrp="1" noChangeArrowheads="1"/>
          </p:cNvSpPr>
          <p:nvPr>
            <p:ph idx="1"/>
          </p:nvPr>
        </p:nvSpPr>
        <p:spPr>
          <a:xfrm>
            <a:off x="457200" y="1371600"/>
            <a:ext cx="8229600" cy="4525963"/>
          </a:xfrm>
        </p:spPr>
        <p:txBody>
          <a:bodyPr/>
          <a:lstStyle/>
          <a:p>
            <a:pPr eaLnBrk="1" hangingPunct="1"/>
            <a:r>
              <a:rPr lang="en-US" dirty="0" smtClean="0"/>
              <a:t>To determine Td, assume for this example that: </a:t>
            </a:r>
          </a:p>
        </p:txBody>
      </p:sp>
      <p:sp>
        <p:nvSpPr>
          <p:cNvPr id="5125" name="Rectangle 4"/>
          <p:cNvSpPr>
            <a:spLocks noChangeArrowheads="1"/>
          </p:cNvSpPr>
          <p:nvPr/>
        </p:nvSpPr>
        <p:spPr bwMode="auto">
          <a:xfrm>
            <a:off x="3211513" y="3505200"/>
            <a:ext cx="3875087" cy="579437"/>
          </a:xfrm>
          <a:prstGeom prst="rect">
            <a:avLst/>
          </a:prstGeom>
          <a:noFill/>
          <a:ln w="9525">
            <a:noFill/>
            <a:miter lim="800000"/>
            <a:headEnd/>
            <a:tailEnd/>
          </a:ln>
        </p:spPr>
        <p:txBody>
          <a:bodyPr wrap="none" anchor="ctr">
            <a:spAutoFit/>
          </a:bodyPr>
          <a:lstStyle/>
          <a:p>
            <a:r>
              <a:rPr lang="en-US" sz="3200" dirty="0"/>
              <a:t>= 800 units per day</a:t>
            </a:r>
          </a:p>
        </p:txBody>
      </p:sp>
      <p:graphicFrame>
        <p:nvGraphicFramePr>
          <p:cNvPr id="5122" name="Object 5"/>
          <p:cNvGraphicFramePr>
            <a:graphicFrameLocks noChangeAspect="1"/>
          </p:cNvGraphicFramePr>
          <p:nvPr>
            <p:extLst>
              <p:ext uri="{D42A27DB-BD31-4B8C-83A1-F6EECF244321}">
                <p14:modId xmlns:p14="http://schemas.microsoft.com/office/powerpoint/2010/main" val="190706364"/>
              </p:ext>
            </p:extLst>
          </p:nvPr>
        </p:nvGraphicFramePr>
        <p:xfrm>
          <a:off x="3886200" y="2362200"/>
          <a:ext cx="3363912" cy="1077913"/>
        </p:xfrm>
        <a:graphic>
          <a:graphicData uri="http://schemas.openxmlformats.org/presentationml/2006/ole">
            <mc:AlternateContent xmlns:mc="http://schemas.openxmlformats.org/markup-compatibility/2006">
              <mc:Choice xmlns:v="urn:schemas-microsoft-com:vml" Requires="v">
                <p:oleObj spid="_x0000_s12348" name="Equation" r:id="rId5" imgW="1346040" imgH="419040" progId="Equation.3">
                  <p:embed/>
                </p:oleObj>
              </mc:Choice>
              <mc:Fallback>
                <p:oleObj name="Equation" r:id="rId5" imgW="1346040" imgH="4190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2362200"/>
                        <a:ext cx="3363912" cy="1077913"/>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5127" name="Rectangle 7"/>
          <p:cNvSpPr>
            <a:spLocks noChangeArrowheads="1"/>
          </p:cNvSpPr>
          <p:nvPr/>
        </p:nvSpPr>
        <p:spPr bwMode="auto">
          <a:xfrm>
            <a:off x="2613025" y="2544763"/>
            <a:ext cx="1120775" cy="579437"/>
          </a:xfrm>
          <a:prstGeom prst="rect">
            <a:avLst/>
          </a:prstGeom>
          <a:noFill/>
          <a:ln w="9525">
            <a:noFill/>
            <a:miter lim="800000"/>
            <a:headEnd/>
            <a:tailEnd/>
          </a:ln>
        </p:spPr>
        <p:txBody>
          <a:bodyPr wrap="none" anchor="ctr">
            <a:spAutoFit/>
          </a:bodyPr>
          <a:lstStyle/>
          <a:p>
            <a:r>
              <a:rPr lang="en-US" sz="3200" dirty="0"/>
              <a:t>Td = </a:t>
            </a:r>
          </a:p>
        </p:txBody>
      </p:sp>
      <p:pic>
        <p:nvPicPr>
          <p:cNvPr id="10" name="Picture 9" descr="C:\Documents and Settings\edickinson\Local Settings\Temporary Internet Files\Content.IE5\N284D8YI\MCj04420010000[1].png"/>
          <p:cNvPicPr>
            <a:picLocks noChangeAspect="1" noChangeArrowheads="1"/>
          </p:cNvPicPr>
          <p:nvPr/>
        </p:nvPicPr>
        <p:blipFill>
          <a:blip r:embed="rId7" cstate="print"/>
          <a:stretch>
            <a:fillRect/>
          </a:stretch>
        </p:blipFill>
        <p:spPr bwMode="auto">
          <a:xfrm>
            <a:off x="522287" y="3124200"/>
            <a:ext cx="2144713" cy="2134595"/>
          </a:xfrm>
          <a:prstGeom prst="rect">
            <a:avLst/>
          </a:prstGeom>
          <a:ln>
            <a:noFill/>
          </a:ln>
          <a:effectLst>
            <a:outerShdw blurRad="292100" dist="139700" dir="2700000" algn="tl" rotWithShape="0">
              <a:srgbClr val="333333">
                <a:alpha val="65000"/>
              </a:srgbClr>
            </a:outerShdw>
          </a:effectLst>
        </p:spPr>
      </p:pic>
      <p:sp>
        <p:nvSpPr>
          <p:cNvPr id="11"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18</a:t>
            </a:fld>
            <a:r>
              <a:rPr lang="en-US" dirty="0" smtClean="0">
                <a:solidFill>
                  <a:srgbClr val="000000"/>
                </a:solidFill>
              </a:rPr>
              <a:t>/85</a:t>
            </a:r>
            <a:endParaRPr lang="en-US" dirty="0">
              <a:solidFill>
                <a:srgbClr val="000000"/>
              </a:solidFill>
            </a:endParaRPr>
          </a:p>
        </p:txBody>
      </p:sp>
    </p:spTree>
    <p:custDataLst>
      <p:tags r:id="rId2"/>
    </p:custDataLst>
    <p:extLst>
      <p:ext uri="{BB962C8B-B14F-4D97-AF65-F5344CB8AC3E}">
        <p14:creationId xmlns:p14="http://schemas.microsoft.com/office/powerpoint/2010/main" val="2627673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bwMode="auto">
          <a:xfrm>
            <a:off x="54232" y="296863"/>
            <a:ext cx="9089768" cy="846137"/>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Takt Time </a:t>
            </a:r>
            <a:r>
              <a:rPr lang="en-US" sz="2400" dirty="0" smtClean="0"/>
              <a:t>(Cont’d.)</a:t>
            </a:r>
          </a:p>
        </p:txBody>
      </p:sp>
      <p:sp>
        <p:nvSpPr>
          <p:cNvPr id="6148" name="Rectangle 3"/>
          <p:cNvSpPr>
            <a:spLocks noGrp="1" noChangeArrowheads="1"/>
          </p:cNvSpPr>
          <p:nvPr>
            <p:ph idx="1"/>
          </p:nvPr>
        </p:nvSpPr>
        <p:spPr>
          <a:xfrm>
            <a:off x="2006600" y="1905000"/>
            <a:ext cx="2209800" cy="609600"/>
          </a:xfrm>
        </p:spPr>
        <p:txBody>
          <a:bodyPr/>
          <a:lstStyle/>
          <a:p>
            <a:pPr eaLnBrk="1" hangingPunct="1">
              <a:buFontTx/>
              <a:buNone/>
            </a:pPr>
            <a:r>
              <a:rPr lang="en-US" dirty="0" smtClean="0"/>
              <a:t>Takt time = </a:t>
            </a:r>
          </a:p>
        </p:txBody>
      </p:sp>
      <p:sp>
        <p:nvSpPr>
          <p:cNvPr id="6149"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graphicFrame>
        <p:nvGraphicFramePr>
          <p:cNvPr id="6146" name="Object 4"/>
          <p:cNvGraphicFramePr>
            <a:graphicFrameLocks noChangeAspect="1"/>
          </p:cNvGraphicFramePr>
          <p:nvPr>
            <p:extLst>
              <p:ext uri="{D42A27DB-BD31-4B8C-83A1-F6EECF244321}">
                <p14:modId xmlns:p14="http://schemas.microsoft.com/office/powerpoint/2010/main" val="2862028067"/>
              </p:ext>
            </p:extLst>
          </p:nvPr>
        </p:nvGraphicFramePr>
        <p:xfrm>
          <a:off x="4186238" y="1735138"/>
          <a:ext cx="3122612" cy="1163637"/>
        </p:xfrm>
        <a:graphic>
          <a:graphicData uri="http://schemas.openxmlformats.org/presentationml/2006/ole">
            <mc:AlternateContent xmlns:mc="http://schemas.openxmlformats.org/markup-compatibility/2006">
              <mc:Choice xmlns:v="urn:schemas-microsoft-com:vml" Requires="v">
                <p:oleObj spid="_x0000_s13372" name="Equation" r:id="rId5" imgW="1155700" imgH="431800" progId="Equation.3">
                  <p:embed/>
                </p:oleObj>
              </mc:Choice>
              <mc:Fallback>
                <p:oleObj name="Equation" r:id="rId5" imgW="1155700" imgH="431800" progId="Equation.3">
                  <p:embed/>
                  <p:pic>
                    <p:nvPicPr>
                      <p:cNvPr id="0" name=""/>
                      <p:cNvPicPr>
                        <a:picLocks noChangeAspect="1" noChangeArrowheads="1"/>
                      </p:cNvPicPr>
                      <p:nvPr/>
                    </p:nvPicPr>
                    <p:blipFill>
                      <a:blip r:embed="rId6"/>
                      <a:srcRect/>
                      <a:stretch>
                        <a:fillRect/>
                      </a:stretch>
                    </p:blipFill>
                    <p:spPr bwMode="auto">
                      <a:xfrm>
                        <a:off x="4186238" y="1735138"/>
                        <a:ext cx="3122612" cy="116363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6150" name="Rectangle 6"/>
          <p:cNvSpPr>
            <a:spLocks noChangeArrowheads="1"/>
          </p:cNvSpPr>
          <p:nvPr/>
        </p:nvSpPr>
        <p:spPr bwMode="auto">
          <a:xfrm>
            <a:off x="3581400" y="3124200"/>
            <a:ext cx="5029200" cy="579438"/>
          </a:xfrm>
          <a:prstGeom prst="rect">
            <a:avLst/>
          </a:prstGeom>
          <a:noFill/>
          <a:ln w="9525">
            <a:noFill/>
            <a:miter lim="800000"/>
            <a:headEnd/>
            <a:tailEnd/>
          </a:ln>
        </p:spPr>
        <p:txBody>
          <a:bodyPr anchor="ctr">
            <a:spAutoFit/>
          </a:bodyPr>
          <a:lstStyle/>
          <a:p>
            <a:pPr algn="just"/>
            <a:r>
              <a:rPr lang="en-US" sz="3200" dirty="0"/>
              <a:t>= 30 seconds per unit</a:t>
            </a:r>
          </a:p>
        </p:txBody>
      </p:sp>
      <p:pic>
        <p:nvPicPr>
          <p:cNvPr id="9" name="Picture 9" descr="C:\Documents and Settings\edickinson\Local Settings\Temporary Internet Files\Content.IE5\N284D8YI\MCj04420010000[1].png"/>
          <p:cNvPicPr>
            <a:picLocks noChangeAspect="1" noChangeArrowheads="1"/>
          </p:cNvPicPr>
          <p:nvPr/>
        </p:nvPicPr>
        <p:blipFill>
          <a:blip r:embed="rId7" cstate="print"/>
          <a:stretch>
            <a:fillRect/>
          </a:stretch>
        </p:blipFill>
        <p:spPr bwMode="auto">
          <a:xfrm>
            <a:off x="609600" y="3413919"/>
            <a:ext cx="2139018" cy="2128927"/>
          </a:xfrm>
          <a:prstGeom prst="rect">
            <a:avLst/>
          </a:prstGeom>
          <a:ln>
            <a:noFill/>
          </a:ln>
          <a:effectLst>
            <a:outerShdw blurRad="292100" dist="139700" dir="2700000" algn="tl" rotWithShape="0">
              <a:srgbClr val="333333">
                <a:alpha val="65000"/>
              </a:srgbClr>
            </a:outerShdw>
          </a:effectLst>
        </p:spPr>
      </p:pic>
      <p:sp>
        <p:nvSpPr>
          <p:cNvPr id="10"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19</a:t>
            </a:fld>
            <a:r>
              <a:rPr lang="en-US" dirty="0" smtClean="0">
                <a:solidFill>
                  <a:srgbClr val="000000"/>
                </a:solidFill>
              </a:rPr>
              <a:t>/85</a:t>
            </a:r>
            <a:endParaRPr lang="en-US" dirty="0">
              <a:solidFill>
                <a:srgbClr val="000000"/>
              </a:solidFill>
            </a:endParaRPr>
          </a:p>
        </p:txBody>
      </p:sp>
    </p:spTree>
    <p:custDataLst>
      <p:tags r:id="rId2"/>
    </p:custDataLst>
    <p:extLst>
      <p:ext uri="{BB962C8B-B14F-4D97-AF65-F5344CB8AC3E}">
        <p14:creationId xmlns:p14="http://schemas.microsoft.com/office/powerpoint/2010/main" val="33444919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Productivity</a:t>
            </a:r>
            <a:endParaRPr lang="en-US" sz="4000" dirty="0"/>
          </a:p>
        </p:txBody>
      </p:sp>
      <p:sp>
        <p:nvSpPr>
          <p:cNvPr id="3" name="Content Placeholder 2"/>
          <p:cNvSpPr>
            <a:spLocks noGrp="1"/>
          </p:cNvSpPr>
          <p:nvPr>
            <p:ph idx="1"/>
          </p:nvPr>
        </p:nvSpPr>
        <p:spPr>
          <a:xfrm>
            <a:off x="294502" y="1143000"/>
            <a:ext cx="8697097" cy="5029200"/>
          </a:xfrm>
        </p:spPr>
        <p:txBody>
          <a:bodyPr>
            <a:normAutofit/>
          </a:bodyPr>
          <a:lstStyle/>
          <a:p>
            <a:pPr marL="0" indent="0">
              <a:buNone/>
            </a:pPr>
            <a:r>
              <a:rPr lang="en-US" dirty="0" smtClean="0"/>
              <a:t>Defined as the number of good parts made divided by the number of hours it took to make them.</a:t>
            </a:r>
          </a:p>
          <a:p>
            <a:pPr marL="0" indent="0">
              <a:buNone/>
            </a:pPr>
            <a:endParaRPr lang="en-US" dirty="0" smtClean="0"/>
          </a:p>
          <a:p>
            <a:pPr marL="0" indent="0">
              <a:spcBef>
                <a:spcPts val="1800"/>
              </a:spcBef>
              <a:buNone/>
            </a:pPr>
            <a:r>
              <a:rPr lang="en-US" dirty="0" smtClean="0"/>
              <a:t>Worked 40 hours</a:t>
            </a:r>
          </a:p>
          <a:p>
            <a:pPr marL="0" indent="0">
              <a:buNone/>
            </a:pPr>
            <a:r>
              <a:rPr lang="en-US" dirty="0" smtClean="0"/>
              <a:t>Parts made 300</a:t>
            </a:r>
          </a:p>
          <a:p>
            <a:pPr marL="0" indent="0">
              <a:buNone/>
            </a:pPr>
            <a:r>
              <a:rPr lang="en-US" dirty="0" smtClean="0"/>
              <a:t>Good parts made 200</a:t>
            </a:r>
          </a:p>
          <a:p>
            <a:pPr marL="0" indent="0">
              <a:spcBef>
                <a:spcPts val="1800"/>
              </a:spcBef>
              <a:buNone/>
            </a:pPr>
            <a:r>
              <a:rPr lang="en-US" dirty="0" smtClean="0"/>
              <a:t>200 /40 = 5 per hour</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2362200"/>
            <a:ext cx="4800600" cy="3600450"/>
          </a:xfrm>
          <a:prstGeom prst="rect">
            <a:avLst/>
          </a:prstGeom>
        </p:spPr>
      </p:pic>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20</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2273934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r>
              <a:rPr lang="en-US" sz="4000" dirty="0" smtClean="0"/>
              <a:t>Manufacturing Costs Per Part</a:t>
            </a:r>
            <a:endParaRPr lang="en-US" sz="4000" dirty="0"/>
          </a:p>
        </p:txBody>
      </p:sp>
      <p:sp>
        <p:nvSpPr>
          <p:cNvPr id="3" name="Content Placeholder 2"/>
          <p:cNvSpPr>
            <a:spLocks noGrp="1"/>
          </p:cNvSpPr>
          <p:nvPr>
            <p:ph idx="1"/>
          </p:nvPr>
        </p:nvSpPr>
        <p:spPr>
          <a:xfrm>
            <a:off x="609600" y="1600200"/>
            <a:ext cx="8229600" cy="4525963"/>
          </a:xfrm>
        </p:spPr>
        <p:txBody>
          <a:bodyPr/>
          <a:lstStyle/>
          <a:p>
            <a:r>
              <a:rPr lang="en-US" dirty="0" smtClean="0"/>
              <a:t>Cost of materials</a:t>
            </a:r>
          </a:p>
          <a:p>
            <a:r>
              <a:rPr lang="en-US" dirty="0" smtClean="0"/>
              <a:t>Plus cost of labor</a:t>
            </a:r>
          </a:p>
          <a:p>
            <a:r>
              <a:rPr lang="en-US" dirty="0" smtClean="0"/>
              <a:t>Plus overhead costs</a:t>
            </a:r>
          </a:p>
          <a:p>
            <a:r>
              <a:rPr lang="en-US" dirty="0" smtClean="0"/>
              <a:t>Total</a:t>
            </a:r>
          </a:p>
          <a:p>
            <a:r>
              <a:rPr lang="en-US" dirty="0" smtClean="0"/>
              <a:t>Divided by number of parts</a:t>
            </a:r>
          </a:p>
          <a:p>
            <a:r>
              <a:rPr lang="en-US" dirty="0" smtClean="0"/>
              <a:t>Equals cost per part</a:t>
            </a:r>
            <a:endParaRPr lang="en-US" dirty="0"/>
          </a:p>
        </p:txBody>
      </p:sp>
      <p:pic>
        <p:nvPicPr>
          <p:cNvPr id="6" name="Picture 5" descr="Machine_Part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1600200"/>
            <a:ext cx="3352800" cy="3352800"/>
          </a:xfrm>
          <a:prstGeom prst="rect">
            <a:avLst/>
          </a:prstGeom>
        </p:spPr>
      </p:pic>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21</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42299423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73" y="76200"/>
            <a:ext cx="9144000" cy="1143000"/>
          </a:xfrm>
        </p:spPr>
        <p:txBody>
          <a:bodyPr>
            <a:normAutofit/>
          </a:bodyPr>
          <a:lstStyle/>
          <a:p>
            <a:r>
              <a:rPr lang="en-US" sz="4000" dirty="0" smtClean="0"/>
              <a:t>Predicting Equipment Availability</a:t>
            </a:r>
            <a:endParaRPr lang="en-US" sz="4000" dirty="0"/>
          </a:p>
        </p:txBody>
      </p:sp>
      <p:sp>
        <p:nvSpPr>
          <p:cNvPr id="3" name="Content Placeholder 2"/>
          <p:cNvSpPr>
            <a:spLocks noGrp="1"/>
          </p:cNvSpPr>
          <p:nvPr>
            <p:ph idx="1"/>
          </p:nvPr>
        </p:nvSpPr>
        <p:spPr/>
        <p:txBody>
          <a:bodyPr/>
          <a:lstStyle/>
          <a:p>
            <a:r>
              <a:rPr lang="en-US" dirty="0" smtClean="0"/>
              <a:t>Number of normal workdays available</a:t>
            </a:r>
          </a:p>
          <a:p>
            <a:pPr lvl="1"/>
            <a:r>
              <a:rPr lang="en-US" i="1" dirty="0" smtClean="0"/>
              <a:t>Minus scheduled downtime</a:t>
            </a:r>
          </a:p>
          <a:p>
            <a:pPr lvl="1"/>
            <a:r>
              <a:rPr lang="en-US" i="1" dirty="0" smtClean="0"/>
              <a:t>Minus estimated unscheduled downtime</a:t>
            </a:r>
          </a:p>
          <a:p>
            <a:r>
              <a:rPr lang="en-US" dirty="0" smtClean="0"/>
              <a:t>Equals expected availability</a:t>
            </a:r>
          </a:p>
          <a:p>
            <a:endParaRPr lang="en-US" dirty="0"/>
          </a:p>
          <a:p>
            <a:r>
              <a:rPr lang="en-US" dirty="0" smtClean="0"/>
              <a:t>Unscheduled downtime impacts productivity rating</a:t>
            </a:r>
          </a:p>
          <a:p>
            <a:endParaRPr lang="en-US" dirty="0"/>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22</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7851489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bwMode="auto">
          <a:xfrm>
            <a:off x="-5030" y="3048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QUESTIONS</a:t>
            </a:r>
          </a:p>
        </p:txBody>
      </p:sp>
      <p:sp>
        <p:nvSpPr>
          <p:cNvPr id="3" name="Content Placeholder 2"/>
          <p:cNvSpPr>
            <a:spLocks noGrp="1"/>
          </p:cNvSpPr>
          <p:nvPr>
            <p:ph idx="1"/>
          </p:nvPr>
        </p:nvSpPr>
        <p:spPr>
          <a:xfrm>
            <a:off x="152400" y="1600200"/>
            <a:ext cx="8991600" cy="4267200"/>
          </a:xfrm>
        </p:spPr>
        <p:txBody>
          <a:bodyPr/>
          <a:lstStyle/>
          <a:p>
            <a:r>
              <a:rPr lang="en-US" dirty="0" smtClean="0"/>
              <a:t>What happens when the customer demand increases?</a:t>
            </a:r>
          </a:p>
          <a:p>
            <a:pPr lvl="1"/>
            <a:r>
              <a:rPr lang="en-US" dirty="0" smtClean="0"/>
              <a:t>Takt time should decrease </a:t>
            </a:r>
          </a:p>
          <a:p>
            <a:pPr lvl="3"/>
            <a:r>
              <a:rPr lang="en-US" i="1" dirty="0" smtClean="0"/>
              <a:t>Offer overtime</a:t>
            </a:r>
          </a:p>
          <a:p>
            <a:pPr lvl="3"/>
            <a:r>
              <a:rPr lang="en-US" i="1" dirty="0" smtClean="0"/>
              <a:t>Add another line</a:t>
            </a:r>
          </a:p>
          <a:p>
            <a:pPr lvl="3"/>
            <a:r>
              <a:rPr lang="en-US" i="1" dirty="0" smtClean="0"/>
              <a:t>Outsource some of the product manufacturing</a:t>
            </a:r>
          </a:p>
          <a:p>
            <a:r>
              <a:rPr lang="en-US" dirty="0" smtClean="0"/>
              <a:t>What happens when customer demand decreases?</a:t>
            </a:r>
          </a:p>
          <a:p>
            <a:pPr lvl="1"/>
            <a:r>
              <a:rPr lang="en-US" dirty="0" smtClean="0"/>
              <a:t>Takt time increases</a:t>
            </a:r>
          </a:p>
          <a:p>
            <a:pPr lvl="3"/>
            <a:r>
              <a:rPr lang="en-US" i="1" dirty="0" smtClean="0"/>
              <a:t>Reduce number of people on production line</a:t>
            </a:r>
          </a:p>
        </p:txBody>
      </p:sp>
      <p:pic>
        <p:nvPicPr>
          <p:cNvPr id="5" name="Picture 4" descr="dreamstimefree_10053288.jpg"/>
          <p:cNvPicPr>
            <a:picLocks noChangeAspect="1"/>
          </p:cNvPicPr>
          <p:nvPr/>
        </p:nvPicPr>
        <p:blipFill>
          <a:blip r:embed="rId4" cstate="print"/>
          <a:srcRect r="44167" b="26395"/>
          <a:stretch>
            <a:fillRect/>
          </a:stretch>
        </p:blipFill>
        <p:spPr>
          <a:xfrm>
            <a:off x="7315200" y="110735"/>
            <a:ext cx="1600200" cy="14894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23</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63654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20594" y="411163"/>
            <a:ext cx="9123405" cy="960437"/>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Kanban</a:t>
            </a:r>
          </a:p>
        </p:txBody>
      </p:sp>
      <p:sp>
        <p:nvSpPr>
          <p:cNvPr id="22531" name="Rectangle 3"/>
          <p:cNvSpPr>
            <a:spLocks noGrp="1" noChangeArrowheads="1"/>
          </p:cNvSpPr>
          <p:nvPr>
            <p:ph idx="1"/>
          </p:nvPr>
        </p:nvSpPr>
        <p:spPr>
          <a:xfrm>
            <a:off x="457200" y="1600200"/>
            <a:ext cx="8305800" cy="4297363"/>
          </a:xfrm>
        </p:spPr>
        <p:txBody>
          <a:bodyPr/>
          <a:lstStyle/>
          <a:p>
            <a:pPr marL="0" indent="0" eaLnBrk="1" hangingPunct="1">
              <a:buNone/>
            </a:pPr>
            <a:r>
              <a:rPr lang="en-US" dirty="0" smtClean="0">
                <a:solidFill>
                  <a:schemeClr val="hlink"/>
                </a:solidFill>
              </a:rPr>
              <a:t>Defined as signal to authorize bin quantity</a:t>
            </a:r>
          </a:p>
          <a:p>
            <a:pPr lvl="1" eaLnBrk="1" hangingPunct="1"/>
            <a:r>
              <a:rPr lang="en-US" dirty="0" smtClean="0">
                <a:solidFill>
                  <a:srgbClr val="663300"/>
                </a:solidFill>
              </a:rPr>
              <a:t>Kanban card</a:t>
            </a:r>
          </a:p>
          <a:p>
            <a:pPr lvl="1" eaLnBrk="1" hangingPunct="1"/>
            <a:r>
              <a:rPr lang="en-US" dirty="0" smtClean="0">
                <a:solidFill>
                  <a:srgbClr val="FF0000"/>
                </a:solidFill>
              </a:rPr>
              <a:t>Produce or withdraw</a:t>
            </a:r>
          </a:p>
          <a:p>
            <a:pPr lvl="1" eaLnBrk="1" hangingPunct="1"/>
            <a:r>
              <a:rPr lang="en-US" dirty="0" smtClean="0">
                <a:solidFill>
                  <a:srgbClr val="660066"/>
                </a:solidFill>
              </a:rPr>
              <a:t>Do what works best</a:t>
            </a:r>
          </a:p>
          <a:p>
            <a:pPr lvl="1" eaLnBrk="1" hangingPunct="1"/>
            <a:r>
              <a:rPr lang="en-US" dirty="0" smtClean="0">
                <a:solidFill>
                  <a:schemeClr val="folHlink"/>
                </a:solidFill>
              </a:rPr>
              <a:t>Metal placard</a:t>
            </a:r>
          </a:p>
          <a:p>
            <a:pPr lvl="1" eaLnBrk="1" hangingPunct="1"/>
            <a:r>
              <a:rPr lang="en-US" dirty="0" smtClean="0">
                <a:solidFill>
                  <a:schemeClr val="accent1"/>
                </a:solidFill>
              </a:rPr>
              <a:t>Empty bin</a:t>
            </a:r>
          </a:p>
          <a:p>
            <a:pPr lvl="1" eaLnBrk="1" hangingPunct="1"/>
            <a:r>
              <a:rPr lang="en-US" dirty="0" smtClean="0"/>
              <a:t>Line on wall</a:t>
            </a:r>
          </a:p>
        </p:txBody>
      </p:sp>
      <p:pic>
        <p:nvPicPr>
          <p:cNvPr id="22533" name="Picture 5" descr="C:\Documents and Settings\edickinson\Local Settings\Temporary Internet Files\Content.IE5\3YAO0V7B\MCBS00135_0000[1].wmf"/>
          <p:cNvPicPr>
            <a:picLocks noChangeAspect="1" noChangeArrowheads="1"/>
          </p:cNvPicPr>
          <p:nvPr/>
        </p:nvPicPr>
        <p:blipFill>
          <a:blip r:embed="rId4" cstate="print"/>
          <a:srcRect/>
          <a:stretch>
            <a:fillRect/>
          </a:stretch>
        </p:blipFill>
        <p:spPr bwMode="auto">
          <a:xfrm>
            <a:off x="5181600" y="2514600"/>
            <a:ext cx="3379206" cy="26825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1752600" y="5715000"/>
            <a:ext cx="5213287" cy="400110"/>
          </a:xfrm>
          <a:prstGeom prst="rect">
            <a:avLst/>
          </a:prstGeom>
          <a:noFill/>
        </p:spPr>
        <p:txBody>
          <a:bodyPr wrap="none" rtlCol="0">
            <a:spAutoFit/>
          </a:bodyPr>
          <a:lstStyle/>
          <a:p>
            <a:r>
              <a:rPr lang="en-US" dirty="0" err="1" smtClean="0"/>
              <a:t>Wisc</a:t>
            </a:r>
            <a:r>
              <a:rPr lang="en-US" dirty="0" smtClean="0"/>
              <a:t> on-line – kanban your signal for action</a:t>
            </a:r>
            <a:endParaRPr lang="en-US" dirty="0"/>
          </a:p>
        </p:txBody>
      </p:sp>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24</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14547833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title"/>
          </p:nvPr>
        </p:nvSpPr>
        <p:spPr bwMode="auto">
          <a:xfrm>
            <a:off x="0" y="381000"/>
            <a:ext cx="9144000" cy="762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Kaizen</a:t>
            </a:r>
          </a:p>
        </p:txBody>
      </p:sp>
      <p:sp>
        <p:nvSpPr>
          <p:cNvPr id="23554" name="Rectangle 2"/>
          <p:cNvSpPr>
            <a:spLocks noGrp="1" noChangeArrowheads="1"/>
          </p:cNvSpPr>
          <p:nvPr>
            <p:ph idx="1"/>
          </p:nvPr>
        </p:nvSpPr>
        <p:spPr>
          <a:xfrm>
            <a:off x="1371600" y="3048000"/>
            <a:ext cx="6629400" cy="1447800"/>
          </a:xfrm>
        </p:spPr>
        <p:txBody>
          <a:bodyPr>
            <a:normAutofit fontScale="92500" lnSpcReduction="10000"/>
          </a:bodyPr>
          <a:lstStyle/>
          <a:p>
            <a:pPr eaLnBrk="1" hangingPunct="1">
              <a:lnSpc>
                <a:spcPct val="40000"/>
              </a:lnSpc>
              <a:spcBef>
                <a:spcPct val="80000"/>
              </a:spcBef>
              <a:buFontTx/>
              <a:buNone/>
            </a:pPr>
            <a:endParaRPr lang="en-US" sz="2500" dirty="0" smtClean="0">
              <a:solidFill>
                <a:srgbClr val="000066"/>
              </a:solidFill>
            </a:endParaRPr>
          </a:p>
          <a:p>
            <a:pPr eaLnBrk="1" hangingPunct="1">
              <a:lnSpc>
                <a:spcPct val="40000"/>
              </a:lnSpc>
              <a:spcBef>
                <a:spcPct val="80000"/>
              </a:spcBef>
              <a:buFontTx/>
              <a:buNone/>
            </a:pPr>
            <a:r>
              <a:rPr lang="en-US" sz="2500" dirty="0" smtClean="0">
                <a:solidFill>
                  <a:srgbClr val="000066"/>
                </a:solidFill>
              </a:rPr>
              <a:t>		Kai</a:t>
            </a:r>
            <a:r>
              <a:rPr lang="en-US" sz="2600" dirty="0" smtClean="0"/>
              <a:t> = Change</a:t>
            </a:r>
          </a:p>
          <a:p>
            <a:pPr eaLnBrk="1" hangingPunct="1">
              <a:lnSpc>
                <a:spcPct val="40000"/>
              </a:lnSpc>
              <a:spcBef>
                <a:spcPct val="80000"/>
              </a:spcBef>
              <a:buFontTx/>
              <a:buNone/>
            </a:pPr>
            <a:r>
              <a:rPr lang="en-US" sz="2600" dirty="0" smtClean="0"/>
              <a:t>		</a:t>
            </a:r>
            <a:r>
              <a:rPr lang="en-US" sz="2600" dirty="0" smtClean="0">
                <a:solidFill>
                  <a:srgbClr val="000066"/>
                </a:solidFill>
              </a:rPr>
              <a:t>Zen </a:t>
            </a:r>
            <a:r>
              <a:rPr lang="en-US" sz="2600" dirty="0" smtClean="0"/>
              <a:t>= for the better</a:t>
            </a:r>
          </a:p>
          <a:p>
            <a:pPr eaLnBrk="1" hangingPunct="1">
              <a:lnSpc>
                <a:spcPct val="40000"/>
              </a:lnSpc>
              <a:spcBef>
                <a:spcPct val="80000"/>
              </a:spcBef>
              <a:buFontTx/>
              <a:buNone/>
            </a:pPr>
            <a:r>
              <a:rPr lang="en-US" sz="2600" dirty="0" smtClean="0"/>
              <a:t>		</a:t>
            </a:r>
            <a:endParaRPr lang="en-US" sz="2400" dirty="0" smtClean="0"/>
          </a:p>
        </p:txBody>
      </p:sp>
      <p:sp>
        <p:nvSpPr>
          <p:cNvPr id="23556" name="Text Box 4"/>
          <p:cNvSpPr txBox="1">
            <a:spLocks noChangeArrowheads="1"/>
          </p:cNvSpPr>
          <p:nvPr/>
        </p:nvSpPr>
        <p:spPr bwMode="auto">
          <a:xfrm>
            <a:off x="457200" y="1524000"/>
            <a:ext cx="8153400" cy="1570038"/>
          </a:xfrm>
          <a:prstGeom prst="rect">
            <a:avLst/>
          </a:prstGeom>
          <a:noFill/>
          <a:ln w="9525">
            <a:noFill/>
            <a:miter lim="800000"/>
            <a:headEnd/>
            <a:tailEnd/>
          </a:ln>
        </p:spPr>
        <p:txBody>
          <a:bodyPr wrap="square">
            <a:spAutoFit/>
          </a:bodyPr>
          <a:lstStyle/>
          <a:p>
            <a:pPr marL="344488" indent="-344488">
              <a:buFontTx/>
              <a:buChar char="•"/>
            </a:pPr>
            <a:r>
              <a:rPr lang="en-US" sz="3200" dirty="0">
                <a:solidFill>
                  <a:srgbClr val="008000"/>
                </a:solidFill>
              </a:rPr>
              <a:t>A </a:t>
            </a:r>
            <a:r>
              <a:rPr lang="en-US" sz="3200" dirty="0" smtClean="0">
                <a:solidFill>
                  <a:srgbClr val="008000"/>
                </a:solidFill>
              </a:rPr>
              <a:t>continuous </a:t>
            </a:r>
            <a:r>
              <a:rPr lang="en-US" sz="3200" dirty="0">
                <a:solidFill>
                  <a:srgbClr val="008000"/>
                </a:solidFill>
              </a:rPr>
              <a:t>improvement system based on regular, immediate, incremental change by a Kaizen team</a:t>
            </a:r>
          </a:p>
        </p:txBody>
      </p:sp>
      <p:sp>
        <p:nvSpPr>
          <p:cNvPr id="23557" name="Text Box 5"/>
          <p:cNvSpPr txBox="1">
            <a:spLocks noChangeArrowheads="1"/>
          </p:cNvSpPr>
          <p:nvPr/>
        </p:nvSpPr>
        <p:spPr bwMode="auto">
          <a:xfrm>
            <a:off x="457200" y="4343400"/>
            <a:ext cx="8001000" cy="1066800"/>
          </a:xfrm>
          <a:prstGeom prst="rect">
            <a:avLst/>
          </a:prstGeom>
          <a:noFill/>
          <a:ln w="9525">
            <a:noFill/>
            <a:miter lim="800000"/>
            <a:headEnd/>
            <a:tailEnd/>
          </a:ln>
        </p:spPr>
        <p:txBody>
          <a:bodyPr wrap="square">
            <a:spAutoFit/>
          </a:bodyPr>
          <a:lstStyle/>
          <a:p>
            <a:pPr marL="344488" indent="-344488">
              <a:buFontTx/>
              <a:buChar char="•"/>
            </a:pPr>
            <a:r>
              <a:rPr lang="en-US" sz="3200" dirty="0">
                <a:solidFill>
                  <a:srgbClr val="660066"/>
                </a:solidFill>
              </a:rPr>
              <a:t>Kaizen teams trained in use of Kaizen tools such as 5S and Kanban</a:t>
            </a:r>
          </a:p>
        </p:txBody>
      </p:sp>
      <p:sp>
        <p:nvSpPr>
          <p:cNvPr id="2" name="TextBox 1"/>
          <p:cNvSpPr txBox="1"/>
          <p:nvPr/>
        </p:nvSpPr>
        <p:spPr>
          <a:xfrm>
            <a:off x="1828800" y="5834449"/>
            <a:ext cx="2550698" cy="400110"/>
          </a:xfrm>
          <a:prstGeom prst="rect">
            <a:avLst/>
          </a:prstGeom>
          <a:noFill/>
        </p:spPr>
        <p:txBody>
          <a:bodyPr wrap="none" rtlCol="0">
            <a:spAutoFit/>
          </a:bodyPr>
          <a:lstStyle/>
          <a:p>
            <a:r>
              <a:rPr lang="en-US" dirty="0" err="1" smtClean="0"/>
              <a:t>Wisc</a:t>
            </a:r>
            <a:r>
              <a:rPr lang="en-US" dirty="0" smtClean="0"/>
              <a:t> on-line - kaizen</a:t>
            </a:r>
            <a:endParaRPr lang="en-US" dirty="0"/>
          </a:p>
        </p:txBody>
      </p:sp>
      <p:sp>
        <p:nvSpPr>
          <p:cNvPr id="9"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25</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20268378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4120" y="310978"/>
            <a:ext cx="9148119" cy="90822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Mistake Proofing (Poka-Yoke)</a:t>
            </a:r>
          </a:p>
        </p:txBody>
      </p:sp>
      <p:sp>
        <p:nvSpPr>
          <p:cNvPr id="24579" name="Rectangle 3"/>
          <p:cNvSpPr>
            <a:spLocks noGrp="1" noChangeArrowheads="1"/>
          </p:cNvSpPr>
          <p:nvPr>
            <p:ph idx="1"/>
          </p:nvPr>
        </p:nvSpPr>
        <p:spPr>
          <a:xfrm>
            <a:off x="457200" y="1524000"/>
            <a:ext cx="8001000" cy="4144963"/>
          </a:xfrm>
        </p:spPr>
        <p:txBody>
          <a:bodyPr/>
          <a:lstStyle/>
          <a:p>
            <a:pPr eaLnBrk="1" hangingPunct="1"/>
            <a:r>
              <a:rPr lang="en-US" dirty="0"/>
              <a:t>Pronounced “</a:t>
            </a:r>
            <a:r>
              <a:rPr lang="en-US" dirty="0" err="1"/>
              <a:t>Poh-kah-yoh-keh</a:t>
            </a:r>
            <a:r>
              <a:rPr lang="en-US" dirty="0"/>
              <a:t>". </a:t>
            </a:r>
            <a:endParaRPr lang="en-US" dirty="0">
              <a:solidFill>
                <a:srgbClr val="008000"/>
              </a:solidFill>
            </a:endParaRPr>
          </a:p>
          <a:p>
            <a:pPr eaLnBrk="1" hangingPunct="1"/>
            <a:r>
              <a:rPr lang="en-US" dirty="0" smtClean="0">
                <a:solidFill>
                  <a:srgbClr val="008000"/>
                </a:solidFill>
              </a:rPr>
              <a:t>Eliminates and avoids mistakes</a:t>
            </a:r>
            <a:endParaRPr lang="en-US" sz="1000" dirty="0" smtClean="0">
              <a:solidFill>
                <a:srgbClr val="008000"/>
              </a:solidFill>
            </a:endParaRPr>
          </a:p>
          <a:p>
            <a:pPr eaLnBrk="1" hangingPunct="1"/>
            <a:r>
              <a:rPr lang="en-US" dirty="0" smtClean="0">
                <a:solidFill>
                  <a:srgbClr val="660066"/>
                </a:solidFill>
              </a:rPr>
              <a:t>Poka-Yoke method</a:t>
            </a:r>
            <a:endParaRPr lang="en-US" sz="1000" dirty="0" smtClean="0">
              <a:solidFill>
                <a:srgbClr val="660066"/>
              </a:solidFill>
            </a:endParaRPr>
          </a:p>
          <a:p>
            <a:pPr lvl="1" eaLnBrk="1" hangingPunct="1"/>
            <a:r>
              <a:rPr lang="en-US" dirty="0" smtClean="0">
                <a:solidFill>
                  <a:srgbClr val="FF0000"/>
                </a:solidFill>
              </a:rPr>
              <a:t>Devices that only allow correct installation</a:t>
            </a:r>
          </a:p>
          <a:p>
            <a:pPr lvl="1" eaLnBrk="1" hangingPunct="1"/>
            <a:r>
              <a:rPr lang="en-US" dirty="0" smtClean="0">
                <a:solidFill>
                  <a:srgbClr val="FF0000"/>
                </a:solidFill>
              </a:rPr>
              <a:t>Alarm sounds when part is not correct</a:t>
            </a:r>
          </a:p>
          <a:p>
            <a:pPr lvl="1" eaLnBrk="1" hangingPunct="1"/>
            <a:r>
              <a:rPr lang="en-US" dirty="0" smtClean="0">
                <a:solidFill>
                  <a:srgbClr val="FF0000"/>
                </a:solidFill>
              </a:rPr>
              <a:t>Using dissimilar parts</a:t>
            </a:r>
          </a:p>
        </p:txBody>
      </p:sp>
      <p:pic>
        <p:nvPicPr>
          <p:cNvPr id="24580" name="Picture 5" descr="C:\Users\Gary\AppData\Local\Microsoft\Windows\Temporary Internet Files\Content.IE5\0KRZKQGR\MCj02910370000[1].wmf"/>
          <p:cNvPicPr>
            <a:picLocks noChangeAspect="1" noChangeArrowheads="1"/>
          </p:cNvPicPr>
          <p:nvPr/>
        </p:nvPicPr>
        <p:blipFill>
          <a:blip r:embed="rId4" cstate="print"/>
          <a:stretch>
            <a:fillRect/>
          </a:stretch>
        </p:blipFill>
        <p:spPr bwMode="auto">
          <a:xfrm>
            <a:off x="6168231" y="3268662"/>
            <a:ext cx="2903538" cy="2903538"/>
          </a:xfrm>
          <a:prstGeom prst="rect">
            <a:avLst/>
          </a:prstGeom>
          <a:noFill/>
          <a:ln w="9525">
            <a:noFill/>
            <a:miter lim="800000"/>
            <a:headEnd/>
            <a:tailEnd/>
          </a:ln>
        </p:spPr>
      </p:pic>
      <p:sp>
        <p:nvSpPr>
          <p:cNvPr id="2" name="TextBox 1"/>
          <p:cNvSpPr txBox="1"/>
          <p:nvPr/>
        </p:nvSpPr>
        <p:spPr>
          <a:xfrm>
            <a:off x="1832837" y="5650646"/>
            <a:ext cx="3034805" cy="400110"/>
          </a:xfrm>
          <a:prstGeom prst="rect">
            <a:avLst/>
          </a:prstGeom>
          <a:noFill/>
        </p:spPr>
        <p:txBody>
          <a:bodyPr wrap="none" rtlCol="0">
            <a:spAutoFit/>
          </a:bodyPr>
          <a:lstStyle/>
          <a:p>
            <a:r>
              <a:rPr lang="en-US" dirty="0" err="1" smtClean="0"/>
              <a:t>Wisc</a:t>
            </a:r>
            <a:r>
              <a:rPr lang="en-US" dirty="0" smtClean="0"/>
              <a:t> on-line – </a:t>
            </a:r>
            <a:r>
              <a:rPr lang="en-US" dirty="0" err="1" smtClean="0"/>
              <a:t>poka</a:t>
            </a:r>
            <a:r>
              <a:rPr lang="en-US" dirty="0" smtClean="0"/>
              <a:t> yoke</a:t>
            </a:r>
            <a:endParaRPr lang="en-US" dirty="0"/>
          </a:p>
        </p:txBody>
      </p:sp>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26</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27953876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r>
              <a:rPr lang="en-US" sz="4000" dirty="0"/>
              <a:t>Mistake Proofing (Poka-Yoke</a:t>
            </a:r>
            <a:r>
              <a:rPr lang="en-US" sz="4000" dirty="0" smtClean="0"/>
              <a:t>) </a:t>
            </a:r>
            <a:r>
              <a:rPr lang="en-US" sz="2800" dirty="0" smtClean="0"/>
              <a:t>(Cont’d.)</a:t>
            </a:r>
            <a:endParaRPr lang="en-US" sz="2800" dirty="0"/>
          </a:p>
        </p:txBody>
      </p:sp>
      <p:sp>
        <p:nvSpPr>
          <p:cNvPr id="3" name="Content Placeholder 2"/>
          <p:cNvSpPr>
            <a:spLocks noGrp="1"/>
          </p:cNvSpPr>
          <p:nvPr>
            <p:ph idx="1"/>
          </p:nvPr>
        </p:nvSpPr>
        <p:spPr>
          <a:xfrm>
            <a:off x="228600" y="1219200"/>
            <a:ext cx="8915400" cy="4724400"/>
          </a:xfrm>
        </p:spPr>
        <p:txBody>
          <a:bodyPr/>
          <a:lstStyle/>
          <a:p>
            <a:pPr marL="0" indent="0">
              <a:buNone/>
            </a:pPr>
            <a:r>
              <a:rPr lang="en-US" sz="2800" dirty="0" smtClean="0"/>
              <a:t>Poka-yoke </a:t>
            </a:r>
            <a:r>
              <a:rPr lang="en-US" sz="2800" dirty="0"/>
              <a:t>can be implemented at any step of a manufacturing process where something can go wrong or an error can be made</a:t>
            </a:r>
            <a:r>
              <a:rPr lang="en-US" sz="2800" dirty="0" smtClean="0"/>
              <a:t>.</a:t>
            </a:r>
          </a:p>
          <a:p>
            <a:pPr marL="0" indent="0">
              <a:buNone/>
            </a:pPr>
            <a:r>
              <a:rPr lang="en-US" sz="2800" dirty="0" smtClean="0"/>
              <a:t> </a:t>
            </a:r>
          </a:p>
          <a:p>
            <a:pPr marL="0" indent="0">
              <a:buNone/>
            </a:pPr>
            <a:r>
              <a:rPr lang="en-US" sz="2800" i="1" dirty="0" smtClean="0"/>
              <a:t>For </a:t>
            </a:r>
            <a:r>
              <a:rPr lang="en-US" sz="2800" i="1" dirty="0"/>
              <a:t>example</a:t>
            </a:r>
            <a:r>
              <a:rPr lang="en-US" sz="2800" dirty="0"/>
              <a:t>, a jig that holds pieces for processing might be modified to only allow pieces to be held in the correct orientation, or a digital counter might track the number of spot welds on each piece to ensure that the worker executes the correct number of welds</a:t>
            </a:r>
            <a:r>
              <a:rPr lang="en-US" sz="2800" dirty="0" smtClean="0"/>
              <a:t>.</a:t>
            </a:r>
            <a:endParaRPr lang="en-US" sz="2800" dirty="0"/>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27</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26447757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rmAutofit/>
          </a:bodyPr>
          <a:lstStyle/>
          <a:p>
            <a:r>
              <a:rPr lang="en-US" sz="4000" dirty="0"/>
              <a:t>Mistake Proofing (Poka-Yoke</a:t>
            </a:r>
            <a:r>
              <a:rPr lang="en-US" sz="4000" dirty="0" smtClean="0"/>
              <a:t>) </a:t>
            </a:r>
            <a:r>
              <a:rPr lang="en-US" sz="3200" dirty="0" smtClean="0"/>
              <a:t>(</a:t>
            </a:r>
            <a:r>
              <a:rPr lang="en-US" sz="2800" dirty="0" smtClean="0"/>
              <a:t>Cont’d.</a:t>
            </a:r>
            <a:r>
              <a:rPr lang="en-US" sz="3200" dirty="0" smtClean="0"/>
              <a:t>)</a:t>
            </a:r>
            <a:endParaRPr lang="en-US" sz="3200" dirty="0"/>
          </a:p>
        </p:txBody>
      </p:sp>
      <p:sp>
        <p:nvSpPr>
          <p:cNvPr id="3" name="Content Placeholder 2"/>
          <p:cNvSpPr>
            <a:spLocks noGrp="1"/>
          </p:cNvSpPr>
          <p:nvPr>
            <p:ph idx="1"/>
          </p:nvPr>
        </p:nvSpPr>
        <p:spPr>
          <a:xfrm>
            <a:off x="304800" y="1101811"/>
            <a:ext cx="8610600" cy="4613189"/>
          </a:xfrm>
        </p:spPr>
        <p:txBody>
          <a:bodyPr>
            <a:normAutofit fontScale="92500" lnSpcReduction="10000"/>
          </a:bodyPr>
          <a:lstStyle/>
          <a:p>
            <a:pPr marL="0" lvl="0" indent="0">
              <a:buNone/>
            </a:pPr>
            <a:r>
              <a:rPr lang="en-US" sz="2800" dirty="0">
                <a:solidFill>
                  <a:srgbClr val="000000"/>
                </a:solidFill>
              </a:rPr>
              <a:t>Shigeo Shingo recognized three types of poka-yoke for detecting and preventing errors in a mass production system:</a:t>
            </a:r>
          </a:p>
          <a:p>
            <a:pPr marL="514350" lvl="0" indent="-514350">
              <a:spcAft>
                <a:spcPts val="600"/>
              </a:spcAft>
              <a:buAutoNum type="arabicPeriod"/>
            </a:pPr>
            <a:r>
              <a:rPr lang="en-US" sz="2800" dirty="0" smtClean="0">
                <a:solidFill>
                  <a:srgbClr val="000000"/>
                </a:solidFill>
              </a:rPr>
              <a:t>The </a:t>
            </a:r>
            <a:r>
              <a:rPr lang="en-US" sz="2800" dirty="0">
                <a:solidFill>
                  <a:srgbClr val="000000"/>
                </a:solidFill>
              </a:rPr>
              <a:t>contact method identifies product defects by testing the product's shape, size, color, or other physical attributes. </a:t>
            </a:r>
            <a:endParaRPr lang="en-US" sz="2800" dirty="0" smtClean="0">
              <a:solidFill>
                <a:srgbClr val="000000"/>
              </a:solidFill>
            </a:endParaRPr>
          </a:p>
          <a:p>
            <a:pPr marL="514350" lvl="0" indent="-514350">
              <a:spcAft>
                <a:spcPts val="600"/>
              </a:spcAft>
              <a:buAutoNum type="arabicPeriod"/>
            </a:pPr>
            <a:r>
              <a:rPr lang="en-US" sz="2800" dirty="0" smtClean="0">
                <a:solidFill>
                  <a:srgbClr val="000000"/>
                </a:solidFill>
              </a:rPr>
              <a:t>The </a:t>
            </a:r>
            <a:r>
              <a:rPr lang="en-US" sz="2800" dirty="0">
                <a:solidFill>
                  <a:srgbClr val="000000"/>
                </a:solidFill>
              </a:rPr>
              <a:t>fixed-value (or constant number) method alerts the operator if a certain number of movements are not made. </a:t>
            </a:r>
            <a:endParaRPr lang="en-US" sz="2800" dirty="0" smtClean="0">
              <a:solidFill>
                <a:srgbClr val="000000"/>
              </a:solidFill>
            </a:endParaRPr>
          </a:p>
          <a:p>
            <a:pPr marL="514350" lvl="0" indent="-514350">
              <a:spcAft>
                <a:spcPts val="2400"/>
              </a:spcAft>
              <a:buAutoNum type="arabicPeriod"/>
            </a:pPr>
            <a:r>
              <a:rPr lang="en-US" sz="2800" dirty="0" smtClean="0">
                <a:solidFill>
                  <a:srgbClr val="000000"/>
                </a:solidFill>
              </a:rPr>
              <a:t>The </a:t>
            </a:r>
            <a:r>
              <a:rPr lang="en-US" sz="2800" dirty="0">
                <a:solidFill>
                  <a:srgbClr val="000000"/>
                </a:solidFill>
              </a:rPr>
              <a:t>motion-step (or sequence) method determines whether the prescribed steps of the process have been followed. </a:t>
            </a:r>
            <a:r>
              <a:rPr lang="en-US" sz="2400" dirty="0">
                <a:solidFill>
                  <a:srgbClr val="000000"/>
                </a:solidFill>
              </a:rPr>
              <a:t/>
            </a:r>
            <a:br>
              <a:rPr lang="en-US" sz="2400" dirty="0">
                <a:solidFill>
                  <a:srgbClr val="000000"/>
                </a:solidFill>
              </a:rPr>
            </a:br>
            <a:endParaRPr lang="en-US" dirty="0"/>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28</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36649456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35" y="234779"/>
            <a:ext cx="9125465" cy="908221"/>
          </a:xfrm>
        </p:spPr>
        <p:txBody>
          <a:bodyPr>
            <a:normAutofit/>
          </a:bodyPr>
          <a:lstStyle/>
          <a:p>
            <a:r>
              <a:rPr lang="en-US" sz="4000" dirty="0"/>
              <a:t>Mistake Proofing (Poka-Yoke</a:t>
            </a:r>
            <a:r>
              <a:rPr lang="en-US" sz="4000" dirty="0" smtClean="0"/>
              <a:t>)</a:t>
            </a:r>
            <a:r>
              <a:rPr lang="en-US" sz="2800" dirty="0" smtClean="0"/>
              <a:t>(</a:t>
            </a:r>
            <a:r>
              <a:rPr lang="en-US" sz="2400" dirty="0" smtClean="0"/>
              <a:t>Cont’d.</a:t>
            </a:r>
            <a:r>
              <a:rPr lang="en-US" sz="2800" dirty="0" smtClean="0"/>
              <a:t>)</a:t>
            </a:r>
            <a:endParaRPr lang="en-US" sz="2800" dirty="0"/>
          </a:p>
        </p:txBody>
      </p:sp>
      <p:sp>
        <p:nvSpPr>
          <p:cNvPr id="3" name="Content Placeholder 2"/>
          <p:cNvSpPr>
            <a:spLocks noGrp="1"/>
          </p:cNvSpPr>
          <p:nvPr>
            <p:ph idx="1"/>
          </p:nvPr>
        </p:nvSpPr>
        <p:spPr>
          <a:xfrm>
            <a:off x="381000" y="1219200"/>
            <a:ext cx="8305800" cy="4525963"/>
          </a:xfrm>
        </p:spPr>
        <p:txBody>
          <a:bodyPr>
            <a:normAutofit fontScale="92500" lnSpcReduction="10000"/>
          </a:bodyPr>
          <a:lstStyle/>
          <a:p>
            <a:pPr marL="0" lvl="0" indent="0">
              <a:spcAft>
                <a:spcPts val="1200"/>
              </a:spcAft>
              <a:buNone/>
            </a:pPr>
            <a:r>
              <a:rPr lang="en-US" sz="2800" dirty="0">
                <a:solidFill>
                  <a:srgbClr val="000000"/>
                </a:solidFill>
              </a:rPr>
              <a:t>Either the operator is alerted when a mistake is about to be made, or the poka-yoke device actually prevents the mistake from being made. In Shingo's lexicon, the former implementation would be called a warning poka-yoke, while the latter would be referred to as a control poka-yoke.</a:t>
            </a:r>
          </a:p>
          <a:p>
            <a:pPr marL="0" lvl="0" indent="0">
              <a:buNone/>
            </a:pPr>
            <a:r>
              <a:rPr lang="en-US" sz="2800" dirty="0">
                <a:solidFill>
                  <a:srgbClr val="000000"/>
                </a:solidFill>
              </a:rPr>
              <a:t>Shingo argued that errors are inevitable in any manufacturing process, but that if appropriate poka-yokes are implemented, then mistakes can be caught quickly and prevented from resulting in defects. By eliminating defects at the source, the cost of mistakes within a company is </a:t>
            </a:r>
            <a:r>
              <a:rPr lang="en-US" sz="2800" dirty="0" smtClean="0">
                <a:solidFill>
                  <a:srgbClr val="000000"/>
                </a:solidFill>
              </a:rPr>
              <a:t>reduced.</a:t>
            </a:r>
            <a:endParaRPr lang="en-US" sz="2800" dirty="0">
              <a:solidFill>
                <a:srgbClr val="000000"/>
              </a:solidFill>
            </a:endParaRPr>
          </a:p>
          <a:p>
            <a:endParaRPr lang="en-US" dirty="0"/>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29</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40927013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5" name="Picture 5" descr="C:\Documents and Settings\edickinson\Local Settings\Temporary Internet Files\Content.IE5\3YAO0V7B\MPj04423400000[1].jpg"/>
          <p:cNvPicPr>
            <a:picLocks noChangeAspect="1" noChangeArrowheads="1"/>
          </p:cNvPicPr>
          <p:nvPr/>
        </p:nvPicPr>
        <p:blipFill>
          <a:blip r:embed="rId4" cstate="print">
            <a:lum contrast="40000"/>
          </a:blip>
          <a:srcRect/>
          <a:stretch>
            <a:fillRect/>
          </a:stretch>
        </p:blipFill>
        <p:spPr bwMode="auto">
          <a:xfrm rot="16200000">
            <a:off x="3435724" y="-1149723"/>
            <a:ext cx="4558553" cy="6858000"/>
          </a:xfrm>
          <a:prstGeom prst="rect">
            <a:avLst/>
          </a:prstGeom>
          <a:noFill/>
        </p:spPr>
      </p:pic>
      <p:sp>
        <p:nvSpPr>
          <p:cNvPr id="25602" name="Rectangle 2"/>
          <p:cNvSpPr>
            <a:spLocks noGrp="1" noChangeArrowheads="1"/>
          </p:cNvSpPr>
          <p:nvPr>
            <p:ph type="title"/>
          </p:nvPr>
        </p:nvSpPr>
        <p:spPr bwMode="auto">
          <a:xfrm>
            <a:off x="914399" y="228600"/>
            <a:ext cx="6324601"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Just In Time</a:t>
            </a:r>
          </a:p>
        </p:txBody>
      </p:sp>
      <p:sp>
        <p:nvSpPr>
          <p:cNvPr id="25603" name="Rectangle 3"/>
          <p:cNvSpPr>
            <a:spLocks noGrp="1" noChangeArrowheads="1"/>
          </p:cNvSpPr>
          <p:nvPr>
            <p:ph idx="1"/>
          </p:nvPr>
        </p:nvSpPr>
        <p:spPr>
          <a:xfrm>
            <a:off x="152400" y="1219200"/>
            <a:ext cx="8229600" cy="4580310"/>
          </a:xfrm>
        </p:spPr>
        <p:txBody>
          <a:bodyPr/>
          <a:lstStyle/>
          <a:p>
            <a:pPr eaLnBrk="1" hangingPunct="1">
              <a:lnSpc>
                <a:spcPct val="90000"/>
              </a:lnSpc>
              <a:spcAft>
                <a:spcPts val="600"/>
              </a:spcAft>
            </a:pPr>
            <a:r>
              <a:rPr lang="en-US" sz="2800" dirty="0" smtClean="0">
                <a:solidFill>
                  <a:srgbClr val="FF0000"/>
                </a:solidFill>
                <a:effectLst>
                  <a:outerShdw blurRad="38100" dist="38100" dir="2700000" algn="tl">
                    <a:srgbClr val="000000">
                      <a:alpha val="43137"/>
                    </a:srgbClr>
                  </a:outerShdw>
                </a:effectLst>
              </a:rPr>
              <a:t>Inventory received </a:t>
            </a:r>
            <a:br>
              <a:rPr lang="en-US" sz="2800" dirty="0" smtClean="0">
                <a:solidFill>
                  <a:srgbClr val="FF0000"/>
                </a:solidFill>
                <a:effectLst>
                  <a:outerShdw blurRad="38100" dist="38100" dir="2700000" algn="tl">
                    <a:srgbClr val="000000">
                      <a:alpha val="43137"/>
                    </a:srgbClr>
                  </a:outerShdw>
                </a:effectLst>
              </a:rPr>
            </a:br>
            <a:r>
              <a:rPr lang="en-US" sz="2800" dirty="0" smtClean="0">
                <a:solidFill>
                  <a:srgbClr val="FF0000"/>
                </a:solidFill>
                <a:effectLst>
                  <a:outerShdw blurRad="38100" dist="38100" dir="2700000" algn="tl">
                    <a:srgbClr val="000000">
                      <a:alpha val="43137"/>
                    </a:srgbClr>
                  </a:outerShdw>
                </a:effectLst>
              </a:rPr>
              <a:t>when it is needed</a:t>
            </a:r>
            <a:endParaRPr lang="en-US" sz="1000" dirty="0" smtClean="0">
              <a:solidFill>
                <a:srgbClr val="FF0000"/>
              </a:solidFill>
              <a:effectLst>
                <a:outerShdw blurRad="38100" dist="38100" dir="2700000" algn="tl">
                  <a:srgbClr val="000000">
                    <a:alpha val="43137"/>
                  </a:srgbClr>
                </a:outerShdw>
              </a:effectLst>
            </a:endParaRPr>
          </a:p>
          <a:p>
            <a:pPr eaLnBrk="1" hangingPunct="1">
              <a:lnSpc>
                <a:spcPct val="90000"/>
              </a:lnSpc>
              <a:spcAft>
                <a:spcPts val="600"/>
              </a:spcAft>
            </a:pPr>
            <a:r>
              <a:rPr lang="en-US" sz="2800" dirty="0" smtClean="0">
                <a:solidFill>
                  <a:schemeClr val="hlink"/>
                </a:solidFill>
                <a:effectLst>
                  <a:outerShdw blurRad="38100" dist="38100" dir="2700000" algn="tl">
                    <a:srgbClr val="000000">
                      <a:alpha val="43137"/>
                    </a:srgbClr>
                  </a:outerShdw>
                </a:effectLst>
              </a:rPr>
              <a:t>Keeps inventory </a:t>
            </a:r>
            <a:br>
              <a:rPr lang="en-US" sz="2800" dirty="0" smtClean="0">
                <a:solidFill>
                  <a:schemeClr val="hlink"/>
                </a:solidFill>
                <a:effectLst>
                  <a:outerShdw blurRad="38100" dist="38100" dir="2700000" algn="tl">
                    <a:srgbClr val="000000">
                      <a:alpha val="43137"/>
                    </a:srgbClr>
                  </a:outerShdw>
                </a:effectLst>
              </a:rPr>
            </a:br>
            <a:r>
              <a:rPr lang="en-US" sz="2800" dirty="0" smtClean="0">
                <a:solidFill>
                  <a:schemeClr val="hlink"/>
                </a:solidFill>
                <a:effectLst>
                  <a:outerShdw blurRad="38100" dist="38100" dir="2700000" algn="tl">
                    <a:srgbClr val="000000">
                      <a:alpha val="43137"/>
                    </a:srgbClr>
                  </a:outerShdw>
                </a:effectLst>
              </a:rPr>
              <a:t>low, saves warehouse </a:t>
            </a:r>
            <a:br>
              <a:rPr lang="en-US" sz="2800" dirty="0" smtClean="0">
                <a:solidFill>
                  <a:schemeClr val="hlink"/>
                </a:solidFill>
                <a:effectLst>
                  <a:outerShdw blurRad="38100" dist="38100" dir="2700000" algn="tl">
                    <a:srgbClr val="000000">
                      <a:alpha val="43137"/>
                    </a:srgbClr>
                  </a:outerShdw>
                </a:effectLst>
              </a:rPr>
            </a:br>
            <a:r>
              <a:rPr lang="en-US" sz="2800" dirty="0" smtClean="0">
                <a:solidFill>
                  <a:schemeClr val="hlink"/>
                </a:solidFill>
                <a:effectLst>
                  <a:outerShdw blurRad="38100" dist="38100" dir="2700000" algn="tl">
                    <a:srgbClr val="000000">
                      <a:alpha val="43137"/>
                    </a:srgbClr>
                  </a:outerShdw>
                </a:effectLst>
              </a:rPr>
              <a:t>space, reduces costs</a:t>
            </a:r>
            <a:endParaRPr lang="en-US" sz="1000" dirty="0" smtClean="0">
              <a:solidFill>
                <a:schemeClr val="hlink"/>
              </a:solidFill>
            </a:endParaRPr>
          </a:p>
          <a:p>
            <a:pPr eaLnBrk="1" hangingPunct="1">
              <a:lnSpc>
                <a:spcPct val="90000"/>
              </a:lnSpc>
              <a:spcAft>
                <a:spcPts val="600"/>
              </a:spcAft>
            </a:pPr>
            <a:r>
              <a:rPr lang="en-US" sz="2800" dirty="0" smtClean="0">
                <a:solidFill>
                  <a:srgbClr val="800000"/>
                </a:solidFill>
              </a:rPr>
              <a:t>Takt time-based production</a:t>
            </a:r>
            <a:endParaRPr lang="en-US" sz="1000" dirty="0" smtClean="0">
              <a:solidFill>
                <a:srgbClr val="800000"/>
              </a:solidFill>
            </a:endParaRPr>
          </a:p>
          <a:p>
            <a:pPr eaLnBrk="1" hangingPunct="1">
              <a:lnSpc>
                <a:spcPct val="90000"/>
              </a:lnSpc>
              <a:spcAft>
                <a:spcPts val="600"/>
              </a:spcAft>
            </a:pPr>
            <a:r>
              <a:rPr lang="en-US" sz="2800" dirty="0" smtClean="0">
                <a:solidFill>
                  <a:srgbClr val="008000"/>
                </a:solidFill>
              </a:rPr>
              <a:t>Only good parts produced</a:t>
            </a:r>
            <a:endParaRPr lang="en-US" sz="1000" dirty="0" smtClean="0">
              <a:solidFill>
                <a:srgbClr val="008000"/>
              </a:solidFill>
            </a:endParaRPr>
          </a:p>
          <a:p>
            <a:pPr eaLnBrk="1" hangingPunct="1">
              <a:lnSpc>
                <a:spcPct val="90000"/>
              </a:lnSpc>
              <a:spcAft>
                <a:spcPts val="600"/>
              </a:spcAft>
            </a:pPr>
            <a:r>
              <a:rPr lang="en-US" sz="2800" dirty="0" smtClean="0"/>
              <a:t>Products made repeatedly</a:t>
            </a:r>
          </a:p>
          <a:p>
            <a:pPr eaLnBrk="1" hangingPunct="1">
              <a:lnSpc>
                <a:spcPct val="90000"/>
              </a:lnSpc>
              <a:spcAft>
                <a:spcPts val="600"/>
              </a:spcAft>
            </a:pPr>
            <a:r>
              <a:rPr lang="en-US" sz="2800" dirty="0" smtClean="0"/>
              <a:t>See </a:t>
            </a:r>
            <a:r>
              <a:rPr lang="en-US" sz="2800" dirty="0" smtClean="0">
                <a:hlinkClick r:id="rId5"/>
              </a:rPr>
              <a:t>www.detnews.com/autos/fordplant</a:t>
            </a:r>
            <a:r>
              <a:rPr lang="en-US" sz="2800" dirty="0" smtClean="0"/>
              <a:t> </a:t>
            </a:r>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30</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299774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fade">
                                      <p:cBhvr>
                                        <p:cTn id="12" dur="5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fade">
                                      <p:cBhvr>
                                        <p:cTn id="17" dur="500"/>
                                        <p:tgtEl>
                                          <p:spTgt spid="256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03">
                                            <p:txEl>
                                              <p:pRg st="3" end="3"/>
                                            </p:txEl>
                                          </p:spTgt>
                                        </p:tgtEl>
                                        <p:attrNameLst>
                                          <p:attrName>style.visibility</p:attrName>
                                        </p:attrNameLst>
                                      </p:cBhvr>
                                      <p:to>
                                        <p:strVal val="visible"/>
                                      </p:to>
                                    </p:set>
                                    <p:animEffect transition="in" filter="fade">
                                      <p:cBhvr>
                                        <p:cTn id="22" dur="500"/>
                                        <p:tgtEl>
                                          <p:spTgt spid="256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03">
                                            <p:txEl>
                                              <p:pRg st="4" end="4"/>
                                            </p:txEl>
                                          </p:spTgt>
                                        </p:tgtEl>
                                        <p:attrNameLst>
                                          <p:attrName>style.visibility</p:attrName>
                                        </p:attrNameLst>
                                      </p:cBhvr>
                                      <p:to>
                                        <p:strVal val="visible"/>
                                      </p:to>
                                    </p:set>
                                    <p:animEffect transition="in" filter="fade">
                                      <p:cBhvr>
                                        <p:cTn id="27" dur="500"/>
                                        <p:tgtEl>
                                          <p:spTgt spid="2560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603">
                                            <p:txEl>
                                              <p:pRg st="5" end="5"/>
                                            </p:txEl>
                                          </p:spTgt>
                                        </p:tgtEl>
                                        <p:attrNameLst>
                                          <p:attrName>style.visibility</p:attrName>
                                        </p:attrNameLst>
                                      </p:cBhvr>
                                      <p:to>
                                        <p:strVal val="visible"/>
                                      </p:to>
                                    </p:set>
                                    <p:animEffect transition="in" filter="fade">
                                      <p:cBhvr>
                                        <p:cTn id="32" dur="500"/>
                                        <p:tgtEl>
                                          <p:spTgt spid="256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6178" y="457200"/>
            <a:ext cx="9150178"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Standardized Work</a:t>
            </a:r>
          </a:p>
        </p:txBody>
      </p:sp>
      <p:sp>
        <p:nvSpPr>
          <p:cNvPr id="26627" name="Rectangle 3"/>
          <p:cNvSpPr>
            <a:spLocks noGrp="1" noChangeArrowheads="1"/>
          </p:cNvSpPr>
          <p:nvPr>
            <p:ph idx="1"/>
          </p:nvPr>
        </p:nvSpPr>
        <p:spPr>
          <a:xfrm>
            <a:off x="457200" y="1752600"/>
            <a:ext cx="8229600" cy="3581400"/>
          </a:xfrm>
        </p:spPr>
        <p:txBody>
          <a:bodyPr/>
          <a:lstStyle/>
          <a:p>
            <a:pPr eaLnBrk="1" hangingPunct="1"/>
            <a:r>
              <a:rPr lang="en-US" dirty="0" smtClean="0">
                <a:solidFill>
                  <a:srgbClr val="FF0000"/>
                </a:solidFill>
              </a:rPr>
              <a:t>Standardized Work Instruction (SWI) -  a step-by-step approach to completing a production task</a:t>
            </a:r>
            <a:endParaRPr lang="en-US" dirty="0" smtClean="0">
              <a:solidFill>
                <a:srgbClr val="008000"/>
              </a:solidFill>
            </a:endParaRPr>
          </a:p>
          <a:p>
            <a:pPr lvl="1" eaLnBrk="1" hangingPunct="1"/>
            <a:r>
              <a:rPr lang="en-US" i="1" dirty="0" smtClean="0">
                <a:solidFill>
                  <a:srgbClr val="008000"/>
                </a:solidFill>
              </a:rPr>
              <a:t>Repeats good parts every time in the right amount of time</a:t>
            </a:r>
            <a:endParaRPr lang="en-US" sz="800" i="1" dirty="0" smtClean="0">
              <a:solidFill>
                <a:srgbClr val="FF0000"/>
              </a:solidFill>
            </a:endParaRPr>
          </a:p>
          <a:p>
            <a:pPr eaLnBrk="1" hangingPunct="1"/>
            <a:r>
              <a:rPr lang="en-US" dirty="0" smtClean="0">
                <a:solidFill>
                  <a:srgbClr val="660066"/>
                </a:solidFill>
              </a:rPr>
              <a:t>Minimizes waste</a:t>
            </a: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31</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2187883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0" y="1524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Total Productive Maintenance</a:t>
            </a:r>
          </a:p>
        </p:txBody>
      </p:sp>
      <p:sp>
        <p:nvSpPr>
          <p:cNvPr id="27651" name="Rectangle 3"/>
          <p:cNvSpPr>
            <a:spLocks noGrp="1" noChangeArrowheads="1"/>
          </p:cNvSpPr>
          <p:nvPr>
            <p:ph idx="1"/>
          </p:nvPr>
        </p:nvSpPr>
        <p:spPr>
          <a:xfrm>
            <a:off x="457200" y="990600"/>
            <a:ext cx="8229600" cy="5029200"/>
          </a:xfrm>
        </p:spPr>
        <p:txBody>
          <a:bodyPr/>
          <a:lstStyle/>
          <a:p>
            <a:pPr eaLnBrk="1" hangingPunct="1"/>
            <a:r>
              <a:rPr lang="en-US" dirty="0" smtClean="0">
                <a:solidFill>
                  <a:srgbClr val="008000"/>
                </a:solidFill>
              </a:rPr>
              <a:t>Pioneered by Toyota to plan for and anticipate equipment/machinery downtime</a:t>
            </a:r>
          </a:p>
          <a:p>
            <a:pPr eaLnBrk="1" hangingPunct="1">
              <a:buFontTx/>
              <a:buNone/>
            </a:pPr>
            <a:endParaRPr lang="en-US" sz="1000" dirty="0" smtClean="0"/>
          </a:p>
          <a:p>
            <a:pPr eaLnBrk="1" hangingPunct="1"/>
            <a:r>
              <a:rPr lang="en-US" dirty="0" smtClean="0"/>
              <a:t>An improvement process requiring:</a:t>
            </a:r>
          </a:p>
          <a:p>
            <a:pPr lvl="1" eaLnBrk="1" hangingPunct="1"/>
            <a:r>
              <a:rPr lang="en-US" i="1" dirty="0" smtClean="0"/>
              <a:t>Cleaning machinery &amp; equipment</a:t>
            </a:r>
          </a:p>
          <a:p>
            <a:pPr lvl="1" eaLnBrk="1" hangingPunct="1"/>
            <a:r>
              <a:rPr lang="en-US" i="1" dirty="0" smtClean="0"/>
              <a:t>Inspection</a:t>
            </a:r>
          </a:p>
          <a:p>
            <a:pPr lvl="1" eaLnBrk="1" hangingPunct="1"/>
            <a:r>
              <a:rPr lang="en-US" i="1" dirty="0" smtClean="0"/>
              <a:t>Implementing an oil and lubrication program</a:t>
            </a:r>
          </a:p>
          <a:p>
            <a:pPr lvl="1" eaLnBrk="1" hangingPunct="1"/>
            <a:r>
              <a:rPr lang="en-US" i="1" dirty="0" smtClean="0"/>
              <a:t>Performing scheduled maintenance</a:t>
            </a:r>
          </a:p>
          <a:p>
            <a:pPr lvl="1" eaLnBrk="1" hangingPunct="1"/>
            <a:r>
              <a:rPr lang="en-US" i="1" dirty="0" smtClean="0"/>
              <a:t>Performing root cause analysis on breakdowns to eliminate/correct future breakdowns</a:t>
            </a:r>
          </a:p>
        </p:txBody>
      </p:sp>
      <p:sp>
        <p:nvSpPr>
          <p:cNvPr id="2" name="TextBox 1"/>
          <p:cNvSpPr txBox="1"/>
          <p:nvPr/>
        </p:nvSpPr>
        <p:spPr>
          <a:xfrm>
            <a:off x="4476363" y="5787965"/>
            <a:ext cx="2345707" cy="400110"/>
          </a:xfrm>
          <a:prstGeom prst="rect">
            <a:avLst/>
          </a:prstGeom>
          <a:noFill/>
        </p:spPr>
        <p:txBody>
          <a:bodyPr wrap="none" rtlCol="0">
            <a:spAutoFit/>
          </a:bodyPr>
          <a:lstStyle/>
          <a:p>
            <a:r>
              <a:rPr lang="en-US" dirty="0" err="1" smtClean="0"/>
              <a:t>Wisc</a:t>
            </a:r>
            <a:r>
              <a:rPr lang="en-US" dirty="0" smtClean="0"/>
              <a:t> on-line - TPM</a:t>
            </a:r>
            <a:endParaRPr lang="en-US" dirty="0"/>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32</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7199090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28832" y="381000"/>
            <a:ext cx="9172832"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Single Minute Exchange of Dies</a:t>
            </a:r>
          </a:p>
        </p:txBody>
      </p:sp>
      <p:sp>
        <p:nvSpPr>
          <p:cNvPr id="28675" name="Rectangle 3"/>
          <p:cNvSpPr>
            <a:spLocks noGrp="1" noChangeArrowheads="1"/>
          </p:cNvSpPr>
          <p:nvPr>
            <p:ph idx="1"/>
          </p:nvPr>
        </p:nvSpPr>
        <p:spPr>
          <a:xfrm>
            <a:off x="365298" y="1454120"/>
            <a:ext cx="8473902" cy="3581400"/>
          </a:xfrm>
        </p:spPr>
        <p:txBody>
          <a:bodyPr/>
          <a:lstStyle/>
          <a:p>
            <a:pPr eaLnBrk="1" hangingPunct="1"/>
            <a:r>
              <a:rPr lang="en-US" dirty="0" smtClean="0">
                <a:solidFill>
                  <a:schemeClr val="folHlink"/>
                </a:solidFill>
              </a:rPr>
              <a:t>Reduce setup time from one product to another</a:t>
            </a:r>
          </a:p>
          <a:p>
            <a:pPr eaLnBrk="1" hangingPunct="1">
              <a:buFontTx/>
              <a:buNone/>
            </a:pPr>
            <a:endParaRPr lang="en-US" sz="1000" dirty="0" smtClean="0">
              <a:solidFill>
                <a:schemeClr val="folHlink"/>
              </a:solidFill>
            </a:endParaRPr>
          </a:p>
          <a:p>
            <a:pPr eaLnBrk="1" hangingPunct="1"/>
            <a:r>
              <a:rPr lang="en-US" dirty="0" smtClean="0">
                <a:solidFill>
                  <a:srgbClr val="660066"/>
                </a:solidFill>
              </a:rPr>
              <a:t>“Single minute” refers to a “single digit” amount of time</a:t>
            </a:r>
          </a:p>
          <a:p>
            <a:pPr eaLnBrk="1" hangingPunct="1">
              <a:buFontTx/>
              <a:buNone/>
            </a:pPr>
            <a:endParaRPr lang="en-US" sz="1000" dirty="0" smtClean="0">
              <a:solidFill>
                <a:srgbClr val="660066"/>
              </a:solidFill>
            </a:endParaRPr>
          </a:p>
          <a:p>
            <a:pPr eaLnBrk="1" hangingPunct="1"/>
            <a:r>
              <a:rPr lang="en-US" dirty="0" smtClean="0">
                <a:solidFill>
                  <a:srgbClr val="FF0000"/>
                </a:solidFill>
              </a:rPr>
              <a:t>Major productivity gain for auto industry</a:t>
            </a:r>
          </a:p>
        </p:txBody>
      </p:sp>
      <p:sp>
        <p:nvSpPr>
          <p:cNvPr id="2" name="TextBox 1"/>
          <p:cNvSpPr txBox="1"/>
          <p:nvPr/>
        </p:nvSpPr>
        <p:spPr>
          <a:xfrm>
            <a:off x="1524000" y="5715000"/>
            <a:ext cx="5912196" cy="400110"/>
          </a:xfrm>
          <a:prstGeom prst="rect">
            <a:avLst/>
          </a:prstGeom>
          <a:noFill/>
        </p:spPr>
        <p:txBody>
          <a:bodyPr wrap="none" rtlCol="0">
            <a:spAutoFit/>
          </a:bodyPr>
          <a:lstStyle/>
          <a:p>
            <a:r>
              <a:rPr lang="en-US" dirty="0" err="1" smtClean="0"/>
              <a:t>Wisc</a:t>
            </a:r>
            <a:r>
              <a:rPr lang="en-US" dirty="0" smtClean="0"/>
              <a:t> on-line – set up production/quick changeover</a:t>
            </a:r>
            <a:endParaRPr lang="en-US" dirty="0"/>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33</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16325043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title"/>
          </p:nvPr>
        </p:nvSpPr>
        <p:spPr bwMode="auto">
          <a:xfrm>
            <a:off x="-37070" y="152400"/>
            <a:ext cx="9104870" cy="762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Value Stream Mapping</a:t>
            </a:r>
            <a:br>
              <a:rPr lang="en-US" sz="4000" dirty="0" smtClean="0"/>
            </a:br>
            <a:endParaRPr lang="en-US" sz="4000" dirty="0" smtClean="0"/>
          </a:p>
        </p:txBody>
      </p:sp>
      <p:pic>
        <p:nvPicPr>
          <p:cNvPr id="29699" name="Picture 5" descr="Simple VSM"/>
          <p:cNvPicPr>
            <a:picLocks noChangeAspect="1" noChangeArrowheads="1"/>
          </p:cNvPicPr>
          <p:nvPr/>
        </p:nvPicPr>
        <p:blipFill>
          <a:blip r:embed="rId4" cstate="print"/>
          <a:srcRect/>
          <a:stretch>
            <a:fillRect/>
          </a:stretch>
        </p:blipFill>
        <p:spPr bwMode="auto">
          <a:xfrm>
            <a:off x="1981200" y="2971800"/>
            <a:ext cx="5029200" cy="3061022"/>
          </a:xfrm>
          <a:prstGeom prst="rect">
            <a:avLst/>
          </a:prstGeom>
          <a:noFill/>
          <a:ln w="9525">
            <a:noFill/>
            <a:miter lim="800000"/>
            <a:headEnd/>
            <a:tailEnd/>
          </a:ln>
        </p:spPr>
      </p:pic>
      <p:sp>
        <p:nvSpPr>
          <p:cNvPr id="29700" name="Text Box 6"/>
          <p:cNvSpPr txBox="1">
            <a:spLocks noChangeArrowheads="1"/>
          </p:cNvSpPr>
          <p:nvPr/>
        </p:nvSpPr>
        <p:spPr bwMode="auto">
          <a:xfrm>
            <a:off x="457200" y="1143000"/>
            <a:ext cx="7696200" cy="1677988"/>
          </a:xfrm>
          <a:prstGeom prst="rect">
            <a:avLst/>
          </a:prstGeom>
          <a:noFill/>
          <a:ln w="9525">
            <a:noFill/>
            <a:miter lim="800000"/>
            <a:headEnd/>
            <a:tailEnd/>
          </a:ln>
        </p:spPr>
        <p:txBody>
          <a:bodyPr wrap="square">
            <a:spAutoFit/>
          </a:bodyPr>
          <a:lstStyle/>
          <a:p>
            <a:pPr>
              <a:buFontTx/>
              <a:buChar char="•"/>
            </a:pPr>
            <a:r>
              <a:rPr lang="en-US" sz="2800" dirty="0"/>
              <a:t> Big picture for improving whole process</a:t>
            </a:r>
          </a:p>
          <a:p>
            <a:endParaRPr lang="en-US" sz="1000" dirty="0"/>
          </a:p>
          <a:p>
            <a:pPr>
              <a:buFontTx/>
              <a:buChar char="•"/>
            </a:pPr>
            <a:r>
              <a:rPr lang="en-US" sz="2800" dirty="0"/>
              <a:t> How and why process works</a:t>
            </a:r>
          </a:p>
          <a:p>
            <a:endParaRPr lang="en-US" sz="1000" dirty="0"/>
          </a:p>
          <a:p>
            <a:pPr>
              <a:buFontTx/>
              <a:buChar char="•"/>
            </a:pPr>
            <a:r>
              <a:rPr lang="en-US" sz="2800" dirty="0"/>
              <a:t> Identifies </a:t>
            </a:r>
            <a:r>
              <a:rPr lang="en-US" sz="2800" dirty="0" smtClean="0"/>
              <a:t>areas of waste</a:t>
            </a:r>
            <a:endParaRPr lang="en-US" sz="2800" dirty="0"/>
          </a:p>
        </p:txBody>
      </p:sp>
      <p:sp>
        <p:nvSpPr>
          <p:cNvPr id="2" name="TextBox 1"/>
          <p:cNvSpPr txBox="1"/>
          <p:nvPr/>
        </p:nvSpPr>
        <p:spPr>
          <a:xfrm>
            <a:off x="7467600" y="4038600"/>
            <a:ext cx="1676400" cy="1015663"/>
          </a:xfrm>
          <a:prstGeom prst="rect">
            <a:avLst/>
          </a:prstGeom>
          <a:noFill/>
        </p:spPr>
        <p:txBody>
          <a:bodyPr wrap="square" rtlCol="0">
            <a:spAutoFit/>
          </a:bodyPr>
          <a:lstStyle/>
          <a:p>
            <a:r>
              <a:rPr lang="en-US" dirty="0" err="1" smtClean="0"/>
              <a:t>Wisc</a:t>
            </a:r>
            <a:r>
              <a:rPr lang="en-US" dirty="0" smtClean="0"/>
              <a:t> on-line – value stream</a:t>
            </a:r>
            <a:endParaRPr lang="en-US" dirty="0"/>
          </a:p>
        </p:txBody>
      </p:sp>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34</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39978180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91600" cy="914400"/>
          </a:xfrm>
        </p:spPr>
        <p:txBody>
          <a:bodyPr>
            <a:normAutofit/>
          </a:bodyPr>
          <a:lstStyle/>
          <a:p>
            <a:r>
              <a:rPr lang="en-US" sz="4000" dirty="0" smtClean="0"/>
              <a:t>Lean Project</a:t>
            </a:r>
            <a:endParaRPr lang="en-US" sz="4000" dirty="0"/>
          </a:p>
        </p:txBody>
      </p:sp>
      <p:sp>
        <p:nvSpPr>
          <p:cNvPr id="3" name="Content Placeholder 2"/>
          <p:cNvSpPr>
            <a:spLocks noGrp="1"/>
          </p:cNvSpPr>
          <p:nvPr>
            <p:ph idx="1"/>
          </p:nvPr>
        </p:nvSpPr>
        <p:spPr>
          <a:xfrm>
            <a:off x="304800" y="1600201"/>
            <a:ext cx="8229600" cy="2590800"/>
          </a:xfrm>
        </p:spPr>
        <p:txBody>
          <a:bodyPr/>
          <a:lstStyle/>
          <a:p>
            <a:r>
              <a:rPr lang="en-US" dirty="0" smtClean="0"/>
              <a:t>Identify requirements</a:t>
            </a:r>
          </a:p>
          <a:p>
            <a:r>
              <a:rPr lang="en-US" dirty="0" smtClean="0"/>
              <a:t>Reverse-engineer the process</a:t>
            </a:r>
          </a:p>
          <a:p>
            <a:r>
              <a:rPr lang="en-US" dirty="0" smtClean="0"/>
              <a:t>Draw the map</a:t>
            </a:r>
          </a:p>
          <a:p>
            <a:r>
              <a:rPr lang="en-US" dirty="0" smtClean="0"/>
              <a:t>Draw the Future State Map</a:t>
            </a:r>
            <a:endParaRPr lang="en-US" dirty="0"/>
          </a:p>
        </p:txBody>
      </p:sp>
      <p:pic>
        <p:nvPicPr>
          <p:cNvPr id="7" name="Picture 2" descr="http://www.drsusanrubin.com/wp-content/uploads/2010/08/out-of-the-bo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2971800"/>
            <a:ext cx="3560950" cy="2895601"/>
          </a:xfrm>
          <a:prstGeom prst="rect">
            <a:avLst/>
          </a:prstGeom>
          <a:noFill/>
          <a:extLst>
            <a:ext uri="{909E8E84-426E-40dd-AFC4-6F175D3DCCD1}">
              <a14:hiddenFill xmlns="" xmlns:a14="http://schemas.microsoft.com/office/drawing/2010/main">
                <a:solidFill>
                  <a:srgbClr val="FFFFFF"/>
                </a:solidFill>
              </a14:hiddenFill>
            </a:ext>
          </a:extLst>
        </p:spPr>
      </p:pic>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35</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9250291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8" y="0"/>
            <a:ext cx="9154297" cy="1143000"/>
          </a:xfrm>
        </p:spPr>
        <p:txBody>
          <a:bodyPr>
            <a:normAutofit/>
          </a:bodyPr>
          <a:lstStyle/>
          <a:p>
            <a:r>
              <a:rPr lang="en-US" sz="4000" dirty="0" smtClean="0"/>
              <a:t>Goals of the Future Map</a:t>
            </a:r>
            <a:endParaRPr lang="en-US" sz="4000" dirty="0"/>
          </a:p>
        </p:txBody>
      </p:sp>
      <p:sp>
        <p:nvSpPr>
          <p:cNvPr id="3" name="Content Placeholder 2"/>
          <p:cNvSpPr>
            <a:spLocks noGrp="1"/>
          </p:cNvSpPr>
          <p:nvPr>
            <p:ph idx="1"/>
          </p:nvPr>
        </p:nvSpPr>
        <p:spPr>
          <a:xfrm>
            <a:off x="457200" y="1219200"/>
            <a:ext cx="4038600" cy="4525963"/>
          </a:xfrm>
        </p:spPr>
        <p:txBody>
          <a:bodyPr>
            <a:normAutofit lnSpcReduction="10000"/>
          </a:bodyPr>
          <a:lstStyle/>
          <a:p>
            <a:r>
              <a:rPr lang="en-US" dirty="0" smtClean="0"/>
              <a:t>Reductions in:</a:t>
            </a:r>
          </a:p>
          <a:p>
            <a:pPr lvl="1"/>
            <a:r>
              <a:rPr lang="en-US" dirty="0" smtClean="0"/>
              <a:t>Lead time</a:t>
            </a:r>
          </a:p>
          <a:p>
            <a:pPr lvl="1"/>
            <a:r>
              <a:rPr lang="en-US" dirty="0" smtClean="0"/>
              <a:t>Inventory</a:t>
            </a:r>
          </a:p>
          <a:p>
            <a:pPr lvl="1"/>
            <a:r>
              <a:rPr lang="en-US" dirty="0" smtClean="0"/>
              <a:t>Costs</a:t>
            </a:r>
          </a:p>
          <a:p>
            <a:pPr lvl="1"/>
            <a:r>
              <a:rPr lang="en-US" dirty="0" smtClean="0"/>
              <a:t>Physical footprint</a:t>
            </a:r>
          </a:p>
          <a:p>
            <a:pPr lvl="1"/>
            <a:r>
              <a:rPr lang="en-US" dirty="0" smtClean="0"/>
              <a:t>Order time</a:t>
            </a:r>
          </a:p>
          <a:p>
            <a:r>
              <a:rPr lang="en-US" dirty="0" smtClean="0"/>
              <a:t>Increase in</a:t>
            </a:r>
          </a:p>
          <a:p>
            <a:pPr lvl="1"/>
            <a:r>
              <a:rPr lang="en-US" dirty="0" smtClean="0"/>
              <a:t>Profits</a:t>
            </a:r>
          </a:p>
          <a:p>
            <a:pPr lvl="1"/>
            <a:r>
              <a:rPr lang="en-US" dirty="0" smtClean="0"/>
              <a:t>Capacity</a:t>
            </a:r>
            <a:endParaRPr lang="en-US" dirty="0"/>
          </a:p>
        </p:txBody>
      </p:sp>
      <p:pic>
        <p:nvPicPr>
          <p:cNvPr id="5" name="Picture 4" descr="CBQreview.jpeg"/>
          <p:cNvPicPr>
            <a:picLocks noChangeAspect="1"/>
          </p:cNvPicPr>
          <p:nvPr/>
        </p:nvPicPr>
        <p:blipFill>
          <a:blip r:embed="rId2" cstate="print"/>
          <a:stretch>
            <a:fillRect/>
          </a:stretch>
        </p:blipFill>
        <p:spPr>
          <a:xfrm>
            <a:off x="4267200" y="1581150"/>
            <a:ext cx="4495800" cy="3371850"/>
          </a:xfrm>
          <a:prstGeom prst="rect">
            <a:avLst/>
          </a:prstGeom>
          <a:ln>
            <a:noFill/>
          </a:ln>
          <a:effectLst>
            <a:outerShdw blurRad="292100" dist="139700" dir="2700000" algn="tl" rotWithShape="0">
              <a:srgbClr val="333333">
                <a:alpha val="65000"/>
              </a:srgbClr>
            </a:outerShdw>
          </a:effectLst>
        </p:spPr>
      </p:pic>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36</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17967784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rmAutofit/>
          </a:bodyPr>
          <a:lstStyle/>
          <a:p>
            <a:r>
              <a:rPr lang="en-US" sz="4000" dirty="0" smtClean="0"/>
              <a:t>Push vs. Pull Exercise</a:t>
            </a:r>
            <a:endParaRPr lang="en-US" sz="4000" dirty="0"/>
          </a:p>
        </p:txBody>
      </p:sp>
      <p:sp>
        <p:nvSpPr>
          <p:cNvPr id="3" name="Content Placeholder 2"/>
          <p:cNvSpPr>
            <a:spLocks noGrp="1"/>
          </p:cNvSpPr>
          <p:nvPr>
            <p:ph idx="1"/>
          </p:nvPr>
        </p:nvSpPr>
        <p:spPr/>
        <p:txBody>
          <a:bodyPr/>
          <a:lstStyle/>
          <a:p>
            <a:pPr marL="0" indent="0">
              <a:buNone/>
            </a:pPr>
            <a:r>
              <a:rPr lang="en-US" dirty="0" smtClean="0"/>
              <a:t>Do paper airplane exercise here</a:t>
            </a:r>
            <a:endParaRPr lang="en-US" dirty="0"/>
          </a:p>
        </p:txBody>
      </p:sp>
      <p:pic>
        <p:nvPicPr>
          <p:cNvPr id="6" name="Picture 5" descr="paper-planes-300x20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2819400"/>
            <a:ext cx="3810000" cy="2616200"/>
          </a:xfrm>
          <a:prstGeom prst="rect">
            <a:avLst/>
          </a:prstGeom>
        </p:spPr>
      </p:pic>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37</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37439014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bwMode="auto">
          <a:xfrm>
            <a:off x="-14416" y="350838"/>
            <a:ext cx="9234616" cy="8683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Lean Summary</a:t>
            </a:r>
          </a:p>
        </p:txBody>
      </p:sp>
      <p:sp>
        <p:nvSpPr>
          <p:cNvPr id="55300" name="Rectangle 3"/>
          <p:cNvSpPr>
            <a:spLocks noGrp="1" noChangeArrowheads="1"/>
          </p:cNvSpPr>
          <p:nvPr>
            <p:ph idx="1"/>
          </p:nvPr>
        </p:nvSpPr>
        <p:spPr>
          <a:xfrm>
            <a:off x="457200" y="1600200"/>
            <a:ext cx="8229600" cy="4144963"/>
          </a:xfrm>
        </p:spPr>
        <p:txBody>
          <a:bodyPr>
            <a:normAutofit/>
          </a:bodyPr>
          <a:lstStyle/>
          <a:p>
            <a:pPr marL="0" indent="0" eaLnBrk="1" hangingPunct="1">
              <a:buNone/>
            </a:pPr>
            <a:r>
              <a:rPr lang="en-US" dirty="0" smtClean="0">
                <a:solidFill>
                  <a:srgbClr val="006666"/>
                </a:solidFill>
              </a:rPr>
              <a:t>Lean manufacturing</a:t>
            </a:r>
          </a:p>
          <a:p>
            <a:pPr lvl="1" eaLnBrk="1" hangingPunct="1"/>
            <a:r>
              <a:rPr lang="en-US" sz="3200" i="1" dirty="0" smtClean="0"/>
              <a:t>Eliminates non-value added waste</a:t>
            </a:r>
          </a:p>
          <a:p>
            <a:pPr lvl="1" eaLnBrk="1" hangingPunct="1"/>
            <a:r>
              <a:rPr lang="en-US" sz="3200" i="1" dirty="0" smtClean="0"/>
              <a:t>Speeds up process times</a:t>
            </a:r>
          </a:p>
          <a:p>
            <a:pPr lvl="1" eaLnBrk="1" hangingPunct="1"/>
            <a:r>
              <a:rPr lang="en-US" sz="3200" i="1" dirty="0" smtClean="0"/>
              <a:t>Improves delivery performance</a:t>
            </a: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38</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135358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Effect transition="in" filter="fade">
                                      <p:cBhvr>
                                        <p:cTn id="7" dur="500"/>
                                        <p:tgtEl>
                                          <p:spTgt spid="5530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300">
                                            <p:txEl>
                                              <p:pRg st="1" end="1"/>
                                            </p:txEl>
                                          </p:spTgt>
                                        </p:tgtEl>
                                        <p:attrNameLst>
                                          <p:attrName>style.visibility</p:attrName>
                                        </p:attrNameLst>
                                      </p:cBhvr>
                                      <p:to>
                                        <p:strVal val="visible"/>
                                      </p:to>
                                    </p:set>
                                    <p:animEffect transition="in" filter="fade">
                                      <p:cBhvr>
                                        <p:cTn id="10" dur="500"/>
                                        <p:tgtEl>
                                          <p:spTgt spid="5530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300">
                                            <p:txEl>
                                              <p:pRg st="2" end="2"/>
                                            </p:txEl>
                                          </p:spTgt>
                                        </p:tgtEl>
                                        <p:attrNameLst>
                                          <p:attrName>style.visibility</p:attrName>
                                        </p:attrNameLst>
                                      </p:cBhvr>
                                      <p:to>
                                        <p:strVal val="visible"/>
                                      </p:to>
                                    </p:set>
                                    <p:animEffect transition="in" filter="fade">
                                      <p:cBhvr>
                                        <p:cTn id="13" dur="500"/>
                                        <p:tgtEl>
                                          <p:spTgt spid="5530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5300">
                                            <p:txEl>
                                              <p:pRg st="3" end="3"/>
                                            </p:txEl>
                                          </p:spTgt>
                                        </p:tgtEl>
                                        <p:attrNameLst>
                                          <p:attrName>style.visibility</p:attrName>
                                        </p:attrNameLst>
                                      </p:cBhvr>
                                      <p:to>
                                        <p:strVal val="visible"/>
                                      </p:to>
                                    </p:set>
                                    <p:animEffect transition="in" filter="fade">
                                      <p:cBhvr>
                                        <p:cTn id="16" dur="500"/>
                                        <p:tgtEl>
                                          <p:spTgt spid="5530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37070" y="109151"/>
            <a:ext cx="9181070" cy="805249"/>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Six Sigma Learning Objectives</a:t>
            </a:r>
            <a:endParaRPr lang="en-US" sz="2400" dirty="0" smtClean="0"/>
          </a:p>
        </p:txBody>
      </p:sp>
      <p:sp>
        <p:nvSpPr>
          <p:cNvPr id="12291" name="Rectangle 3"/>
          <p:cNvSpPr>
            <a:spLocks noGrp="1" noChangeArrowheads="1"/>
          </p:cNvSpPr>
          <p:nvPr>
            <p:ph idx="1"/>
          </p:nvPr>
        </p:nvSpPr>
        <p:spPr>
          <a:xfrm>
            <a:off x="228600" y="1219200"/>
            <a:ext cx="8686800" cy="4525963"/>
          </a:xfrm>
        </p:spPr>
        <p:txBody>
          <a:bodyPr>
            <a:normAutofit/>
          </a:bodyPr>
          <a:lstStyle/>
          <a:p>
            <a:pPr marL="344488" lvl="1" indent="-344488" eaLnBrk="1" hangingPunct="1">
              <a:buFontTx/>
              <a:buChar char="•"/>
            </a:pPr>
            <a:r>
              <a:rPr lang="en-US" b="1" dirty="0" smtClean="0"/>
              <a:t>Describe</a:t>
            </a:r>
            <a:r>
              <a:rPr lang="en-US" dirty="0" smtClean="0"/>
              <a:t> </a:t>
            </a:r>
            <a:r>
              <a:rPr lang="en-US" dirty="0" smtClean="0">
                <a:solidFill>
                  <a:schemeClr val="tx1"/>
                </a:solidFill>
              </a:rPr>
              <a:t>the attributes of</a:t>
            </a:r>
            <a:r>
              <a:rPr lang="en-US" dirty="0" smtClean="0"/>
              <a:t> </a:t>
            </a:r>
            <a:r>
              <a:rPr lang="en-US" dirty="0" smtClean="0">
                <a:solidFill>
                  <a:schemeClr val="tx1"/>
                </a:solidFill>
              </a:rPr>
              <a:t>a successful Six Sigma team.</a:t>
            </a:r>
            <a:endParaRPr lang="en-US" b="1" dirty="0" smtClean="0">
              <a:solidFill>
                <a:schemeClr val="tx1"/>
              </a:solidFill>
            </a:endParaRPr>
          </a:p>
          <a:p>
            <a:pPr marL="344488" lvl="1" indent="-344488" eaLnBrk="1" hangingPunct="1">
              <a:buFontTx/>
              <a:buChar char="•"/>
            </a:pPr>
            <a:r>
              <a:rPr lang="en-US" b="1" dirty="0" smtClean="0"/>
              <a:t>Examine</a:t>
            </a:r>
            <a:r>
              <a:rPr lang="en-US" dirty="0" smtClean="0"/>
              <a:t> </a:t>
            </a:r>
            <a:r>
              <a:rPr lang="en-US" dirty="0" smtClean="0">
                <a:solidFill>
                  <a:schemeClr val="tx1"/>
                </a:solidFill>
              </a:rPr>
              <a:t>the Six Sigma DMAIC model, how it is applied and how it is part of the production technician’s work responsibilities.</a:t>
            </a:r>
            <a:endParaRPr lang="en-US" b="1" dirty="0" smtClean="0">
              <a:solidFill>
                <a:schemeClr val="tx1"/>
              </a:solidFill>
            </a:endParaRPr>
          </a:p>
          <a:p>
            <a:pPr marL="344488" lvl="1" indent="-344488" eaLnBrk="1" hangingPunct="1">
              <a:buFontTx/>
              <a:buChar char="•"/>
            </a:pPr>
            <a:r>
              <a:rPr lang="en-US" b="1" dirty="0" smtClean="0"/>
              <a:t>Describe</a:t>
            </a:r>
            <a:r>
              <a:rPr lang="en-US" dirty="0" smtClean="0"/>
              <a:t> </a:t>
            </a:r>
            <a:r>
              <a:rPr lang="en-US" dirty="0" smtClean="0">
                <a:solidFill>
                  <a:schemeClr val="tx1"/>
                </a:solidFill>
              </a:rPr>
              <a:t>what a Six Sigma rating means in a variety of business processes.</a:t>
            </a:r>
          </a:p>
          <a:p>
            <a:pPr marL="344488" lvl="1" indent="-344488" eaLnBrk="1" hangingPunct="1">
              <a:buFontTx/>
              <a:buChar char="•"/>
            </a:pPr>
            <a:r>
              <a:rPr lang="en-US" b="1" dirty="0" smtClean="0"/>
              <a:t>Calculate </a:t>
            </a:r>
            <a:r>
              <a:rPr lang="en-US" dirty="0" smtClean="0">
                <a:solidFill>
                  <a:schemeClr val="tx1"/>
                </a:solidFill>
              </a:rPr>
              <a:t>Cycle Time and Takt Time.</a:t>
            </a:r>
            <a:endParaRPr lang="en-US" b="1" dirty="0" smtClean="0">
              <a:solidFill>
                <a:schemeClr val="tx1"/>
              </a:solidFill>
            </a:endParaRPr>
          </a:p>
          <a:p>
            <a:pPr marL="344488" lvl="1" indent="-344488" eaLnBrk="1" hangingPunct="1">
              <a:buFontTx/>
              <a:buChar char="•"/>
            </a:pPr>
            <a:r>
              <a:rPr lang="en-US" b="1" dirty="0" smtClean="0"/>
              <a:t>Describe </a:t>
            </a:r>
            <a:r>
              <a:rPr lang="en-US" dirty="0" smtClean="0">
                <a:solidFill>
                  <a:schemeClr val="tx1"/>
                </a:solidFill>
              </a:rPr>
              <a:t>Lean Six Sigma as an integrated improvement tool.</a:t>
            </a:r>
            <a:endParaRPr lang="en-US" dirty="0" smtClean="0"/>
          </a:p>
          <a:p>
            <a:pPr lvl="1" eaLnBrk="1" hangingPunct="1"/>
            <a:endParaRPr lang="en-US" b="1" dirty="0" smtClean="0">
              <a:solidFill>
                <a:schemeClr val="tx1"/>
              </a:solidFill>
            </a:endParaRP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39</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Benefits of Six Sigma</a:t>
            </a:r>
            <a:endParaRPr lang="en-US" sz="4000" dirty="0"/>
          </a:p>
        </p:txBody>
      </p:sp>
      <p:sp>
        <p:nvSpPr>
          <p:cNvPr id="6" name="Content Placeholder 5"/>
          <p:cNvSpPr>
            <a:spLocks noGrp="1"/>
          </p:cNvSpPr>
          <p:nvPr>
            <p:ph idx="1"/>
          </p:nvPr>
        </p:nvSpPr>
        <p:spPr>
          <a:xfrm>
            <a:off x="609600" y="1524000"/>
            <a:ext cx="8229600" cy="4525963"/>
          </a:xfrm>
        </p:spPr>
        <p:txBody>
          <a:bodyPr/>
          <a:lstStyle/>
          <a:p>
            <a:pPr marL="457200" indent="-457200">
              <a:spcBef>
                <a:spcPts val="0"/>
              </a:spcBef>
            </a:pPr>
            <a:r>
              <a:rPr lang="en-US" dirty="0">
                <a:solidFill>
                  <a:prstClr val="black"/>
                </a:solidFill>
              </a:rPr>
              <a:t>Quality, process, financial improvement</a:t>
            </a:r>
          </a:p>
          <a:p>
            <a:pPr marL="457200" indent="-457200">
              <a:spcBef>
                <a:spcPts val="0"/>
              </a:spcBef>
            </a:pPr>
            <a:endParaRPr lang="en-US" dirty="0">
              <a:solidFill>
                <a:prstClr val="black"/>
              </a:solidFill>
            </a:endParaRPr>
          </a:p>
          <a:p>
            <a:pPr marL="457200" indent="-457200">
              <a:spcBef>
                <a:spcPts val="0"/>
              </a:spcBef>
            </a:pPr>
            <a:r>
              <a:rPr lang="en-US" dirty="0">
                <a:solidFill>
                  <a:prstClr val="black"/>
                </a:solidFill>
              </a:rPr>
              <a:t>Six Sigma is a method for:  </a:t>
            </a:r>
          </a:p>
          <a:p>
            <a:pPr marL="857250" lvl="1" indent="-457200">
              <a:spcBef>
                <a:spcPts val="0"/>
              </a:spcBef>
            </a:pPr>
            <a:r>
              <a:rPr lang="en-US" i="1" dirty="0">
                <a:solidFill>
                  <a:prstClr val="black"/>
                </a:solidFill>
              </a:rPr>
              <a:t>Defining problems (problems related to           organizational costs)</a:t>
            </a:r>
          </a:p>
          <a:p>
            <a:pPr marL="857250" lvl="1" indent="-457200">
              <a:spcBef>
                <a:spcPts val="0"/>
              </a:spcBef>
            </a:pPr>
            <a:r>
              <a:rPr lang="en-US" i="1" dirty="0">
                <a:solidFill>
                  <a:prstClr val="black"/>
                </a:solidFill>
              </a:rPr>
              <a:t>Developing an improvement strategy </a:t>
            </a:r>
          </a:p>
          <a:p>
            <a:pPr marL="857250" lvl="1" indent="-457200">
              <a:spcBef>
                <a:spcPts val="0"/>
              </a:spcBef>
            </a:pPr>
            <a:r>
              <a:rPr lang="en-US" i="1" dirty="0">
                <a:solidFill>
                  <a:prstClr val="black"/>
                </a:solidFill>
              </a:rPr>
              <a:t>Evaluating plans</a:t>
            </a:r>
          </a:p>
          <a:p>
            <a:endParaRPr lang="en-US" dirty="0"/>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40</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26594360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More About Six Sigma</a:t>
            </a:r>
            <a:endParaRPr lang="en-US" sz="4000" dirty="0"/>
          </a:p>
        </p:txBody>
      </p:sp>
      <p:sp>
        <p:nvSpPr>
          <p:cNvPr id="4" name="Content Placeholder 3"/>
          <p:cNvSpPr>
            <a:spLocks noGrp="1"/>
          </p:cNvSpPr>
          <p:nvPr>
            <p:ph idx="1"/>
          </p:nvPr>
        </p:nvSpPr>
        <p:spPr>
          <a:xfrm>
            <a:off x="457200" y="1600200"/>
            <a:ext cx="8382000" cy="4525963"/>
          </a:xfrm>
        </p:spPr>
        <p:txBody>
          <a:bodyPr>
            <a:normAutofit/>
          </a:bodyPr>
          <a:lstStyle/>
          <a:p>
            <a:pPr>
              <a:spcBef>
                <a:spcPts val="0"/>
              </a:spcBef>
            </a:pPr>
            <a:r>
              <a:rPr lang="en-US" dirty="0">
                <a:solidFill>
                  <a:prstClr val="black"/>
                </a:solidFill>
              </a:rPr>
              <a:t>“Six Sigma” as a term comes from </a:t>
            </a:r>
            <a:r>
              <a:rPr lang="en-US" dirty="0" smtClean="0">
                <a:solidFill>
                  <a:prstClr val="black"/>
                </a:solidFill>
              </a:rPr>
              <a:t>statistics</a:t>
            </a:r>
            <a:endParaRPr lang="en-US" dirty="0">
              <a:solidFill>
                <a:prstClr val="black"/>
              </a:solidFill>
            </a:endParaRPr>
          </a:p>
          <a:p>
            <a:pPr lvl="1">
              <a:spcBef>
                <a:spcPts val="0"/>
              </a:spcBef>
            </a:pPr>
            <a:r>
              <a:rPr lang="en-US" sz="3200" i="1" dirty="0" smtClean="0">
                <a:solidFill>
                  <a:prstClr val="black"/>
                </a:solidFill>
              </a:rPr>
              <a:t>3.4 </a:t>
            </a:r>
            <a:r>
              <a:rPr lang="en-US" sz="3200" i="1" dirty="0">
                <a:solidFill>
                  <a:prstClr val="black"/>
                </a:solidFill>
              </a:rPr>
              <a:t>errors per every million opportunities for an error </a:t>
            </a:r>
          </a:p>
          <a:p>
            <a:pPr lvl="1">
              <a:spcBef>
                <a:spcPts val="0"/>
              </a:spcBef>
            </a:pPr>
            <a:r>
              <a:rPr lang="en-US" sz="3200" i="1" dirty="0">
                <a:solidFill>
                  <a:prstClr val="black"/>
                </a:solidFill>
              </a:rPr>
              <a:t>“Defects per Million Opportunities”</a:t>
            </a:r>
          </a:p>
          <a:p>
            <a:pPr lvl="1">
              <a:spcBef>
                <a:spcPts val="0"/>
              </a:spcBef>
            </a:pPr>
            <a:endParaRPr lang="en-US" sz="3200" dirty="0">
              <a:solidFill>
                <a:prstClr val="black"/>
              </a:solidFill>
            </a:endParaRPr>
          </a:p>
          <a:p>
            <a:pPr>
              <a:spcBef>
                <a:spcPts val="0"/>
              </a:spcBef>
            </a:pPr>
            <a:r>
              <a:rPr lang="en-US" dirty="0">
                <a:solidFill>
                  <a:prstClr val="black"/>
                </a:solidFill>
              </a:rPr>
              <a:t>Management can use Six Sigma to minimize mistakes</a:t>
            </a:r>
          </a:p>
          <a:p>
            <a:pPr>
              <a:spcBef>
                <a:spcPts val="0"/>
              </a:spcBef>
            </a:pPr>
            <a:endParaRPr lang="en-US" dirty="0">
              <a:solidFill>
                <a:prstClr val="black"/>
              </a:solidFill>
            </a:endParaRPr>
          </a:p>
          <a:p>
            <a:endParaRPr lang="en-US" dirty="0"/>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41</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34876189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title"/>
          </p:nvPr>
        </p:nvSpPr>
        <p:spPr bwMode="auto">
          <a:xfrm>
            <a:off x="0" y="2286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Six Sigma</a:t>
            </a:r>
          </a:p>
        </p:txBody>
      </p:sp>
      <p:sp>
        <p:nvSpPr>
          <p:cNvPr id="30724" name="Rectangle 7"/>
          <p:cNvSpPr>
            <a:spLocks noGrp="1" noChangeArrowheads="1"/>
          </p:cNvSpPr>
          <p:nvPr>
            <p:ph idx="1"/>
          </p:nvPr>
        </p:nvSpPr>
        <p:spPr>
          <a:xfrm>
            <a:off x="457200" y="1600200"/>
            <a:ext cx="8001000" cy="2895600"/>
          </a:xfrm>
          <a:noFill/>
        </p:spPr>
        <p:txBody>
          <a:bodyPr>
            <a:normAutofit lnSpcReduction="10000"/>
          </a:bodyPr>
          <a:lstStyle/>
          <a:p>
            <a:pPr eaLnBrk="1" hangingPunct="1"/>
            <a:r>
              <a:rPr lang="en-US" dirty="0" smtClean="0">
                <a:solidFill>
                  <a:srgbClr val="FF0000"/>
                </a:solidFill>
              </a:rPr>
              <a:t>Problem Solving methodology</a:t>
            </a:r>
          </a:p>
          <a:p>
            <a:pPr eaLnBrk="1" hangingPunct="1"/>
            <a:r>
              <a:rPr lang="en-US" dirty="0" smtClean="0">
                <a:solidFill>
                  <a:srgbClr val="008000"/>
                </a:solidFill>
              </a:rPr>
              <a:t>Management tool</a:t>
            </a:r>
          </a:p>
          <a:p>
            <a:pPr eaLnBrk="1" hangingPunct="1"/>
            <a:r>
              <a:rPr lang="en-US" dirty="0" smtClean="0">
                <a:solidFill>
                  <a:srgbClr val="660066"/>
                </a:solidFill>
              </a:rPr>
              <a:t>Process improvement</a:t>
            </a:r>
          </a:p>
          <a:p>
            <a:pPr eaLnBrk="1" hangingPunct="1"/>
            <a:r>
              <a:rPr lang="en-US" dirty="0" smtClean="0">
                <a:solidFill>
                  <a:schemeClr val="folHlink"/>
                </a:solidFill>
              </a:rPr>
              <a:t>Statistics-based</a:t>
            </a:r>
          </a:p>
          <a:p>
            <a:pPr eaLnBrk="1" hangingPunct="1"/>
            <a:r>
              <a:rPr lang="en-US" dirty="0" smtClean="0">
                <a:solidFill>
                  <a:schemeClr val="hlink"/>
                </a:solidFill>
              </a:rPr>
              <a:t>Employee involvement</a:t>
            </a:r>
          </a:p>
          <a:p>
            <a:pPr eaLnBrk="1" hangingPunct="1">
              <a:buFontTx/>
              <a:buNone/>
            </a:pPr>
            <a:endParaRPr lang="en-US" dirty="0" smtClean="0">
              <a:solidFill>
                <a:schemeClr val="hlink"/>
              </a:solidFill>
            </a:endParaRPr>
          </a:p>
        </p:txBody>
      </p:sp>
      <p:sp>
        <p:nvSpPr>
          <p:cNvPr id="30723" name="Rectangle 4"/>
          <p:cNvSpPr>
            <a:spLocks noChangeArrowheads="1"/>
          </p:cNvSpPr>
          <p:nvPr/>
        </p:nvSpPr>
        <p:spPr bwMode="auto">
          <a:xfrm>
            <a:off x="2247900" y="1981200"/>
            <a:ext cx="9144000" cy="0"/>
          </a:xfrm>
          <a:prstGeom prst="rect">
            <a:avLst/>
          </a:prstGeom>
          <a:noFill/>
          <a:ln w="9525">
            <a:noFill/>
            <a:miter lim="800000"/>
            <a:headEnd/>
            <a:tailEnd/>
          </a:ln>
        </p:spPr>
        <p:txBody>
          <a:bodyPr>
            <a:spAutoFit/>
          </a:bodyPr>
          <a:lstStyle/>
          <a:p>
            <a:endParaRPr lang="en-US" dirty="0"/>
          </a:p>
        </p:txBody>
      </p:sp>
      <p:pic>
        <p:nvPicPr>
          <p:cNvPr id="7" name="Picture 6" descr="DMAIC.jpg"/>
          <p:cNvPicPr>
            <a:picLocks noChangeAspect="1"/>
          </p:cNvPicPr>
          <p:nvPr/>
        </p:nvPicPr>
        <p:blipFill>
          <a:blip r:embed="rId4" cstate="print">
            <a:clrChange>
              <a:clrFrom>
                <a:srgbClr val="FFFFFF"/>
              </a:clrFrom>
              <a:clrTo>
                <a:srgbClr val="FFFFFF">
                  <a:alpha val="0"/>
                </a:srgbClr>
              </a:clrTo>
            </a:clrChange>
          </a:blip>
          <a:stretch>
            <a:fillRect/>
          </a:stretch>
        </p:blipFill>
        <p:spPr>
          <a:xfrm>
            <a:off x="5029200" y="2590800"/>
            <a:ext cx="3876675" cy="3162300"/>
          </a:xfrm>
          <a:prstGeom prst="rect">
            <a:avLst/>
          </a:prstGeom>
        </p:spPr>
      </p:pic>
      <p:sp>
        <p:nvSpPr>
          <p:cNvPr id="9"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42</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Effect transition="in" filter="fade">
                                      <p:cBhvr>
                                        <p:cTn id="7" dur="500"/>
                                        <p:tgtEl>
                                          <p:spTgt spid="307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24">
                                            <p:txEl>
                                              <p:pRg st="1" end="1"/>
                                            </p:txEl>
                                          </p:spTgt>
                                        </p:tgtEl>
                                        <p:attrNameLst>
                                          <p:attrName>style.visibility</p:attrName>
                                        </p:attrNameLst>
                                      </p:cBhvr>
                                      <p:to>
                                        <p:strVal val="visible"/>
                                      </p:to>
                                    </p:set>
                                    <p:animEffect transition="in" filter="fade">
                                      <p:cBhvr>
                                        <p:cTn id="12" dur="500"/>
                                        <p:tgtEl>
                                          <p:spTgt spid="307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24">
                                            <p:txEl>
                                              <p:pRg st="2" end="2"/>
                                            </p:txEl>
                                          </p:spTgt>
                                        </p:tgtEl>
                                        <p:attrNameLst>
                                          <p:attrName>style.visibility</p:attrName>
                                        </p:attrNameLst>
                                      </p:cBhvr>
                                      <p:to>
                                        <p:strVal val="visible"/>
                                      </p:to>
                                    </p:set>
                                    <p:animEffect transition="in" filter="fade">
                                      <p:cBhvr>
                                        <p:cTn id="17" dur="500"/>
                                        <p:tgtEl>
                                          <p:spTgt spid="307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724">
                                            <p:txEl>
                                              <p:pRg st="3" end="3"/>
                                            </p:txEl>
                                          </p:spTgt>
                                        </p:tgtEl>
                                        <p:attrNameLst>
                                          <p:attrName>style.visibility</p:attrName>
                                        </p:attrNameLst>
                                      </p:cBhvr>
                                      <p:to>
                                        <p:strVal val="visible"/>
                                      </p:to>
                                    </p:set>
                                    <p:animEffect transition="in" filter="fade">
                                      <p:cBhvr>
                                        <p:cTn id="22" dur="500"/>
                                        <p:tgtEl>
                                          <p:spTgt spid="3072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724">
                                            <p:txEl>
                                              <p:pRg st="4" end="4"/>
                                            </p:txEl>
                                          </p:spTgt>
                                        </p:tgtEl>
                                        <p:attrNameLst>
                                          <p:attrName>style.visibility</p:attrName>
                                        </p:attrNameLst>
                                      </p:cBhvr>
                                      <p:to>
                                        <p:strVal val="visible"/>
                                      </p:to>
                                    </p:set>
                                    <p:animEffect transition="in" filter="fade">
                                      <p:cBhvr>
                                        <p:cTn id="27" dur="500"/>
                                        <p:tgtEl>
                                          <p:spTgt spid="307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0" y="152400"/>
            <a:ext cx="9144000" cy="762000"/>
          </a:xfrm>
          <a:prstGeom prst="rect">
            <a:avLst/>
          </a:prstGeom>
          <a:noFill/>
          <a:ln w="9525">
            <a:noFill/>
            <a:miter lim="800000"/>
            <a:headEnd/>
            <a:tailEnd/>
          </a:ln>
        </p:spPr>
        <p:txBody>
          <a:bodyPr/>
          <a:lstStyle/>
          <a:p>
            <a:pPr algn="ctr"/>
            <a:r>
              <a:rPr lang="en-US" sz="4000" dirty="0">
                <a:latin typeface="+mj-lt"/>
              </a:rPr>
              <a:t>Six Sigma Myths</a:t>
            </a:r>
          </a:p>
        </p:txBody>
      </p:sp>
      <p:sp>
        <p:nvSpPr>
          <p:cNvPr id="31747" name="Rectangle 5"/>
          <p:cNvSpPr>
            <a:spLocks noChangeArrowheads="1"/>
          </p:cNvSpPr>
          <p:nvPr/>
        </p:nvSpPr>
        <p:spPr bwMode="auto">
          <a:xfrm>
            <a:off x="457200" y="1600200"/>
            <a:ext cx="8229600" cy="4525963"/>
          </a:xfrm>
          <a:prstGeom prst="rect">
            <a:avLst/>
          </a:prstGeom>
          <a:noFill/>
          <a:ln w="9525">
            <a:noFill/>
            <a:miter lim="800000"/>
            <a:headEnd/>
            <a:tailEnd/>
          </a:ln>
        </p:spPr>
        <p:txBody>
          <a:bodyPr/>
          <a:lstStyle/>
          <a:p>
            <a:pPr marL="342900" indent="-342900">
              <a:spcBef>
                <a:spcPts val="1800"/>
              </a:spcBef>
            </a:pPr>
            <a:r>
              <a:rPr lang="en-US" sz="3200" b="1" dirty="0">
                <a:solidFill>
                  <a:schemeClr val="accent2"/>
                </a:solidFill>
              </a:rPr>
              <a:t>Six Sigma is </a:t>
            </a:r>
            <a:r>
              <a:rPr lang="en-US" sz="3200" b="1" u="sng" dirty="0">
                <a:solidFill>
                  <a:schemeClr val="accent2"/>
                </a:solidFill>
              </a:rPr>
              <a:t>not</a:t>
            </a:r>
            <a:r>
              <a:rPr lang="en-US" sz="3200" b="1" dirty="0">
                <a:solidFill>
                  <a:schemeClr val="accent2"/>
                </a:solidFill>
              </a:rPr>
              <a:t>:</a:t>
            </a:r>
          </a:p>
          <a:p>
            <a:pPr marL="742950" lvl="1" indent="-285750">
              <a:spcBef>
                <a:spcPts val="1800"/>
              </a:spcBef>
              <a:buFontTx/>
              <a:buChar char="–"/>
            </a:pPr>
            <a:r>
              <a:rPr lang="en-US" sz="2800" dirty="0">
                <a:solidFill>
                  <a:srgbClr val="008000"/>
                </a:solidFill>
              </a:rPr>
              <a:t>only a tool for the production floor</a:t>
            </a:r>
          </a:p>
          <a:p>
            <a:pPr marL="742950" lvl="1" indent="-285750">
              <a:spcBef>
                <a:spcPts val="1800"/>
              </a:spcBef>
              <a:buFontTx/>
              <a:buChar char="–"/>
            </a:pPr>
            <a:r>
              <a:rPr lang="en-US" sz="2800" dirty="0">
                <a:solidFill>
                  <a:srgbClr val="008000"/>
                </a:solidFill>
              </a:rPr>
              <a:t>a “magic bullet’ for improvement</a:t>
            </a:r>
          </a:p>
          <a:p>
            <a:pPr marL="742950" lvl="1" indent="-285750">
              <a:spcBef>
                <a:spcPts val="1800"/>
              </a:spcBef>
              <a:buFontTx/>
              <a:buChar char="–"/>
            </a:pPr>
            <a:r>
              <a:rPr lang="en-US" sz="2800" dirty="0">
                <a:solidFill>
                  <a:srgbClr val="008000"/>
                </a:solidFill>
              </a:rPr>
              <a:t>only for engineers and managers</a:t>
            </a:r>
          </a:p>
          <a:p>
            <a:pPr marL="742950" lvl="1" indent="-285750">
              <a:spcBef>
                <a:spcPts val="1800"/>
              </a:spcBef>
              <a:buFontTx/>
              <a:buChar char="–"/>
            </a:pPr>
            <a:r>
              <a:rPr lang="en-US" sz="2800" dirty="0">
                <a:solidFill>
                  <a:srgbClr val="008000"/>
                </a:solidFill>
              </a:rPr>
              <a:t>difficult to use and understand</a:t>
            </a:r>
          </a:p>
          <a:p>
            <a:pPr marL="742950" lvl="1" indent="-285750">
              <a:spcBef>
                <a:spcPts val="1800"/>
              </a:spcBef>
              <a:buFontTx/>
              <a:buChar char="–"/>
            </a:pPr>
            <a:r>
              <a:rPr lang="en-US" sz="2800" dirty="0">
                <a:solidFill>
                  <a:srgbClr val="008000"/>
                </a:solidFill>
              </a:rPr>
              <a:t>only a statistical tool</a:t>
            </a:r>
          </a:p>
        </p:txBody>
      </p:sp>
      <p:pic>
        <p:nvPicPr>
          <p:cNvPr id="6" name="Picture 5" descr="fr00299.jpg"/>
          <p:cNvPicPr>
            <a:picLocks noChangeAspect="1"/>
          </p:cNvPicPr>
          <p:nvPr/>
        </p:nvPicPr>
        <p:blipFill>
          <a:blip r:embed="rId4" cstate="print"/>
          <a:stretch>
            <a:fillRect/>
          </a:stretch>
        </p:blipFill>
        <p:spPr>
          <a:xfrm rot="18708302">
            <a:off x="5955519" y="3991218"/>
            <a:ext cx="2867025" cy="1314308"/>
          </a:xfrm>
          <a:prstGeom prst="rect">
            <a:avLst/>
          </a:prstGeom>
        </p:spPr>
      </p:pic>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43</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0" y="350838"/>
            <a:ext cx="9067800" cy="639762"/>
          </a:xfrm>
          <a:prstGeom prst="rect">
            <a:avLst/>
          </a:prstGeom>
          <a:noFill/>
          <a:ln w="9525">
            <a:noFill/>
            <a:miter lim="800000"/>
            <a:headEnd/>
            <a:tailEnd/>
          </a:ln>
        </p:spPr>
        <p:txBody>
          <a:bodyPr/>
          <a:lstStyle/>
          <a:p>
            <a:pPr algn="ctr"/>
            <a:r>
              <a:rPr lang="en-US" sz="4000" dirty="0">
                <a:latin typeface="+mj-lt"/>
              </a:rPr>
              <a:t>Why Six Sigma?</a:t>
            </a:r>
            <a:br>
              <a:rPr lang="en-US" sz="4000" dirty="0">
                <a:latin typeface="+mj-lt"/>
              </a:rPr>
            </a:br>
            <a:endParaRPr lang="en-US" sz="4000" dirty="0">
              <a:latin typeface="+mj-lt"/>
            </a:endParaRPr>
          </a:p>
        </p:txBody>
      </p:sp>
      <p:sp>
        <p:nvSpPr>
          <p:cNvPr id="34819" name="Text Box 6"/>
          <p:cNvSpPr txBox="1">
            <a:spLocks noChangeArrowheads="1"/>
          </p:cNvSpPr>
          <p:nvPr/>
        </p:nvSpPr>
        <p:spPr bwMode="auto">
          <a:xfrm>
            <a:off x="228600" y="1600200"/>
            <a:ext cx="8839200" cy="3831818"/>
          </a:xfrm>
          <a:prstGeom prst="rect">
            <a:avLst/>
          </a:prstGeom>
          <a:noFill/>
          <a:ln w="9525">
            <a:noFill/>
            <a:miter lim="800000"/>
            <a:headEnd/>
            <a:tailEnd/>
          </a:ln>
        </p:spPr>
        <p:txBody>
          <a:bodyPr wrap="square">
            <a:spAutoFit/>
          </a:bodyPr>
          <a:lstStyle/>
          <a:p>
            <a:pPr marL="344488" indent="-344488">
              <a:spcAft>
                <a:spcPts val="1800"/>
              </a:spcAft>
              <a:buFont typeface="Arial" pitchFamily="34" charset="0"/>
              <a:buChar char="•"/>
            </a:pPr>
            <a:r>
              <a:rPr lang="en-US" sz="2800" dirty="0" smtClean="0">
                <a:solidFill>
                  <a:srgbClr val="008000"/>
                </a:solidFill>
              </a:rPr>
              <a:t>Reduces/eliminates </a:t>
            </a:r>
            <a:r>
              <a:rPr lang="en-US" sz="2800" dirty="0">
                <a:solidFill>
                  <a:srgbClr val="008000"/>
                </a:solidFill>
              </a:rPr>
              <a:t>cost of poor quality</a:t>
            </a:r>
          </a:p>
          <a:p>
            <a:pPr marL="344488" indent="-344488">
              <a:spcAft>
                <a:spcPts val="1800"/>
              </a:spcAft>
              <a:buFont typeface="Arial" pitchFamily="34" charset="0"/>
              <a:buChar char="•"/>
            </a:pPr>
            <a:r>
              <a:rPr lang="en-US" sz="2800" dirty="0" smtClean="0">
                <a:solidFill>
                  <a:srgbClr val="FF0000"/>
                </a:solidFill>
              </a:rPr>
              <a:t>Targets </a:t>
            </a:r>
            <a:r>
              <a:rPr lang="en-US" sz="2800" dirty="0">
                <a:solidFill>
                  <a:srgbClr val="FF0000"/>
                </a:solidFill>
              </a:rPr>
              <a:t>variation in production</a:t>
            </a:r>
          </a:p>
          <a:p>
            <a:pPr marL="344488" indent="-344488">
              <a:spcAft>
                <a:spcPts val="1800"/>
              </a:spcAft>
              <a:buFont typeface="Arial" pitchFamily="34" charset="0"/>
              <a:buChar char="•"/>
            </a:pPr>
            <a:r>
              <a:rPr lang="en-US" sz="2800" dirty="0" smtClean="0">
                <a:solidFill>
                  <a:srgbClr val="800000"/>
                </a:solidFill>
              </a:rPr>
              <a:t>Recognizes </a:t>
            </a:r>
            <a:r>
              <a:rPr lang="en-US" sz="2800" dirty="0">
                <a:solidFill>
                  <a:srgbClr val="800000"/>
                </a:solidFill>
              </a:rPr>
              <a:t>opportunities and </a:t>
            </a:r>
            <a:r>
              <a:rPr lang="en-US" sz="2800" dirty="0" smtClean="0">
                <a:solidFill>
                  <a:srgbClr val="800000"/>
                </a:solidFill>
              </a:rPr>
              <a:t>eliminates defects</a:t>
            </a:r>
          </a:p>
          <a:p>
            <a:pPr marL="344488" indent="-344488">
              <a:spcAft>
                <a:spcPts val="1800"/>
              </a:spcAft>
              <a:buFont typeface="Arial" pitchFamily="34" charset="0"/>
              <a:buChar char="•"/>
            </a:pPr>
            <a:r>
              <a:rPr lang="en-US" sz="2800" dirty="0" smtClean="0">
                <a:solidFill>
                  <a:srgbClr val="660066"/>
                </a:solidFill>
              </a:rPr>
              <a:t>Product </a:t>
            </a:r>
            <a:r>
              <a:rPr lang="en-US" sz="2800" dirty="0">
                <a:solidFill>
                  <a:srgbClr val="660066"/>
                </a:solidFill>
              </a:rPr>
              <a:t>variation is inevitable but must </a:t>
            </a:r>
            <a:r>
              <a:rPr lang="en-US" sz="2800" dirty="0" smtClean="0">
                <a:solidFill>
                  <a:srgbClr val="660066"/>
                </a:solidFill>
              </a:rPr>
              <a:t>be controlled</a:t>
            </a:r>
          </a:p>
          <a:p>
            <a:pPr marL="344488" indent="-344488">
              <a:spcAft>
                <a:spcPts val="1800"/>
              </a:spcAft>
              <a:buFont typeface="Arial" pitchFamily="34" charset="0"/>
              <a:buChar char="•"/>
            </a:pPr>
            <a:r>
              <a:rPr lang="en-US" sz="2800" dirty="0" smtClean="0">
                <a:solidFill>
                  <a:schemeClr val="folHlink"/>
                </a:solidFill>
              </a:rPr>
              <a:t>Data-driven </a:t>
            </a:r>
            <a:r>
              <a:rPr lang="en-US" sz="2800" dirty="0">
                <a:solidFill>
                  <a:schemeClr val="folHlink"/>
                </a:solidFill>
              </a:rPr>
              <a:t>decision making</a:t>
            </a:r>
          </a:p>
          <a:p>
            <a:pPr marL="344488" indent="-344488">
              <a:spcAft>
                <a:spcPts val="1800"/>
              </a:spcAft>
              <a:buFont typeface="Arial" pitchFamily="34" charset="0"/>
              <a:buChar char="•"/>
            </a:pPr>
            <a:r>
              <a:rPr lang="en-US" sz="2800" dirty="0" smtClean="0">
                <a:solidFill>
                  <a:schemeClr val="hlink"/>
                </a:solidFill>
              </a:rPr>
              <a:t>Quality </a:t>
            </a:r>
            <a:r>
              <a:rPr lang="en-US" sz="2800" dirty="0">
                <a:solidFill>
                  <a:schemeClr val="hlink"/>
                </a:solidFill>
              </a:rPr>
              <a:t>tools used to solve problems</a:t>
            </a:r>
          </a:p>
        </p:txBody>
      </p:sp>
      <p:sp>
        <p:nvSpPr>
          <p:cNvPr id="2" name="TextBox 1"/>
          <p:cNvSpPr txBox="1"/>
          <p:nvPr/>
        </p:nvSpPr>
        <p:spPr>
          <a:xfrm>
            <a:off x="2240329" y="5565308"/>
            <a:ext cx="5115503" cy="400110"/>
          </a:xfrm>
          <a:prstGeom prst="rect">
            <a:avLst/>
          </a:prstGeom>
          <a:noFill/>
        </p:spPr>
        <p:txBody>
          <a:bodyPr wrap="none" rtlCol="0">
            <a:spAutoFit/>
          </a:bodyPr>
          <a:lstStyle/>
          <a:p>
            <a:r>
              <a:rPr lang="en-US" dirty="0" err="1" smtClean="0"/>
              <a:t>Wisc</a:t>
            </a:r>
            <a:r>
              <a:rPr lang="en-US" dirty="0" smtClean="0"/>
              <a:t> on-line – what is Six Sigma – Why Six</a:t>
            </a:r>
            <a:endParaRPr lang="en-US" dirty="0"/>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44</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5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500"/>
                                        <p:tgtEl>
                                          <p:spTgt spid="348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fade">
                                      <p:cBhvr>
                                        <p:cTn id="17" dur="500"/>
                                        <p:tgtEl>
                                          <p:spTgt spid="348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fade">
                                      <p:cBhvr>
                                        <p:cTn id="22" dur="500"/>
                                        <p:tgtEl>
                                          <p:spTgt spid="348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Effect transition="in" filter="fade">
                                      <p:cBhvr>
                                        <p:cTn id="27" dur="500"/>
                                        <p:tgtEl>
                                          <p:spTgt spid="348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819">
                                            <p:txEl>
                                              <p:pRg st="5" end="5"/>
                                            </p:txEl>
                                          </p:spTgt>
                                        </p:tgtEl>
                                        <p:attrNameLst>
                                          <p:attrName>style.visibility</p:attrName>
                                        </p:attrNameLst>
                                      </p:cBhvr>
                                      <p:to>
                                        <p:strVal val="visible"/>
                                      </p:to>
                                    </p:set>
                                    <p:animEffect transition="in" filter="fade">
                                      <p:cBhvr>
                                        <p:cTn id="32" dur="500"/>
                                        <p:tgtEl>
                                          <p:spTgt spid="348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Six Sigma Comes from Manufacturing</a:t>
            </a:r>
            <a:endParaRPr lang="en-US" dirty="0"/>
          </a:p>
        </p:txBody>
      </p:sp>
      <p:sp>
        <p:nvSpPr>
          <p:cNvPr id="4" name="Content Placeholder 3"/>
          <p:cNvSpPr>
            <a:spLocks noGrp="1"/>
          </p:cNvSpPr>
          <p:nvPr>
            <p:ph idx="1"/>
          </p:nvPr>
        </p:nvSpPr>
        <p:spPr>
          <a:xfrm>
            <a:off x="762000" y="1295400"/>
            <a:ext cx="8229600" cy="4525963"/>
          </a:xfrm>
        </p:spPr>
        <p:txBody>
          <a:bodyPr>
            <a:normAutofit lnSpcReduction="10000"/>
          </a:bodyPr>
          <a:lstStyle/>
          <a:p>
            <a:pPr>
              <a:spcBef>
                <a:spcPts val="0"/>
              </a:spcBef>
            </a:pPr>
            <a:endParaRPr lang="en-US" sz="3600" dirty="0">
              <a:solidFill>
                <a:prstClr val="black"/>
              </a:solidFill>
            </a:endParaRPr>
          </a:p>
          <a:p>
            <a:pPr marL="0" indent="0">
              <a:spcBef>
                <a:spcPts val="0"/>
              </a:spcBef>
              <a:buNone/>
            </a:pPr>
            <a:r>
              <a:rPr lang="en-US" sz="2800" dirty="0">
                <a:solidFill>
                  <a:prstClr val="black"/>
                </a:solidFill>
              </a:rPr>
              <a:t>The maturity of a process can be called a sigma rating</a:t>
            </a:r>
          </a:p>
          <a:p>
            <a:pPr marL="571500" indent="-571500">
              <a:spcBef>
                <a:spcPts val="0"/>
              </a:spcBef>
              <a:buFont typeface="Arial" panose="020B0604020202020204" pitchFamily="34" charset="0"/>
              <a:buChar char="•"/>
            </a:pPr>
            <a:endParaRPr lang="en-US" sz="2800" dirty="0">
              <a:solidFill>
                <a:prstClr val="black"/>
              </a:solidFill>
            </a:endParaRPr>
          </a:p>
          <a:p>
            <a:pPr>
              <a:spcBef>
                <a:spcPts val="0"/>
              </a:spcBef>
            </a:pPr>
            <a:r>
              <a:rPr lang="en-US" sz="2800" dirty="0" smtClean="0">
                <a:solidFill>
                  <a:prstClr val="black"/>
                </a:solidFill>
              </a:rPr>
              <a:t>A </a:t>
            </a:r>
            <a:r>
              <a:rPr lang="en-US" sz="2800" dirty="0">
                <a:solidFill>
                  <a:prstClr val="black"/>
                </a:solidFill>
              </a:rPr>
              <a:t>Six Sigma process should </a:t>
            </a:r>
            <a:r>
              <a:rPr lang="en-US" sz="2800" dirty="0" smtClean="0">
                <a:solidFill>
                  <a:prstClr val="black"/>
                </a:solidFill>
              </a:rPr>
              <a:t>produce:</a:t>
            </a:r>
          </a:p>
          <a:p>
            <a:pPr lvl="1">
              <a:spcBef>
                <a:spcPts val="0"/>
              </a:spcBef>
            </a:pPr>
            <a:r>
              <a:rPr lang="en-US" sz="2400" i="1" dirty="0" smtClean="0">
                <a:solidFill>
                  <a:prstClr val="black"/>
                </a:solidFill>
              </a:rPr>
              <a:t>3.4 defects per million</a:t>
            </a:r>
          </a:p>
          <a:p>
            <a:pPr lvl="1">
              <a:spcBef>
                <a:spcPts val="0"/>
              </a:spcBef>
            </a:pPr>
            <a:r>
              <a:rPr lang="en-US" sz="2400" i="1" dirty="0" smtClean="0">
                <a:solidFill>
                  <a:prstClr val="black"/>
                </a:solidFill>
              </a:rPr>
              <a:t>99.99966 percent without defects</a:t>
            </a:r>
          </a:p>
          <a:p>
            <a:pPr marL="1485900" lvl="2" indent="-571500">
              <a:spcBef>
                <a:spcPts val="0"/>
              </a:spcBef>
              <a:buFont typeface="Arial" panose="020B0604020202020204" pitchFamily="34" charset="0"/>
              <a:buChar char="•"/>
            </a:pPr>
            <a:endParaRPr lang="en-US" sz="2800" i="1" dirty="0">
              <a:solidFill>
                <a:prstClr val="black"/>
              </a:solidFill>
            </a:endParaRPr>
          </a:p>
          <a:p>
            <a:pPr>
              <a:spcBef>
                <a:spcPts val="0"/>
              </a:spcBef>
            </a:pPr>
            <a:r>
              <a:rPr lang="en-US" sz="2800" dirty="0">
                <a:solidFill>
                  <a:prstClr val="black"/>
                </a:solidFill>
              </a:rPr>
              <a:t>DPMO refers to defects per million opportunities.  </a:t>
            </a:r>
          </a:p>
          <a:p>
            <a:pPr>
              <a:spcBef>
                <a:spcPts val="0"/>
              </a:spcBef>
            </a:pPr>
            <a:endParaRPr lang="en-US" sz="2800" dirty="0">
              <a:solidFill>
                <a:prstClr val="black"/>
              </a:solidFill>
            </a:endParaRPr>
          </a:p>
          <a:p>
            <a:pPr>
              <a:spcBef>
                <a:spcPts val="0"/>
              </a:spcBef>
            </a:pPr>
            <a:r>
              <a:rPr lang="en-US" sz="2800" dirty="0">
                <a:solidFill>
                  <a:prstClr val="black"/>
                </a:solidFill>
              </a:rPr>
              <a:t>The product being manufactured has a number of opportunities to have a defect. </a:t>
            </a:r>
          </a:p>
          <a:p>
            <a:endParaRPr lang="en-US" dirty="0"/>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45</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40314682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Six Sigma Ratings</a:t>
            </a:r>
            <a:endParaRPr lang="en-US" dirty="0"/>
          </a:p>
        </p:txBody>
      </p:sp>
      <p:sp>
        <p:nvSpPr>
          <p:cNvPr id="4" name="Content Placeholder 3"/>
          <p:cNvSpPr>
            <a:spLocks noGrp="1"/>
          </p:cNvSpPr>
          <p:nvPr>
            <p:ph idx="1"/>
          </p:nvPr>
        </p:nvSpPr>
        <p:spPr/>
        <p:txBody>
          <a:bodyPr/>
          <a:lstStyle/>
          <a:p>
            <a:pPr>
              <a:spcBef>
                <a:spcPts val="0"/>
              </a:spcBef>
            </a:pPr>
            <a:r>
              <a:rPr lang="en-US" sz="2800" dirty="0">
                <a:solidFill>
                  <a:prstClr val="black"/>
                </a:solidFill>
              </a:rPr>
              <a:t>Companies operating at Two to Three Sigma can lose 20-40 percent of sales </a:t>
            </a:r>
          </a:p>
          <a:p>
            <a:pPr marL="0" indent="0">
              <a:spcBef>
                <a:spcPts val="0"/>
              </a:spcBef>
              <a:buNone/>
            </a:pPr>
            <a:endParaRPr lang="en-US" sz="2800" dirty="0">
              <a:solidFill>
                <a:prstClr val="black"/>
              </a:solidFill>
            </a:endParaRPr>
          </a:p>
          <a:p>
            <a:pPr>
              <a:spcBef>
                <a:spcPts val="0"/>
              </a:spcBef>
            </a:pPr>
            <a:r>
              <a:rPr lang="en-US" sz="2800" dirty="0">
                <a:solidFill>
                  <a:prstClr val="black"/>
                </a:solidFill>
              </a:rPr>
              <a:t>Six Sigma ratings can help a company reduce cost by </a:t>
            </a:r>
            <a:r>
              <a:rPr lang="en-US" sz="2800" dirty="0" smtClean="0">
                <a:solidFill>
                  <a:prstClr val="black"/>
                </a:solidFill>
              </a:rPr>
              <a:t>reducing:</a:t>
            </a:r>
          </a:p>
          <a:p>
            <a:pPr lvl="1">
              <a:spcBef>
                <a:spcPts val="0"/>
              </a:spcBef>
            </a:pPr>
            <a:r>
              <a:rPr lang="en-US" sz="2400" i="1" dirty="0" smtClean="0">
                <a:solidFill>
                  <a:prstClr val="black"/>
                </a:solidFill>
              </a:rPr>
              <a:t>Errors</a:t>
            </a:r>
          </a:p>
          <a:p>
            <a:pPr lvl="1">
              <a:spcBef>
                <a:spcPts val="0"/>
              </a:spcBef>
            </a:pPr>
            <a:r>
              <a:rPr lang="en-US" sz="2400" i="1" dirty="0" smtClean="0">
                <a:solidFill>
                  <a:prstClr val="black"/>
                </a:solidFill>
              </a:rPr>
              <a:t>Scrap</a:t>
            </a:r>
          </a:p>
          <a:p>
            <a:pPr lvl="1">
              <a:spcBef>
                <a:spcPts val="0"/>
              </a:spcBef>
            </a:pPr>
            <a:r>
              <a:rPr lang="en-US" sz="2400" i="1" dirty="0" smtClean="0">
                <a:solidFill>
                  <a:prstClr val="black"/>
                </a:solidFill>
              </a:rPr>
              <a:t>Rework</a:t>
            </a:r>
            <a:endParaRPr lang="en-US" sz="2400" i="1" dirty="0">
              <a:solidFill>
                <a:prstClr val="black"/>
              </a:solidFill>
            </a:endParaRPr>
          </a:p>
          <a:p>
            <a:endParaRPr lang="en-US" dirty="0"/>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46</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35923970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0" y="152400"/>
            <a:ext cx="9144000" cy="762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Sigma Performance Ratings/Levels</a:t>
            </a:r>
          </a:p>
        </p:txBody>
      </p:sp>
      <p:graphicFrame>
        <p:nvGraphicFramePr>
          <p:cNvPr id="57352" name="Group 8"/>
          <p:cNvGraphicFramePr>
            <a:graphicFrameLocks noGrp="1"/>
          </p:cNvGraphicFramePr>
          <p:nvPr>
            <p:extLst>
              <p:ext uri="{D42A27DB-BD31-4B8C-83A1-F6EECF244321}">
                <p14:modId xmlns:p14="http://schemas.microsoft.com/office/powerpoint/2010/main" val="2254291567"/>
              </p:ext>
            </p:extLst>
          </p:nvPr>
        </p:nvGraphicFramePr>
        <p:xfrm>
          <a:off x="1600200" y="1371600"/>
          <a:ext cx="6172200" cy="4538664"/>
        </p:xfrm>
        <a:graphic>
          <a:graphicData uri="http://schemas.openxmlformats.org/drawingml/2006/table">
            <a:tbl>
              <a:tblPr/>
              <a:tblGrid>
                <a:gridCol w="1697038"/>
                <a:gridCol w="2216150"/>
                <a:gridCol w="2259012"/>
              </a:tblGrid>
              <a:tr h="987425">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Sigma Level</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Percent</a:t>
                      </a:r>
                    </a:p>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Defective</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Defects per</a:t>
                      </a:r>
                    </a:p>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Million</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595313">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1</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69%</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691,462</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596900">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2</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31%</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308,538</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573088">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3</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6.70%</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68,807</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593725">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4</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0.62%</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6,210</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596900">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5</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0.02%</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233</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595313">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6</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0.00034%</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Times New Roman" pitchFamily="18" charset="0"/>
                        </a:rPr>
                        <a:t>3.4</a:t>
                      </a:r>
                      <a:endParaRPr kumimoji="0" lang="en-US" sz="20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47</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0" y="122238"/>
            <a:ext cx="9144000" cy="639762"/>
          </a:xfrm>
          <a:prstGeom prst="rect">
            <a:avLst/>
          </a:prstGeom>
          <a:noFill/>
          <a:ln w="9525">
            <a:noFill/>
            <a:miter lim="800000"/>
            <a:headEnd/>
            <a:tailEnd/>
          </a:ln>
        </p:spPr>
        <p:txBody>
          <a:bodyPr/>
          <a:lstStyle/>
          <a:p>
            <a:pPr algn="ctr"/>
            <a:r>
              <a:rPr lang="en-US" sz="4000" dirty="0">
                <a:latin typeface="+mj-lt"/>
              </a:rPr>
              <a:t>What Sigma </a:t>
            </a:r>
            <a:r>
              <a:rPr lang="en-US" sz="4000" dirty="0" smtClean="0">
                <a:latin typeface="+mj-lt"/>
              </a:rPr>
              <a:t>Rating do </a:t>
            </a:r>
            <a:r>
              <a:rPr lang="en-US" sz="4000" dirty="0">
                <a:latin typeface="+mj-lt"/>
              </a:rPr>
              <a:t>You Want?</a:t>
            </a:r>
          </a:p>
        </p:txBody>
      </p:sp>
      <p:graphicFrame>
        <p:nvGraphicFramePr>
          <p:cNvPr id="61474" name="Group 34"/>
          <p:cNvGraphicFramePr>
            <a:graphicFrameLocks noGrp="1"/>
          </p:cNvGraphicFramePr>
          <p:nvPr>
            <p:extLst>
              <p:ext uri="{D42A27DB-BD31-4B8C-83A1-F6EECF244321}">
                <p14:modId xmlns:p14="http://schemas.microsoft.com/office/powerpoint/2010/main" val="1392870884"/>
              </p:ext>
            </p:extLst>
          </p:nvPr>
        </p:nvGraphicFramePr>
        <p:xfrm>
          <a:off x="1066800" y="1143001"/>
          <a:ext cx="7391400" cy="4495799"/>
        </p:xfrm>
        <a:graphic>
          <a:graphicData uri="http://schemas.openxmlformats.org/drawingml/2006/table">
            <a:tbl>
              <a:tblPr/>
              <a:tblGrid>
                <a:gridCol w="3695700"/>
                <a:gridCol w="3695700"/>
              </a:tblGrid>
              <a:tr h="396051">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ea typeface="Times New Roman" pitchFamily="18" charset="0"/>
                          <a:cs typeface="Courier New" pitchFamily="49" charset="0"/>
                        </a:rPr>
                        <a:t>3.8 Sigma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ea typeface="Times New Roman" pitchFamily="18" charset="0"/>
                          <a:cs typeface="Courier New" pitchFamily="49" charset="0"/>
                        </a:rPr>
                        <a:t>Six Sigma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75257">
                <a:tc>
                  <a:txBody>
                    <a:bodyPr/>
                    <a:lstStyle/>
                    <a:p>
                      <a:pPr marL="0" marR="0" lvl="0" indent="0" algn="l" defTabSz="914400" rtl="0" eaLnBrk="1" fontAlgn="base" latinLnBrk="0" hangingPunct="1">
                        <a:lnSpc>
                          <a:spcPct val="100000"/>
                        </a:lnSpc>
                        <a:spcBef>
                          <a:spcPct val="0"/>
                        </a:spcBef>
                        <a:spcAft>
                          <a:spcPct val="0"/>
                        </a:spcAft>
                        <a:buClrTx/>
                        <a:buSzTx/>
                        <a:buFont typeface="Symbol" pitchFamily="18" charset="2"/>
                        <a:buNone/>
                        <a:tabLst/>
                      </a:pPr>
                      <a:r>
                        <a:rPr kumimoji="0" lang="en-US" sz="1800" b="0" i="0" u="none" strike="noStrike" cap="none" normalizeH="0" baseline="0" dirty="0" smtClean="0">
                          <a:ln>
                            <a:noFill/>
                          </a:ln>
                          <a:solidFill>
                            <a:schemeClr val="tx1"/>
                          </a:solidFill>
                          <a:effectLst/>
                          <a:latin typeface="Arial" charset="0"/>
                          <a:ea typeface="Times New Roman" pitchFamily="18" charset="0"/>
                          <a:cs typeface="Courier New" pitchFamily="49" charset="0"/>
                        </a:rPr>
                        <a:t>20,000 lost pieces of mail every hour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Symbol" pitchFamily="18" charset="2"/>
                        <a:buNone/>
                        <a:tabLst/>
                      </a:pPr>
                      <a:r>
                        <a:rPr kumimoji="0" lang="en-US" sz="1800" b="0" i="0" u="none" strike="noStrike" cap="none" normalizeH="0" baseline="0" dirty="0" smtClean="0">
                          <a:ln>
                            <a:noFill/>
                          </a:ln>
                          <a:solidFill>
                            <a:schemeClr val="tx1"/>
                          </a:solidFill>
                          <a:effectLst/>
                          <a:latin typeface="Arial" charset="0"/>
                          <a:ea typeface="Times New Roman" pitchFamily="18" charset="0"/>
                          <a:cs typeface="Courier New" pitchFamily="49" charset="0"/>
                        </a:rPr>
                        <a:t>7 lost pieces of mail every hour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73537">
                <a:tc>
                  <a:txBody>
                    <a:bodyPr/>
                    <a:lstStyle/>
                    <a:p>
                      <a:pPr marL="0" marR="0" lvl="0" indent="0" algn="l" defTabSz="914400" rtl="0" eaLnBrk="1" fontAlgn="base" latinLnBrk="0" hangingPunct="1">
                        <a:lnSpc>
                          <a:spcPct val="100000"/>
                        </a:lnSpc>
                        <a:spcBef>
                          <a:spcPct val="0"/>
                        </a:spcBef>
                        <a:spcAft>
                          <a:spcPct val="0"/>
                        </a:spcAft>
                        <a:buClrTx/>
                        <a:buSzTx/>
                        <a:buFont typeface="Symbol" pitchFamily="18" charset="2"/>
                        <a:buNone/>
                        <a:tabLst/>
                      </a:pPr>
                      <a:r>
                        <a:rPr kumimoji="0" lang="en-US" sz="1800" b="0" i="0" u="none" strike="noStrike" cap="none" normalizeH="0" baseline="0" dirty="0" smtClean="0">
                          <a:ln>
                            <a:noFill/>
                          </a:ln>
                          <a:solidFill>
                            <a:schemeClr val="tx1"/>
                          </a:solidFill>
                          <a:effectLst/>
                          <a:latin typeface="Arial" charset="0"/>
                          <a:ea typeface="Times New Roman" pitchFamily="18" charset="0"/>
                          <a:cs typeface="Courier New" pitchFamily="49" charset="0"/>
                        </a:rPr>
                        <a:t>5,000 surgical mistakes made each week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Symbol" pitchFamily="18" charset="2"/>
                        <a:buNone/>
                        <a:tabLst/>
                      </a:pPr>
                      <a:r>
                        <a:rPr kumimoji="0" lang="en-US" sz="1800" b="0" i="0" u="none" strike="noStrike" cap="none" normalizeH="0" baseline="0" dirty="0" smtClean="0">
                          <a:ln>
                            <a:noFill/>
                          </a:ln>
                          <a:solidFill>
                            <a:schemeClr val="tx1"/>
                          </a:solidFill>
                          <a:effectLst/>
                          <a:latin typeface="Arial" charset="0"/>
                          <a:ea typeface="Times New Roman" pitchFamily="18" charset="0"/>
                          <a:cs typeface="Courier New" pitchFamily="49" charset="0"/>
                        </a:rPr>
                        <a:t>1.7 surgical mistakes made each week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73537">
                <a:tc>
                  <a:txBody>
                    <a:bodyPr/>
                    <a:lstStyle/>
                    <a:p>
                      <a:pPr marL="0" marR="0" lvl="0" indent="0" algn="l" defTabSz="914400" rtl="0" eaLnBrk="1" fontAlgn="base" latinLnBrk="0" hangingPunct="1">
                        <a:lnSpc>
                          <a:spcPct val="100000"/>
                        </a:lnSpc>
                        <a:spcBef>
                          <a:spcPct val="0"/>
                        </a:spcBef>
                        <a:spcAft>
                          <a:spcPct val="0"/>
                        </a:spcAft>
                        <a:buClrTx/>
                        <a:buSzTx/>
                        <a:buFont typeface="Symbol" pitchFamily="18" charset="2"/>
                        <a:buNone/>
                        <a:tabLst/>
                      </a:pPr>
                      <a:r>
                        <a:rPr kumimoji="0" lang="en-US" sz="1800" b="0" i="0" u="none" strike="noStrike" cap="none" normalizeH="0" baseline="0" dirty="0" smtClean="0">
                          <a:ln>
                            <a:noFill/>
                          </a:ln>
                          <a:solidFill>
                            <a:schemeClr val="tx1"/>
                          </a:solidFill>
                          <a:effectLst/>
                          <a:latin typeface="Arial" charset="0"/>
                          <a:ea typeface="Times New Roman" pitchFamily="18" charset="0"/>
                          <a:cs typeface="Courier New" pitchFamily="49" charset="0"/>
                        </a:rPr>
                        <a:t>3 warranty claims for every new automobile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Symbol" pitchFamily="18" charset="2"/>
                        <a:buNone/>
                        <a:tabLst/>
                      </a:pPr>
                      <a:r>
                        <a:rPr kumimoji="0" lang="en-US" sz="1800" b="0" i="0" u="none" strike="noStrike" cap="none" normalizeH="0" baseline="0" dirty="0" smtClean="0">
                          <a:ln>
                            <a:noFill/>
                          </a:ln>
                          <a:solidFill>
                            <a:schemeClr val="tx1"/>
                          </a:solidFill>
                          <a:effectLst/>
                          <a:latin typeface="Arial" charset="0"/>
                          <a:ea typeface="Times New Roman" pitchFamily="18" charset="0"/>
                          <a:cs typeface="Courier New" pitchFamily="49" charset="0"/>
                        </a:rPr>
                        <a:t>1 warranty claim for every 980 automobiles produced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76975">
                <a:tc>
                  <a:txBody>
                    <a:bodyPr/>
                    <a:lstStyle/>
                    <a:p>
                      <a:pPr marL="0" marR="0" lvl="0" indent="0" algn="l" defTabSz="914400" rtl="0" eaLnBrk="1" fontAlgn="base" latinLnBrk="0" hangingPunct="1">
                        <a:lnSpc>
                          <a:spcPct val="100000"/>
                        </a:lnSpc>
                        <a:spcBef>
                          <a:spcPct val="0"/>
                        </a:spcBef>
                        <a:spcAft>
                          <a:spcPct val="0"/>
                        </a:spcAft>
                        <a:buClrTx/>
                        <a:buSzTx/>
                        <a:buFont typeface="Symbol" pitchFamily="18" charset="2"/>
                        <a:buNone/>
                        <a:tabLst/>
                      </a:pPr>
                      <a:r>
                        <a:rPr kumimoji="0" lang="en-US" sz="1800" b="0" i="0" u="none" strike="noStrike" cap="none" normalizeH="0" baseline="0" dirty="0" smtClean="0">
                          <a:ln>
                            <a:noFill/>
                          </a:ln>
                          <a:solidFill>
                            <a:schemeClr val="tx1"/>
                          </a:solidFill>
                          <a:effectLst/>
                          <a:latin typeface="Arial" charset="0"/>
                          <a:ea typeface="Times New Roman" pitchFamily="18" charset="0"/>
                          <a:cs typeface="Courier New" pitchFamily="49" charset="0"/>
                        </a:rPr>
                        <a:t>No electricity for almost 7 hours each month</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Symbol" pitchFamily="18" charset="2"/>
                        <a:buNone/>
                        <a:tabLst/>
                      </a:pPr>
                      <a:r>
                        <a:rPr kumimoji="0" lang="en-US" sz="1800" b="0" i="0" u="none" strike="noStrike" cap="none" normalizeH="0" baseline="0" dirty="0" smtClean="0">
                          <a:ln>
                            <a:noFill/>
                          </a:ln>
                          <a:solidFill>
                            <a:schemeClr val="tx1"/>
                          </a:solidFill>
                          <a:effectLst/>
                          <a:latin typeface="Arial" charset="0"/>
                          <a:ea typeface="Times New Roman" pitchFamily="18" charset="0"/>
                          <a:cs typeface="Courier New" pitchFamily="49" charset="0"/>
                        </a:rPr>
                        <a:t>1 hour without electricity every 34 years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000442">
                <a:tc>
                  <a:txBody>
                    <a:bodyPr/>
                    <a:lstStyle/>
                    <a:p>
                      <a:pPr marL="0" marR="0" lvl="0" indent="0" algn="l" defTabSz="914400" rtl="0" eaLnBrk="1" fontAlgn="base" latinLnBrk="0" hangingPunct="1">
                        <a:lnSpc>
                          <a:spcPct val="100000"/>
                        </a:lnSpc>
                        <a:spcBef>
                          <a:spcPct val="0"/>
                        </a:spcBef>
                        <a:spcAft>
                          <a:spcPct val="0"/>
                        </a:spcAft>
                        <a:buClrTx/>
                        <a:buSzTx/>
                        <a:buFont typeface="Symbol" pitchFamily="18" charset="2"/>
                        <a:buNone/>
                        <a:tabLst/>
                      </a:pPr>
                      <a:r>
                        <a:rPr kumimoji="0" lang="en-US" sz="1800" b="0" i="0" u="none" strike="noStrike" cap="none" normalizeH="0" baseline="0" dirty="0" smtClean="0">
                          <a:ln>
                            <a:noFill/>
                          </a:ln>
                          <a:solidFill>
                            <a:schemeClr val="tx1"/>
                          </a:solidFill>
                          <a:effectLst/>
                          <a:latin typeface="Arial" charset="0"/>
                          <a:ea typeface="Times New Roman" pitchFamily="18" charset="0"/>
                          <a:cs typeface="Courier New" pitchFamily="49" charset="0"/>
                        </a:rPr>
                        <a:t>2 short or long landings at major airports every day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Symbol" pitchFamily="18" charset="2"/>
                        <a:buNone/>
                        <a:tabLst/>
                      </a:pPr>
                      <a:r>
                        <a:rPr kumimoji="0" lang="en-US" sz="1800" b="0" i="0" u="none" strike="noStrike" cap="none" normalizeH="0" baseline="0" dirty="0" smtClean="0">
                          <a:ln>
                            <a:noFill/>
                          </a:ln>
                          <a:solidFill>
                            <a:schemeClr val="tx1"/>
                          </a:solidFill>
                          <a:effectLst/>
                          <a:latin typeface="Arial" charset="0"/>
                          <a:ea typeface="Times New Roman" pitchFamily="18" charset="0"/>
                          <a:cs typeface="Courier New" pitchFamily="49" charset="0"/>
                        </a:rPr>
                        <a:t>1 short landing or long landing at major airports every five years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48</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0" y="2286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The Fundamentals of Six Sigma</a:t>
            </a:r>
          </a:p>
        </p:txBody>
      </p:sp>
      <p:sp>
        <p:nvSpPr>
          <p:cNvPr id="35843" name="Rectangle 4"/>
          <p:cNvSpPr>
            <a:spLocks noGrp="1" noChangeArrowheads="1"/>
          </p:cNvSpPr>
          <p:nvPr>
            <p:ph idx="1"/>
          </p:nvPr>
        </p:nvSpPr>
        <p:spPr>
          <a:xfrm>
            <a:off x="914400" y="2209800"/>
            <a:ext cx="6934200" cy="4038600"/>
          </a:xfrm>
          <a:noFill/>
        </p:spPr>
        <p:txBody>
          <a:bodyPr/>
          <a:lstStyle/>
          <a:p>
            <a:pPr lvl="1" eaLnBrk="1" hangingPunct="1">
              <a:buFontTx/>
              <a:buNone/>
            </a:pPr>
            <a:r>
              <a:rPr lang="en-US" sz="3200" b="1" dirty="0" smtClean="0">
                <a:solidFill>
                  <a:srgbClr val="008000"/>
                </a:solidFill>
              </a:rPr>
              <a:t>Y=f(x)+ε</a:t>
            </a:r>
          </a:p>
          <a:p>
            <a:pPr lvl="1" eaLnBrk="1" hangingPunct="1">
              <a:spcBef>
                <a:spcPts val="1800"/>
              </a:spcBef>
              <a:buFontTx/>
              <a:buNone/>
            </a:pPr>
            <a:r>
              <a:rPr lang="en-US" sz="2400" b="1" dirty="0" smtClean="0">
                <a:solidFill>
                  <a:srgbClr val="008000"/>
                </a:solidFill>
              </a:rPr>
              <a:t>Y = </a:t>
            </a:r>
            <a:r>
              <a:rPr lang="en-US" sz="2400" dirty="0" smtClean="0">
                <a:solidFill>
                  <a:srgbClr val="008000"/>
                </a:solidFill>
              </a:rPr>
              <a:t>is the outcome</a:t>
            </a:r>
            <a:endParaRPr lang="en-US" sz="2400" b="1" dirty="0" smtClean="0">
              <a:solidFill>
                <a:srgbClr val="008000"/>
              </a:solidFill>
            </a:endParaRPr>
          </a:p>
          <a:p>
            <a:pPr lvl="1" eaLnBrk="1" hangingPunct="1">
              <a:buFontTx/>
              <a:buNone/>
            </a:pPr>
            <a:r>
              <a:rPr lang="en-US" sz="2400" b="1" dirty="0" smtClean="0">
                <a:solidFill>
                  <a:srgbClr val="008000"/>
                </a:solidFill>
              </a:rPr>
              <a:t>X = </a:t>
            </a:r>
            <a:r>
              <a:rPr lang="en-US" sz="2400" dirty="0" smtClean="0">
                <a:solidFill>
                  <a:srgbClr val="008000"/>
                </a:solidFill>
              </a:rPr>
              <a:t>an input</a:t>
            </a:r>
            <a:endParaRPr lang="en-US" sz="2400" b="1" dirty="0" smtClean="0">
              <a:solidFill>
                <a:srgbClr val="008000"/>
              </a:solidFill>
            </a:endParaRPr>
          </a:p>
          <a:p>
            <a:pPr lvl="1" eaLnBrk="1" hangingPunct="1">
              <a:buFontTx/>
              <a:buNone/>
            </a:pPr>
            <a:r>
              <a:rPr lang="en-US" sz="2400" b="1" dirty="0" smtClean="0">
                <a:solidFill>
                  <a:srgbClr val="008000"/>
                </a:solidFill>
              </a:rPr>
              <a:t>F = </a:t>
            </a:r>
            <a:r>
              <a:rPr lang="en-US" sz="2400" dirty="0" smtClean="0">
                <a:solidFill>
                  <a:srgbClr val="008000"/>
                </a:solidFill>
              </a:rPr>
              <a:t>the function being performed on the input</a:t>
            </a:r>
            <a:endParaRPr lang="en-US" sz="2400" b="1" dirty="0" smtClean="0">
              <a:solidFill>
                <a:srgbClr val="008000"/>
              </a:solidFill>
            </a:endParaRPr>
          </a:p>
          <a:p>
            <a:pPr lvl="1" eaLnBrk="1" hangingPunct="1">
              <a:buFontTx/>
              <a:buNone/>
            </a:pPr>
            <a:r>
              <a:rPr lang="el-GR" sz="2400" b="1" dirty="0" smtClean="0">
                <a:solidFill>
                  <a:srgbClr val="008000"/>
                </a:solidFill>
                <a:cs typeface="Arial" charset="0"/>
              </a:rPr>
              <a:t>ε</a:t>
            </a:r>
            <a:r>
              <a:rPr lang="en-US" sz="2400" b="1" dirty="0" smtClean="0">
                <a:solidFill>
                  <a:srgbClr val="008000"/>
                </a:solidFill>
              </a:rPr>
              <a:t> = </a:t>
            </a:r>
            <a:r>
              <a:rPr lang="en-US" sz="2400" dirty="0" smtClean="0">
                <a:solidFill>
                  <a:srgbClr val="008000"/>
                </a:solidFill>
              </a:rPr>
              <a:t>factors that impact the outcome</a:t>
            </a:r>
          </a:p>
        </p:txBody>
      </p:sp>
      <p:sp>
        <p:nvSpPr>
          <p:cNvPr id="35844" name="Text Box 5"/>
          <p:cNvSpPr txBox="1">
            <a:spLocks noChangeArrowheads="1"/>
          </p:cNvSpPr>
          <p:nvPr/>
        </p:nvSpPr>
        <p:spPr bwMode="auto">
          <a:xfrm>
            <a:off x="457200" y="1524000"/>
            <a:ext cx="6226175" cy="523220"/>
          </a:xfrm>
          <a:prstGeom prst="rect">
            <a:avLst/>
          </a:prstGeom>
          <a:noFill/>
          <a:ln w="9525">
            <a:noFill/>
            <a:miter lim="800000"/>
            <a:headEnd/>
            <a:tailEnd/>
          </a:ln>
        </p:spPr>
        <p:txBody>
          <a:bodyPr wrap="square">
            <a:spAutoFit/>
          </a:bodyPr>
          <a:lstStyle/>
          <a:p>
            <a:pPr marL="344488" indent="-344488">
              <a:buFontTx/>
              <a:buChar char="•"/>
            </a:pPr>
            <a:r>
              <a:rPr lang="en-US" sz="2800" dirty="0">
                <a:latin typeface="+mn-lt"/>
              </a:rPr>
              <a:t>Basic performance equation</a:t>
            </a:r>
          </a:p>
        </p:txBody>
      </p:sp>
      <p:sp>
        <p:nvSpPr>
          <p:cNvPr id="35845" name="Text Box 6"/>
          <p:cNvSpPr txBox="1">
            <a:spLocks noChangeArrowheads="1"/>
          </p:cNvSpPr>
          <p:nvPr/>
        </p:nvSpPr>
        <p:spPr bwMode="auto">
          <a:xfrm>
            <a:off x="457200" y="4953000"/>
            <a:ext cx="8229600" cy="523220"/>
          </a:xfrm>
          <a:prstGeom prst="rect">
            <a:avLst/>
          </a:prstGeom>
          <a:noFill/>
          <a:ln w="9525">
            <a:noFill/>
            <a:miter lim="800000"/>
            <a:headEnd/>
            <a:tailEnd/>
          </a:ln>
        </p:spPr>
        <p:txBody>
          <a:bodyPr wrap="square">
            <a:spAutoFit/>
          </a:bodyPr>
          <a:lstStyle/>
          <a:p>
            <a:pPr marL="344488" indent="-344488">
              <a:buFontTx/>
              <a:buChar char="•"/>
            </a:pPr>
            <a:r>
              <a:rPr lang="en-US" sz="2800" dirty="0">
                <a:latin typeface="+mn-lt"/>
              </a:rPr>
              <a:t>Understand causes of variation and reduce them</a:t>
            </a: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49</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8238" y="228600"/>
            <a:ext cx="9135762" cy="1143000"/>
          </a:xfrm>
          <a:prstGeom prst="rect">
            <a:avLst/>
          </a:prstGeom>
          <a:noFill/>
          <a:ln w="9525">
            <a:noFill/>
            <a:miter lim="800000"/>
            <a:headEnd/>
            <a:tailEnd/>
          </a:ln>
        </p:spPr>
        <p:txBody>
          <a:bodyPr/>
          <a:lstStyle/>
          <a:p>
            <a:pPr algn="ctr"/>
            <a:r>
              <a:rPr lang="en-US" sz="4000" dirty="0">
                <a:latin typeface="+mj-lt"/>
              </a:rPr>
              <a:t>Who is </a:t>
            </a:r>
            <a:r>
              <a:rPr lang="en-US" sz="4000" dirty="0" smtClean="0">
                <a:latin typeface="+mj-lt"/>
              </a:rPr>
              <a:t>Responsible for </a:t>
            </a:r>
            <a:r>
              <a:rPr lang="en-US" sz="4000" dirty="0">
                <a:latin typeface="+mj-lt"/>
              </a:rPr>
              <a:t>Six Sigma?</a:t>
            </a:r>
          </a:p>
        </p:txBody>
      </p:sp>
      <p:sp>
        <p:nvSpPr>
          <p:cNvPr id="39939" name="Rectangle 5"/>
          <p:cNvSpPr>
            <a:spLocks noChangeArrowheads="1"/>
          </p:cNvSpPr>
          <p:nvPr/>
        </p:nvSpPr>
        <p:spPr bwMode="auto">
          <a:xfrm>
            <a:off x="499419" y="1295400"/>
            <a:ext cx="8153400" cy="4572000"/>
          </a:xfrm>
          <a:prstGeom prst="rect">
            <a:avLst/>
          </a:prstGeom>
          <a:noFill/>
          <a:ln w="9525">
            <a:noFill/>
            <a:miter lim="800000"/>
            <a:headEnd/>
            <a:tailEnd/>
          </a:ln>
        </p:spPr>
        <p:txBody>
          <a:bodyPr/>
          <a:lstStyle/>
          <a:p>
            <a:pPr marL="342900" indent="-342900">
              <a:spcBef>
                <a:spcPct val="20000"/>
              </a:spcBef>
            </a:pPr>
            <a:r>
              <a:rPr lang="en-US" sz="2600" i="1" dirty="0"/>
              <a:t>		</a:t>
            </a:r>
            <a:r>
              <a:rPr lang="en-US" sz="2800" b="1" i="1" dirty="0">
                <a:latin typeface="+mn-lt"/>
              </a:rPr>
              <a:t>“The best Six Sigma projects begin not inside the business but outside it, focused on answering the question-how can we make the customer more competitive?  What is critical to the customer’s success?...One thing we have discovered with certainty is that anything we do that makes the customer successful inevitably results in a financial return for us.”</a:t>
            </a:r>
          </a:p>
          <a:p>
            <a:pPr marL="342900" indent="-342900">
              <a:spcBef>
                <a:spcPct val="20000"/>
              </a:spcBef>
            </a:pPr>
            <a:r>
              <a:rPr lang="en-US" sz="2800" b="1" i="1" dirty="0">
                <a:latin typeface="+mn-lt"/>
              </a:rPr>
              <a:t>						---Jack Welch</a:t>
            </a: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50</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0" y="274638"/>
            <a:ext cx="9144000" cy="715962"/>
          </a:xfrm>
          <a:prstGeom prst="rect">
            <a:avLst/>
          </a:prstGeom>
          <a:noFill/>
          <a:ln w="9525">
            <a:noFill/>
            <a:miter lim="800000"/>
            <a:headEnd/>
            <a:tailEnd/>
          </a:ln>
        </p:spPr>
        <p:txBody>
          <a:bodyPr/>
          <a:lstStyle/>
          <a:p>
            <a:pPr algn="ctr"/>
            <a:r>
              <a:rPr lang="en-US" sz="4000" dirty="0">
                <a:latin typeface="+mj-lt"/>
              </a:rPr>
              <a:t>Who is </a:t>
            </a:r>
            <a:r>
              <a:rPr lang="en-US" sz="4000" dirty="0" smtClean="0">
                <a:latin typeface="+mj-lt"/>
              </a:rPr>
              <a:t>Responsible for </a:t>
            </a:r>
            <a:r>
              <a:rPr lang="en-US" sz="4000" dirty="0">
                <a:latin typeface="+mj-lt"/>
              </a:rPr>
              <a:t>Six Sigma? </a:t>
            </a:r>
            <a:r>
              <a:rPr lang="en-US" sz="2400" dirty="0">
                <a:latin typeface="+mj-lt"/>
              </a:rPr>
              <a:t>(Cont’d.)</a:t>
            </a:r>
          </a:p>
        </p:txBody>
      </p:sp>
      <p:sp>
        <p:nvSpPr>
          <p:cNvPr id="40963" name="Rectangle 5"/>
          <p:cNvSpPr>
            <a:spLocks noChangeArrowheads="1"/>
          </p:cNvSpPr>
          <p:nvPr/>
        </p:nvSpPr>
        <p:spPr bwMode="auto">
          <a:xfrm>
            <a:off x="457200" y="1828800"/>
            <a:ext cx="5029200" cy="2514600"/>
          </a:xfrm>
          <a:prstGeom prst="rect">
            <a:avLst/>
          </a:prstGeom>
          <a:noFill/>
          <a:ln w="9525">
            <a:noFill/>
            <a:miter lim="800000"/>
            <a:headEnd/>
            <a:tailEnd/>
          </a:ln>
        </p:spPr>
        <p:txBody>
          <a:bodyPr/>
          <a:lstStyle/>
          <a:p>
            <a:pPr marL="342900" indent="-342900">
              <a:spcBef>
                <a:spcPct val="20000"/>
              </a:spcBef>
              <a:spcAft>
                <a:spcPts val="1200"/>
              </a:spcAft>
              <a:buFontTx/>
              <a:buChar char="•"/>
            </a:pPr>
            <a:r>
              <a:rPr lang="en-US" sz="3000" dirty="0">
                <a:solidFill>
                  <a:srgbClr val="660066"/>
                </a:solidFill>
              </a:rPr>
              <a:t>Six Sigma Champion</a:t>
            </a:r>
          </a:p>
          <a:p>
            <a:pPr marL="342900" indent="-342900">
              <a:spcBef>
                <a:spcPct val="20000"/>
              </a:spcBef>
              <a:spcAft>
                <a:spcPts val="1200"/>
              </a:spcAft>
              <a:buFontTx/>
              <a:buChar char="•"/>
            </a:pPr>
            <a:r>
              <a:rPr lang="en-US" sz="3000" dirty="0"/>
              <a:t>Six Sigma Black Belt</a:t>
            </a:r>
          </a:p>
          <a:p>
            <a:pPr marL="342900" indent="-342900">
              <a:spcBef>
                <a:spcPct val="20000"/>
              </a:spcBef>
              <a:spcAft>
                <a:spcPts val="1200"/>
              </a:spcAft>
              <a:buFontTx/>
              <a:buChar char="•"/>
            </a:pPr>
            <a:r>
              <a:rPr lang="en-US" sz="3000" dirty="0">
                <a:solidFill>
                  <a:srgbClr val="008000"/>
                </a:solidFill>
              </a:rPr>
              <a:t>Six Sigma Green Belt</a:t>
            </a:r>
          </a:p>
          <a:p>
            <a:pPr marL="342900" indent="-342900">
              <a:spcBef>
                <a:spcPct val="20000"/>
              </a:spcBef>
              <a:spcAft>
                <a:spcPts val="1200"/>
              </a:spcAft>
              <a:buFontTx/>
              <a:buChar char="•"/>
            </a:pPr>
            <a:r>
              <a:rPr lang="en-US" sz="3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Six Sigma Yellow Belt</a:t>
            </a:r>
          </a:p>
        </p:txBody>
      </p:sp>
      <p:pic>
        <p:nvPicPr>
          <p:cNvPr id="40964" name="Picture 6" descr="MPj04095140000[1]"/>
          <p:cNvPicPr>
            <a:picLocks noChangeAspect="1" noChangeArrowheads="1"/>
          </p:cNvPicPr>
          <p:nvPr/>
        </p:nvPicPr>
        <p:blipFill>
          <a:blip r:embed="rId4" cstate="print"/>
          <a:stretch>
            <a:fillRect/>
          </a:stretch>
        </p:blipFill>
        <p:spPr bwMode="auto">
          <a:xfrm>
            <a:off x="4724400" y="1524000"/>
            <a:ext cx="4419600" cy="4419600"/>
          </a:xfrm>
          <a:prstGeom prst="rect">
            <a:avLst/>
          </a:prstGeom>
          <a:noFill/>
          <a:ln w="9525">
            <a:noFill/>
            <a:miter lim="800000"/>
            <a:headEnd/>
            <a:tailEnd/>
          </a:ln>
        </p:spPr>
      </p:pic>
      <p:sp>
        <p:nvSpPr>
          <p:cNvPr id="2" name="TextBox 1"/>
          <p:cNvSpPr txBox="1"/>
          <p:nvPr/>
        </p:nvSpPr>
        <p:spPr>
          <a:xfrm>
            <a:off x="1371600" y="5638800"/>
            <a:ext cx="5456943" cy="400110"/>
          </a:xfrm>
          <a:prstGeom prst="rect">
            <a:avLst/>
          </a:prstGeom>
          <a:noFill/>
        </p:spPr>
        <p:txBody>
          <a:bodyPr wrap="none" rtlCol="0">
            <a:spAutoFit/>
          </a:bodyPr>
          <a:lstStyle/>
          <a:p>
            <a:r>
              <a:rPr lang="en-US" dirty="0" err="1" smtClean="0"/>
              <a:t>Wisc</a:t>
            </a:r>
            <a:r>
              <a:rPr lang="en-US" dirty="0" smtClean="0"/>
              <a:t> on-line – six sigma training &amp; certification</a:t>
            </a:r>
            <a:endParaRPr lang="en-US" dirty="0"/>
          </a:p>
        </p:txBody>
      </p:sp>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51</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bwMode="auto">
          <a:xfrm>
            <a:off x="0" y="762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Six Sigma Champion</a:t>
            </a:r>
          </a:p>
        </p:txBody>
      </p:sp>
      <p:sp>
        <p:nvSpPr>
          <p:cNvPr id="41987" name="Content Placeholder 2"/>
          <p:cNvSpPr>
            <a:spLocks noGrp="1"/>
          </p:cNvSpPr>
          <p:nvPr>
            <p:ph idx="1"/>
          </p:nvPr>
        </p:nvSpPr>
        <p:spPr>
          <a:xfrm>
            <a:off x="381000" y="838200"/>
            <a:ext cx="8458200" cy="5334000"/>
          </a:xfrm>
        </p:spPr>
        <p:txBody>
          <a:bodyPr>
            <a:normAutofit lnSpcReduction="10000"/>
          </a:bodyPr>
          <a:lstStyle/>
          <a:p>
            <a:pPr marL="0" indent="0">
              <a:buNone/>
            </a:pPr>
            <a:r>
              <a:rPr lang="en-US" dirty="0" smtClean="0">
                <a:solidFill>
                  <a:srgbClr val="FF0000"/>
                </a:solidFill>
              </a:rPr>
              <a:t>Usually a mid- to upper-level manager who supports and promotes Six Sigma within the organization</a:t>
            </a:r>
          </a:p>
          <a:p>
            <a:pPr lvl="1"/>
            <a:r>
              <a:rPr lang="en-US" i="1" dirty="0" smtClean="0">
                <a:solidFill>
                  <a:srgbClr val="FF0000"/>
                </a:solidFill>
              </a:rPr>
              <a:t>Energetic and passionate about Six Sigma and the company</a:t>
            </a:r>
          </a:p>
          <a:p>
            <a:pPr lvl="1"/>
            <a:r>
              <a:rPr lang="en-US" i="1" dirty="0" smtClean="0">
                <a:solidFill>
                  <a:srgbClr val="FF0000"/>
                </a:solidFill>
              </a:rPr>
              <a:t>Can excite and mobilize many people</a:t>
            </a:r>
          </a:p>
          <a:p>
            <a:pPr lvl="1"/>
            <a:r>
              <a:rPr lang="en-US" i="1" dirty="0" smtClean="0">
                <a:solidFill>
                  <a:srgbClr val="FF0000"/>
                </a:solidFill>
              </a:rPr>
              <a:t>Relate to Six Sigma to the customers needs and the company’s bottom line results</a:t>
            </a:r>
          </a:p>
          <a:p>
            <a:pPr lvl="1"/>
            <a:r>
              <a:rPr lang="en-US" i="1" dirty="0" smtClean="0">
                <a:solidFill>
                  <a:srgbClr val="FF0000"/>
                </a:solidFill>
              </a:rPr>
              <a:t>Understands the technical and financial aspects of Six Sigma</a:t>
            </a:r>
          </a:p>
          <a:p>
            <a:pPr lvl="1"/>
            <a:r>
              <a:rPr lang="en-US" i="1" dirty="0" smtClean="0">
                <a:solidFill>
                  <a:srgbClr val="FF0000"/>
                </a:solidFill>
              </a:rPr>
              <a:t>Can deliver results</a:t>
            </a: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52</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Six Sigma </a:t>
            </a:r>
            <a:r>
              <a:rPr lang="en-US" sz="4000" b="1" dirty="0" smtClean="0"/>
              <a:t>Black</a:t>
            </a:r>
            <a:r>
              <a:rPr lang="en-US" sz="4000" dirty="0" smtClean="0"/>
              <a:t> Belt</a:t>
            </a:r>
          </a:p>
        </p:txBody>
      </p:sp>
      <p:sp>
        <p:nvSpPr>
          <p:cNvPr id="43011" name="Content Placeholder 2"/>
          <p:cNvSpPr>
            <a:spLocks noGrp="1"/>
          </p:cNvSpPr>
          <p:nvPr>
            <p:ph idx="1"/>
          </p:nvPr>
        </p:nvSpPr>
        <p:spPr>
          <a:xfrm>
            <a:off x="266700" y="914400"/>
            <a:ext cx="8229600" cy="5105400"/>
          </a:xfrm>
        </p:spPr>
        <p:txBody>
          <a:bodyPr>
            <a:normAutofit lnSpcReduction="10000"/>
          </a:bodyPr>
          <a:lstStyle/>
          <a:p>
            <a:pPr marL="0" indent="0">
              <a:buNone/>
            </a:pPr>
            <a:r>
              <a:rPr lang="en-US" dirty="0" smtClean="0"/>
              <a:t>Typically has been given Six Sigma projects as their full time job</a:t>
            </a:r>
          </a:p>
          <a:p>
            <a:pPr lvl="1"/>
            <a:r>
              <a:rPr lang="en-US" dirty="0" smtClean="0">
                <a:solidFill>
                  <a:schemeClr val="tx1"/>
                </a:solidFill>
              </a:rPr>
              <a:t>Positive thinkers</a:t>
            </a:r>
          </a:p>
          <a:p>
            <a:pPr lvl="1"/>
            <a:r>
              <a:rPr lang="en-US" dirty="0" smtClean="0">
                <a:solidFill>
                  <a:schemeClr val="tx1"/>
                </a:solidFill>
              </a:rPr>
              <a:t>Good coordinators</a:t>
            </a:r>
          </a:p>
          <a:p>
            <a:pPr lvl="1"/>
            <a:r>
              <a:rPr lang="en-US" dirty="0" smtClean="0">
                <a:solidFill>
                  <a:schemeClr val="tx1"/>
                </a:solidFill>
              </a:rPr>
              <a:t>Risk takers</a:t>
            </a:r>
          </a:p>
          <a:p>
            <a:pPr lvl="1"/>
            <a:r>
              <a:rPr lang="en-US" dirty="0" smtClean="0">
                <a:solidFill>
                  <a:schemeClr val="tx1"/>
                </a:solidFill>
              </a:rPr>
              <a:t>Leaders</a:t>
            </a:r>
          </a:p>
          <a:p>
            <a:pPr lvl="1"/>
            <a:r>
              <a:rPr lang="en-US" dirty="0" smtClean="0">
                <a:solidFill>
                  <a:schemeClr val="tx1"/>
                </a:solidFill>
              </a:rPr>
              <a:t>Respectful</a:t>
            </a:r>
          </a:p>
          <a:p>
            <a:pPr lvl="1"/>
            <a:r>
              <a:rPr lang="en-US" dirty="0" smtClean="0">
                <a:solidFill>
                  <a:schemeClr val="tx1"/>
                </a:solidFill>
              </a:rPr>
              <a:t>Process orientated</a:t>
            </a:r>
          </a:p>
          <a:p>
            <a:pPr lvl="1"/>
            <a:r>
              <a:rPr lang="en-US" dirty="0" smtClean="0">
                <a:solidFill>
                  <a:schemeClr val="tx1"/>
                </a:solidFill>
              </a:rPr>
              <a:t>Skilled in team building</a:t>
            </a:r>
          </a:p>
          <a:p>
            <a:pPr lvl="1"/>
            <a:r>
              <a:rPr lang="en-US" dirty="0" smtClean="0">
                <a:solidFill>
                  <a:schemeClr val="tx1"/>
                </a:solidFill>
              </a:rPr>
              <a:t>Good communicators</a:t>
            </a:r>
          </a:p>
        </p:txBody>
      </p:sp>
      <p:pic>
        <p:nvPicPr>
          <p:cNvPr id="5" name="Picture 4" descr="500px-Karate_icon.svg.png"/>
          <p:cNvPicPr>
            <a:picLocks noChangeAspect="1"/>
          </p:cNvPicPr>
          <p:nvPr/>
        </p:nvPicPr>
        <p:blipFill>
          <a:blip r:embed="rId4" cstate="print"/>
          <a:stretch>
            <a:fillRect/>
          </a:stretch>
        </p:blipFill>
        <p:spPr>
          <a:xfrm>
            <a:off x="4381500" y="1828800"/>
            <a:ext cx="4762500" cy="4029075"/>
          </a:xfrm>
          <a:prstGeom prst="rect">
            <a:avLst/>
          </a:prstGeom>
        </p:spPr>
      </p:pic>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53</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bwMode="auto">
          <a:xfrm>
            <a:off x="0" y="4572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3600" dirty="0" smtClean="0"/>
              <a:t>Six Sigma </a:t>
            </a:r>
            <a:r>
              <a:rPr lang="en-US" sz="3600" b="1" dirty="0" smtClean="0">
                <a:solidFill>
                  <a:srgbClr val="00B050"/>
                </a:solidFill>
              </a:rPr>
              <a:t>Green</a:t>
            </a:r>
            <a:r>
              <a:rPr lang="en-US" sz="3600" dirty="0" smtClean="0"/>
              <a:t> Belt</a:t>
            </a:r>
          </a:p>
        </p:txBody>
      </p:sp>
      <p:sp>
        <p:nvSpPr>
          <p:cNvPr id="44035" name="Content Placeholder 2"/>
          <p:cNvSpPr>
            <a:spLocks noGrp="1"/>
          </p:cNvSpPr>
          <p:nvPr>
            <p:ph idx="1"/>
          </p:nvPr>
        </p:nvSpPr>
        <p:spPr>
          <a:xfrm>
            <a:off x="685800" y="1295400"/>
            <a:ext cx="8229600" cy="4525963"/>
          </a:xfrm>
        </p:spPr>
        <p:txBody>
          <a:bodyPr/>
          <a:lstStyle/>
          <a:p>
            <a:pPr marL="0" indent="0">
              <a:buNone/>
            </a:pPr>
            <a:r>
              <a:rPr lang="en-US" dirty="0" smtClean="0">
                <a:solidFill>
                  <a:srgbClr val="00B050"/>
                </a:solidFill>
              </a:rPr>
              <a:t>Trained in basics of Six Sigma and can work or lead an improvement team (frequently employees from production floor).</a:t>
            </a:r>
          </a:p>
          <a:p>
            <a:pPr lvl="1">
              <a:spcAft>
                <a:spcPts val="600"/>
              </a:spcAft>
            </a:pPr>
            <a:r>
              <a:rPr lang="en-US" dirty="0" smtClean="0">
                <a:solidFill>
                  <a:srgbClr val="00B050"/>
                </a:solidFill>
              </a:rPr>
              <a:t>Process experts</a:t>
            </a:r>
          </a:p>
          <a:p>
            <a:pPr lvl="1">
              <a:spcAft>
                <a:spcPts val="600"/>
              </a:spcAft>
            </a:pPr>
            <a:r>
              <a:rPr lang="en-US" dirty="0" smtClean="0">
                <a:solidFill>
                  <a:srgbClr val="00B050"/>
                </a:solidFill>
              </a:rPr>
              <a:t>Willing and eager to learn</a:t>
            </a:r>
          </a:p>
          <a:p>
            <a:pPr lvl="1">
              <a:spcAft>
                <a:spcPts val="600"/>
              </a:spcAft>
            </a:pPr>
            <a:r>
              <a:rPr lang="en-US" dirty="0" smtClean="0">
                <a:solidFill>
                  <a:srgbClr val="00B050"/>
                </a:solidFill>
              </a:rPr>
              <a:t>Experienced team players</a:t>
            </a:r>
          </a:p>
          <a:p>
            <a:pPr lvl="1">
              <a:spcAft>
                <a:spcPts val="600"/>
              </a:spcAft>
            </a:pPr>
            <a:r>
              <a:rPr lang="en-US" dirty="0" smtClean="0">
                <a:solidFill>
                  <a:srgbClr val="00B050"/>
                </a:solidFill>
              </a:rPr>
              <a:t>Flexible and adaptable</a:t>
            </a:r>
          </a:p>
          <a:p>
            <a:pPr lvl="1">
              <a:spcAft>
                <a:spcPts val="600"/>
              </a:spcAft>
            </a:pPr>
            <a:r>
              <a:rPr lang="en-US" dirty="0" smtClean="0">
                <a:solidFill>
                  <a:srgbClr val="00B050"/>
                </a:solidFill>
              </a:rPr>
              <a:t>Proponents of change</a:t>
            </a:r>
          </a:p>
        </p:txBody>
      </p:sp>
      <p:pic>
        <p:nvPicPr>
          <p:cNvPr id="5" name="Picture 4" descr="Shadow_Karate_Kick.jpg"/>
          <p:cNvPicPr>
            <a:picLocks noChangeAspect="1"/>
          </p:cNvPicPr>
          <p:nvPr/>
        </p:nvPicPr>
        <p:blipFill>
          <a:blip r:embed="rId4" cstate="print"/>
          <a:stretch>
            <a:fillRect/>
          </a:stretch>
        </p:blipFill>
        <p:spPr>
          <a:xfrm>
            <a:off x="6567616" y="3108960"/>
            <a:ext cx="2133600" cy="2987040"/>
          </a:xfrm>
          <a:prstGeom prst="rect">
            <a:avLst/>
          </a:prstGeom>
        </p:spPr>
      </p:pic>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54</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16476" y="160638"/>
            <a:ext cx="9160476" cy="982362"/>
          </a:xfrm>
        </p:spPr>
        <p:txBody>
          <a:bodyPr>
            <a:normAutofit/>
          </a:bodyPr>
          <a:lstStyle/>
          <a:p>
            <a:r>
              <a:rPr lang="en-US" sz="4000" dirty="0" smtClean="0"/>
              <a:t>Six Sigma </a:t>
            </a:r>
            <a:r>
              <a:rPr lang="en-US"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Yellow</a:t>
            </a:r>
            <a:r>
              <a:rPr lang="en-US" sz="4000" dirty="0" smtClean="0"/>
              <a:t> Belt</a:t>
            </a:r>
          </a:p>
        </p:txBody>
      </p:sp>
      <p:sp>
        <p:nvSpPr>
          <p:cNvPr id="45059" name="Content Placeholder 2"/>
          <p:cNvSpPr>
            <a:spLocks noGrp="1"/>
          </p:cNvSpPr>
          <p:nvPr>
            <p:ph idx="1"/>
          </p:nvPr>
        </p:nvSpPr>
        <p:spPr>
          <a:xfrm>
            <a:off x="304800" y="1066800"/>
            <a:ext cx="8229600" cy="4525963"/>
          </a:xfrm>
        </p:spPr>
        <p:txBody>
          <a:bodyPr/>
          <a:lstStyle/>
          <a:p>
            <a:pPr marL="0" indent="0">
              <a:buNone/>
            </a:pPr>
            <a:r>
              <a:rPr lang="en-US" dirty="0" smtClean="0"/>
              <a:t>Employee typically has basic knowledge of Six Sigma.</a:t>
            </a:r>
          </a:p>
          <a:p>
            <a:pPr lvl="1"/>
            <a:r>
              <a:rPr lang="en-US" dirty="0" smtClean="0"/>
              <a:t>Often charged with process map development</a:t>
            </a:r>
          </a:p>
          <a:p>
            <a:pPr lvl="1"/>
            <a:r>
              <a:rPr lang="en-US" dirty="0" smtClean="0"/>
              <a:t>May run a small process improvement project using a quality tool, such as PDCA</a:t>
            </a:r>
          </a:p>
          <a:p>
            <a:pPr lvl="1"/>
            <a:endParaRPr lang="en-US" dirty="0" smtClean="0"/>
          </a:p>
        </p:txBody>
      </p:sp>
      <p:pic>
        <p:nvPicPr>
          <p:cNvPr id="5" name="Picture 4" descr="800px-JJS_Karate_Kids_on_Training.jpg"/>
          <p:cNvPicPr>
            <a:picLocks noChangeAspect="1"/>
          </p:cNvPicPr>
          <p:nvPr/>
        </p:nvPicPr>
        <p:blipFill>
          <a:blip r:embed="rId4" cstate="print"/>
          <a:stretch>
            <a:fillRect/>
          </a:stretch>
        </p:blipFill>
        <p:spPr>
          <a:xfrm>
            <a:off x="4460876" y="3631406"/>
            <a:ext cx="3387724" cy="25407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55</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z="4000" dirty="0"/>
              <a:t>Defining Owners and Stakeholders</a:t>
            </a:r>
          </a:p>
        </p:txBody>
      </p:sp>
      <p:sp>
        <p:nvSpPr>
          <p:cNvPr id="3" name="Content Placeholder 2"/>
          <p:cNvSpPr>
            <a:spLocks noGrp="1"/>
          </p:cNvSpPr>
          <p:nvPr>
            <p:ph idx="1"/>
          </p:nvPr>
        </p:nvSpPr>
        <p:spPr>
          <a:xfrm>
            <a:off x="304800" y="998539"/>
            <a:ext cx="8763000" cy="5097462"/>
          </a:xfrm>
        </p:spPr>
        <p:txBody>
          <a:bodyPr/>
          <a:lstStyle/>
          <a:p>
            <a:pPr marL="0" indent="0">
              <a:buNone/>
            </a:pPr>
            <a:r>
              <a:rPr lang="en-US" sz="2000" dirty="0"/>
              <a:t>Quality Improvement projects cannot happen without the appropriate decision-makers taking ownership of the project.</a:t>
            </a:r>
            <a:endParaRPr lang="en-US" sz="2000" dirty="0" smtClean="0"/>
          </a:p>
          <a:p>
            <a:endParaRPr lang="en-US" sz="2000" dirty="0"/>
          </a:p>
          <a:p>
            <a:r>
              <a:rPr lang="en-US" sz="2400" dirty="0" smtClean="0"/>
              <a:t>What </a:t>
            </a:r>
            <a:r>
              <a:rPr lang="en-US" sz="2400" dirty="0"/>
              <a:t>is a</a:t>
            </a:r>
            <a:r>
              <a:rPr lang="en-US" sz="2400" b="1" dirty="0"/>
              <a:t> stakeholder</a:t>
            </a:r>
            <a:r>
              <a:rPr lang="en-US" sz="2000" dirty="0"/>
              <a:t>? </a:t>
            </a:r>
          </a:p>
          <a:p>
            <a:pPr lvl="1"/>
            <a:r>
              <a:rPr lang="en-US" sz="1800" i="1" dirty="0"/>
              <a:t>A stakeholder is anyone who has an interest in the business. This broad group includes investors, customers, vendors, employees, employees' families, neighboring communities, as well as local, city, and federal government. Each stakeholder will have a different interest based on its relationship with the business. </a:t>
            </a:r>
          </a:p>
          <a:p>
            <a:pPr>
              <a:spcBef>
                <a:spcPts val="1800"/>
              </a:spcBef>
            </a:pPr>
            <a:r>
              <a:rPr lang="en-US" sz="2400" dirty="0" smtClean="0"/>
              <a:t>What </a:t>
            </a:r>
            <a:r>
              <a:rPr lang="en-US" sz="2400" dirty="0"/>
              <a:t>is an </a:t>
            </a:r>
            <a:r>
              <a:rPr lang="en-US" sz="2400" b="1" dirty="0"/>
              <a:t>owner</a:t>
            </a:r>
            <a:r>
              <a:rPr lang="en-US" sz="2400" dirty="0"/>
              <a:t>? </a:t>
            </a:r>
          </a:p>
          <a:p>
            <a:pPr lvl="1"/>
            <a:r>
              <a:rPr lang="en-US" sz="1800" i="1" dirty="0"/>
              <a:t>Quality narrows the definition of owner to a process owner, a senior manager responsible for a process. This Process Owner will lead the improvement effort for his or her area of responsibility, identify all stakeholders within the process and thoroughly understand all the relevant process elements, process flows, and process boundaries as well as associated measurements to enable process improvement. </a:t>
            </a:r>
          </a:p>
          <a:p>
            <a:endParaRPr lang="en-US" dirty="0"/>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56</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402425568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DMAIC</a:t>
            </a:r>
            <a:endParaRPr lang="en-US" dirty="0"/>
          </a:p>
        </p:txBody>
      </p:sp>
      <p:pic>
        <p:nvPicPr>
          <p:cNvPr id="5" name="Content Placeholder 4" descr="DMAIC.jpg"/>
          <p:cNvPicPr>
            <a:picLocks noGrp="1" noChangeAspect="1"/>
          </p:cNvPicPr>
          <p:nvPr>
            <p:ph idx="1"/>
          </p:nvPr>
        </p:nvPicPr>
        <p:blipFill>
          <a:blip r:embed="rId2" cstate="print"/>
          <a:stretch>
            <a:fillRect/>
          </a:stretch>
        </p:blipFill>
        <p:spPr>
          <a:xfrm>
            <a:off x="1424148" y="1295400"/>
            <a:ext cx="5662452" cy="4619002"/>
          </a:xfrm>
        </p:spPr>
      </p:pic>
      <p:sp>
        <p:nvSpPr>
          <p:cNvPr id="3" name="TextBox 2"/>
          <p:cNvSpPr txBox="1"/>
          <p:nvPr/>
        </p:nvSpPr>
        <p:spPr>
          <a:xfrm>
            <a:off x="4810217" y="5714347"/>
            <a:ext cx="3446777" cy="400110"/>
          </a:xfrm>
          <a:prstGeom prst="rect">
            <a:avLst/>
          </a:prstGeom>
          <a:noFill/>
        </p:spPr>
        <p:txBody>
          <a:bodyPr wrap="none" rtlCol="0">
            <a:spAutoFit/>
          </a:bodyPr>
          <a:lstStyle/>
          <a:p>
            <a:r>
              <a:rPr lang="en-US" dirty="0" err="1" smtClean="0"/>
              <a:t>Wisc</a:t>
            </a:r>
            <a:r>
              <a:rPr lang="en-US" dirty="0" smtClean="0"/>
              <a:t> on-line – DMAIC steps</a:t>
            </a:r>
            <a:endParaRPr lang="en-US" dirty="0"/>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57</a:t>
            </a:fld>
            <a:r>
              <a:rPr lang="en-US" dirty="0" smtClean="0">
                <a:solidFill>
                  <a:srgbClr val="000000"/>
                </a:solidFill>
              </a:rPr>
              <a:t>/85</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5" descr="C:\Documents and Settings\edickinson\Local Settings\Temporary Internet Files\Content.IE5\X4L1JYQB\MPj04421770000[1].jpg"/>
          <p:cNvPicPr>
            <a:picLocks noChangeAspect="1" noChangeArrowheads="1"/>
          </p:cNvPicPr>
          <p:nvPr/>
        </p:nvPicPr>
        <p:blipFill>
          <a:blip r:embed="rId4" cstate="print"/>
          <a:stretch>
            <a:fillRect/>
          </a:stretch>
        </p:blipFill>
        <p:spPr bwMode="auto">
          <a:xfrm>
            <a:off x="4191000" y="1447800"/>
            <a:ext cx="4343400" cy="4343400"/>
          </a:xfrm>
          <a:prstGeom prst="rect">
            <a:avLst/>
          </a:prstGeom>
          <a:noFill/>
        </p:spPr>
      </p:pic>
      <p:sp>
        <p:nvSpPr>
          <p:cNvPr id="46082" name="Rectangle 4"/>
          <p:cNvSpPr>
            <a:spLocks noChangeArrowheads="1"/>
          </p:cNvSpPr>
          <p:nvPr/>
        </p:nvSpPr>
        <p:spPr bwMode="auto">
          <a:xfrm>
            <a:off x="152400" y="336550"/>
            <a:ext cx="8991600" cy="730250"/>
          </a:xfrm>
          <a:prstGeom prst="rect">
            <a:avLst/>
          </a:prstGeom>
          <a:noFill/>
          <a:ln w="9525">
            <a:noFill/>
            <a:miter lim="800000"/>
            <a:headEnd/>
            <a:tailEnd/>
          </a:ln>
        </p:spPr>
        <p:txBody>
          <a:bodyPr/>
          <a:lstStyle/>
          <a:p>
            <a:pPr algn="ctr"/>
            <a:r>
              <a:rPr lang="en-US" sz="4000" dirty="0">
                <a:latin typeface="+mj-lt"/>
              </a:rPr>
              <a:t>Six Sigma Methodology</a:t>
            </a:r>
          </a:p>
        </p:txBody>
      </p:sp>
      <p:sp>
        <p:nvSpPr>
          <p:cNvPr id="46083" name="Rectangle 5"/>
          <p:cNvSpPr>
            <a:spLocks noChangeArrowheads="1"/>
          </p:cNvSpPr>
          <p:nvPr/>
        </p:nvSpPr>
        <p:spPr bwMode="auto">
          <a:xfrm>
            <a:off x="457200" y="1600200"/>
            <a:ext cx="4343400" cy="3886200"/>
          </a:xfrm>
          <a:prstGeom prst="rect">
            <a:avLst/>
          </a:prstGeom>
          <a:noFill/>
          <a:ln w="9525">
            <a:noFill/>
            <a:miter lim="800000"/>
            <a:headEnd/>
            <a:tailEnd/>
          </a:ln>
        </p:spPr>
        <p:txBody>
          <a:bodyPr/>
          <a:lstStyle/>
          <a:p>
            <a:pPr>
              <a:spcBef>
                <a:spcPts val="1800"/>
              </a:spcBef>
            </a:pPr>
            <a:r>
              <a:rPr lang="en-US" sz="3200" dirty="0">
                <a:solidFill>
                  <a:srgbClr val="006666"/>
                </a:solidFill>
              </a:rPr>
              <a:t>DMAIC Process</a:t>
            </a:r>
          </a:p>
          <a:p>
            <a:pPr marL="742950" lvl="1" indent="-285750">
              <a:spcBef>
                <a:spcPts val="1800"/>
              </a:spcBef>
              <a:buFontTx/>
              <a:buChar char="–"/>
            </a:pPr>
            <a:r>
              <a:rPr lang="en-US" sz="2800" dirty="0">
                <a:solidFill>
                  <a:schemeClr val="accent2"/>
                </a:solidFill>
              </a:rPr>
              <a:t>(D)  Define</a:t>
            </a:r>
          </a:p>
          <a:p>
            <a:pPr marL="742950" lvl="1" indent="-285750">
              <a:spcBef>
                <a:spcPts val="1800"/>
              </a:spcBef>
              <a:buFontTx/>
              <a:buChar char="–"/>
            </a:pPr>
            <a:r>
              <a:rPr lang="en-US" sz="2800" dirty="0">
                <a:solidFill>
                  <a:schemeClr val="accent2"/>
                </a:solidFill>
              </a:rPr>
              <a:t>(M) Measure</a:t>
            </a:r>
          </a:p>
          <a:p>
            <a:pPr marL="742950" lvl="1" indent="-285750">
              <a:spcBef>
                <a:spcPts val="1800"/>
              </a:spcBef>
              <a:buFontTx/>
              <a:buChar char="–"/>
            </a:pPr>
            <a:r>
              <a:rPr lang="en-US" sz="2800" dirty="0">
                <a:solidFill>
                  <a:schemeClr val="accent2"/>
                </a:solidFill>
              </a:rPr>
              <a:t>(A)  Analyze</a:t>
            </a:r>
          </a:p>
          <a:p>
            <a:pPr marL="742950" lvl="1" indent="-285750">
              <a:spcBef>
                <a:spcPts val="1800"/>
              </a:spcBef>
              <a:buFontTx/>
              <a:buChar char="–"/>
            </a:pPr>
            <a:r>
              <a:rPr lang="en-US" sz="2800" dirty="0">
                <a:solidFill>
                  <a:schemeClr val="accent2"/>
                </a:solidFill>
              </a:rPr>
              <a:t>(I)   Improve</a:t>
            </a:r>
          </a:p>
          <a:p>
            <a:pPr marL="742950" lvl="1" indent="-285750">
              <a:spcBef>
                <a:spcPts val="1800"/>
              </a:spcBef>
              <a:buFontTx/>
              <a:buChar char="–"/>
            </a:pPr>
            <a:r>
              <a:rPr lang="en-US" sz="2800" dirty="0">
                <a:solidFill>
                  <a:schemeClr val="accent2"/>
                </a:solidFill>
              </a:rPr>
              <a:t>(C) Control</a:t>
            </a:r>
          </a:p>
          <a:p>
            <a:pPr marL="742950" lvl="1" indent="-285750">
              <a:spcBef>
                <a:spcPct val="20000"/>
              </a:spcBef>
            </a:pPr>
            <a:endParaRPr lang="en-US" sz="2800" dirty="0">
              <a:solidFill>
                <a:schemeClr val="accent2"/>
              </a:solidFill>
            </a:endParaRPr>
          </a:p>
        </p:txBody>
      </p:sp>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58</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95800"/>
            <a:ext cx="9144000" cy="747200"/>
          </a:xfrm>
        </p:spPr>
        <p:txBody>
          <a:bodyPr>
            <a:normAutofit fontScale="90000"/>
          </a:bodyPr>
          <a:lstStyle/>
          <a:p>
            <a:r>
              <a:rPr lang="en-US" dirty="0" smtClean="0"/>
              <a:t>DMAIC - Define</a:t>
            </a:r>
            <a:endParaRPr lang="en-US" dirty="0"/>
          </a:p>
        </p:txBody>
      </p:sp>
      <p:sp>
        <p:nvSpPr>
          <p:cNvPr id="3" name="TextBox 2"/>
          <p:cNvSpPr txBox="1"/>
          <p:nvPr/>
        </p:nvSpPr>
        <p:spPr>
          <a:xfrm>
            <a:off x="2603500" y="1066800"/>
            <a:ext cx="6107704" cy="1200329"/>
          </a:xfrm>
          <a:prstGeom prst="rect">
            <a:avLst/>
          </a:prstGeom>
          <a:noFill/>
        </p:spPr>
        <p:txBody>
          <a:bodyPr wrap="square" rtlCol="0">
            <a:spAutoFit/>
          </a:bodyPr>
          <a:lstStyle/>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endParaRPr lang="en-US" sz="2800" dirty="0" smtClean="0">
              <a:solidFill>
                <a:prstClr val="black"/>
              </a:solidFill>
              <a:latin typeface="Futura Condensed Medium"/>
            </a:endParaRPr>
          </a:p>
        </p:txBody>
      </p:sp>
      <p:sp>
        <p:nvSpPr>
          <p:cNvPr id="6" name="Rectangle 5"/>
          <p:cNvSpPr/>
          <p:nvPr/>
        </p:nvSpPr>
        <p:spPr>
          <a:xfrm>
            <a:off x="521402" y="1469637"/>
            <a:ext cx="7708198" cy="3046988"/>
          </a:xfrm>
          <a:prstGeom prst="rect">
            <a:avLst/>
          </a:prstGeom>
        </p:spPr>
        <p:txBody>
          <a:bodyPr wrap="square">
            <a:spAutoFit/>
          </a:bodyPr>
          <a:lstStyle/>
          <a:p>
            <a:pPr defTabSz="457200" fontAlgn="auto">
              <a:spcBef>
                <a:spcPts val="0"/>
              </a:spcBef>
              <a:spcAft>
                <a:spcPts val="0"/>
              </a:spcAft>
            </a:pPr>
            <a:r>
              <a:rPr lang="en-US" sz="3200" dirty="0" smtClean="0">
                <a:solidFill>
                  <a:prstClr val="black"/>
                </a:solidFill>
                <a:latin typeface="+mn-lt"/>
              </a:rPr>
              <a:t>Define is the first step in the process. </a:t>
            </a:r>
          </a:p>
          <a:p>
            <a:pPr defTabSz="457200" fontAlgn="auto">
              <a:spcBef>
                <a:spcPts val="0"/>
              </a:spcBef>
              <a:spcAft>
                <a:spcPts val="0"/>
              </a:spcAft>
            </a:pPr>
            <a:endParaRPr lang="en-US" sz="3200" dirty="0">
              <a:solidFill>
                <a:prstClr val="black"/>
              </a:solidFill>
              <a:latin typeface="+mn-lt"/>
            </a:endParaRPr>
          </a:p>
          <a:p>
            <a:pPr defTabSz="457200" fontAlgn="auto">
              <a:spcBef>
                <a:spcPts val="0"/>
              </a:spcBef>
              <a:spcAft>
                <a:spcPts val="0"/>
              </a:spcAft>
            </a:pPr>
            <a:r>
              <a:rPr lang="en-US" sz="3200" dirty="0" smtClean="0">
                <a:solidFill>
                  <a:prstClr val="black"/>
                </a:solidFill>
                <a:latin typeface="+mn-lt"/>
              </a:rPr>
              <a:t>Here are some things to define:</a:t>
            </a:r>
          </a:p>
          <a:p>
            <a:pPr marL="457200" indent="-457200" defTabSz="457200" fontAlgn="auto">
              <a:spcBef>
                <a:spcPts val="0"/>
              </a:spcBef>
              <a:spcAft>
                <a:spcPts val="0"/>
              </a:spcAft>
              <a:buFont typeface="Arial" panose="020B0604020202020204" pitchFamily="34" charset="0"/>
              <a:buChar char="•"/>
            </a:pPr>
            <a:r>
              <a:rPr lang="en-US" sz="3200" dirty="0" smtClean="0">
                <a:solidFill>
                  <a:prstClr val="black"/>
                </a:solidFill>
                <a:latin typeface="+mn-lt"/>
              </a:rPr>
              <a:t>Problem</a:t>
            </a:r>
          </a:p>
          <a:p>
            <a:pPr marL="457200" indent="-457200" defTabSz="457200" fontAlgn="auto">
              <a:spcBef>
                <a:spcPts val="0"/>
              </a:spcBef>
              <a:spcAft>
                <a:spcPts val="0"/>
              </a:spcAft>
              <a:buFont typeface="Arial" panose="020B0604020202020204" pitchFamily="34" charset="0"/>
              <a:buChar char="•"/>
            </a:pPr>
            <a:r>
              <a:rPr lang="en-US" sz="3200" dirty="0" smtClean="0">
                <a:solidFill>
                  <a:prstClr val="black"/>
                </a:solidFill>
                <a:latin typeface="+mn-lt"/>
              </a:rPr>
              <a:t>Project scope</a:t>
            </a:r>
          </a:p>
          <a:p>
            <a:pPr marL="457200" indent="-457200" defTabSz="457200" fontAlgn="auto">
              <a:spcBef>
                <a:spcPts val="0"/>
              </a:spcBef>
              <a:spcAft>
                <a:spcPts val="0"/>
              </a:spcAft>
              <a:buFont typeface="Arial" panose="020B0604020202020204" pitchFamily="34" charset="0"/>
              <a:buChar char="•"/>
            </a:pPr>
            <a:r>
              <a:rPr lang="en-US" sz="3200" dirty="0" smtClean="0">
                <a:solidFill>
                  <a:prstClr val="black"/>
                </a:solidFill>
                <a:latin typeface="+mn-lt"/>
              </a:rPr>
              <a:t>Project schedule</a:t>
            </a:r>
            <a:endParaRPr lang="en-US" sz="3200" dirty="0">
              <a:solidFill>
                <a:prstClr val="black"/>
              </a:solidFill>
              <a:latin typeface="+mn-lt"/>
            </a:endParaRP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59</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239698566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19600"/>
            <a:ext cx="9144000" cy="747200"/>
          </a:xfrm>
        </p:spPr>
        <p:txBody>
          <a:bodyPr>
            <a:normAutofit fontScale="90000"/>
          </a:bodyPr>
          <a:lstStyle/>
          <a:p>
            <a:r>
              <a:rPr lang="en-US" dirty="0" smtClean="0"/>
              <a:t>DMAIC </a:t>
            </a:r>
            <a:r>
              <a:rPr lang="en-US" dirty="0"/>
              <a:t>- </a:t>
            </a:r>
            <a:r>
              <a:rPr lang="en-US" dirty="0" smtClean="0"/>
              <a:t>Define </a:t>
            </a:r>
            <a:r>
              <a:rPr lang="en-US" sz="3100" dirty="0" smtClean="0"/>
              <a:t>(Cont’d.)</a:t>
            </a:r>
            <a:endParaRPr lang="en-US" sz="3100" dirty="0"/>
          </a:p>
        </p:txBody>
      </p:sp>
      <p:sp>
        <p:nvSpPr>
          <p:cNvPr id="3" name="TextBox 2"/>
          <p:cNvSpPr txBox="1"/>
          <p:nvPr/>
        </p:nvSpPr>
        <p:spPr>
          <a:xfrm>
            <a:off x="2603500" y="1066800"/>
            <a:ext cx="6107704" cy="1200329"/>
          </a:xfrm>
          <a:prstGeom prst="rect">
            <a:avLst/>
          </a:prstGeom>
          <a:noFill/>
        </p:spPr>
        <p:txBody>
          <a:bodyPr wrap="square" rtlCol="0">
            <a:spAutoFit/>
          </a:bodyPr>
          <a:lstStyle/>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endParaRPr lang="en-US" sz="2800" dirty="0" smtClean="0">
              <a:solidFill>
                <a:prstClr val="black"/>
              </a:solidFill>
              <a:latin typeface="Futura Condensed Medium"/>
            </a:endParaRPr>
          </a:p>
        </p:txBody>
      </p:sp>
      <p:sp>
        <p:nvSpPr>
          <p:cNvPr id="6" name="Rectangle 5"/>
          <p:cNvSpPr/>
          <p:nvPr/>
        </p:nvSpPr>
        <p:spPr>
          <a:xfrm>
            <a:off x="914400" y="1447800"/>
            <a:ext cx="6934200" cy="3108543"/>
          </a:xfrm>
          <a:prstGeom prst="rect">
            <a:avLst/>
          </a:prstGeom>
        </p:spPr>
        <p:txBody>
          <a:bodyPr wrap="square">
            <a:spAutoFit/>
          </a:bodyPr>
          <a:lstStyle/>
          <a:p>
            <a:pPr marL="457200" indent="-457200" defTabSz="457200" fontAlgn="auto">
              <a:spcBef>
                <a:spcPts val="0"/>
              </a:spcBef>
              <a:spcAft>
                <a:spcPts val="0"/>
              </a:spcAft>
              <a:buFont typeface="Arial" panose="020B0604020202020204" pitchFamily="34" charset="0"/>
              <a:buChar char="•"/>
            </a:pPr>
            <a:r>
              <a:rPr lang="en-US" sz="2800" dirty="0" smtClean="0">
                <a:solidFill>
                  <a:prstClr val="black"/>
                </a:solidFill>
                <a:latin typeface="+mn-lt"/>
              </a:rPr>
              <a:t>Determine the deliverable</a:t>
            </a:r>
          </a:p>
          <a:p>
            <a:pPr marL="457200" indent="-457200" defTabSz="457200" fontAlgn="auto">
              <a:spcBef>
                <a:spcPts val="0"/>
              </a:spcBef>
              <a:spcAft>
                <a:spcPts val="0"/>
              </a:spcAft>
              <a:buFont typeface="Arial" panose="020B0604020202020204" pitchFamily="34" charset="0"/>
              <a:buChar char="•"/>
            </a:pPr>
            <a:endParaRPr lang="en-US" sz="2800" dirty="0" smtClean="0">
              <a:solidFill>
                <a:prstClr val="black"/>
              </a:solidFill>
              <a:latin typeface="+mn-lt"/>
            </a:endParaRPr>
          </a:p>
          <a:p>
            <a:pPr marL="457200" indent="-457200" defTabSz="457200" fontAlgn="auto">
              <a:spcBef>
                <a:spcPts val="0"/>
              </a:spcBef>
              <a:spcAft>
                <a:spcPts val="0"/>
              </a:spcAft>
              <a:buFont typeface="Arial" panose="020B0604020202020204" pitchFamily="34" charset="0"/>
              <a:buChar char="•"/>
            </a:pPr>
            <a:r>
              <a:rPr lang="en-US" sz="2800" dirty="0" smtClean="0">
                <a:solidFill>
                  <a:prstClr val="black"/>
                </a:solidFill>
                <a:latin typeface="+mn-lt"/>
              </a:rPr>
              <a:t>Pick the team</a:t>
            </a:r>
          </a:p>
          <a:p>
            <a:pPr marL="457200" indent="-457200" defTabSz="457200" fontAlgn="auto">
              <a:spcBef>
                <a:spcPts val="0"/>
              </a:spcBef>
              <a:spcAft>
                <a:spcPts val="0"/>
              </a:spcAft>
              <a:buFont typeface="Arial" panose="020B0604020202020204" pitchFamily="34" charset="0"/>
              <a:buChar char="•"/>
            </a:pPr>
            <a:endParaRPr lang="en-US" sz="2800" dirty="0" smtClean="0">
              <a:solidFill>
                <a:prstClr val="black"/>
              </a:solidFill>
              <a:latin typeface="+mn-lt"/>
            </a:endParaRPr>
          </a:p>
          <a:p>
            <a:pPr marL="457200" indent="-457200" defTabSz="457200" fontAlgn="auto">
              <a:spcBef>
                <a:spcPts val="0"/>
              </a:spcBef>
              <a:spcAft>
                <a:spcPts val="0"/>
              </a:spcAft>
              <a:buFont typeface="Arial" panose="020B0604020202020204" pitchFamily="34" charset="0"/>
              <a:buChar char="•"/>
            </a:pPr>
            <a:r>
              <a:rPr lang="en-US" sz="2800" dirty="0" smtClean="0">
                <a:solidFill>
                  <a:prstClr val="black"/>
                </a:solidFill>
                <a:latin typeface="+mn-lt"/>
              </a:rPr>
              <a:t>Hold the project kickoff meeting</a:t>
            </a:r>
          </a:p>
          <a:p>
            <a:pPr marL="457200" indent="-457200" defTabSz="457200" fontAlgn="auto">
              <a:spcBef>
                <a:spcPts val="0"/>
              </a:spcBef>
              <a:spcAft>
                <a:spcPts val="0"/>
              </a:spcAft>
              <a:buFont typeface="Arial" panose="020B0604020202020204" pitchFamily="34" charset="0"/>
              <a:buChar char="•"/>
            </a:pPr>
            <a:endParaRPr lang="en-US" sz="2800" dirty="0" smtClean="0">
              <a:solidFill>
                <a:prstClr val="black"/>
              </a:solidFill>
              <a:latin typeface="+mn-lt"/>
            </a:endParaRPr>
          </a:p>
          <a:p>
            <a:pPr marL="457200" indent="-457200" defTabSz="457200" fontAlgn="auto">
              <a:spcBef>
                <a:spcPts val="0"/>
              </a:spcBef>
              <a:spcAft>
                <a:spcPts val="0"/>
              </a:spcAft>
              <a:buFont typeface="Arial" panose="020B0604020202020204" pitchFamily="34" charset="0"/>
              <a:buChar char="•"/>
            </a:pPr>
            <a:r>
              <a:rPr lang="en-US" sz="2800" dirty="0" smtClean="0">
                <a:solidFill>
                  <a:prstClr val="black"/>
                </a:solidFill>
                <a:latin typeface="+mn-lt"/>
              </a:rPr>
              <a:t>Map the process</a:t>
            </a:r>
            <a:endParaRPr lang="en-US" sz="2800" dirty="0">
              <a:solidFill>
                <a:prstClr val="black"/>
              </a:solidFill>
              <a:latin typeface="+mn-lt"/>
            </a:endParaRP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60</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19197049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0" y="3048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Six Sigma Methodology </a:t>
            </a:r>
            <a:r>
              <a:rPr lang="en-US" sz="2400" dirty="0" smtClean="0"/>
              <a:t>(Cont’d.)</a:t>
            </a:r>
          </a:p>
        </p:txBody>
      </p:sp>
      <p:sp>
        <p:nvSpPr>
          <p:cNvPr id="47107" name="Rectangle 3"/>
          <p:cNvSpPr>
            <a:spLocks noGrp="1" noChangeArrowheads="1"/>
          </p:cNvSpPr>
          <p:nvPr>
            <p:ph idx="1"/>
          </p:nvPr>
        </p:nvSpPr>
        <p:spPr>
          <a:xfrm>
            <a:off x="457200" y="1600200"/>
            <a:ext cx="8229600" cy="4144963"/>
          </a:xfrm>
        </p:spPr>
        <p:txBody>
          <a:bodyPr>
            <a:normAutofit lnSpcReduction="10000"/>
          </a:bodyPr>
          <a:lstStyle/>
          <a:p>
            <a:pPr marL="0" indent="0" eaLnBrk="1" hangingPunct="1">
              <a:buNone/>
            </a:pPr>
            <a:r>
              <a:rPr lang="en-US" dirty="0" smtClean="0">
                <a:solidFill>
                  <a:srgbClr val="006666"/>
                </a:solidFill>
              </a:rPr>
              <a:t>Define (D)</a:t>
            </a:r>
          </a:p>
          <a:p>
            <a:pPr lvl="1" eaLnBrk="1" hangingPunct="1"/>
            <a:r>
              <a:rPr lang="en-US" dirty="0" smtClean="0"/>
              <a:t>Create project charter</a:t>
            </a:r>
          </a:p>
          <a:p>
            <a:pPr lvl="1" eaLnBrk="1" hangingPunct="1"/>
            <a:r>
              <a:rPr lang="en-US" dirty="0" smtClean="0"/>
              <a:t>Analysis</a:t>
            </a:r>
          </a:p>
          <a:p>
            <a:pPr lvl="1" eaLnBrk="1" hangingPunct="1"/>
            <a:r>
              <a:rPr lang="en-US" dirty="0" smtClean="0"/>
              <a:t>Sponsor involvement</a:t>
            </a:r>
          </a:p>
          <a:p>
            <a:pPr lvl="1" eaLnBrk="1" hangingPunct="1"/>
            <a:r>
              <a:rPr lang="en-US" dirty="0" smtClean="0"/>
              <a:t>Agreement</a:t>
            </a:r>
          </a:p>
          <a:p>
            <a:pPr lvl="1" eaLnBrk="1" hangingPunct="1"/>
            <a:r>
              <a:rPr lang="en-US" dirty="0" smtClean="0"/>
              <a:t>Link to company strategy</a:t>
            </a:r>
          </a:p>
          <a:p>
            <a:pPr lvl="1" eaLnBrk="1" hangingPunct="1"/>
            <a:r>
              <a:rPr lang="en-US" dirty="0" smtClean="0"/>
              <a:t>Create project schedule</a:t>
            </a:r>
          </a:p>
          <a:p>
            <a:pPr lvl="1" eaLnBrk="1" hangingPunct="1"/>
            <a:r>
              <a:rPr lang="en-US" dirty="0" smtClean="0"/>
              <a:t>Map the process</a:t>
            </a:r>
          </a:p>
        </p:txBody>
      </p:sp>
      <p:pic>
        <p:nvPicPr>
          <p:cNvPr id="47109" name="Picture 5" descr="C:\Documents and Settings\edickinson\Local Settings\Temporary Internet Files\Content.IE5\C3ALFAZF\MPj03995800000[1].jpg"/>
          <p:cNvPicPr>
            <a:picLocks noChangeAspect="1" noChangeArrowheads="1"/>
          </p:cNvPicPr>
          <p:nvPr/>
        </p:nvPicPr>
        <p:blipFill>
          <a:blip r:embed="rId4" cstate="print"/>
          <a:srcRect/>
          <a:stretch>
            <a:fillRect/>
          </a:stretch>
        </p:blipFill>
        <p:spPr bwMode="auto">
          <a:xfrm>
            <a:off x="5638800" y="1600200"/>
            <a:ext cx="3048000" cy="38109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61</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19600"/>
            <a:ext cx="6472073" cy="747200"/>
          </a:xfrm>
        </p:spPr>
        <p:txBody>
          <a:bodyPr>
            <a:normAutofit fontScale="90000"/>
          </a:bodyPr>
          <a:lstStyle/>
          <a:p>
            <a:r>
              <a:rPr lang="en-US" dirty="0" smtClean="0"/>
              <a:t>DMAIC - Measure</a:t>
            </a:r>
            <a:endParaRPr lang="en-US" dirty="0"/>
          </a:p>
        </p:txBody>
      </p:sp>
      <p:sp>
        <p:nvSpPr>
          <p:cNvPr id="6" name="Rectangle 5"/>
          <p:cNvSpPr/>
          <p:nvPr/>
        </p:nvSpPr>
        <p:spPr>
          <a:xfrm>
            <a:off x="228600" y="1219200"/>
            <a:ext cx="8382000" cy="3970318"/>
          </a:xfrm>
          <a:prstGeom prst="rect">
            <a:avLst/>
          </a:prstGeom>
        </p:spPr>
        <p:txBody>
          <a:bodyPr wrap="square">
            <a:spAutoFit/>
          </a:bodyPr>
          <a:lstStyle/>
          <a:p>
            <a:pPr defTabSz="457200" fontAlgn="auto">
              <a:spcBef>
                <a:spcPts val="0"/>
              </a:spcBef>
              <a:spcAft>
                <a:spcPts val="0"/>
              </a:spcAft>
            </a:pPr>
            <a:r>
              <a:rPr lang="en-US" sz="2800" dirty="0" smtClean="0">
                <a:solidFill>
                  <a:prstClr val="black"/>
                </a:solidFill>
                <a:latin typeface="+mn-lt"/>
              </a:rPr>
              <a:t>You measure the process in its current state. This step is also known as </a:t>
            </a:r>
            <a:r>
              <a:rPr lang="en-US" sz="2800" b="1" dirty="0" smtClean="0">
                <a:solidFill>
                  <a:prstClr val="black"/>
                </a:solidFill>
                <a:latin typeface="+mn-lt"/>
              </a:rPr>
              <a:t>doing a baseline measurement</a:t>
            </a:r>
            <a:r>
              <a:rPr lang="en-US" sz="2800" dirty="0" smtClean="0">
                <a:solidFill>
                  <a:prstClr val="black"/>
                </a:solidFill>
                <a:latin typeface="+mn-lt"/>
              </a:rPr>
              <a:t>. </a:t>
            </a:r>
          </a:p>
          <a:p>
            <a:pPr defTabSz="457200" fontAlgn="auto">
              <a:spcBef>
                <a:spcPts val="0"/>
              </a:spcBef>
              <a:spcAft>
                <a:spcPts val="0"/>
              </a:spcAft>
            </a:pPr>
            <a:endParaRPr lang="en-US" sz="2800" dirty="0" smtClean="0">
              <a:solidFill>
                <a:prstClr val="black"/>
              </a:solidFill>
              <a:latin typeface="+mn-lt"/>
            </a:endParaRPr>
          </a:p>
          <a:p>
            <a:pPr defTabSz="457200" fontAlgn="auto">
              <a:spcBef>
                <a:spcPts val="0"/>
              </a:spcBef>
              <a:spcAft>
                <a:spcPts val="0"/>
              </a:spcAft>
            </a:pPr>
            <a:r>
              <a:rPr lang="en-US" sz="2800" dirty="0" smtClean="0">
                <a:solidFill>
                  <a:prstClr val="black"/>
                </a:solidFill>
                <a:latin typeface="+mn-lt"/>
              </a:rPr>
              <a:t>To see if the team has successfully improved the process, they must first understand what it was </a:t>
            </a:r>
            <a:r>
              <a:rPr lang="en-US" sz="2800" b="1" dirty="0" smtClean="0">
                <a:solidFill>
                  <a:prstClr val="black"/>
                </a:solidFill>
                <a:latin typeface="+mn-lt"/>
              </a:rPr>
              <a:t>before </a:t>
            </a:r>
            <a:r>
              <a:rPr lang="en-US" sz="2800" dirty="0" smtClean="0">
                <a:solidFill>
                  <a:prstClr val="black"/>
                </a:solidFill>
                <a:latin typeface="+mn-lt"/>
              </a:rPr>
              <a:t>the changes. </a:t>
            </a:r>
          </a:p>
          <a:p>
            <a:pPr defTabSz="457200" fontAlgn="auto">
              <a:spcBef>
                <a:spcPts val="0"/>
              </a:spcBef>
              <a:spcAft>
                <a:spcPts val="0"/>
              </a:spcAft>
            </a:pPr>
            <a:r>
              <a:rPr lang="en-US" sz="2800" dirty="0" smtClean="0">
                <a:solidFill>
                  <a:prstClr val="black"/>
                </a:solidFill>
                <a:latin typeface="+mn-lt"/>
              </a:rPr>
              <a:t>  </a:t>
            </a:r>
          </a:p>
          <a:p>
            <a:pPr defTabSz="457200" fontAlgn="auto">
              <a:spcBef>
                <a:spcPts val="0"/>
              </a:spcBef>
              <a:spcAft>
                <a:spcPts val="0"/>
              </a:spcAft>
            </a:pPr>
            <a:r>
              <a:rPr lang="en-US" sz="2800" dirty="0" smtClean="0">
                <a:solidFill>
                  <a:prstClr val="black"/>
                </a:solidFill>
                <a:latin typeface="+mn-lt"/>
              </a:rPr>
              <a:t>Measurements are often called “metrics” or performance measures. </a:t>
            </a: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62</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30271763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67200"/>
            <a:ext cx="6472073" cy="747200"/>
          </a:xfrm>
        </p:spPr>
        <p:txBody>
          <a:bodyPr>
            <a:normAutofit fontScale="90000"/>
          </a:bodyPr>
          <a:lstStyle/>
          <a:p>
            <a:r>
              <a:rPr lang="en-US" dirty="0" smtClean="0"/>
              <a:t>Typical Metrics</a:t>
            </a:r>
            <a:endParaRPr lang="en-US" dirty="0"/>
          </a:p>
        </p:txBody>
      </p:sp>
      <p:sp>
        <p:nvSpPr>
          <p:cNvPr id="3" name="TextBox 2"/>
          <p:cNvSpPr txBox="1"/>
          <p:nvPr/>
        </p:nvSpPr>
        <p:spPr>
          <a:xfrm>
            <a:off x="5410200" y="1143000"/>
            <a:ext cx="3505200" cy="2419124"/>
          </a:xfrm>
          <a:prstGeom prst="rect">
            <a:avLst/>
          </a:prstGeom>
          <a:noFill/>
        </p:spPr>
        <p:txBody>
          <a:bodyPr wrap="square" rtlCol="0">
            <a:spAutoFit/>
          </a:bodyPr>
          <a:lstStyle/>
          <a:p>
            <a:pPr marL="342900" indent="-342900" defTabSz="457200" fontAlgn="auto">
              <a:lnSpc>
                <a:spcPct val="90000"/>
              </a:lnSpc>
              <a:spcBef>
                <a:spcPts val="0"/>
              </a:spcBef>
              <a:spcAft>
                <a:spcPts val="0"/>
              </a:spcAft>
              <a:buFont typeface="Arial" panose="020B0604020202020204" pitchFamily="34" charset="0"/>
              <a:buChar char="•"/>
            </a:pPr>
            <a:r>
              <a:rPr lang="en-US" sz="2400" dirty="0">
                <a:solidFill>
                  <a:prstClr val="black"/>
                </a:solidFill>
                <a:latin typeface="+mn-lt"/>
              </a:rPr>
              <a:t>Defect rate</a:t>
            </a:r>
          </a:p>
          <a:p>
            <a:pPr marL="342900" indent="-342900" defTabSz="457200" fontAlgn="auto">
              <a:lnSpc>
                <a:spcPct val="90000"/>
              </a:lnSpc>
              <a:spcBef>
                <a:spcPts val="0"/>
              </a:spcBef>
              <a:spcAft>
                <a:spcPts val="0"/>
              </a:spcAft>
              <a:buFont typeface="Arial" panose="020B0604020202020204" pitchFamily="34" charset="0"/>
              <a:buChar char="•"/>
            </a:pPr>
            <a:r>
              <a:rPr lang="en-US" sz="2400" dirty="0">
                <a:solidFill>
                  <a:prstClr val="black"/>
                </a:solidFill>
                <a:latin typeface="+mn-lt"/>
              </a:rPr>
              <a:t>DPMO</a:t>
            </a:r>
          </a:p>
          <a:p>
            <a:pPr marL="342900" indent="-342900" defTabSz="457200" fontAlgn="auto">
              <a:lnSpc>
                <a:spcPct val="90000"/>
              </a:lnSpc>
              <a:spcBef>
                <a:spcPts val="0"/>
              </a:spcBef>
              <a:spcAft>
                <a:spcPts val="0"/>
              </a:spcAft>
              <a:buFont typeface="Arial" panose="020B0604020202020204" pitchFamily="34" charset="0"/>
              <a:buChar char="•"/>
            </a:pPr>
            <a:r>
              <a:rPr lang="en-US" sz="2400" dirty="0" err="1">
                <a:solidFill>
                  <a:prstClr val="black"/>
                </a:solidFill>
                <a:latin typeface="+mn-lt"/>
              </a:rPr>
              <a:t>Takt</a:t>
            </a:r>
            <a:r>
              <a:rPr lang="en-US" sz="2400" dirty="0">
                <a:solidFill>
                  <a:prstClr val="black"/>
                </a:solidFill>
                <a:latin typeface="+mn-lt"/>
              </a:rPr>
              <a:t> time</a:t>
            </a:r>
          </a:p>
          <a:p>
            <a:pPr marL="342900" indent="-342900" defTabSz="457200" fontAlgn="auto">
              <a:lnSpc>
                <a:spcPct val="90000"/>
              </a:lnSpc>
              <a:spcBef>
                <a:spcPts val="0"/>
              </a:spcBef>
              <a:spcAft>
                <a:spcPts val="0"/>
              </a:spcAft>
              <a:buFont typeface="Arial" panose="020B0604020202020204" pitchFamily="34" charset="0"/>
              <a:buChar char="•"/>
            </a:pPr>
            <a:r>
              <a:rPr lang="en-US" sz="2400" dirty="0">
                <a:solidFill>
                  <a:prstClr val="black"/>
                </a:solidFill>
                <a:latin typeface="+mn-lt"/>
              </a:rPr>
              <a:t>Yield</a:t>
            </a:r>
          </a:p>
          <a:p>
            <a:pPr marL="342900" indent="-342900" defTabSz="457200" fontAlgn="auto">
              <a:lnSpc>
                <a:spcPct val="90000"/>
              </a:lnSpc>
              <a:spcBef>
                <a:spcPts val="0"/>
              </a:spcBef>
              <a:spcAft>
                <a:spcPts val="0"/>
              </a:spcAft>
              <a:buFont typeface="Arial" panose="020B0604020202020204" pitchFamily="34" charset="0"/>
              <a:buChar char="•"/>
            </a:pPr>
            <a:r>
              <a:rPr lang="en-US" sz="2400" dirty="0">
                <a:solidFill>
                  <a:prstClr val="black"/>
                </a:solidFill>
                <a:latin typeface="+mn-lt"/>
              </a:rPr>
              <a:t>Manufacturing cost</a:t>
            </a:r>
          </a:p>
          <a:p>
            <a:pPr marL="342900" indent="-342900" defTabSz="457200" fontAlgn="auto">
              <a:lnSpc>
                <a:spcPct val="90000"/>
              </a:lnSpc>
              <a:spcBef>
                <a:spcPts val="0"/>
              </a:spcBef>
              <a:spcAft>
                <a:spcPts val="0"/>
              </a:spcAft>
              <a:buFont typeface="Arial" panose="020B0604020202020204" pitchFamily="34" charset="0"/>
              <a:buChar char="•"/>
            </a:pPr>
            <a:r>
              <a:rPr lang="en-US" sz="2400" dirty="0">
                <a:solidFill>
                  <a:prstClr val="black"/>
                </a:solidFill>
                <a:latin typeface="+mn-lt"/>
              </a:rPr>
              <a:t>Sales per direct labor hour</a:t>
            </a:r>
          </a:p>
        </p:txBody>
      </p:sp>
      <p:sp>
        <p:nvSpPr>
          <p:cNvPr id="6" name="Rectangle 5"/>
          <p:cNvSpPr/>
          <p:nvPr/>
        </p:nvSpPr>
        <p:spPr>
          <a:xfrm>
            <a:off x="1143000" y="1143000"/>
            <a:ext cx="4267200" cy="3748719"/>
          </a:xfrm>
          <a:prstGeom prst="rect">
            <a:avLst/>
          </a:prstGeom>
        </p:spPr>
        <p:txBody>
          <a:bodyPr wrap="square">
            <a:spAutoFit/>
          </a:bodyPr>
          <a:lstStyle/>
          <a:p>
            <a:pPr marL="342900" indent="-342900" defTabSz="457200" fontAlgn="auto">
              <a:lnSpc>
                <a:spcPct val="90000"/>
              </a:lnSpc>
              <a:spcBef>
                <a:spcPts val="0"/>
              </a:spcBef>
              <a:spcAft>
                <a:spcPts val="0"/>
              </a:spcAft>
              <a:buFont typeface="Arial" panose="020B0604020202020204" pitchFamily="34" charset="0"/>
              <a:buChar char="•"/>
            </a:pPr>
            <a:r>
              <a:rPr lang="en-US" sz="2400" dirty="0" smtClean="0">
                <a:solidFill>
                  <a:prstClr val="black"/>
                </a:solidFill>
                <a:latin typeface="+mn-lt"/>
              </a:rPr>
              <a:t>Profit</a:t>
            </a:r>
          </a:p>
          <a:p>
            <a:pPr marL="342900" indent="-342900" defTabSz="457200" fontAlgn="auto">
              <a:lnSpc>
                <a:spcPct val="90000"/>
              </a:lnSpc>
              <a:spcBef>
                <a:spcPts val="0"/>
              </a:spcBef>
              <a:spcAft>
                <a:spcPts val="0"/>
              </a:spcAft>
              <a:buFont typeface="Arial" panose="020B0604020202020204" pitchFamily="34" charset="0"/>
              <a:buChar char="•"/>
            </a:pPr>
            <a:r>
              <a:rPr lang="en-US" sz="2400" dirty="0" smtClean="0">
                <a:solidFill>
                  <a:prstClr val="black"/>
                </a:solidFill>
                <a:latin typeface="+mn-lt"/>
              </a:rPr>
              <a:t>Inventory turnover</a:t>
            </a:r>
          </a:p>
          <a:p>
            <a:pPr marL="342900" indent="-342900" defTabSz="457200" fontAlgn="auto">
              <a:lnSpc>
                <a:spcPct val="90000"/>
              </a:lnSpc>
              <a:spcBef>
                <a:spcPts val="0"/>
              </a:spcBef>
              <a:spcAft>
                <a:spcPts val="0"/>
              </a:spcAft>
              <a:buFont typeface="Arial" panose="020B0604020202020204" pitchFamily="34" charset="0"/>
              <a:buChar char="•"/>
            </a:pPr>
            <a:r>
              <a:rPr lang="en-US" sz="2400" dirty="0" smtClean="0">
                <a:solidFill>
                  <a:prstClr val="black"/>
                </a:solidFill>
                <a:latin typeface="+mn-lt"/>
              </a:rPr>
              <a:t>Return on assets</a:t>
            </a:r>
          </a:p>
          <a:p>
            <a:pPr marL="342900" indent="-342900" defTabSz="457200" fontAlgn="auto">
              <a:lnSpc>
                <a:spcPct val="90000"/>
              </a:lnSpc>
              <a:spcBef>
                <a:spcPts val="0"/>
              </a:spcBef>
              <a:spcAft>
                <a:spcPts val="0"/>
              </a:spcAft>
              <a:buFont typeface="Arial" panose="020B0604020202020204" pitchFamily="34" charset="0"/>
              <a:buChar char="•"/>
            </a:pPr>
            <a:r>
              <a:rPr lang="en-US" sz="2400" dirty="0" smtClean="0">
                <a:solidFill>
                  <a:prstClr val="black"/>
                </a:solidFill>
                <a:latin typeface="+mn-lt"/>
              </a:rPr>
              <a:t>Return on investment</a:t>
            </a:r>
          </a:p>
          <a:p>
            <a:pPr defTabSz="457200" fontAlgn="auto">
              <a:lnSpc>
                <a:spcPct val="90000"/>
              </a:lnSpc>
              <a:spcBef>
                <a:spcPts val="0"/>
              </a:spcBef>
              <a:spcAft>
                <a:spcPts val="0"/>
              </a:spcAft>
            </a:pPr>
            <a:r>
              <a:rPr lang="en-US" sz="2400" dirty="0" smtClean="0">
                <a:solidFill>
                  <a:prstClr val="black"/>
                </a:solidFill>
                <a:latin typeface="+mn-lt"/>
              </a:rPr>
              <a:t> </a:t>
            </a:r>
          </a:p>
          <a:p>
            <a:pPr marL="342900" indent="-342900" defTabSz="457200" fontAlgn="auto">
              <a:lnSpc>
                <a:spcPct val="90000"/>
              </a:lnSpc>
              <a:spcBef>
                <a:spcPts val="0"/>
              </a:spcBef>
              <a:spcAft>
                <a:spcPts val="0"/>
              </a:spcAft>
              <a:buFont typeface="Arial" panose="020B0604020202020204" pitchFamily="34" charset="0"/>
              <a:buChar char="•"/>
            </a:pPr>
            <a:r>
              <a:rPr lang="en-US" sz="2400" dirty="0" smtClean="0">
                <a:solidFill>
                  <a:prstClr val="black"/>
                </a:solidFill>
                <a:latin typeface="+mn-lt"/>
              </a:rPr>
              <a:t>Customer satisfaction</a:t>
            </a:r>
          </a:p>
          <a:p>
            <a:pPr marL="342900" indent="-342900" defTabSz="457200" fontAlgn="auto">
              <a:lnSpc>
                <a:spcPct val="90000"/>
              </a:lnSpc>
              <a:spcBef>
                <a:spcPts val="0"/>
              </a:spcBef>
              <a:spcAft>
                <a:spcPts val="0"/>
              </a:spcAft>
              <a:buFont typeface="Arial" panose="020B0604020202020204" pitchFamily="34" charset="0"/>
              <a:buChar char="•"/>
            </a:pPr>
            <a:r>
              <a:rPr lang="en-US" sz="2400" dirty="0" smtClean="0">
                <a:solidFill>
                  <a:prstClr val="black"/>
                </a:solidFill>
                <a:latin typeface="+mn-lt"/>
              </a:rPr>
              <a:t>Responsiveness</a:t>
            </a:r>
          </a:p>
          <a:p>
            <a:pPr marL="342900" indent="-342900" defTabSz="457200" fontAlgn="auto">
              <a:lnSpc>
                <a:spcPct val="90000"/>
              </a:lnSpc>
              <a:spcBef>
                <a:spcPts val="0"/>
              </a:spcBef>
              <a:spcAft>
                <a:spcPts val="0"/>
              </a:spcAft>
              <a:buFont typeface="Arial" panose="020B0604020202020204" pitchFamily="34" charset="0"/>
              <a:buChar char="•"/>
            </a:pPr>
            <a:r>
              <a:rPr lang="en-US" sz="2400" dirty="0" smtClean="0">
                <a:solidFill>
                  <a:prstClr val="black"/>
                </a:solidFill>
                <a:latin typeface="+mn-lt"/>
              </a:rPr>
              <a:t>Customer turnover</a:t>
            </a:r>
          </a:p>
          <a:p>
            <a:pPr marL="342900" indent="-342900" defTabSz="457200" fontAlgn="auto">
              <a:lnSpc>
                <a:spcPct val="90000"/>
              </a:lnSpc>
              <a:spcBef>
                <a:spcPts val="0"/>
              </a:spcBef>
              <a:spcAft>
                <a:spcPts val="0"/>
              </a:spcAft>
              <a:buFont typeface="Arial" panose="020B0604020202020204" pitchFamily="34" charset="0"/>
              <a:buChar char="•"/>
            </a:pPr>
            <a:r>
              <a:rPr lang="en-US" sz="2400" dirty="0" smtClean="0">
                <a:solidFill>
                  <a:prstClr val="black"/>
                </a:solidFill>
                <a:latin typeface="+mn-lt"/>
              </a:rPr>
              <a:t>On-time delivery</a:t>
            </a:r>
          </a:p>
          <a:p>
            <a:pPr marL="342900" indent="-342900" defTabSz="457200" fontAlgn="auto">
              <a:lnSpc>
                <a:spcPct val="90000"/>
              </a:lnSpc>
              <a:spcBef>
                <a:spcPts val="0"/>
              </a:spcBef>
              <a:spcAft>
                <a:spcPts val="0"/>
              </a:spcAft>
              <a:buFont typeface="Arial" panose="020B0604020202020204" pitchFamily="34" charset="0"/>
              <a:buChar char="•"/>
            </a:pPr>
            <a:r>
              <a:rPr lang="en-US" sz="2400" dirty="0" smtClean="0">
                <a:solidFill>
                  <a:prstClr val="black"/>
                </a:solidFill>
                <a:latin typeface="+mn-lt"/>
              </a:rPr>
              <a:t>Reliability</a:t>
            </a:r>
          </a:p>
          <a:p>
            <a:pPr defTabSz="457200" fontAlgn="auto">
              <a:lnSpc>
                <a:spcPct val="90000"/>
              </a:lnSpc>
              <a:spcBef>
                <a:spcPts val="0"/>
              </a:spcBef>
              <a:spcAft>
                <a:spcPts val="0"/>
              </a:spcAft>
            </a:pPr>
            <a:r>
              <a:rPr lang="en-US" sz="2400" dirty="0" smtClean="0">
                <a:solidFill>
                  <a:prstClr val="black"/>
                </a:solidFill>
                <a:latin typeface="+mn-lt"/>
              </a:rPr>
              <a:t> </a:t>
            </a: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63</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189245398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xfrm>
            <a:off x="0" y="3810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Six Sigma Methodology </a:t>
            </a:r>
            <a:r>
              <a:rPr lang="en-US" sz="2400" dirty="0" smtClean="0"/>
              <a:t>(Cont’d.)</a:t>
            </a:r>
          </a:p>
        </p:txBody>
      </p:sp>
      <p:sp>
        <p:nvSpPr>
          <p:cNvPr id="48131" name="Rectangle 3"/>
          <p:cNvSpPr>
            <a:spLocks noGrp="1" noChangeArrowheads="1"/>
          </p:cNvSpPr>
          <p:nvPr>
            <p:ph idx="1"/>
          </p:nvPr>
        </p:nvSpPr>
        <p:spPr/>
        <p:txBody>
          <a:bodyPr/>
          <a:lstStyle/>
          <a:p>
            <a:pPr marL="0" indent="0" eaLnBrk="1" hangingPunct="1">
              <a:buNone/>
            </a:pPr>
            <a:r>
              <a:rPr lang="en-US" dirty="0" smtClean="0">
                <a:solidFill>
                  <a:srgbClr val="006666"/>
                </a:solidFill>
              </a:rPr>
              <a:t>Measure (M)</a:t>
            </a:r>
          </a:p>
          <a:p>
            <a:pPr lvl="1" eaLnBrk="1" hangingPunct="1"/>
            <a:r>
              <a:rPr lang="en-US" dirty="0" smtClean="0"/>
              <a:t>Baseline capability level</a:t>
            </a:r>
          </a:p>
          <a:p>
            <a:pPr lvl="1" eaLnBrk="1" hangingPunct="1"/>
            <a:r>
              <a:rPr lang="en-US" dirty="0" smtClean="0"/>
              <a:t>Customer requirements</a:t>
            </a:r>
          </a:p>
          <a:p>
            <a:pPr lvl="1" eaLnBrk="1" hangingPunct="1"/>
            <a:r>
              <a:rPr lang="en-US" dirty="0" smtClean="0"/>
              <a:t>Quality tools</a:t>
            </a:r>
          </a:p>
        </p:txBody>
      </p:sp>
      <p:pic>
        <p:nvPicPr>
          <p:cNvPr id="48133" name="Picture 5" descr="C:\Documents and Settings\edickinson\Local Settings\Temporary Internet Files\Content.IE5\GINH6IPH\MCj04412790000[1].png"/>
          <p:cNvPicPr>
            <a:picLocks noChangeAspect="1" noChangeArrowheads="1"/>
          </p:cNvPicPr>
          <p:nvPr/>
        </p:nvPicPr>
        <p:blipFill>
          <a:blip r:embed="rId4" cstate="print">
            <a:clrChange>
              <a:clrFrom>
                <a:srgbClr val="FFFFFF"/>
              </a:clrFrom>
              <a:clrTo>
                <a:srgbClr val="FFFFFF">
                  <a:alpha val="0"/>
                </a:srgbClr>
              </a:clrTo>
            </a:clrChange>
          </a:blip>
          <a:stretch>
            <a:fillRect/>
          </a:stretch>
        </p:blipFill>
        <p:spPr bwMode="auto">
          <a:xfrm flipH="1">
            <a:off x="3505200" y="2590800"/>
            <a:ext cx="5142367" cy="3419674"/>
          </a:xfrm>
          <a:prstGeom prst="rect">
            <a:avLst/>
          </a:prstGeom>
          <a:noFill/>
        </p:spPr>
      </p:pic>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64</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19600"/>
            <a:ext cx="6472073" cy="747200"/>
          </a:xfrm>
        </p:spPr>
        <p:txBody>
          <a:bodyPr>
            <a:normAutofit fontScale="90000"/>
          </a:bodyPr>
          <a:lstStyle/>
          <a:p>
            <a:r>
              <a:rPr lang="en-US" dirty="0" smtClean="0"/>
              <a:t>DMAIC </a:t>
            </a:r>
            <a:r>
              <a:rPr lang="en-US" dirty="0"/>
              <a:t>- </a:t>
            </a:r>
            <a:r>
              <a:rPr lang="en-US" dirty="0" smtClean="0"/>
              <a:t>Analysis  </a:t>
            </a:r>
            <a:endParaRPr lang="en-US" dirty="0"/>
          </a:p>
        </p:txBody>
      </p:sp>
      <p:sp>
        <p:nvSpPr>
          <p:cNvPr id="3" name="TextBox 2"/>
          <p:cNvSpPr txBox="1"/>
          <p:nvPr/>
        </p:nvSpPr>
        <p:spPr>
          <a:xfrm>
            <a:off x="2603500" y="1066800"/>
            <a:ext cx="6107704" cy="1200329"/>
          </a:xfrm>
          <a:prstGeom prst="rect">
            <a:avLst/>
          </a:prstGeom>
          <a:noFill/>
        </p:spPr>
        <p:txBody>
          <a:bodyPr wrap="square" rtlCol="0">
            <a:spAutoFit/>
          </a:bodyPr>
          <a:lstStyle/>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endParaRPr lang="en-US" sz="2800" dirty="0" smtClean="0">
              <a:solidFill>
                <a:prstClr val="black"/>
              </a:solidFill>
              <a:latin typeface="Futura Condensed Medium"/>
            </a:endParaRPr>
          </a:p>
        </p:txBody>
      </p:sp>
      <p:sp>
        <p:nvSpPr>
          <p:cNvPr id="6" name="Rectangle 5"/>
          <p:cNvSpPr/>
          <p:nvPr/>
        </p:nvSpPr>
        <p:spPr>
          <a:xfrm>
            <a:off x="609600" y="1093573"/>
            <a:ext cx="8101604" cy="4154983"/>
          </a:xfrm>
          <a:prstGeom prst="rect">
            <a:avLst/>
          </a:prstGeom>
        </p:spPr>
        <p:txBody>
          <a:bodyPr wrap="square">
            <a:spAutoFit/>
          </a:bodyPr>
          <a:lstStyle/>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Process and its measurements are analyzed</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The understanding is gained from observation, data collection, and information collection</a:t>
            </a:r>
          </a:p>
          <a:p>
            <a:pPr defTabSz="457200" fontAlgn="auto">
              <a:spcBef>
                <a:spcPts val="0"/>
              </a:spcBef>
              <a:spcAft>
                <a:spcPts val="0"/>
              </a:spcAft>
            </a:pPr>
            <a:endParaRPr lang="en-US" sz="2400" dirty="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The team must understand what changes are being recommended and what effects they will have on the process </a:t>
            </a:r>
          </a:p>
          <a:p>
            <a:pPr marL="342900" indent="-342900" defTabSz="457200" fontAlgn="auto">
              <a:spcBef>
                <a:spcPts val="0"/>
              </a:spcBef>
              <a:spcAft>
                <a:spcPts val="0"/>
              </a:spcAft>
              <a:buFont typeface="Arial" panose="020B0604020202020204" pitchFamily="34" charset="0"/>
              <a:buChar char="•"/>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The analysis step is done with a variety of tools</a:t>
            </a:r>
          </a:p>
          <a:p>
            <a:pPr defTabSz="457200" fontAlgn="auto">
              <a:spcBef>
                <a:spcPts val="0"/>
              </a:spcBef>
              <a:spcAft>
                <a:spcPts val="0"/>
              </a:spcAft>
            </a:pPr>
            <a:r>
              <a:rPr lang="en-US" sz="2400" dirty="0" smtClean="0">
                <a:solidFill>
                  <a:prstClr val="black"/>
                </a:solidFill>
                <a:latin typeface="Calibri"/>
              </a:rPr>
              <a:t> </a:t>
            </a:r>
            <a:endParaRPr lang="en-US" sz="2400" dirty="0" smtClean="0">
              <a:solidFill>
                <a:prstClr val="black"/>
              </a:solidFill>
              <a:latin typeface="Futura Condensed Medium"/>
            </a:endParaRP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65</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404546565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0" y="2286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Six Sigma Methodology </a:t>
            </a:r>
            <a:r>
              <a:rPr lang="en-US" sz="2800" dirty="0" smtClean="0"/>
              <a:t>(Cont’d.)</a:t>
            </a:r>
          </a:p>
        </p:txBody>
      </p:sp>
      <p:sp>
        <p:nvSpPr>
          <p:cNvPr id="49155" name="Rectangle 3"/>
          <p:cNvSpPr>
            <a:spLocks noGrp="1" noChangeArrowheads="1"/>
          </p:cNvSpPr>
          <p:nvPr>
            <p:ph idx="1"/>
          </p:nvPr>
        </p:nvSpPr>
        <p:spPr/>
        <p:txBody>
          <a:bodyPr/>
          <a:lstStyle/>
          <a:p>
            <a:pPr marL="0" indent="0" eaLnBrk="1" hangingPunct="1">
              <a:buNone/>
            </a:pPr>
            <a:r>
              <a:rPr lang="en-US" dirty="0" smtClean="0">
                <a:solidFill>
                  <a:srgbClr val="006666"/>
                </a:solidFill>
              </a:rPr>
              <a:t>Analyze</a:t>
            </a:r>
          </a:p>
          <a:p>
            <a:pPr lvl="1" eaLnBrk="1" hangingPunct="1"/>
            <a:r>
              <a:rPr lang="en-US" dirty="0" smtClean="0"/>
              <a:t>Perform root cause analysis</a:t>
            </a:r>
          </a:p>
          <a:p>
            <a:pPr lvl="1" eaLnBrk="1" hangingPunct="1"/>
            <a:r>
              <a:rPr lang="en-US" dirty="0" smtClean="0"/>
              <a:t>Analysis tools</a:t>
            </a:r>
          </a:p>
          <a:p>
            <a:pPr lvl="1" eaLnBrk="1" hangingPunct="1"/>
            <a:r>
              <a:rPr lang="en-US" dirty="0" smtClean="0"/>
              <a:t>Select new process</a:t>
            </a:r>
          </a:p>
        </p:txBody>
      </p:sp>
      <p:pic>
        <p:nvPicPr>
          <p:cNvPr id="49157" name="Picture 5" descr="C:\Documents and Settings\edickinson\Local Settings\Temporary Internet Files\Content.IE5\UFUSW69Q\MCj04419260000[1].wmf"/>
          <p:cNvPicPr>
            <a:picLocks noChangeAspect="1" noChangeArrowheads="1"/>
          </p:cNvPicPr>
          <p:nvPr/>
        </p:nvPicPr>
        <p:blipFill>
          <a:blip r:embed="rId4" cstate="print"/>
          <a:stretch>
            <a:fillRect/>
          </a:stretch>
        </p:blipFill>
        <p:spPr bwMode="auto">
          <a:xfrm>
            <a:off x="4114800" y="3048000"/>
            <a:ext cx="4372791" cy="2971800"/>
          </a:xfrm>
          <a:prstGeom prst="rect">
            <a:avLst/>
          </a:prstGeom>
          <a:noFill/>
        </p:spPr>
      </p:pic>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66</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19600"/>
            <a:ext cx="6472073" cy="747200"/>
          </a:xfrm>
        </p:spPr>
        <p:txBody>
          <a:bodyPr>
            <a:normAutofit fontScale="90000"/>
          </a:bodyPr>
          <a:lstStyle/>
          <a:p>
            <a:r>
              <a:rPr lang="en-US" dirty="0" smtClean="0"/>
              <a:t>DMAIC </a:t>
            </a:r>
            <a:r>
              <a:rPr lang="en-US" dirty="0"/>
              <a:t>- </a:t>
            </a:r>
            <a:r>
              <a:rPr lang="en-US" dirty="0" smtClean="0"/>
              <a:t>Improve</a:t>
            </a:r>
            <a:endParaRPr lang="en-US" dirty="0"/>
          </a:p>
        </p:txBody>
      </p:sp>
      <p:sp>
        <p:nvSpPr>
          <p:cNvPr id="3" name="TextBox 2"/>
          <p:cNvSpPr txBox="1"/>
          <p:nvPr/>
        </p:nvSpPr>
        <p:spPr>
          <a:xfrm>
            <a:off x="2603500" y="1066800"/>
            <a:ext cx="6107704" cy="1200329"/>
          </a:xfrm>
          <a:prstGeom prst="rect">
            <a:avLst/>
          </a:prstGeom>
          <a:noFill/>
        </p:spPr>
        <p:txBody>
          <a:bodyPr wrap="square" rtlCol="0">
            <a:spAutoFit/>
          </a:bodyPr>
          <a:lstStyle/>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endParaRPr lang="en-US" sz="2800" dirty="0" smtClean="0">
              <a:solidFill>
                <a:prstClr val="black"/>
              </a:solidFill>
              <a:latin typeface="Futura Condensed Medium"/>
            </a:endParaRPr>
          </a:p>
        </p:txBody>
      </p:sp>
      <p:sp>
        <p:nvSpPr>
          <p:cNvPr id="6" name="Rectangle 5"/>
          <p:cNvSpPr/>
          <p:nvPr/>
        </p:nvSpPr>
        <p:spPr>
          <a:xfrm>
            <a:off x="461678" y="1448812"/>
            <a:ext cx="7996521" cy="3046988"/>
          </a:xfrm>
          <a:prstGeom prst="rect">
            <a:avLst/>
          </a:prstGeom>
        </p:spPr>
        <p:txBody>
          <a:bodyPr wrap="square">
            <a:spAutoFit/>
          </a:bodyPr>
          <a:lstStyle/>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The team will take all the information, data, and analysis on the process and develop an improvement plan </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Brainstorming is a free form-thinking method in a group setting</a:t>
            </a:r>
          </a:p>
          <a:p>
            <a:pPr marL="342900" indent="-342900" defTabSz="457200" fontAlgn="auto">
              <a:spcBef>
                <a:spcPts val="0"/>
              </a:spcBef>
              <a:spcAft>
                <a:spcPts val="0"/>
              </a:spcAft>
              <a:buFont typeface="Arial" panose="020B0604020202020204" pitchFamily="34" charset="0"/>
              <a:buChar char="•"/>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The goal in this step is to define the new process and the operating conditions of the new process</a:t>
            </a: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67</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416355278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457200" y="3048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Six Sigma Methodology </a:t>
            </a:r>
            <a:r>
              <a:rPr lang="en-US" sz="2800" dirty="0" smtClean="0"/>
              <a:t>(Cont’d.)</a:t>
            </a:r>
          </a:p>
        </p:txBody>
      </p:sp>
      <p:sp>
        <p:nvSpPr>
          <p:cNvPr id="50179" name="Rectangle 3"/>
          <p:cNvSpPr>
            <a:spLocks noGrp="1" noChangeArrowheads="1"/>
          </p:cNvSpPr>
          <p:nvPr>
            <p:ph idx="1"/>
          </p:nvPr>
        </p:nvSpPr>
        <p:spPr/>
        <p:txBody>
          <a:bodyPr/>
          <a:lstStyle/>
          <a:p>
            <a:pPr marL="0" indent="0" eaLnBrk="1" hangingPunct="1">
              <a:buNone/>
            </a:pPr>
            <a:r>
              <a:rPr lang="en-US" dirty="0" smtClean="0">
                <a:solidFill>
                  <a:srgbClr val="006666"/>
                </a:solidFill>
              </a:rPr>
              <a:t>Improve (I)</a:t>
            </a:r>
          </a:p>
          <a:p>
            <a:pPr lvl="1" eaLnBrk="1" hangingPunct="1"/>
            <a:r>
              <a:rPr lang="en-US" dirty="0" smtClean="0"/>
              <a:t>Eliminate root causes</a:t>
            </a:r>
          </a:p>
          <a:p>
            <a:pPr lvl="1" eaLnBrk="1" hangingPunct="1"/>
            <a:r>
              <a:rPr lang="en-US" dirty="0" smtClean="0"/>
              <a:t>Improvement plan, develop</a:t>
            </a:r>
          </a:p>
          <a:p>
            <a:pPr lvl="1" eaLnBrk="1" hangingPunct="1"/>
            <a:r>
              <a:rPr lang="en-US" dirty="0" smtClean="0"/>
              <a:t>Quality tools</a:t>
            </a:r>
          </a:p>
          <a:p>
            <a:pPr lvl="1" eaLnBrk="1" hangingPunct="1"/>
            <a:r>
              <a:rPr lang="en-US" dirty="0" smtClean="0"/>
              <a:t>Confirm improvement plan</a:t>
            </a:r>
          </a:p>
        </p:txBody>
      </p:sp>
      <p:pic>
        <p:nvPicPr>
          <p:cNvPr id="50181" name="Picture 5" descr="C:\Documents and Settings\edickinson\Local Settings\Temporary Internet Files\Content.IE5\X8JYYB76\MCj00787740000[1].wmf"/>
          <p:cNvPicPr>
            <a:picLocks noChangeAspect="1" noChangeArrowheads="1"/>
          </p:cNvPicPr>
          <p:nvPr/>
        </p:nvPicPr>
        <p:blipFill>
          <a:blip r:embed="rId4" cstate="print"/>
          <a:stretch>
            <a:fillRect/>
          </a:stretch>
        </p:blipFill>
        <p:spPr bwMode="auto">
          <a:xfrm>
            <a:off x="6019800" y="1752600"/>
            <a:ext cx="2692400" cy="4038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68</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95800"/>
            <a:ext cx="6472073" cy="747200"/>
          </a:xfrm>
        </p:spPr>
        <p:txBody>
          <a:bodyPr>
            <a:normAutofit fontScale="90000"/>
          </a:bodyPr>
          <a:lstStyle/>
          <a:p>
            <a:r>
              <a:rPr lang="en-US" dirty="0" smtClean="0"/>
              <a:t>DMAIC </a:t>
            </a:r>
            <a:r>
              <a:rPr lang="en-US" dirty="0"/>
              <a:t>- </a:t>
            </a:r>
            <a:r>
              <a:rPr lang="en-US" dirty="0" smtClean="0"/>
              <a:t>Control</a:t>
            </a:r>
            <a:endParaRPr lang="en-US" dirty="0"/>
          </a:p>
        </p:txBody>
      </p:sp>
      <p:sp>
        <p:nvSpPr>
          <p:cNvPr id="3" name="TextBox 2"/>
          <p:cNvSpPr txBox="1"/>
          <p:nvPr/>
        </p:nvSpPr>
        <p:spPr>
          <a:xfrm>
            <a:off x="2603500" y="1066800"/>
            <a:ext cx="6107704" cy="1200329"/>
          </a:xfrm>
          <a:prstGeom prst="rect">
            <a:avLst/>
          </a:prstGeom>
          <a:noFill/>
        </p:spPr>
        <p:txBody>
          <a:bodyPr wrap="square" rtlCol="0">
            <a:spAutoFit/>
          </a:bodyPr>
          <a:lstStyle/>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endParaRPr lang="en-US" sz="2800" dirty="0" smtClean="0">
              <a:solidFill>
                <a:prstClr val="black"/>
              </a:solidFill>
              <a:latin typeface="Futura Condensed Medium"/>
            </a:endParaRPr>
          </a:p>
        </p:txBody>
      </p:sp>
      <p:sp>
        <p:nvSpPr>
          <p:cNvPr id="6" name="Rectangle 5"/>
          <p:cNvSpPr/>
          <p:nvPr/>
        </p:nvSpPr>
        <p:spPr>
          <a:xfrm>
            <a:off x="304800" y="1220212"/>
            <a:ext cx="8406404" cy="3046988"/>
          </a:xfrm>
          <a:prstGeom prst="rect">
            <a:avLst/>
          </a:prstGeom>
        </p:spPr>
        <p:txBody>
          <a:bodyPr wrap="square">
            <a:spAutoFit/>
          </a:bodyPr>
          <a:lstStyle/>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Once the new process is implemented, it must be standardized and be common practice of the person doing the work</a:t>
            </a:r>
          </a:p>
          <a:p>
            <a:pPr defTabSz="457200" fontAlgn="auto">
              <a:spcBef>
                <a:spcPts val="0"/>
              </a:spcBef>
              <a:spcAft>
                <a:spcPts val="0"/>
              </a:spcAft>
            </a:pPr>
            <a:r>
              <a:rPr lang="en-US" sz="2400" dirty="0" smtClean="0">
                <a:solidFill>
                  <a:prstClr val="black"/>
                </a:solidFill>
                <a:latin typeface="+mn-lt"/>
              </a:rPr>
              <a:t> </a:t>
            </a: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The final part of the project is to document lessons learned throughout the project</a:t>
            </a:r>
          </a:p>
          <a:p>
            <a:pPr marL="342900" indent="-342900" defTabSz="457200" fontAlgn="auto">
              <a:spcBef>
                <a:spcPts val="0"/>
              </a:spcBef>
              <a:spcAft>
                <a:spcPts val="0"/>
              </a:spcAft>
              <a:buFont typeface="Arial" panose="020B0604020202020204" pitchFamily="34" charset="0"/>
              <a:buChar char="•"/>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The team will document their success and failures, recording anything learned by the team</a:t>
            </a: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69</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30856428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0" y="4572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Six Sigma Methodology </a:t>
            </a:r>
            <a:r>
              <a:rPr lang="en-US" sz="2800" dirty="0" smtClean="0"/>
              <a:t>(Cont’d.)</a:t>
            </a:r>
          </a:p>
        </p:txBody>
      </p:sp>
      <p:sp>
        <p:nvSpPr>
          <p:cNvPr id="51203" name="Rectangle 3"/>
          <p:cNvSpPr>
            <a:spLocks noGrp="1" noChangeArrowheads="1"/>
          </p:cNvSpPr>
          <p:nvPr>
            <p:ph idx="1"/>
          </p:nvPr>
        </p:nvSpPr>
        <p:spPr/>
        <p:txBody>
          <a:bodyPr/>
          <a:lstStyle/>
          <a:p>
            <a:pPr marL="0" indent="0" eaLnBrk="1" hangingPunct="1">
              <a:buNone/>
            </a:pPr>
            <a:r>
              <a:rPr lang="en-US" dirty="0" smtClean="0">
                <a:solidFill>
                  <a:srgbClr val="006666"/>
                </a:solidFill>
              </a:rPr>
              <a:t>Control</a:t>
            </a:r>
          </a:p>
          <a:p>
            <a:pPr lvl="1" eaLnBrk="1" hangingPunct="1"/>
            <a:r>
              <a:rPr lang="en-US" dirty="0" smtClean="0"/>
              <a:t> Develop monitoring plan</a:t>
            </a:r>
          </a:p>
          <a:p>
            <a:pPr lvl="1" eaLnBrk="1" hangingPunct="1"/>
            <a:r>
              <a:rPr lang="en-US" dirty="0" smtClean="0"/>
              <a:t> Quality tools</a:t>
            </a:r>
          </a:p>
          <a:p>
            <a:pPr lvl="1" eaLnBrk="1" hangingPunct="1"/>
            <a:r>
              <a:rPr lang="en-US" dirty="0" smtClean="0"/>
              <a:t> Standardize</a:t>
            </a:r>
          </a:p>
          <a:p>
            <a:pPr lvl="1" eaLnBrk="1" hangingPunct="1"/>
            <a:r>
              <a:rPr lang="en-US" dirty="0" smtClean="0"/>
              <a:t> Procedures</a:t>
            </a:r>
          </a:p>
          <a:p>
            <a:pPr lvl="1" eaLnBrk="1" hangingPunct="1"/>
            <a:r>
              <a:rPr lang="en-US" dirty="0" smtClean="0"/>
              <a:t> Ownership transfer</a:t>
            </a:r>
          </a:p>
          <a:p>
            <a:pPr lvl="1" eaLnBrk="1" hangingPunct="1"/>
            <a:r>
              <a:rPr lang="en-US" dirty="0" smtClean="0"/>
              <a:t> Documentation</a:t>
            </a:r>
          </a:p>
        </p:txBody>
      </p:sp>
      <p:pic>
        <p:nvPicPr>
          <p:cNvPr id="51205" name="Picture 5" descr="C:\Documents and Settings\edickinson\Local Settings\Temporary Internet Files\Content.IE5\UFUSW69Q\MPj04431420000[1].jpg"/>
          <p:cNvPicPr>
            <a:picLocks noChangeAspect="1" noChangeArrowheads="1"/>
          </p:cNvPicPr>
          <p:nvPr/>
        </p:nvPicPr>
        <p:blipFill>
          <a:blip r:embed="rId4" cstate="print"/>
          <a:srcRect/>
          <a:stretch>
            <a:fillRect/>
          </a:stretch>
        </p:blipFill>
        <p:spPr bwMode="auto">
          <a:xfrm>
            <a:off x="4606568" y="2819400"/>
            <a:ext cx="4236584" cy="2819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70</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95800"/>
            <a:ext cx="9144000" cy="747200"/>
          </a:xfrm>
        </p:spPr>
        <p:txBody>
          <a:bodyPr>
            <a:normAutofit fontScale="90000"/>
          </a:bodyPr>
          <a:lstStyle/>
          <a:p>
            <a:r>
              <a:rPr lang="en-US" dirty="0" smtClean="0"/>
              <a:t>Companies Look at Variation</a:t>
            </a:r>
            <a:endParaRPr lang="en-US" dirty="0"/>
          </a:p>
        </p:txBody>
      </p:sp>
      <p:sp>
        <p:nvSpPr>
          <p:cNvPr id="6" name="Rectangle 5"/>
          <p:cNvSpPr/>
          <p:nvPr/>
        </p:nvSpPr>
        <p:spPr>
          <a:xfrm>
            <a:off x="457200" y="1295400"/>
            <a:ext cx="7772400" cy="3046988"/>
          </a:xfrm>
          <a:prstGeom prst="rect">
            <a:avLst/>
          </a:prstGeom>
        </p:spPr>
        <p:txBody>
          <a:bodyPr wrap="square">
            <a:spAutoFit/>
          </a:bodyPr>
          <a:lstStyle/>
          <a:p>
            <a:pPr defTabSz="457200" fontAlgn="auto">
              <a:spcBef>
                <a:spcPts val="0"/>
              </a:spcBef>
              <a:spcAft>
                <a:spcPts val="0"/>
              </a:spcAft>
            </a:pPr>
            <a:endParaRPr lang="en-US" sz="2800" dirty="0" smtClean="0">
              <a:solidFill>
                <a:prstClr val="black"/>
              </a:solidFill>
              <a:latin typeface="+mj-lt"/>
            </a:endParaRPr>
          </a:p>
          <a:p>
            <a:pPr marL="457200" indent="-457200" defTabSz="457200" fontAlgn="auto">
              <a:spcBef>
                <a:spcPts val="0"/>
              </a:spcBef>
              <a:spcAft>
                <a:spcPts val="0"/>
              </a:spcAft>
              <a:buFont typeface="Arial" panose="020B0604020202020204" pitchFamily="34" charset="0"/>
              <a:buChar char="•"/>
            </a:pPr>
            <a:r>
              <a:rPr lang="en-US" sz="2800" dirty="0" smtClean="0">
                <a:solidFill>
                  <a:prstClr val="black"/>
                </a:solidFill>
                <a:latin typeface="+mn-lt"/>
              </a:rPr>
              <a:t>Understanding the causes of the variation and how to reduce it</a:t>
            </a:r>
            <a:endParaRPr lang="en-US" sz="2800" dirty="0">
              <a:solidFill>
                <a:prstClr val="black"/>
              </a:solidFill>
              <a:latin typeface="+mn-lt"/>
            </a:endParaRPr>
          </a:p>
          <a:p>
            <a:pPr defTabSz="457200" fontAlgn="auto">
              <a:spcBef>
                <a:spcPts val="0"/>
              </a:spcBef>
              <a:spcAft>
                <a:spcPts val="0"/>
              </a:spcAft>
            </a:pPr>
            <a:endParaRPr lang="en-US" sz="2800" dirty="0" smtClean="0">
              <a:solidFill>
                <a:prstClr val="black"/>
              </a:solidFill>
              <a:latin typeface="+mn-lt"/>
            </a:endParaRPr>
          </a:p>
          <a:p>
            <a:pPr marL="457200" indent="-457200" defTabSz="457200" fontAlgn="auto">
              <a:spcBef>
                <a:spcPts val="0"/>
              </a:spcBef>
              <a:spcAft>
                <a:spcPts val="0"/>
              </a:spcAft>
              <a:buFont typeface="Arial" panose="020B0604020202020204" pitchFamily="34" charset="0"/>
              <a:buChar char="•"/>
            </a:pPr>
            <a:r>
              <a:rPr lang="en-US" sz="2800" dirty="0" smtClean="0">
                <a:solidFill>
                  <a:prstClr val="black"/>
                </a:solidFill>
                <a:latin typeface="+mn-lt"/>
              </a:rPr>
              <a:t>Not every company will want or need to operate at Six Sigma levels</a:t>
            </a:r>
          </a:p>
          <a:p>
            <a:pPr defTabSz="457200" fontAlgn="auto">
              <a:spcBef>
                <a:spcPts val="0"/>
              </a:spcBef>
              <a:spcAft>
                <a:spcPts val="0"/>
              </a:spcAft>
            </a:pPr>
            <a:r>
              <a:rPr lang="en-US" sz="2400" dirty="0" smtClean="0">
                <a:solidFill>
                  <a:prstClr val="black"/>
                </a:solidFill>
                <a:latin typeface="Futura Condensed Medium"/>
              </a:rPr>
              <a:t> </a:t>
            </a: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71</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263903367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72000"/>
            <a:ext cx="8991600" cy="747200"/>
          </a:xfrm>
        </p:spPr>
        <p:txBody>
          <a:bodyPr>
            <a:normAutofit fontScale="90000"/>
          </a:bodyPr>
          <a:lstStyle/>
          <a:p>
            <a:r>
              <a:rPr lang="en-US" dirty="0" smtClean="0"/>
              <a:t>Variation and DPMO</a:t>
            </a:r>
            <a:endParaRPr lang="en-US" dirty="0"/>
          </a:p>
        </p:txBody>
      </p:sp>
      <p:sp>
        <p:nvSpPr>
          <p:cNvPr id="6" name="Rectangle 5"/>
          <p:cNvSpPr/>
          <p:nvPr/>
        </p:nvSpPr>
        <p:spPr>
          <a:xfrm>
            <a:off x="304800" y="1536918"/>
            <a:ext cx="8229600" cy="1815882"/>
          </a:xfrm>
          <a:prstGeom prst="rect">
            <a:avLst/>
          </a:prstGeom>
        </p:spPr>
        <p:txBody>
          <a:bodyPr wrap="square">
            <a:spAutoFit/>
          </a:bodyPr>
          <a:lstStyle/>
          <a:p>
            <a:pPr defTabSz="457200" fontAlgn="auto">
              <a:spcBef>
                <a:spcPts val="0"/>
              </a:spcBef>
              <a:spcAft>
                <a:spcPts val="0"/>
              </a:spcAft>
            </a:pPr>
            <a:r>
              <a:rPr lang="en-US" sz="2800" dirty="0" smtClean="0">
                <a:solidFill>
                  <a:prstClr val="black"/>
                </a:solidFill>
                <a:latin typeface="+mn-lt"/>
              </a:rPr>
              <a:t>Does every process have variation?  </a:t>
            </a:r>
          </a:p>
          <a:p>
            <a:pPr defTabSz="457200" fontAlgn="auto">
              <a:spcBef>
                <a:spcPts val="0"/>
              </a:spcBef>
              <a:spcAft>
                <a:spcPts val="0"/>
              </a:spcAft>
            </a:pPr>
            <a:endParaRPr lang="en-US" sz="2800" dirty="0" smtClean="0">
              <a:solidFill>
                <a:prstClr val="black"/>
              </a:solidFill>
              <a:latin typeface="+mn-lt"/>
            </a:endParaRPr>
          </a:p>
          <a:p>
            <a:pPr defTabSz="457200" fontAlgn="auto">
              <a:spcBef>
                <a:spcPts val="0"/>
              </a:spcBef>
              <a:spcAft>
                <a:spcPts val="0"/>
              </a:spcAft>
            </a:pPr>
            <a:r>
              <a:rPr lang="en-US" sz="2800" dirty="0" smtClean="0">
                <a:solidFill>
                  <a:prstClr val="black"/>
                </a:solidFill>
                <a:latin typeface="+mn-lt"/>
              </a:rPr>
              <a:t>Yes. The problem is when the variation is outside of what is acceptable.  </a:t>
            </a:r>
          </a:p>
        </p:txBody>
      </p:sp>
      <p:pic>
        <p:nvPicPr>
          <p:cNvPr id="4" name="Picture 3" descr="United_States_money_coin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3581400"/>
            <a:ext cx="5209383" cy="1943100"/>
          </a:xfrm>
          <a:prstGeom prst="rect">
            <a:avLst/>
          </a:prstGeom>
        </p:spPr>
      </p:pic>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72</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401343857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95800"/>
            <a:ext cx="9220200" cy="747200"/>
          </a:xfrm>
        </p:spPr>
        <p:txBody>
          <a:bodyPr>
            <a:normAutofit fontScale="90000"/>
          </a:bodyPr>
          <a:lstStyle/>
          <a:p>
            <a:r>
              <a:rPr lang="en-US" dirty="0" smtClean="0"/>
              <a:t>Six Sigma Terminology</a:t>
            </a:r>
            <a:endParaRPr lang="en-US" dirty="0"/>
          </a:p>
        </p:txBody>
      </p:sp>
      <p:sp>
        <p:nvSpPr>
          <p:cNvPr id="6" name="Rectangle 5"/>
          <p:cNvSpPr/>
          <p:nvPr/>
        </p:nvSpPr>
        <p:spPr>
          <a:xfrm>
            <a:off x="609600" y="1295400"/>
            <a:ext cx="8077200" cy="4524315"/>
          </a:xfrm>
          <a:prstGeom prst="rect">
            <a:avLst/>
          </a:prstGeom>
        </p:spPr>
        <p:txBody>
          <a:bodyPr wrap="square">
            <a:spAutoFit/>
          </a:bodyPr>
          <a:lstStyle/>
          <a:p>
            <a:pPr marL="342900" indent="-342900" defTabSz="457200" fontAlgn="auto">
              <a:spcBef>
                <a:spcPts val="0"/>
              </a:spcBef>
              <a:spcAft>
                <a:spcPts val="0"/>
              </a:spcAft>
              <a:buFont typeface="Arial" panose="020B0604020202020204" pitchFamily="34" charset="0"/>
              <a:buChar char="•"/>
            </a:pPr>
            <a:r>
              <a:rPr lang="en-US" sz="2400" b="1" dirty="0" smtClean="0">
                <a:solidFill>
                  <a:prstClr val="black"/>
                </a:solidFill>
                <a:latin typeface="+mn-lt"/>
              </a:rPr>
              <a:t>Variation</a:t>
            </a:r>
            <a:r>
              <a:rPr lang="en-US" sz="2400" dirty="0" smtClean="0">
                <a:solidFill>
                  <a:prstClr val="black"/>
                </a:solidFill>
                <a:latin typeface="+mn-lt"/>
              </a:rPr>
              <a:t>: difference between expected and actual</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b="1" dirty="0" smtClean="0">
                <a:solidFill>
                  <a:prstClr val="black"/>
                </a:solidFill>
                <a:latin typeface="+mn-lt"/>
              </a:rPr>
              <a:t>Mean</a:t>
            </a:r>
            <a:r>
              <a:rPr lang="en-US" sz="2400" dirty="0" smtClean="0">
                <a:solidFill>
                  <a:prstClr val="black"/>
                </a:solidFill>
                <a:latin typeface="+mn-lt"/>
              </a:rPr>
              <a:t>: average value</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b="1" dirty="0" smtClean="0">
                <a:solidFill>
                  <a:prstClr val="black"/>
                </a:solidFill>
                <a:latin typeface="+mn-lt"/>
              </a:rPr>
              <a:t>Mode</a:t>
            </a:r>
            <a:r>
              <a:rPr lang="en-US" sz="2400" dirty="0" smtClean="0">
                <a:solidFill>
                  <a:prstClr val="black"/>
                </a:solidFill>
                <a:latin typeface="+mn-lt"/>
              </a:rPr>
              <a:t>: most frequent data point</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b="1" dirty="0" smtClean="0">
                <a:solidFill>
                  <a:prstClr val="black"/>
                </a:solidFill>
                <a:latin typeface="+mn-lt"/>
              </a:rPr>
              <a:t>Median</a:t>
            </a:r>
            <a:r>
              <a:rPr lang="en-US" sz="2400" dirty="0" smtClean="0">
                <a:solidFill>
                  <a:prstClr val="black"/>
                </a:solidFill>
                <a:latin typeface="+mn-lt"/>
              </a:rPr>
              <a:t>: number in the middle</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b="1" dirty="0" smtClean="0">
                <a:solidFill>
                  <a:prstClr val="black"/>
                </a:solidFill>
                <a:latin typeface="+mn-lt"/>
              </a:rPr>
              <a:t>Range</a:t>
            </a:r>
            <a:r>
              <a:rPr lang="en-US" sz="2400" dirty="0" smtClean="0">
                <a:solidFill>
                  <a:prstClr val="black"/>
                </a:solidFill>
                <a:latin typeface="+mn-lt"/>
              </a:rPr>
              <a:t>: difference between highest and lowest</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b="1" dirty="0" smtClean="0">
                <a:solidFill>
                  <a:prstClr val="black"/>
                </a:solidFill>
                <a:latin typeface="+mn-lt"/>
              </a:rPr>
              <a:t>DPMO</a:t>
            </a:r>
            <a:r>
              <a:rPr lang="en-US" sz="2400" dirty="0" smtClean="0">
                <a:solidFill>
                  <a:prstClr val="black"/>
                </a:solidFill>
                <a:latin typeface="+mn-lt"/>
              </a:rPr>
              <a:t>: defects per million opportunities </a:t>
            </a:r>
          </a:p>
          <a:p>
            <a:pPr defTabSz="457200" fontAlgn="auto">
              <a:spcBef>
                <a:spcPts val="0"/>
              </a:spcBef>
              <a:spcAft>
                <a:spcPts val="0"/>
              </a:spcAft>
            </a:pPr>
            <a:r>
              <a:rPr lang="en-US" sz="2400" dirty="0" smtClean="0">
                <a:solidFill>
                  <a:prstClr val="black"/>
                </a:solidFill>
                <a:latin typeface="+mn-lt"/>
              </a:rPr>
              <a:t> </a:t>
            </a:r>
            <a:endParaRPr lang="en-US" sz="2400" dirty="0">
              <a:solidFill>
                <a:prstClr val="black"/>
              </a:solidFill>
              <a:latin typeface="+mn-lt"/>
            </a:endParaRP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73</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276943874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95800"/>
            <a:ext cx="9144000" cy="747200"/>
          </a:xfrm>
        </p:spPr>
        <p:txBody>
          <a:bodyPr>
            <a:normAutofit fontScale="90000"/>
          </a:bodyPr>
          <a:lstStyle/>
          <a:p>
            <a:r>
              <a:rPr lang="en-US" dirty="0" smtClean="0"/>
              <a:t>Variation</a:t>
            </a:r>
            <a:endParaRPr lang="en-US" dirty="0"/>
          </a:p>
        </p:txBody>
      </p:sp>
      <p:sp>
        <p:nvSpPr>
          <p:cNvPr id="3" name="TextBox 2"/>
          <p:cNvSpPr txBox="1"/>
          <p:nvPr/>
        </p:nvSpPr>
        <p:spPr>
          <a:xfrm>
            <a:off x="2603500" y="1066800"/>
            <a:ext cx="6107704" cy="1200329"/>
          </a:xfrm>
          <a:prstGeom prst="rect">
            <a:avLst/>
          </a:prstGeom>
          <a:noFill/>
        </p:spPr>
        <p:txBody>
          <a:bodyPr wrap="square" rtlCol="0">
            <a:spAutoFit/>
          </a:bodyPr>
          <a:lstStyle/>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endParaRPr lang="en-US" sz="2800" dirty="0" smtClean="0">
              <a:solidFill>
                <a:prstClr val="black"/>
              </a:solidFill>
              <a:latin typeface="Futura Condensed Medium"/>
            </a:endParaRPr>
          </a:p>
        </p:txBody>
      </p:sp>
      <p:sp>
        <p:nvSpPr>
          <p:cNvPr id="6" name="Rectangle 5"/>
          <p:cNvSpPr/>
          <p:nvPr/>
        </p:nvSpPr>
        <p:spPr>
          <a:xfrm>
            <a:off x="228600" y="1372612"/>
            <a:ext cx="8001000" cy="3046988"/>
          </a:xfrm>
          <a:prstGeom prst="rect">
            <a:avLst/>
          </a:prstGeom>
        </p:spPr>
        <p:txBody>
          <a:bodyPr wrap="square">
            <a:spAutoFit/>
          </a:bodyPr>
          <a:lstStyle/>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Common/normal: natural variation of the process; it cannot be eliminated, but it can be controlled; normal variation could be when you order a pizza for delivery, it takes about 30 minutes</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Special: caused by something outside of the normal operation of the process; could be expressed as a pizza delivery taking 45 minutes due to an accident on the route</a:t>
            </a:r>
            <a:endParaRPr lang="en-US" sz="2400" dirty="0">
              <a:solidFill>
                <a:prstClr val="black"/>
              </a:solidFill>
              <a:latin typeface="+mn-lt"/>
            </a:endParaRP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74</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85615026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304800"/>
            <a:ext cx="9137822" cy="747200"/>
          </a:xfrm>
        </p:spPr>
        <p:txBody>
          <a:bodyPr>
            <a:normAutofit fontScale="90000"/>
          </a:bodyPr>
          <a:lstStyle/>
          <a:p>
            <a:r>
              <a:rPr lang="en-US" dirty="0" smtClean="0"/>
              <a:t>Mean</a:t>
            </a:r>
            <a:endParaRPr lang="en-US" dirty="0"/>
          </a:p>
        </p:txBody>
      </p:sp>
      <p:sp>
        <p:nvSpPr>
          <p:cNvPr id="3" name="TextBox 2"/>
          <p:cNvSpPr txBox="1"/>
          <p:nvPr/>
        </p:nvSpPr>
        <p:spPr>
          <a:xfrm>
            <a:off x="2603500" y="1066800"/>
            <a:ext cx="6107704" cy="1200329"/>
          </a:xfrm>
          <a:prstGeom prst="rect">
            <a:avLst/>
          </a:prstGeom>
          <a:noFill/>
        </p:spPr>
        <p:txBody>
          <a:bodyPr wrap="square" rtlCol="0">
            <a:spAutoFit/>
          </a:bodyPr>
          <a:lstStyle/>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endParaRPr lang="en-US" sz="2800" dirty="0" smtClean="0">
              <a:solidFill>
                <a:prstClr val="black"/>
              </a:solidFill>
              <a:latin typeface="Futura Condensed Medium"/>
            </a:endParaRPr>
          </a:p>
        </p:txBody>
      </p:sp>
      <p:sp>
        <p:nvSpPr>
          <p:cNvPr id="6" name="Rectangle 5"/>
          <p:cNvSpPr/>
          <p:nvPr/>
        </p:nvSpPr>
        <p:spPr>
          <a:xfrm>
            <a:off x="228600" y="1295400"/>
            <a:ext cx="8382000" cy="4031873"/>
          </a:xfrm>
          <a:prstGeom prst="rect">
            <a:avLst/>
          </a:prstGeom>
        </p:spPr>
        <p:txBody>
          <a:bodyPr wrap="square">
            <a:spAutoFit/>
          </a:bodyPr>
          <a:lstStyle/>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“Mean” in Six Sigma terminology refers to the the average value.</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Adding all the numbers and then dividing them by the total number of data points gives the mean. </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Mean = </a:t>
            </a:r>
            <a:r>
              <a:rPr lang="en-US" dirty="0" smtClean="0">
                <a:solidFill>
                  <a:prstClr val="black"/>
                </a:solidFill>
                <a:latin typeface="+mn-lt"/>
              </a:rPr>
              <a:t>(1.95+1.75+1.80+2.05+2.25+2.05+2.1+2.00+2.00+1.85+2.05+2.50) / 12 </a:t>
            </a:r>
          </a:p>
          <a:p>
            <a:pPr marL="342900" indent="-342900" defTabSz="457200" fontAlgn="auto">
              <a:spcBef>
                <a:spcPts val="0"/>
              </a:spcBef>
              <a:spcAft>
                <a:spcPts val="0"/>
              </a:spcAft>
              <a:buFont typeface="Arial" panose="020B0604020202020204" pitchFamily="34" charset="0"/>
              <a:buChar char="•"/>
            </a:pPr>
            <a:endParaRPr lang="en-US" sz="2400" dirty="0" smtClean="0">
              <a:solidFill>
                <a:prstClr val="black"/>
              </a:solidFill>
              <a:latin typeface="+mn-lt"/>
            </a:endParaRPr>
          </a:p>
          <a:p>
            <a:pPr lvl="1" defTabSz="457200" fontAlgn="auto">
              <a:spcBef>
                <a:spcPts val="0"/>
              </a:spcBef>
              <a:spcAft>
                <a:spcPts val="0"/>
              </a:spcAft>
            </a:pPr>
            <a:r>
              <a:rPr lang="en-US" sz="2400" dirty="0" smtClean="0">
                <a:solidFill>
                  <a:prstClr val="black"/>
                </a:solidFill>
                <a:latin typeface="+mn-lt"/>
              </a:rPr>
              <a:t>The mean or average for this data set is 2.03.</a:t>
            </a:r>
          </a:p>
          <a:p>
            <a:pPr defTabSz="457200" fontAlgn="auto">
              <a:spcBef>
                <a:spcPts val="0"/>
              </a:spcBef>
              <a:spcAft>
                <a:spcPts val="0"/>
              </a:spcAft>
              <a:buFont typeface="Arial"/>
              <a:buChar char="•"/>
            </a:pPr>
            <a:endParaRPr lang="en-US" dirty="0">
              <a:solidFill>
                <a:prstClr val="black"/>
              </a:solidFill>
              <a:latin typeface="Futura Condensed Medium"/>
            </a:endParaRP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75</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375015901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97" y="319600"/>
            <a:ext cx="9133703" cy="747200"/>
          </a:xfrm>
        </p:spPr>
        <p:txBody>
          <a:bodyPr>
            <a:normAutofit fontScale="90000"/>
          </a:bodyPr>
          <a:lstStyle/>
          <a:p>
            <a:r>
              <a:rPr lang="en-US" dirty="0" smtClean="0"/>
              <a:t>Mode</a:t>
            </a:r>
            <a:endParaRPr lang="en-US" dirty="0"/>
          </a:p>
        </p:txBody>
      </p:sp>
      <p:sp>
        <p:nvSpPr>
          <p:cNvPr id="3" name="TextBox 2"/>
          <p:cNvSpPr txBox="1"/>
          <p:nvPr/>
        </p:nvSpPr>
        <p:spPr>
          <a:xfrm>
            <a:off x="2603500" y="1066800"/>
            <a:ext cx="6107704" cy="1200329"/>
          </a:xfrm>
          <a:prstGeom prst="rect">
            <a:avLst/>
          </a:prstGeom>
          <a:noFill/>
        </p:spPr>
        <p:txBody>
          <a:bodyPr wrap="square" rtlCol="0">
            <a:spAutoFit/>
          </a:bodyPr>
          <a:lstStyle/>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endParaRPr lang="en-US" sz="2800" dirty="0" smtClean="0">
              <a:solidFill>
                <a:prstClr val="black"/>
              </a:solidFill>
              <a:latin typeface="Futura Condensed Medium"/>
            </a:endParaRPr>
          </a:p>
        </p:txBody>
      </p:sp>
      <p:sp>
        <p:nvSpPr>
          <p:cNvPr id="6" name="Rectangle 5"/>
          <p:cNvSpPr/>
          <p:nvPr/>
        </p:nvSpPr>
        <p:spPr>
          <a:xfrm>
            <a:off x="257758" y="1075038"/>
            <a:ext cx="8453445" cy="830997"/>
          </a:xfrm>
          <a:prstGeom prst="rect">
            <a:avLst/>
          </a:prstGeom>
        </p:spPr>
        <p:txBody>
          <a:bodyPr wrap="square">
            <a:spAutoFit/>
          </a:bodyPr>
          <a:lstStyle/>
          <a:p>
            <a:pPr defTabSz="457200" fontAlgn="auto">
              <a:spcBef>
                <a:spcPts val="0"/>
              </a:spcBef>
              <a:spcAft>
                <a:spcPts val="0"/>
              </a:spcAft>
            </a:pPr>
            <a:r>
              <a:rPr lang="en-US" sz="2400" dirty="0" smtClean="0">
                <a:solidFill>
                  <a:prstClr val="black"/>
                </a:solidFill>
                <a:latin typeface="+mn-lt"/>
              </a:rPr>
              <a:t>“Mode” in Six Sigma terminology refers to the most frequent data point that occurs when you measure a process.</a:t>
            </a:r>
            <a:endParaRPr lang="en-US" dirty="0">
              <a:solidFill>
                <a:prstClr val="black"/>
              </a:solidFill>
              <a:latin typeface="+mn-lt"/>
            </a:endParaRPr>
          </a:p>
        </p:txBody>
      </p:sp>
      <p:pic>
        <p:nvPicPr>
          <p:cNvPr id="5" name="Picture 4" descr="Picture 14.png"/>
          <p:cNvPicPr>
            <a:picLocks noChangeAspect="1"/>
          </p:cNvPicPr>
          <p:nvPr/>
        </p:nvPicPr>
        <p:blipFill>
          <a:blip r:embed="rId2"/>
          <a:stretch>
            <a:fillRect/>
          </a:stretch>
        </p:blipFill>
        <p:spPr>
          <a:xfrm>
            <a:off x="2362200" y="2209800"/>
            <a:ext cx="4935758" cy="3931388"/>
          </a:xfrm>
          <a:prstGeom prst="rect">
            <a:avLst/>
          </a:prstGeom>
        </p:spPr>
      </p:pic>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76</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258031242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1000"/>
            <a:ext cx="9144000" cy="747200"/>
          </a:xfrm>
        </p:spPr>
        <p:txBody>
          <a:bodyPr>
            <a:normAutofit fontScale="90000"/>
          </a:bodyPr>
          <a:lstStyle/>
          <a:p>
            <a:r>
              <a:rPr lang="en-US" dirty="0" smtClean="0"/>
              <a:t>Median</a:t>
            </a:r>
            <a:endParaRPr lang="en-US" dirty="0"/>
          </a:p>
        </p:txBody>
      </p:sp>
      <p:sp>
        <p:nvSpPr>
          <p:cNvPr id="6" name="Rectangle 5"/>
          <p:cNvSpPr/>
          <p:nvPr/>
        </p:nvSpPr>
        <p:spPr>
          <a:xfrm>
            <a:off x="457200" y="747200"/>
            <a:ext cx="8534400" cy="4893647"/>
          </a:xfrm>
          <a:prstGeom prst="rect">
            <a:avLst/>
          </a:prstGeom>
        </p:spPr>
        <p:txBody>
          <a:bodyPr wrap="square">
            <a:spAutoFit/>
          </a:bodyPr>
          <a:lstStyle/>
          <a:p>
            <a:pPr defTabSz="457200" fontAlgn="auto">
              <a:spcBef>
                <a:spcPts val="0"/>
              </a:spcBef>
              <a:spcAft>
                <a:spcPts val="0"/>
              </a:spcAft>
            </a:pPr>
            <a:r>
              <a:rPr lang="en-US" sz="2400" dirty="0" smtClean="0">
                <a:solidFill>
                  <a:prstClr val="black"/>
                </a:solidFill>
                <a:latin typeface="+mn-lt"/>
              </a:rPr>
              <a:t>“Median” refers to the number in the middle. If you take the data set and put them in numerical order, the median is the number in the middle.</a:t>
            </a:r>
            <a:r>
              <a:rPr lang="en-US" sz="2400" b="1" dirty="0" smtClean="0">
                <a:solidFill>
                  <a:prstClr val="black"/>
                </a:solidFill>
                <a:latin typeface="+mn-lt"/>
              </a:rPr>
              <a:t> </a:t>
            </a:r>
            <a:endParaRPr lang="en-US" sz="2400" dirty="0" smtClean="0">
              <a:solidFill>
                <a:prstClr val="black"/>
              </a:solidFill>
              <a:latin typeface="+mn-lt"/>
            </a:endParaRPr>
          </a:p>
          <a:p>
            <a:pPr algn="ctr" defTabSz="457200" fontAlgn="auto">
              <a:lnSpc>
                <a:spcPct val="80000"/>
              </a:lnSpc>
              <a:spcBef>
                <a:spcPts val="0"/>
              </a:spcBef>
              <a:spcAft>
                <a:spcPts val="0"/>
              </a:spcAft>
            </a:pPr>
            <a:r>
              <a:rPr lang="en-US" dirty="0" smtClean="0">
                <a:solidFill>
                  <a:prstClr val="black"/>
                </a:solidFill>
                <a:latin typeface="+mn-lt"/>
              </a:rPr>
              <a:t>1.75</a:t>
            </a:r>
          </a:p>
          <a:p>
            <a:pPr algn="ctr" defTabSz="457200" fontAlgn="auto">
              <a:lnSpc>
                <a:spcPct val="80000"/>
              </a:lnSpc>
              <a:spcBef>
                <a:spcPts val="0"/>
              </a:spcBef>
              <a:spcAft>
                <a:spcPts val="0"/>
              </a:spcAft>
            </a:pPr>
            <a:r>
              <a:rPr lang="en-US" dirty="0" smtClean="0">
                <a:solidFill>
                  <a:prstClr val="black"/>
                </a:solidFill>
                <a:latin typeface="+mn-lt"/>
              </a:rPr>
              <a:t>1.80</a:t>
            </a:r>
          </a:p>
          <a:p>
            <a:pPr algn="ctr" defTabSz="457200" fontAlgn="auto">
              <a:lnSpc>
                <a:spcPct val="80000"/>
              </a:lnSpc>
              <a:spcBef>
                <a:spcPts val="0"/>
              </a:spcBef>
              <a:spcAft>
                <a:spcPts val="0"/>
              </a:spcAft>
            </a:pPr>
            <a:r>
              <a:rPr lang="en-US" dirty="0" smtClean="0">
                <a:solidFill>
                  <a:prstClr val="black"/>
                </a:solidFill>
                <a:latin typeface="+mn-lt"/>
              </a:rPr>
              <a:t>1.85</a:t>
            </a:r>
          </a:p>
          <a:p>
            <a:pPr algn="ctr" defTabSz="457200" fontAlgn="auto">
              <a:lnSpc>
                <a:spcPct val="80000"/>
              </a:lnSpc>
              <a:spcBef>
                <a:spcPts val="0"/>
              </a:spcBef>
              <a:spcAft>
                <a:spcPts val="0"/>
              </a:spcAft>
            </a:pPr>
            <a:r>
              <a:rPr lang="en-US" dirty="0" smtClean="0">
                <a:solidFill>
                  <a:prstClr val="black"/>
                </a:solidFill>
                <a:latin typeface="+mn-lt"/>
              </a:rPr>
              <a:t>1.95</a:t>
            </a:r>
          </a:p>
          <a:p>
            <a:pPr algn="ctr" defTabSz="457200" fontAlgn="auto">
              <a:lnSpc>
                <a:spcPct val="80000"/>
              </a:lnSpc>
              <a:spcBef>
                <a:spcPts val="0"/>
              </a:spcBef>
              <a:spcAft>
                <a:spcPts val="0"/>
              </a:spcAft>
            </a:pPr>
            <a:r>
              <a:rPr lang="en-US" dirty="0" smtClean="0">
                <a:solidFill>
                  <a:prstClr val="black"/>
                </a:solidFill>
                <a:latin typeface="+mn-lt"/>
              </a:rPr>
              <a:t>2.00</a:t>
            </a:r>
          </a:p>
          <a:p>
            <a:pPr algn="ctr" defTabSz="457200" fontAlgn="auto">
              <a:lnSpc>
                <a:spcPct val="80000"/>
              </a:lnSpc>
              <a:spcBef>
                <a:spcPts val="0"/>
              </a:spcBef>
              <a:spcAft>
                <a:spcPts val="0"/>
              </a:spcAft>
            </a:pPr>
            <a:r>
              <a:rPr lang="en-US" dirty="0" smtClean="0">
                <a:solidFill>
                  <a:prstClr val="black"/>
                </a:solidFill>
                <a:latin typeface="+mn-lt"/>
              </a:rPr>
              <a:t>2.00</a:t>
            </a:r>
          </a:p>
          <a:p>
            <a:pPr algn="ctr" defTabSz="457200" fontAlgn="auto">
              <a:lnSpc>
                <a:spcPct val="80000"/>
              </a:lnSpc>
              <a:spcBef>
                <a:spcPts val="0"/>
              </a:spcBef>
              <a:spcAft>
                <a:spcPts val="0"/>
              </a:spcAft>
            </a:pPr>
            <a:r>
              <a:rPr lang="en-US" dirty="0" smtClean="0">
                <a:solidFill>
                  <a:prstClr val="black"/>
                </a:solidFill>
                <a:latin typeface="+mn-lt"/>
              </a:rPr>
              <a:t>2.05</a:t>
            </a:r>
          </a:p>
          <a:p>
            <a:pPr algn="ctr" defTabSz="457200" fontAlgn="auto">
              <a:lnSpc>
                <a:spcPct val="80000"/>
              </a:lnSpc>
              <a:spcBef>
                <a:spcPts val="0"/>
              </a:spcBef>
              <a:spcAft>
                <a:spcPts val="0"/>
              </a:spcAft>
            </a:pPr>
            <a:r>
              <a:rPr lang="en-US" dirty="0" smtClean="0">
                <a:solidFill>
                  <a:prstClr val="black"/>
                </a:solidFill>
                <a:latin typeface="+mn-lt"/>
              </a:rPr>
              <a:t>2.05</a:t>
            </a:r>
          </a:p>
          <a:p>
            <a:pPr algn="ctr" defTabSz="457200" fontAlgn="auto">
              <a:lnSpc>
                <a:spcPct val="80000"/>
              </a:lnSpc>
              <a:spcBef>
                <a:spcPts val="0"/>
              </a:spcBef>
              <a:spcAft>
                <a:spcPts val="0"/>
              </a:spcAft>
            </a:pPr>
            <a:r>
              <a:rPr lang="en-US" dirty="0" smtClean="0">
                <a:solidFill>
                  <a:prstClr val="black"/>
                </a:solidFill>
                <a:latin typeface="+mn-lt"/>
              </a:rPr>
              <a:t>2.05</a:t>
            </a:r>
          </a:p>
          <a:p>
            <a:pPr algn="ctr" defTabSz="457200" fontAlgn="auto">
              <a:lnSpc>
                <a:spcPct val="80000"/>
              </a:lnSpc>
              <a:spcBef>
                <a:spcPts val="0"/>
              </a:spcBef>
              <a:spcAft>
                <a:spcPts val="0"/>
              </a:spcAft>
            </a:pPr>
            <a:r>
              <a:rPr lang="en-US" dirty="0" smtClean="0">
                <a:solidFill>
                  <a:prstClr val="black"/>
                </a:solidFill>
                <a:latin typeface="+mn-lt"/>
              </a:rPr>
              <a:t>2.10</a:t>
            </a:r>
          </a:p>
          <a:p>
            <a:pPr algn="ctr" defTabSz="457200" fontAlgn="auto">
              <a:lnSpc>
                <a:spcPct val="80000"/>
              </a:lnSpc>
              <a:spcBef>
                <a:spcPts val="0"/>
              </a:spcBef>
              <a:spcAft>
                <a:spcPts val="0"/>
              </a:spcAft>
            </a:pPr>
            <a:r>
              <a:rPr lang="en-US" dirty="0" smtClean="0">
                <a:solidFill>
                  <a:prstClr val="black"/>
                </a:solidFill>
                <a:latin typeface="+mn-lt"/>
              </a:rPr>
              <a:t>2.25</a:t>
            </a:r>
          </a:p>
          <a:p>
            <a:pPr algn="ctr" defTabSz="457200" fontAlgn="auto">
              <a:lnSpc>
                <a:spcPct val="80000"/>
              </a:lnSpc>
              <a:spcBef>
                <a:spcPts val="0"/>
              </a:spcBef>
              <a:spcAft>
                <a:spcPts val="0"/>
              </a:spcAft>
            </a:pPr>
            <a:r>
              <a:rPr lang="en-US" dirty="0" smtClean="0">
                <a:solidFill>
                  <a:prstClr val="black"/>
                </a:solidFill>
                <a:latin typeface="+mn-lt"/>
              </a:rPr>
              <a:t>2.50</a:t>
            </a:r>
          </a:p>
          <a:p>
            <a:pPr defTabSz="457200" fontAlgn="auto">
              <a:spcBef>
                <a:spcPts val="0"/>
              </a:spcBef>
              <a:spcAft>
                <a:spcPts val="0"/>
              </a:spcAft>
            </a:pPr>
            <a:r>
              <a:rPr lang="en-US" sz="2400" dirty="0" smtClean="0">
                <a:solidFill>
                  <a:prstClr val="black"/>
                </a:solidFill>
                <a:latin typeface="+mn-lt"/>
              </a:rPr>
              <a:t>The middle number is between 2.00 and 2.05, so the median would be 2.00 + 2.05 / 2 or 2.025. </a:t>
            </a: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77</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117059216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47200"/>
          </a:xfrm>
        </p:spPr>
        <p:txBody>
          <a:bodyPr>
            <a:normAutofit fontScale="90000"/>
          </a:bodyPr>
          <a:lstStyle/>
          <a:p>
            <a:r>
              <a:rPr lang="en-US" dirty="0" smtClean="0"/>
              <a:t>Range</a:t>
            </a:r>
            <a:endParaRPr lang="en-US" dirty="0"/>
          </a:p>
        </p:txBody>
      </p:sp>
      <p:sp>
        <p:nvSpPr>
          <p:cNvPr id="6" name="Rectangle 5"/>
          <p:cNvSpPr/>
          <p:nvPr/>
        </p:nvSpPr>
        <p:spPr>
          <a:xfrm>
            <a:off x="209550" y="747200"/>
            <a:ext cx="8934450" cy="4893647"/>
          </a:xfrm>
          <a:prstGeom prst="rect">
            <a:avLst/>
          </a:prstGeom>
        </p:spPr>
        <p:txBody>
          <a:bodyPr wrap="square">
            <a:spAutoFit/>
          </a:bodyPr>
          <a:lstStyle/>
          <a:p>
            <a:pPr defTabSz="457200" fontAlgn="auto">
              <a:spcBef>
                <a:spcPts val="0"/>
              </a:spcBef>
              <a:spcAft>
                <a:spcPts val="0"/>
              </a:spcAft>
            </a:pPr>
            <a:r>
              <a:rPr lang="en-US" sz="2400" dirty="0" smtClean="0">
                <a:solidFill>
                  <a:prstClr val="black"/>
                </a:solidFill>
                <a:latin typeface="+mn-lt"/>
              </a:rPr>
              <a:t>“Range” in Six Sigma can also be called “spread” (or difference) and refers to the lowest number in the data set compared to the largest number. </a:t>
            </a:r>
          </a:p>
          <a:p>
            <a:pPr algn="ctr" defTabSz="457200" fontAlgn="auto">
              <a:lnSpc>
                <a:spcPct val="80000"/>
              </a:lnSpc>
              <a:spcBef>
                <a:spcPts val="0"/>
              </a:spcBef>
              <a:spcAft>
                <a:spcPts val="0"/>
              </a:spcAft>
            </a:pPr>
            <a:r>
              <a:rPr lang="en-US" dirty="0" smtClean="0">
                <a:solidFill>
                  <a:prstClr val="black"/>
                </a:solidFill>
                <a:latin typeface="+mn-lt"/>
              </a:rPr>
              <a:t>1.75</a:t>
            </a:r>
          </a:p>
          <a:p>
            <a:pPr algn="ctr" defTabSz="457200" fontAlgn="auto">
              <a:lnSpc>
                <a:spcPct val="80000"/>
              </a:lnSpc>
              <a:spcBef>
                <a:spcPts val="0"/>
              </a:spcBef>
              <a:spcAft>
                <a:spcPts val="0"/>
              </a:spcAft>
            </a:pPr>
            <a:r>
              <a:rPr lang="en-US" dirty="0" smtClean="0">
                <a:solidFill>
                  <a:prstClr val="black"/>
                </a:solidFill>
                <a:latin typeface="+mn-lt"/>
              </a:rPr>
              <a:t>1.80</a:t>
            </a:r>
          </a:p>
          <a:p>
            <a:pPr algn="ctr" defTabSz="457200" fontAlgn="auto">
              <a:lnSpc>
                <a:spcPct val="80000"/>
              </a:lnSpc>
              <a:spcBef>
                <a:spcPts val="0"/>
              </a:spcBef>
              <a:spcAft>
                <a:spcPts val="0"/>
              </a:spcAft>
            </a:pPr>
            <a:r>
              <a:rPr lang="en-US" dirty="0" smtClean="0">
                <a:solidFill>
                  <a:prstClr val="black"/>
                </a:solidFill>
                <a:latin typeface="+mn-lt"/>
              </a:rPr>
              <a:t>1.85</a:t>
            </a:r>
          </a:p>
          <a:p>
            <a:pPr algn="ctr" defTabSz="457200" fontAlgn="auto">
              <a:lnSpc>
                <a:spcPct val="80000"/>
              </a:lnSpc>
              <a:spcBef>
                <a:spcPts val="0"/>
              </a:spcBef>
              <a:spcAft>
                <a:spcPts val="0"/>
              </a:spcAft>
            </a:pPr>
            <a:r>
              <a:rPr lang="en-US" dirty="0" smtClean="0">
                <a:solidFill>
                  <a:prstClr val="black"/>
                </a:solidFill>
                <a:latin typeface="+mn-lt"/>
              </a:rPr>
              <a:t>1.95</a:t>
            </a:r>
          </a:p>
          <a:p>
            <a:pPr algn="ctr" defTabSz="457200" fontAlgn="auto">
              <a:lnSpc>
                <a:spcPct val="80000"/>
              </a:lnSpc>
              <a:spcBef>
                <a:spcPts val="0"/>
              </a:spcBef>
              <a:spcAft>
                <a:spcPts val="0"/>
              </a:spcAft>
            </a:pPr>
            <a:r>
              <a:rPr lang="en-US" dirty="0" smtClean="0">
                <a:solidFill>
                  <a:prstClr val="black"/>
                </a:solidFill>
                <a:latin typeface="+mn-lt"/>
              </a:rPr>
              <a:t>2.00</a:t>
            </a:r>
          </a:p>
          <a:p>
            <a:pPr algn="ctr" defTabSz="457200" fontAlgn="auto">
              <a:lnSpc>
                <a:spcPct val="80000"/>
              </a:lnSpc>
              <a:spcBef>
                <a:spcPts val="0"/>
              </a:spcBef>
              <a:spcAft>
                <a:spcPts val="0"/>
              </a:spcAft>
            </a:pPr>
            <a:r>
              <a:rPr lang="en-US" dirty="0" smtClean="0">
                <a:solidFill>
                  <a:prstClr val="black"/>
                </a:solidFill>
                <a:latin typeface="+mn-lt"/>
              </a:rPr>
              <a:t>2.00</a:t>
            </a:r>
          </a:p>
          <a:p>
            <a:pPr algn="ctr" defTabSz="457200" fontAlgn="auto">
              <a:lnSpc>
                <a:spcPct val="80000"/>
              </a:lnSpc>
              <a:spcBef>
                <a:spcPts val="0"/>
              </a:spcBef>
              <a:spcAft>
                <a:spcPts val="0"/>
              </a:spcAft>
            </a:pPr>
            <a:r>
              <a:rPr lang="en-US" dirty="0" smtClean="0">
                <a:solidFill>
                  <a:prstClr val="black"/>
                </a:solidFill>
                <a:latin typeface="+mn-lt"/>
              </a:rPr>
              <a:t>2.05</a:t>
            </a:r>
          </a:p>
          <a:p>
            <a:pPr algn="ctr" defTabSz="457200" fontAlgn="auto">
              <a:lnSpc>
                <a:spcPct val="80000"/>
              </a:lnSpc>
              <a:spcBef>
                <a:spcPts val="0"/>
              </a:spcBef>
              <a:spcAft>
                <a:spcPts val="0"/>
              </a:spcAft>
            </a:pPr>
            <a:r>
              <a:rPr lang="en-US" dirty="0" smtClean="0">
                <a:solidFill>
                  <a:prstClr val="black"/>
                </a:solidFill>
                <a:latin typeface="+mn-lt"/>
              </a:rPr>
              <a:t>2.05</a:t>
            </a:r>
          </a:p>
          <a:p>
            <a:pPr algn="ctr" defTabSz="457200" fontAlgn="auto">
              <a:lnSpc>
                <a:spcPct val="80000"/>
              </a:lnSpc>
              <a:spcBef>
                <a:spcPts val="0"/>
              </a:spcBef>
              <a:spcAft>
                <a:spcPts val="0"/>
              </a:spcAft>
            </a:pPr>
            <a:r>
              <a:rPr lang="en-US" dirty="0" smtClean="0">
                <a:solidFill>
                  <a:prstClr val="black"/>
                </a:solidFill>
                <a:latin typeface="+mn-lt"/>
              </a:rPr>
              <a:t>2.05</a:t>
            </a:r>
          </a:p>
          <a:p>
            <a:pPr algn="ctr" defTabSz="457200" fontAlgn="auto">
              <a:lnSpc>
                <a:spcPct val="80000"/>
              </a:lnSpc>
              <a:spcBef>
                <a:spcPts val="0"/>
              </a:spcBef>
              <a:spcAft>
                <a:spcPts val="0"/>
              </a:spcAft>
            </a:pPr>
            <a:r>
              <a:rPr lang="en-US" dirty="0" smtClean="0">
                <a:solidFill>
                  <a:prstClr val="black"/>
                </a:solidFill>
                <a:latin typeface="+mn-lt"/>
              </a:rPr>
              <a:t>2.10</a:t>
            </a:r>
          </a:p>
          <a:p>
            <a:pPr algn="ctr" defTabSz="457200" fontAlgn="auto">
              <a:lnSpc>
                <a:spcPct val="80000"/>
              </a:lnSpc>
              <a:spcBef>
                <a:spcPts val="0"/>
              </a:spcBef>
              <a:spcAft>
                <a:spcPts val="0"/>
              </a:spcAft>
            </a:pPr>
            <a:r>
              <a:rPr lang="en-US" dirty="0" smtClean="0">
                <a:solidFill>
                  <a:prstClr val="black"/>
                </a:solidFill>
                <a:latin typeface="+mn-lt"/>
              </a:rPr>
              <a:t>2.25</a:t>
            </a:r>
          </a:p>
          <a:p>
            <a:pPr algn="ctr" defTabSz="457200" fontAlgn="auto">
              <a:lnSpc>
                <a:spcPct val="80000"/>
              </a:lnSpc>
              <a:spcBef>
                <a:spcPts val="0"/>
              </a:spcBef>
              <a:spcAft>
                <a:spcPts val="0"/>
              </a:spcAft>
            </a:pPr>
            <a:r>
              <a:rPr lang="en-US" dirty="0" smtClean="0">
                <a:solidFill>
                  <a:prstClr val="black"/>
                </a:solidFill>
                <a:latin typeface="+mn-lt"/>
              </a:rPr>
              <a:t>2.50</a:t>
            </a:r>
          </a:p>
          <a:p>
            <a:pPr defTabSz="457200" fontAlgn="auto">
              <a:spcBef>
                <a:spcPts val="0"/>
              </a:spcBef>
              <a:spcAft>
                <a:spcPts val="0"/>
              </a:spcAft>
            </a:pPr>
            <a:r>
              <a:rPr lang="en-US" sz="2400" dirty="0" smtClean="0">
                <a:solidFill>
                  <a:prstClr val="black"/>
                </a:solidFill>
                <a:latin typeface="+mn-lt"/>
              </a:rPr>
              <a:t>The range is 1.75 to 2.50 or .75. We get this number by largest minus lowest as in the following: 2.50 – 1.75 = .75</a:t>
            </a:r>
            <a:endParaRPr lang="en-US" sz="2400" dirty="0">
              <a:solidFill>
                <a:prstClr val="black"/>
              </a:solidFill>
              <a:latin typeface="+mn-lt"/>
            </a:endParaRP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78</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407041327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0" y="381000"/>
            <a:ext cx="9144000" cy="762000"/>
          </a:xfrm>
          <a:prstGeom prst="rect">
            <a:avLst/>
          </a:prstGeom>
          <a:noFill/>
          <a:ln w="9525">
            <a:noFill/>
            <a:miter lim="800000"/>
            <a:headEnd/>
            <a:tailEnd/>
          </a:ln>
        </p:spPr>
        <p:txBody>
          <a:bodyPr/>
          <a:lstStyle/>
          <a:p>
            <a:pPr algn="ctr"/>
            <a:r>
              <a:rPr lang="en-US" sz="4000" dirty="0" smtClean="0">
                <a:latin typeface="+mj-lt"/>
              </a:rPr>
              <a:t>Exercise</a:t>
            </a:r>
            <a:endParaRPr lang="en-US" sz="4000" dirty="0">
              <a:latin typeface="+mj-lt"/>
            </a:endParaRPr>
          </a:p>
        </p:txBody>
      </p:sp>
      <p:grpSp>
        <p:nvGrpSpPr>
          <p:cNvPr id="37891" name="Group 7"/>
          <p:cNvGrpSpPr>
            <a:grpSpLocks/>
          </p:cNvGrpSpPr>
          <p:nvPr/>
        </p:nvGrpSpPr>
        <p:grpSpPr bwMode="auto">
          <a:xfrm>
            <a:off x="838200" y="1905000"/>
            <a:ext cx="4876800" cy="3346450"/>
            <a:chOff x="-2" y="459"/>
            <a:chExt cx="2592" cy="1388"/>
          </a:xfrm>
        </p:grpSpPr>
        <p:grpSp>
          <p:nvGrpSpPr>
            <p:cNvPr id="37894" name="Group 8"/>
            <p:cNvGrpSpPr>
              <a:grpSpLocks/>
            </p:cNvGrpSpPr>
            <p:nvPr/>
          </p:nvGrpSpPr>
          <p:grpSpPr bwMode="auto">
            <a:xfrm>
              <a:off x="0" y="461"/>
              <a:ext cx="2588" cy="1384"/>
              <a:chOff x="0" y="461"/>
              <a:chExt cx="2588" cy="1384"/>
            </a:xfrm>
          </p:grpSpPr>
          <p:grpSp>
            <p:nvGrpSpPr>
              <p:cNvPr id="37896" name="Group 9"/>
              <p:cNvGrpSpPr>
                <a:grpSpLocks/>
              </p:cNvGrpSpPr>
              <p:nvPr/>
            </p:nvGrpSpPr>
            <p:grpSpPr bwMode="auto">
              <a:xfrm>
                <a:off x="0" y="461"/>
                <a:ext cx="468" cy="346"/>
                <a:chOff x="0" y="461"/>
                <a:chExt cx="468" cy="346"/>
              </a:xfrm>
            </p:grpSpPr>
            <p:sp>
              <p:nvSpPr>
                <p:cNvPr id="37954" name="Rectangle 10"/>
                <p:cNvSpPr>
                  <a:spLocks noChangeArrowheads="1"/>
                </p:cNvSpPr>
                <p:nvPr/>
              </p:nvSpPr>
              <p:spPr bwMode="auto">
                <a:xfrm>
                  <a:off x="43" y="461"/>
                  <a:ext cx="382" cy="346"/>
                </a:xfrm>
                <a:prstGeom prst="rect">
                  <a:avLst/>
                </a:prstGeom>
                <a:noFill/>
                <a:ln w="9525">
                  <a:noFill/>
                  <a:miter lim="800000"/>
                  <a:headEnd/>
                  <a:tailEnd/>
                </a:ln>
              </p:spPr>
              <p:txBody>
                <a:bodyPr anchor="b"/>
                <a:lstStyle/>
                <a:p>
                  <a:pPr algn="r"/>
                  <a:r>
                    <a:rPr lang="en-US" sz="2400" b="1" dirty="0">
                      <a:cs typeface="Times New Roman" pitchFamily="18" charset="0"/>
                    </a:rPr>
                    <a:t>5</a:t>
                  </a:r>
                  <a:endParaRPr lang="en-US" sz="2400" dirty="0">
                    <a:latin typeface="Courier New" pitchFamily="49" charset="0"/>
                    <a:cs typeface="Times New Roman" pitchFamily="18" charset="0"/>
                  </a:endParaRPr>
                </a:p>
                <a:p>
                  <a:pPr algn="r" eaLnBrk="0" hangingPunct="0"/>
                  <a:endParaRPr lang="en-US" sz="2400" dirty="0"/>
                </a:p>
              </p:txBody>
            </p:sp>
            <p:sp>
              <p:nvSpPr>
                <p:cNvPr id="37955" name="Rectangle 11"/>
                <p:cNvSpPr>
                  <a:spLocks noChangeArrowheads="1"/>
                </p:cNvSpPr>
                <p:nvPr/>
              </p:nvSpPr>
              <p:spPr bwMode="auto">
                <a:xfrm>
                  <a:off x="0" y="461"/>
                  <a:ext cx="468" cy="346"/>
                </a:xfrm>
                <a:prstGeom prst="rect">
                  <a:avLst/>
                </a:prstGeom>
                <a:noFill/>
                <a:ln w="7">
                  <a:solidFill>
                    <a:srgbClr val="A0A0A0"/>
                  </a:solidFill>
                  <a:miter lim="800000"/>
                  <a:headEnd/>
                  <a:tailEnd/>
                </a:ln>
              </p:spPr>
              <p:txBody>
                <a:bodyPr/>
                <a:lstStyle/>
                <a:p>
                  <a:endParaRPr lang="en-US" dirty="0"/>
                </a:p>
              </p:txBody>
            </p:sp>
          </p:grpSp>
          <p:grpSp>
            <p:nvGrpSpPr>
              <p:cNvPr id="37897" name="Group 12"/>
              <p:cNvGrpSpPr>
                <a:grpSpLocks/>
              </p:cNvGrpSpPr>
              <p:nvPr/>
            </p:nvGrpSpPr>
            <p:grpSpPr bwMode="auto">
              <a:xfrm>
                <a:off x="468" y="461"/>
                <a:ext cx="566" cy="346"/>
                <a:chOff x="468" y="461"/>
                <a:chExt cx="566" cy="346"/>
              </a:xfrm>
            </p:grpSpPr>
            <p:sp>
              <p:nvSpPr>
                <p:cNvPr id="37952" name="Rectangle 13"/>
                <p:cNvSpPr>
                  <a:spLocks noChangeArrowheads="1"/>
                </p:cNvSpPr>
                <p:nvPr/>
              </p:nvSpPr>
              <p:spPr bwMode="auto">
                <a:xfrm>
                  <a:off x="511" y="461"/>
                  <a:ext cx="480" cy="346"/>
                </a:xfrm>
                <a:prstGeom prst="rect">
                  <a:avLst/>
                </a:prstGeom>
                <a:noFill/>
                <a:ln w="9525">
                  <a:noFill/>
                  <a:miter lim="800000"/>
                  <a:headEnd/>
                  <a:tailEnd/>
                </a:ln>
              </p:spPr>
              <p:txBody>
                <a:bodyPr anchor="b"/>
                <a:lstStyle/>
                <a:p>
                  <a:pPr algn="r"/>
                  <a:r>
                    <a:rPr lang="en-US" sz="2400" b="1" dirty="0">
                      <a:cs typeface="Times New Roman" pitchFamily="18" charset="0"/>
                    </a:rPr>
                    <a:t>3</a:t>
                  </a:r>
                  <a:endParaRPr lang="en-US" sz="2400" dirty="0">
                    <a:latin typeface="Courier New" pitchFamily="49" charset="0"/>
                    <a:cs typeface="Times New Roman" pitchFamily="18" charset="0"/>
                  </a:endParaRPr>
                </a:p>
                <a:p>
                  <a:pPr algn="r" eaLnBrk="0" hangingPunct="0"/>
                  <a:endParaRPr lang="en-US" sz="2400" dirty="0"/>
                </a:p>
              </p:txBody>
            </p:sp>
            <p:sp>
              <p:nvSpPr>
                <p:cNvPr id="37953" name="Rectangle 14"/>
                <p:cNvSpPr>
                  <a:spLocks noChangeArrowheads="1"/>
                </p:cNvSpPr>
                <p:nvPr/>
              </p:nvSpPr>
              <p:spPr bwMode="auto">
                <a:xfrm>
                  <a:off x="468" y="461"/>
                  <a:ext cx="566" cy="346"/>
                </a:xfrm>
                <a:prstGeom prst="rect">
                  <a:avLst/>
                </a:prstGeom>
                <a:noFill/>
                <a:ln w="7">
                  <a:solidFill>
                    <a:srgbClr val="A0A0A0"/>
                  </a:solidFill>
                  <a:miter lim="800000"/>
                  <a:headEnd/>
                  <a:tailEnd/>
                </a:ln>
              </p:spPr>
              <p:txBody>
                <a:bodyPr/>
                <a:lstStyle/>
                <a:p>
                  <a:endParaRPr lang="en-US" dirty="0"/>
                </a:p>
              </p:txBody>
            </p:sp>
          </p:grpSp>
          <p:grpSp>
            <p:nvGrpSpPr>
              <p:cNvPr id="37898" name="Group 15"/>
              <p:cNvGrpSpPr>
                <a:grpSpLocks/>
              </p:cNvGrpSpPr>
              <p:nvPr/>
            </p:nvGrpSpPr>
            <p:grpSpPr bwMode="auto">
              <a:xfrm>
                <a:off x="1034" y="461"/>
                <a:ext cx="518" cy="346"/>
                <a:chOff x="1034" y="461"/>
                <a:chExt cx="518" cy="346"/>
              </a:xfrm>
            </p:grpSpPr>
            <p:sp>
              <p:nvSpPr>
                <p:cNvPr id="37950" name="Rectangle 16"/>
                <p:cNvSpPr>
                  <a:spLocks noChangeArrowheads="1"/>
                </p:cNvSpPr>
                <p:nvPr/>
              </p:nvSpPr>
              <p:spPr bwMode="auto">
                <a:xfrm>
                  <a:off x="1077" y="461"/>
                  <a:ext cx="432" cy="346"/>
                </a:xfrm>
                <a:prstGeom prst="rect">
                  <a:avLst/>
                </a:prstGeom>
                <a:noFill/>
                <a:ln w="9525">
                  <a:noFill/>
                  <a:miter lim="800000"/>
                  <a:headEnd/>
                  <a:tailEnd/>
                </a:ln>
              </p:spPr>
              <p:txBody>
                <a:bodyPr anchor="b"/>
                <a:lstStyle/>
                <a:p>
                  <a:pPr algn="r"/>
                  <a:r>
                    <a:rPr lang="en-US" sz="2400" b="1" dirty="0">
                      <a:cs typeface="Times New Roman" pitchFamily="18" charset="0"/>
                    </a:rPr>
                    <a:t>8</a:t>
                  </a:r>
                  <a:endParaRPr lang="en-US" sz="2400" dirty="0">
                    <a:latin typeface="Courier New" pitchFamily="49" charset="0"/>
                    <a:cs typeface="Times New Roman" pitchFamily="18" charset="0"/>
                  </a:endParaRPr>
                </a:p>
                <a:p>
                  <a:pPr algn="r" eaLnBrk="0" hangingPunct="0"/>
                  <a:endParaRPr lang="en-US" sz="2400" dirty="0"/>
                </a:p>
              </p:txBody>
            </p:sp>
            <p:sp>
              <p:nvSpPr>
                <p:cNvPr id="37951" name="Rectangle 17"/>
                <p:cNvSpPr>
                  <a:spLocks noChangeArrowheads="1"/>
                </p:cNvSpPr>
                <p:nvPr/>
              </p:nvSpPr>
              <p:spPr bwMode="auto">
                <a:xfrm>
                  <a:off x="1034" y="461"/>
                  <a:ext cx="518" cy="346"/>
                </a:xfrm>
                <a:prstGeom prst="rect">
                  <a:avLst/>
                </a:prstGeom>
                <a:noFill/>
                <a:ln w="7">
                  <a:solidFill>
                    <a:srgbClr val="A0A0A0"/>
                  </a:solidFill>
                  <a:miter lim="800000"/>
                  <a:headEnd/>
                  <a:tailEnd/>
                </a:ln>
              </p:spPr>
              <p:txBody>
                <a:bodyPr/>
                <a:lstStyle/>
                <a:p>
                  <a:endParaRPr lang="en-US" dirty="0"/>
                </a:p>
              </p:txBody>
            </p:sp>
          </p:grpSp>
          <p:grpSp>
            <p:nvGrpSpPr>
              <p:cNvPr id="37899" name="Group 18"/>
              <p:cNvGrpSpPr>
                <a:grpSpLocks/>
              </p:cNvGrpSpPr>
              <p:nvPr/>
            </p:nvGrpSpPr>
            <p:grpSpPr bwMode="auto">
              <a:xfrm>
                <a:off x="1552" y="461"/>
                <a:ext cx="518" cy="346"/>
                <a:chOff x="1552" y="461"/>
                <a:chExt cx="518" cy="346"/>
              </a:xfrm>
            </p:grpSpPr>
            <p:sp>
              <p:nvSpPr>
                <p:cNvPr id="37948" name="Rectangle 19"/>
                <p:cNvSpPr>
                  <a:spLocks noChangeArrowheads="1"/>
                </p:cNvSpPr>
                <p:nvPr/>
              </p:nvSpPr>
              <p:spPr bwMode="auto">
                <a:xfrm>
                  <a:off x="1595" y="461"/>
                  <a:ext cx="432" cy="346"/>
                </a:xfrm>
                <a:prstGeom prst="rect">
                  <a:avLst/>
                </a:prstGeom>
                <a:noFill/>
                <a:ln w="9525">
                  <a:noFill/>
                  <a:miter lim="800000"/>
                  <a:headEnd/>
                  <a:tailEnd/>
                </a:ln>
              </p:spPr>
              <p:txBody>
                <a:bodyPr anchor="b"/>
                <a:lstStyle/>
                <a:p>
                  <a:pPr algn="r"/>
                  <a:r>
                    <a:rPr lang="en-US" sz="2400" b="1" dirty="0">
                      <a:cs typeface="Times New Roman" pitchFamily="18" charset="0"/>
                    </a:rPr>
                    <a:t>6</a:t>
                  </a:r>
                  <a:endParaRPr lang="en-US" sz="2400" dirty="0">
                    <a:latin typeface="Courier New" pitchFamily="49" charset="0"/>
                    <a:cs typeface="Times New Roman" pitchFamily="18" charset="0"/>
                  </a:endParaRPr>
                </a:p>
                <a:p>
                  <a:pPr algn="r" eaLnBrk="0" hangingPunct="0"/>
                  <a:endParaRPr lang="en-US" sz="2400" dirty="0"/>
                </a:p>
              </p:txBody>
            </p:sp>
            <p:sp>
              <p:nvSpPr>
                <p:cNvPr id="37949" name="Rectangle 20"/>
                <p:cNvSpPr>
                  <a:spLocks noChangeArrowheads="1"/>
                </p:cNvSpPr>
                <p:nvPr/>
              </p:nvSpPr>
              <p:spPr bwMode="auto">
                <a:xfrm>
                  <a:off x="1552" y="461"/>
                  <a:ext cx="518" cy="346"/>
                </a:xfrm>
                <a:prstGeom prst="rect">
                  <a:avLst/>
                </a:prstGeom>
                <a:noFill/>
                <a:ln w="7">
                  <a:solidFill>
                    <a:srgbClr val="A0A0A0"/>
                  </a:solidFill>
                  <a:miter lim="800000"/>
                  <a:headEnd/>
                  <a:tailEnd/>
                </a:ln>
              </p:spPr>
              <p:txBody>
                <a:bodyPr/>
                <a:lstStyle/>
                <a:p>
                  <a:endParaRPr lang="en-US" dirty="0"/>
                </a:p>
              </p:txBody>
            </p:sp>
          </p:grpSp>
          <p:grpSp>
            <p:nvGrpSpPr>
              <p:cNvPr id="37900" name="Group 21"/>
              <p:cNvGrpSpPr>
                <a:grpSpLocks/>
              </p:cNvGrpSpPr>
              <p:nvPr/>
            </p:nvGrpSpPr>
            <p:grpSpPr bwMode="auto">
              <a:xfrm>
                <a:off x="2070" y="461"/>
                <a:ext cx="518" cy="346"/>
                <a:chOff x="2070" y="461"/>
                <a:chExt cx="518" cy="346"/>
              </a:xfrm>
            </p:grpSpPr>
            <p:sp>
              <p:nvSpPr>
                <p:cNvPr id="37946" name="Rectangle 22"/>
                <p:cNvSpPr>
                  <a:spLocks noChangeArrowheads="1"/>
                </p:cNvSpPr>
                <p:nvPr/>
              </p:nvSpPr>
              <p:spPr bwMode="auto">
                <a:xfrm>
                  <a:off x="2113" y="461"/>
                  <a:ext cx="432" cy="346"/>
                </a:xfrm>
                <a:prstGeom prst="rect">
                  <a:avLst/>
                </a:prstGeom>
                <a:noFill/>
                <a:ln w="9525">
                  <a:noFill/>
                  <a:miter lim="800000"/>
                  <a:headEnd/>
                  <a:tailEnd/>
                </a:ln>
              </p:spPr>
              <p:txBody>
                <a:bodyPr anchor="b"/>
                <a:lstStyle/>
                <a:p>
                  <a:pPr algn="r"/>
                  <a:r>
                    <a:rPr lang="en-US" sz="2400" b="1" dirty="0">
                      <a:cs typeface="Times New Roman" pitchFamily="18" charset="0"/>
                    </a:rPr>
                    <a:t>9</a:t>
                  </a:r>
                  <a:endParaRPr lang="en-US" sz="2400" dirty="0">
                    <a:latin typeface="Courier New" pitchFamily="49" charset="0"/>
                    <a:cs typeface="Times New Roman" pitchFamily="18" charset="0"/>
                  </a:endParaRPr>
                </a:p>
                <a:p>
                  <a:pPr algn="r" eaLnBrk="0" hangingPunct="0"/>
                  <a:endParaRPr lang="en-US" sz="2400" dirty="0"/>
                </a:p>
              </p:txBody>
            </p:sp>
            <p:sp>
              <p:nvSpPr>
                <p:cNvPr id="37947" name="Rectangle 23"/>
                <p:cNvSpPr>
                  <a:spLocks noChangeArrowheads="1"/>
                </p:cNvSpPr>
                <p:nvPr/>
              </p:nvSpPr>
              <p:spPr bwMode="auto">
                <a:xfrm>
                  <a:off x="2070" y="461"/>
                  <a:ext cx="518" cy="346"/>
                </a:xfrm>
                <a:prstGeom prst="rect">
                  <a:avLst/>
                </a:prstGeom>
                <a:noFill/>
                <a:ln w="7">
                  <a:solidFill>
                    <a:srgbClr val="A0A0A0"/>
                  </a:solidFill>
                  <a:miter lim="800000"/>
                  <a:headEnd/>
                  <a:tailEnd/>
                </a:ln>
              </p:spPr>
              <p:txBody>
                <a:bodyPr/>
                <a:lstStyle/>
                <a:p>
                  <a:endParaRPr lang="en-US" dirty="0"/>
                </a:p>
              </p:txBody>
            </p:sp>
          </p:grpSp>
          <p:grpSp>
            <p:nvGrpSpPr>
              <p:cNvPr id="37901" name="Group 24"/>
              <p:cNvGrpSpPr>
                <a:grpSpLocks/>
              </p:cNvGrpSpPr>
              <p:nvPr/>
            </p:nvGrpSpPr>
            <p:grpSpPr bwMode="auto">
              <a:xfrm>
                <a:off x="0" y="807"/>
                <a:ext cx="468" cy="346"/>
                <a:chOff x="0" y="807"/>
                <a:chExt cx="468" cy="346"/>
              </a:xfrm>
            </p:grpSpPr>
            <p:sp>
              <p:nvSpPr>
                <p:cNvPr id="37944" name="Rectangle 25"/>
                <p:cNvSpPr>
                  <a:spLocks noChangeArrowheads="1"/>
                </p:cNvSpPr>
                <p:nvPr/>
              </p:nvSpPr>
              <p:spPr bwMode="auto">
                <a:xfrm>
                  <a:off x="43" y="807"/>
                  <a:ext cx="382" cy="346"/>
                </a:xfrm>
                <a:prstGeom prst="rect">
                  <a:avLst/>
                </a:prstGeom>
                <a:noFill/>
                <a:ln w="9525">
                  <a:noFill/>
                  <a:miter lim="800000"/>
                  <a:headEnd/>
                  <a:tailEnd/>
                </a:ln>
              </p:spPr>
              <p:txBody>
                <a:bodyPr anchor="b"/>
                <a:lstStyle/>
                <a:p>
                  <a:pPr algn="r"/>
                  <a:r>
                    <a:rPr lang="en-US" sz="2400" b="1" dirty="0">
                      <a:cs typeface="Times New Roman" pitchFamily="18" charset="0"/>
                    </a:rPr>
                    <a:t>6</a:t>
                  </a:r>
                  <a:endParaRPr lang="en-US" sz="2400" dirty="0">
                    <a:latin typeface="Courier New" pitchFamily="49" charset="0"/>
                    <a:cs typeface="Times New Roman" pitchFamily="18" charset="0"/>
                  </a:endParaRPr>
                </a:p>
                <a:p>
                  <a:pPr algn="r" eaLnBrk="0" hangingPunct="0"/>
                  <a:endParaRPr lang="en-US" sz="2400" dirty="0"/>
                </a:p>
              </p:txBody>
            </p:sp>
            <p:sp>
              <p:nvSpPr>
                <p:cNvPr id="37945" name="Rectangle 26"/>
                <p:cNvSpPr>
                  <a:spLocks noChangeArrowheads="1"/>
                </p:cNvSpPr>
                <p:nvPr/>
              </p:nvSpPr>
              <p:spPr bwMode="auto">
                <a:xfrm>
                  <a:off x="0" y="807"/>
                  <a:ext cx="468" cy="346"/>
                </a:xfrm>
                <a:prstGeom prst="rect">
                  <a:avLst/>
                </a:prstGeom>
                <a:noFill/>
                <a:ln w="7">
                  <a:solidFill>
                    <a:srgbClr val="A0A0A0"/>
                  </a:solidFill>
                  <a:miter lim="800000"/>
                  <a:headEnd/>
                  <a:tailEnd/>
                </a:ln>
              </p:spPr>
              <p:txBody>
                <a:bodyPr/>
                <a:lstStyle/>
                <a:p>
                  <a:endParaRPr lang="en-US" dirty="0"/>
                </a:p>
              </p:txBody>
            </p:sp>
          </p:grpSp>
          <p:grpSp>
            <p:nvGrpSpPr>
              <p:cNvPr id="37902" name="Group 27"/>
              <p:cNvGrpSpPr>
                <a:grpSpLocks/>
              </p:cNvGrpSpPr>
              <p:nvPr/>
            </p:nvGrpSpPr>
            <p:grpSpPr bwMode="auto">
              <a:xfrm>
                <a:off x="468" y="807"/>
                <a:ext cx="566" cy="346"/>
                <a:chOff x="468" y="807"/>
                <a:chExt cx="566" cy="346"/>
              </a:xfrm>
            </p:grpSpPr>
            <p:sp>
              <p:nvSpPr>
                <p:cNvPr id="37942" name="Rectangle 28"/>
                <p:cNvSpPr>
                  <a:spLocks noChangeArrowheads="1"/>
                </p:cNvSpPr>
                <p:nvPr/>
              </p:nvSpPr>
              <p:spPr bwMode="auto">
                <a:xfrm>
                  <a:off x="511" y="807"/>
                  <a:ext cx="480" cy="346"/>
                </a:xfrm>
                <a:prstGeom prst="rect">
                  <a:avLst/>
                </a:prstGeom>
                <a:noFill/>
                <a:ln w="9525">
                  <a:noFill/>
                  <a:miter lim="800000"/>
                  <a:headEnd/>
                  <a:tailEnd/>
                </a:ln>
              </p:spPr>
              <p:txBody>
                <a:bodyPr anchor="b"/>
                <a:lstStyle/>
                <a:p>
                  <a:pPr algn="r"/>
                  <a:r>
                    <a:rPr lang="en-US" sz="2400" b="1" dirty="0">
                      <a:cs typeface="Times New Roman" pitchFamily="18" charset="0"/>
                    </a:rPr>
                    <a:t>2</a:t>
                  </a:r>
                  <a:endParaRPr lang="en-US" sz="2400" dirty="0">
                    <a:latin typeface="Courier New" pitchFamily="49" charset="0"/>
                    <a:cs typeface="Times New Roman" pitchFamily="18" charset="0"/>
                  </a:endParaRPr>
                </a:p>
                <a:p>
                  <a:pPr algn="r" eaLnBrk="0" hangingPunct="0"/>
                  <a:endParaRPr lang="en-US" sz="2400" dirty="0"/>
                </a:p>
              </p:txBody>
            </p:sp>
            <p:sp>
              <p:nvSpPr>
                <p:cNvPr id="37943" name="Rectangle 29"/>
                <p:cNvSpPr>
                  <a:spLocks noChangeArrowheads="1"/>
                </p:cNvSpPr>
                <p:nvPr/>
              </p:nvSpPr>
              <p:spPr bwMode="auto">
                <a:xfrm>
                  <a:off x="468" y="807"/>
                  <a:ext cx="566" cy="346"/>
                </a:xfrm>
                <a:prstGeom prst="rect">
                  <a:avLst/>
                </a:prstGeom>
                <a:noFill/>
                <a:ln w="7">
                  <a:solidFill>
                    <a:srgbClr val="A0A0A0"/>
                  </a:solidFill>
                  <a:miter lim="800000"/>
                  <a:headEnd/>
                  <a:tailEnd/>
                </a:ln>
              </p:spPr>
              <p:txBody>
                <a:bodyPr/>
                <a:lstStyle/>
                <a:p>
                  <a:endParaRPr lang="en-US" dirty="0"/>
                </a:p>
              </p:txBody>
            </p:sp>
          </p:grpSp>
          <p:grpSp>
            <p:nvGrpSpPr>
              <p:cNvPr id="37903" name="Group 30"/>
              <p:cNvGrpSpPr>
                <a:grpSpLocks/>
              </p:cNvGrpSpPr>
              <p:nvPr/>
            </p:nvGrpSpPr>
            <p:grpSpPr bwMode="auto">
              <a:xfrm>
                <a:off x="1034" y="807"/>
                <a:ext cx="518" cy="346"/>
                <a:chOff x="1034" y="807"/>
                <a:chExt cx="518" cy="346"/>
              </a:xfrm>
            </p:grpSpPr>
            <p:sp>
              <p:nvSpPr>
                <p:cNvPr id="37940" name="Rectangle 31"/>
                <p:cNvSpPr>
                  <a:spLocks noChangeArrowheads="1"/>
                </p:cNvSpPr>
                <p:nvPr/>
              </p:nvSpPr>
              <p:spPr bwMode="auto">
                <a:xfrm>
                  <a:off x="1077" y="807"/>
                  <a:ext cx="432" cy="346"/>
                </a:xfrm>
                <a:prstGeom prst="rect">
                  <a:avLst/>
                </a:prstGeom>
                <a:noFill/>
                <a:ln w="9525">
                  <a:noFill/>
                  <a:miter lim="800000"/>
                  <a:headEnd/>
                  <a:tailEnd/>
                </a:ln>
              </p:spPr>
              <p:txBody>
                <a:bodyPr anchor="b"/>
                <a:lstStyle/>
                <a:p>
                  <a:pPr algn="r"/>
                  <a:r>
                    <a:rPr lang="en-US" sz="2400" b="1" dirty="0">
                      <a:cs typeface="Times New Roman" pitchFamily="18" charset="0"/>
                    </a:rPr>
                    <a:t>4</a:t>
                  </a:r>
                  <a:endParaRPr lang="en-US" sz="2400" dirty="0">
                    <a:latin typeface="Courier New" pitchFamily="49" charset="0"/>
                    <a:cs typeface="Times New Roman" pitchFamily="18" charset="0"/>
                  </a:endParaRPr>
                </a:p>
                <a:p>
                  <a:pPr algn="r" eaLnBrk="0" hangingPunct="0"/>
                  <a:endParaRPr lang="en-US" sz="2400" dirty="0"/>
                </a:p>
              </p:txBody>
            </p:sp>
            <p:sp>
              <p:nvSpPr>
                <p:cNvPr id="37941" name="Rectangle 32"/>
                <p:cNvSpPr>
                  <a:spLocks noChangeArrowheads="1"/>
                </p:cNvSpPr>
                <p:nvPr/>
              </p:nvSpPr>
              <p:spPr bwMode="auto">
                <a:xfrm>
                  <a:off x="1034" y="807"/>
                  <a:ext cx="518" cy="346"/>
                </a:xfrm>
                <a:prstGeom prst="rect">
                  <a:avLst/>
                </a:prstGeom>
                <a:noFill/>
                <a:ln w="7">
                  <a:solidFill>
                    <a:srgbClr val="A0A0A0"/>
                  </a:solidFill>
                  <a:miter lim="800000"/>
                  <a:headEnd/>
                  <a:tailEnd/>
                </a:ln>
              </p:spPr>
              <p:txBody>
                <a:bodyPr/>
                <a:lstStyle/>
                <a:p>
                  <a:endParaRPr lang="en-US" dirty="0"/>
                </a:p>
              </p:txBody>
            </p:sp>
          </p:grpSp>
          <p:grpSp>
            <p:nvGrpSpPr>
              <p:cNvPr id="37904" name="Group 33"/>
              <p:cNvGrpSpPr>
                <a:grpSpLocks/>
              </p:cNvGrpSpPr>
              <p:nvPr/>
            </p:nvGrpSpPr>
            <p:grpSpPr bwMode="auto">
              <a:xfrm>
                <a:off x="1552" y="807"/>
                <a:ext cx="518" cy="346"/>
                <a:chOff x="1552" y="807"/>
                <a:chExt cx="518" cy="346"/>
              </a:xfrm>
            </p:grpSpPr>
            <p:sp>
              <p:nvSpPr>
                <p:cNvPr id="37938" name="Rectangle 34"/>
                <p:cNvSpPr>
                  <a:spLocks noChangeArrowheads="1"/>
                </p:cNvSpPr>
                <p:nvPr/>
              </p:nvSpPr>
              <p:spPr bwMode="auto">
                <a:xfrm>
                  <a:off x="1595" y="807"/>
                  <a:ext cx="432" cy="346"/>
                </a:xfrm>
                <a:prstGeom prst="rect">
                  <a:avLst/>
                </a:prstGeom>
                <a:noFill/>
                <a:ln w="9525">
                  <a:noFill/>
                  <a:miter lim="800000"/>
                  <a:headEnd/>
                  <a:tailEnd/>
                </a:ln>
              </p:spPr>
              <p:txBody>
                <a:bodyPr anchor="b"/>
                <a:lstStyle/>
                <a:p>
                  <a:pPr algn="r"/>
                  <a:r>
                    <a:rPr lang="en-US" sz="2400" b="1" dirty="0">
                      <a:cs typeface="Times New Roman" pitchFamily="18" charset="0"/>
                    </a:rPr>
                    <a:t>7</a:t>
                  </a:r>
                  <a:endParaRPr lang="en-US" sz="2400" dirty="0">
                    <a:latin typeface="Courier New" pitchFamily="49" charset="0"/>
                    <a:cs typeface="Times New Roman" pitchFamily="18" charset="0"/>
                  </a:endParaRPr>
                </a:p>
                <a:p>
                  <a:pPr algn="r" eaLnBrk="0" hangingPunct="0"/>
                  <a:endParaRPr lang="en-US" sz="2400" dirty="0"/>
                </a:p>
              </p:txBody>
            </p:sp>
            <p:sp>
              <p:nvSpPr>
                <p:cNvPr id="37939" name="Rectangle 35"/>
                <p:cNvSpPr>
                  <a:spLocks noChangeArrowheads="1"/>
                </p:cNvSpPr>
                <p:nvPr/>
              </p:nvSpPr>
              <p:spPr bwMode="auto">
                <a:xfrm>
                  <a:off x="1552" y="807"/>
                  <a:ext cx="518" cy="346"/>
                </a:xfrm>
                <a:prstGeom prst="rect">
                  <a:avLst/>
                </a:prstGeom>
                <a:noFill/>
                <a:ln w="7">
                  <a:solidFill>
                    <a:srgbClr val="A0A0A0"/>
                  </a:solidFill>
                  <a:miter lim="800000"/>
                  <a:headEnd/>
                  <a:tailEnd/>
                </a:ln>
              </p:spPr>
              <p:txBody>
                <a:bodyPr/>
                <a:lstStyle/>
                <a:p>
                  <a:endParaRPr lang="en-US" dirty="0"/>
                </a:p>
              </p:txBody>
            </p:sp>
          </p:grpSp>
          <p:grpSp>
            <p:nvGrpSpPr>
              <p:cNvPr id="37905" name="Group 36"/>
              <p:cNvGrpSpPr>
                <a:grpSpLocks/>
              </p:cNvGrpSpPr>
              <p:nvPr/>
            </p:nvGrpSpPr>
            <p:grpSpPr bwMode="auto">
              <a:xfrm>
                <a:off x="2070" y="807"/>
                <a:ext cx="518" cy="346"/>
                <a:chOff x="2070" y="807"/>
                <a:chExt cx="518" cy="346"/>
              </a:xfrm>
            </p:grpSpPr>
            <p:sp>
              <p:nvSpPr>
                <p:cNvPr id="37936" name="Rectangle 37"/>
                <p:cNvSpPr>
                  <a:spLocks noChangeArrowheads="1"/>
                </p:cNvSpPr>
                <p:nvPr/>
              </p:nvSpPr>
              <p:spPr bwMode="auto">
                <a:xfrm>
                  <a:off x="2113" y="807"/>
                  <a:ext cx="432" cy="346"/>
                </a:xfrm>
                <a:prstGeom prst="rect">
                  <a:avLst/>
                </a:prstGeom>
                <a:noFill/>
                <a:ln w="9525">
                  <a:noFill/>
                  <a:miter lim="800000"/>
                  <a:headEnd/>
                  <a:tailEnd/>
                </a:ln>
              </p:spPr>
              <p:txBody>
                <a:bodyPr anchor="b"/>
                <a:lstStyle/>
                <a:p>
                  <a:pPr algn="r"/>
                  <a:r>
                    <a:rPr lang="en-US" sz="2400" b="1" dirty="0">
                      <a:cs typeface="Times New Roman" pitchFamily="18" charset="0"/>
                    </a:rPr>
                    <a:t>10</a:t>
                  </a:r>
                  <a:endParaRPr lang="en-US" sz="2400" dirty="0">
                    <a:latin typeface="Courier New" pitchFamily="49" charset="0"/>
                    <a:cs typeface="Times New Roman" pitchFamily="18" charset="0"/>
                  </a:endParaRPr>
                </a:p>
                <a:p>
                  <a:pPr algn="r" eaLnBrk="0" hangingPunct="0"/>
                  <a:endParaRPr lang="en-US" sz="2400" dirty="0"/>
                </a:p>
              </p:txBody>
            </p:sp>
            <p:sp>
              <p:nvSpPr>
                <p:cNvPr id="37937" name="Rectangle 38"/>
                <p:cNvSpPr>
                  <a:spLocks noChangeArrowheads="1"/>
                </p:cNvSpPr>
                <p:nvPr/>
              </p:nvSpPr>
              <p:spPr bwMode="auto">
                <a:xfrm>
                  <a:off x="2070" y="807"/>
                  <a:ext cx="518" cy="346"/>
                </a:xfrm>
                <a:prstGeom prst="rect">
                  <a:avLst/>
                </a:prstGeom>
                <a:noFill/>
                <a:ln w="7">
                  <a:solidFill>
                    <a:srgbClr val="A0A0A0"/>
                  </a:solidFill>
                  <a:miter lim="800000"/>
                  <a:headEnd/>
                  <a:tailEnd/>
                </a:ln>
              </p:spPr>
              <p:txBody>
                <a:bodyPr/>
                <a:lstStyle/>
                <a:p>
                  <a:endParaRPr lang="en-US" dirty="0"/>
                </a:p>
              </p:txBody>
            </p:sp>
          </p:grpSp>
          <p:grpSp>
            <p:nvGrpSpPr>
              <p:cNvPr id="37906" name="Group 39"/>
              <p:cNvGrpSpPr>
                <a:grpSpLocks/>
              </p:cNvGrpSpPr>
              <p:nvPr/>
            </p:nvGrpSpPr>
            <p:grpSpPr bwMode="auto">
              <a:xfrm>
                <a:off x="0" y="1153"/>
                <a:ext cx="468" cy="346"/>
                <a:chOff x="0" y="1153"/>
                <a:chExt cx="468" cy="346"/>
              </a:xfrm>
            </p:grpSpPr>
            <p:sp>
              <p:nvSpPr>
                <p:cNvPr id="37934" name="Rectangle 40"/>
                <p:cNvSpPr>
                  <a:spLocks noChangeArrowheads="1"/>
                </p:cNvSpPr>
                <p:nvPr/>
              </p:nvSpPr>
              <p:spPr bwMode="auto">
                <a:xfrm>
                  <a:off x="43" y="1153"/>
                  <a:ext cx="382" cy="346"/>
                </a:xfrm>
                <a:prstGeom prst="rect">
                  <a:avLst/>
                </a:prstGeom>
                <a:noFill/>
                <a:ln w="9525">
                  <a:noFill/>
                  <a:miter lim="800000"/>
                  <a:headEnd/>
                  <a:tailEnd/>
                </a:ln>
              </p:spPr>
              <p:txBody>
                <a:bodyPr anchor="b"/>
                <a:lstStyle/>
                <a:p>
                  <a:pPr algn="r"/>
                  <a:r>
                    <a:rPr lang="en-US" sz="2400" b="1" dirty="0">
                      <a:cs typeface="Times New Roman" pitchFamily="18" charset="0"/>
                    </a:rPr>
                    <a:t>6</a:t>
                  </a:r>
                  <a:endParaRPr lang="en-US" sz="2400" dirty="0">
                    <a:latin typeface="Courier New" pitchFamily="49" charset="0"/>
                    <a:cs typeface="Times New Roman" pitchFamily="18" charset="0"/>
                  </a:endParaRPr>
                </a:p>
                <a:p>
                  <a:pPr algn="r" eaLnBrk="0" hangingPunct="0"/>
                  <a:endParaRPr lang="en-US" sz="2400" dirty="0"/>
                </a:p>
              </p:txBody>
            </p:sp>
            <p:sp>
              <p:nvSpPr>
                <p:cNvPr id="37935" name="Rectangle 41"/>
                <p:cNvSpPr>
                  <a:spLocks noChangeArrowheads="1"/>
                </p:cNvSpPr>
                <p:nvPr/>
              </p:nvSpPr>
              <p:spPr bwMode="auto">
                <a:xfrm>
                  <a:off x="0" y="1153"/>
                  <a:ext cx="468" cy="346"/>
                </a:xfrm>
                <a:prstGeom prst="rect">
                  <a:avLst/>
                </a:prstGeom>
                <a:noFill/>
                <a:ln w="7">
                  <a:solidFill>
                    <a:srgbClr val="A0A0A0"/>
                  </a:solidFill>
                  <a:miter lim="800000"/>
                  <a:headEnd/>
                  <a:tailEnd/>
                </a:ln>
              </p:spPr>
              <p:txBody>
                <a:bodyPr/>
                <a:lstStyle/>
                <a:p>
                  <a:endParaRPr lang="en-US" dirty="0"/>
                </a:p>
              </p:txBody>
            </p:sp>
          </p:grpSp>
          <p:grpSp>
            <p:nvGrpSpPr>
              <p:cNvPr id="37907" name="Group 42"/>
              <p:cNvGrpSpPr>
                <a:grpSpLocks/>
              </p:cNvGrpSpPr>
              <p:nvPr/>
            </p:nvGrpSpPr>
            <p:grpSpPr bwMode="auto">
              <a:xfrm>
                <a:off x="468" y="1153"/>
                <a:ext cx="566" cy="346"/>
                <a:chOff x="468" y="1153"/>
                <a:chExt cx="566" cy="346"/>
              </a:xfrm>
            </p:grpSpPr>
            <p:sp>
              <p:nvSpPr>
                <p:cNvPr id="37932" name="Rectangle 43"/>
                <p:cNvSpPr>
                  <a:spLocks noChangeArrowheads="1"/>
                </p:cNvSpPr>
                <p:nvPr/>
              </p:nvSpPr>
              <p:spPr bwMode="auto">
                <a:xfrm>
                  <a:off x="511" y="1153"/>
                  <a:ext cx="480" cy="346"/>
                </a:xfrm>
                <a:prstGeom prst="rect">
                  <a:avLst/>
                </a:prstGeom>
                <a:noFill/>
                <a:ln w="9525">
                  <a:noFill/>
                  <a:miter lim="800000"/>
                  <a:headEnd/>
                  <a:tailEnd/>
                </a:ln>
              </p:spPr>
              <p:txBody>
                <a:bodyPr anchor="b"/>
                <a:lstStyle/>
                <a:p>
                  <a:pPr algn="r"/>
                  <a:r>
                    <a:rPr lang="en-US" sz="2400" b="1" dirty="0">
                      <a:cs typeface="Times New Roman" pitchFamily="18" charset="0"/>
                    </a:rPr>
                    <a:t>6</a:t>
                  </a:r>
                  <a:endParaRPr lang="en-US" sz="2400" dirty="0">
                    <a:latin typeface="Courier New" pitchFamily="49" charset="0"/>
                    <a:cs typeface="Times New Roman" pitchFamily="18" charset="0"/>
                  </a:endParaRPr>
                </a:p>
                <a:p>
                  <a:pPr algn="r" eaLnBrk="0" hangingPunct="0"/>
                  <a:endParaRPr lang="en-US" sz="2400" dirty="0"/>
                </a:p>
              </p:txBody>
            </p:sp>
            <p:sp>
              <p:nvSpPr>
                <p:cNvPr id="37933" name="Rectangle 44"/>
                <p:cNvSpPr>
                  <a:spLocks noChangeArrowheads="1"/>
                </p:cNvSpPr>
                <p:nvPr/>
              </p:nvSpPr>
              <p:spPr bwMode="auto">
                <a:xfrm>
                  <a:off x="468" y="1153"/>
                  <a:ext cx="566" cy="346"/>
                </a:xfrm>
                <a:prstGeom prst="rect">
                  <a:avLst/>
                </a:prstGeom>
                <a:noFill/>
                <a:ln w="7">
                  <a:solidFill>
                    <a:srgbClr val="A0A0A0"/>
                  </a:solidFill>
                  <a:miter lim="800000"/>
                  <a:headEnd/>
                  <a:tailEnd/>
                </a:ln>
              </p:spPr>
              <p:txBody>
                <a:bodyPr/>
                <a:lstStyle/>
                <a:p>
                  <a:endParaRPr lang="en-US" dirty="0"/>
                </a:p>
              </p:txBody>
            </p:sp>
          </p:grpSp>
          <p:grpSp>
            <p:nvGrpSpPr>
              <p:cNvPr id="37908" name="Group 45"/>
              <p:cNvGrpSpPr>
                <a:grpSpLocks/>
              </p:cNvGrpSpPr>
              <p:nvPr/>
            </p:nvGrpSpPr>
            <p:grpSpPr bwMode="auto">
              <a:xfrm>
                <a:off x="1034" y="1153"/>
                <a:ext cx="518" cy="346"/>
                <a:chOff x="1034" y="1153"/>
                <a:chExt cx="518" cy="346"/>
              </a:xfrm>
            </p:grpSpPr>
            <p:sp>
              <p:nvSpPr>
                <p:cNvPr id="37930" name="Rectangle 46"/>
                <p:cNvSpPr>
                  <a:spLocks noChangeArrowheads="1"/>
                </p:cNvSpPr>
                <p:nvPr/>
              </p:nvSpPr>
              <p:spPr bwMode="auto">
                <a:xfrm>
                  <a:off x="1077" y="1153"/>
                  <a:ext cx="432" cy="346"/>
                </a:xfrm>
                <a:prstGeom prst="rect">
                  <a:avLst/>
                </a:prstGeom>
                <a:noFill/>
                <a:ln w="9525">
                  <a:noFill/>
                  <a:miter lim="800000"/>
                  <a:headEnd/>
                  <a:tailEnd/>
                </a:ln>
              </p:spPr>
              <p:txBody>
                <a:bodyPr anchor="b"/>
                <a:lstStyle/>
                <a:p>
                  <a:pPr algn="r"/>
                  <a:r>
                    <a:rPr lang="en-US" sz="2400" b="1" dirty="0">
                      <a:cs typeface="Times New Roman" pitchFamily="18" charset="0"/>
                    </a:rPr>
                    <a:t>5</a:t>
                  </a:r>
                  <a:endParaRPr lang="en-US" sz="2400" dirty="0">
                    <a:latin typeface="Courier New" pitchFamily="49" charset="0"/>
                    <a:cs typeface="Times New Roman" pitchFamily="18" charset="0"/>
                  </a:endParaRPr>
                </a:p>
                <a:p>
                  <a:pPr algn="r" eaLnBrk="0" hangingPunct="0"/>
                  <a:endParaRPr lang="en-US" sz="2400" dirty="0"/>
                </a:p>
              </p:txBody>
            </p:sp>
            <p:sp>
              <p:nvSpPr>
                <p:cNvPr id="37931" name="Rectangle 47"/>
                <p:cNvSpPr>
                  <a:spLocks noChangeArrowheads="1"/>
                </p:cNvSpPr>
                <p:nvPr/>
              </p:nvSpPr>
              <p:spPr bwMode="auto">
                <a:xfrm>
                  <a:off x="1034" y="1153"/>
                  <a:ext cx="518" cy="346"/>
                </a:xfrm>
                <a:prstGeom prst="rect">
                  <a:avLst/>
                </a:prstGeom>
                <a:noFill/>
                <a:ln w="7">
                  <a:solidFill>
                    <a:srgbClr val="A0A0A0"/>
                  </a:solidFill>
                  <a:miter lim="800000"/>
                  <a:headEnd/>
                  <a:tailEnd/>
                </a:ln>
              </p:spPr>
              <p:txBody>
                <a:bodyPr/>
                <a:lstStyle/>
                <a:p>
                  <a:endParaRPr lang="en-US" dirty="0"/>
                </a:p>
              </p:txBody>
            </p:sp>
          </p:grpSp>
          <p:grpSp>
            <p:nvGrpSpPr>
              <p:cNvPr id="37909" name="Group 48"/>
              <p:cNvGrpSpPr>
                <a:grpSpLocks/>
              </p:cNvGrpSpPr>
              <p:nvPr/>
            </p:nvGrpSpPr>
            <p:grpSpPr bwMode="auto">
              <a:xfrm>
                <a:off x="1552" y="1153"/>
                <a:ext cx="518" cy="346"/>
                <a:chOff x="1552" y="1153"/>
                <a:chExt cx="518" cy="346"/>
              </a:xfrm>
            </p:grpSpPr>
            <p:sp>
              <p:nvSpPr>
                <p:cNvPr id="37928" name="Rectangle 49"/>
                <p:cNvSpPr>
                  <a:spLocks noChangeArrowheads="1"/>
                </p:cNvSpPr>
                <p:nvPr/>
              </p:nvSpPr>
              <p:spPr bwMode="auto">
                <a:xfrm>
                  <a:off x="1595" y="1153"/>
                  <a:ext cx="432" cy="346"/>
                </a:xfrm>
                <a:prstGeom prst="rect">
                  <a:avLst/>
                </a:prstGeom>
                <a:noFill/>
                <a:ln w="9525">
                  <a:noFill/>
                  <a:miter lim="800000"/>
                  <a:headEnd/>
                  <a:tailEnd/>
                </a:ln>
              </p:spPr>
              <p:txBody>
                <a:bodyPr anchor="b"/>
                <a:lstStyle/>
                <a:p>
                  <a:pPr algn="r"/>
                  <a:r>
                    <a:rPr lang="en-US" sz="2400" b="1" dirty="0">
                      <a:cs typeface="Times New Roman" pitchFamily="18" charset="0"/>
                    </a:rPr>
                    <a:t>2</a:t>
                  </a:r>
                  <a:endParaRPr lang="en-US" sz="2400" dirty="0">
                    <a:latin typeface="Courier New" pitchFamily="49" charset="0"/>
                    <a:cs typeface="Times New Roman" pitchFamily="18" charset="0"/>
                  </a:endParaRPr>
                </a:p>
                <a:p>
                  <a:pPr algn="r" eaLnBrk="0" hangingPunct="0"/>
                  <a:endParaRPr lang="en-US" sz="2400" dirty="0"/>
                </a:p>
              </p:txBody>
            </p:sp>
            <p:sp>
              <p:nvSpPr>
                <p:cNvPr id="37929" name="Rectangle 50"/>
                <p:cNvSpPr>
                  <a:spLocks noChangeArrowheads="1"/>
                </p:cNvSpPr>
                <p:nvPr/>
              </p:nvSpPr>
              <p:spPr bwMode="auto">
                <a:xfrm>
                  <a:off x="1552" y="1153"/>
                  <a:ext cx="518" cy="346"/>
                </a:xfrm>
                <a:prstGeom prst="rect">
                  <a:avLst/>
                </a:prstGeom>
                <a:noFill/>
                <a:ln w="7">
                  <a:solidFill>
                    <a:srgbClr val="A0A0A0"/>
                  </a:solidFill>
                  <a:miter lim="800000"/>
                  <a:headEnd/>
                  <a:tailEnd/>
                </a:ln>
              </p:spPr>
              <p:txBody>
                <a:bodyPr/>
                <a:lstStyle/>
                <a:p>
                  <a:endParaRPr lang="en-US" dirty="0"/>
                </a:p>
              </p:txBody>
            </p:sp>
          </p:grpSp>
          <p:grpSp>
            <p:nvGrpSpPr>
              <p:cNvPr id="37910" name="Group 51"/>
              <p:cNvGrpSpPr>
                <a:grpSpLocks/>
              </p:cNvGrpSpPr>
              <p:nvPr/>
            </p:nvGrpSpPr>
            <p:grpSpPr bwMode="auto">
              <a:xfrm>
                <a:off x="2070" y="1153"/>
                <a:ext cx="518" cy="346"/>
                <a:chOff x="2070" y="1153"/>
                <a:chExt cx="518" cy="346"/>
              </a:xfrm>
            </p:grpSpPr>
            <p:sp>
              <p:nvSpPr>
                <p:cNvPr id="37926" name="Rectangle 52"/>
                <p:cNvSpPr>
                  <a:spLocks noChangeArrowheads="1"/>
                </p:cNvSpPr>
                <p:nvPr/>
              </p:nvSpPr>
              <p:spPr bwMode="auto">
                <a:xfrm>
                  <a:off x="2113" y="1153"/>
                  <a:ext cx="432" cy="346"/>
                </a:xfrm>
                <a:prstGeom prst="rect">
                  <a:avLst/>
                </a:prstGeom>
                <a:noFill/>
                <a:ln w="9525">
                  <a:noFill/>
                  <a:miter lim="800000"/>
                  <a:headEnd/>
                  <a:tailEnd/>
                </a:ln>
              </p:spPr>
              <p:txBody>
                <a:bodyPr anchor="b"/>
                <a:lstStyle/>
                <a:p>
                  <a:pPr algn="r"/>
                  <a:r>
                    <a:rPr lang="en-US" sz="2400" b="1" dirty="0">
                      <a:cs typeface="Times New Roman" pitchFamily="18" charset="0"/>
                    </a:rPr>
                    <a:t>2</a:t>
                  </a:r>
                  <a:endParaRPr lang="en-US" sz="2400" dirty="0">
                    <a:latin typeface="Courier New" pitchFamily="49" charset="0"/>
                    <a:cs typeface="Times New Roman" pitchFamily="18" charset="0"/>
                  </a:endParaRPr>
                </a:p>
                <a:p>
                  <a:pPr algn="r" eaLnBrk="0" hangingPunct="0"/>
                  <a:endParaRPr lang="en-US" sz="2400" dirty="0"/>
                </a:p>
              </p:txBody>
            </p:sp>
            <p:sp>
              <p:nvSpPr>
                <p:cNvPr id="37927" name="Rectangle 53"/>
                <p:cNvSpPr>
                  <a:spLocks noChangeArrowheads="1"/>
                </p:cNvSpPr>
                <p:nvPr/>
              </p:nvSpPr>
              <p:spPr bwMode="auto">
                <a:xfrm>
                  <a:off x="2070" y="1153"/>
                  <a:ext cx="518" cy="346"/>
                </a:xfrm>
                <a:prstGeom prst="rect">
                  <a:avLst/>
                </a:prstGeom>
                <a:noFill/>
                <a:ln w="7">
                  <a:solidFill>
                    <a:srgbClr val="A0A0A0"/>
                  </a:solidFill>
                  <a:miter lim="800000"/>
                  <a:headEnd/>
                  <a:tailEnd/>
                </a:ln>
              </p:spPr>
              <p:txBody>
                <a:bodyPr/>
                <a:lstStyle/>
                <a:p>
                  <a:endParaRPr lang="en-US" dirty="0"/>
                </a:p>
              </p:txBody>
            </p:sp>
          </p:grpSp>
          <p:grpSp>
            <p:nvGrpSpPr>
              <p:cNvPr id="37911" name="Group 54"/>
              <p:cNvGrpSpPr>
                <a:grpSpLocks/>
              </p:cNvGrpSpPr>
              <p:nvPr/>
            </p:nvGrpSpPr>
            <p:grpSpPr bwMode="auto">
              <a:xfrm>
                <a:off x="0" y="1499"/>
                <a:ext cx="468" cy="346"/>
                <a:chOff x="0" y="1499"/>
                <a:chExt cx="468" cy="346"/>
              </a:xfrm>
            </p:grpSpPr>
            <p:sp>
              <p:nvSpPr>
                <p:cNvPr id="37924" name="Rectangle 55"/>
                <p:cNvSpPr>
                  <a:spLocks noChangeArrowheads="1"/>
                </p:cNvSpPr>
                <p:nvPr/>
              </p:nvSpPr>
              <p:spPr bwMode="auto">
                <a:xfrm>
                  <a:off x="43" y="1499"/>
                  <a:ext cx="382" cy="346"/>
                </a:xfrm>
                <a:prstGeom prst="rect">
                  <a:avLst/>
                </a:prstGeom>
                <a:noFill/>
                <a:ln w="9525">
                  <a:noFill/>
                  <a:miter lim="800000"/>
                  <a:headEnd/>
                  <a:tailEnd/>
                </a:ln>
              </p:spPr>
              <p:txBody>
                <a:bodyPr anchor="b"/>
                <a:lstStyle/>
                <a:p>
                  <a:pPr algn="r"/>
                  <a:r>
                    <a:rPr lang="en-US" sz="2400" b="1" dirty="0">
                      <a:cs typeface="Times New Roman" pitchFamily="18" charset="0"/>
                    </a:rPr>
                    <a:t>4</a:t>
                  </a:r>
                  <a:endParaRPr lang="en-US" sz="2400" dirty="0">
                    <a:latin typeface="Courier New" pitchFamily="49" charset="0"/>
                    <a:cs typeface="Times New Roman" pitchFamily="18" charset="0"/>
                  </a:endParaRPr>
                </a:p>
                <a:p>
                  <a:pPr algn="r" eaLnBrk="0" hangingPunct="0"/>
                  <a:endParaRPr lang="en-US" sz="2400" dirty="0"/>
                </a:p>
              </p:txBody>
            </p:sp>
            <p:sp>
              <p:nvSpPr>
                <p:cNvPr id="37925" name="Rectangle 56"/>
                <p:cNvSpPr>
                  <a:spLocks noChangeArrowheads="1"/>
                </p:cNvSpPr>
                <p:nvPr/>
              </p:nvSpPr>
              <p:spPr bwMode="auto">
                <a:xfrm>
                  <a:off x="0" y="1499"/>
                  <a:ext cx="468" cy="346"/>
                </a:xfrm>
                <a:prstGeom prst="rect">
                  <a:avLst/>
                </a:prstGeom>
                <a:noFill/>
                <a:ln w="7">
                  <a:solidFill>
                    <a:srgbClr val="A0A0A0"/>
                  </a:solidFill>
                  <a:miter lim="800000"/>
                  <a:headEnd/>
                  <a:tailEnd/>
                </a:ln>
              </p:spPr>
              <p:txBody>
                <a:bodyPr/>
                <a:lstStyle/>
                <a:p>
                  <a:endParaRPr lang="en-US" dirty="0"/>
                </a:p>
              </p:txBody>
            </p:sp>
          </p:grpSp>
          <p:grpSp>
            <p:nvGrpSpPr>
              <p:cNvPr id="37912" name="Group 57"/>
              <p:cNvGrpSpPr>
                <a:grpSpLocks/>
              </p:cNvGrpSpPr>
              <p:nvPr/>
            </p:nvGrpSpPr>
            <p:grpSpPr bwMode="auto">
              <a:xfrm>
                <a:off x="468" y="1499"/>
                <a:ext cx="566" cy="346"/>
                <a:chOff x="468" y="1499"/>
                <a:chExt cx="566" cy="346"/>
              </a:xfrm>
            </p:grpSpPr>
            <p:sp>
              <p:nvSpPr>
                <p:cNvPr id="37922" name="Rectangle 58"/>
                <p:cNvSpPr>
                  <a:spLocks noChangeArrowheads="1"/>
                </p:cNvSpPr>
                <p:nvPr/>
              </p:nvSpPr>
              <p:spPr bwMode="auto">
                <a:xfrm>
                  <a:off x="511" y="1499"/>
                  <a:ext cx="480" cy="346"/>
                </a:xfrm>
                <a:prstGeom prst="rect">
                  <a:avLst/>
                </a:prstGeom>
                <a:noFill/>
                <a:ln w="9525">
                  <a:noFill/>
                  <a:miter lim="800000"/>
                  <a:headEnd/>
                  <a:tailEnd/>
                </a:ln>
              </p:spPr>
              <p:txBody>
                <a:bodyPr anchor="b"/>
                <a:lstStyle/>
                <a:p>
                  <a:pPr algn="r"/>
                  <a:r>
                    <a:rPr lang="en-US" sz="2400" b="1" dirty="0">
                      <a:cs typeface="Times New Roman" pitchFamily="18" charset="0"/>
                    </a:rPr>
                    <a:t>7</a:t>
                  </a:r>
                  <a:endParaRPr lang="en-US" sz="2400" dirty="0">
                    <a:latin typeface="Courier New" pitchFamily="49" charset="0"/>
                    <a:cs typeface="Times New Roman" pitchFamily="18" charset="0"/>
                  </a:endParaRPr>
                </a:p>
                <a:p>
                  <a:pPr algn="r" eaLnBrk="0" hangingPunct="0"/>
                  <a:endParaRPr lang="en-US" sz="2400" dirty="0"/>
                </a:p>
              </p:txBody>
            </p:sp>
            <p:sp>
              <p:nvSpPr>
                <p:cNvPr id="37923" name="Rectangle 59"/>
                <p:cNvSpPr>
                  <a:spLocks noChangeArrowheads="1"/>
                </p:cNvSpPr>
                <p:nvPr/>
              </p:nvSpPr>
              <p:spPr bwMode="auto">
                <a:xfrm>
                  <a:off x="468" y="1499"/>
                  <a:ext cx="566" cy="346"/>
                </a:xfrm>
                <a:prstGeom prst="rect">
                  <a:avLst/>
                </a:prstGeom>
                <a:noFill/>
                <a:ln w="7">
                  <a:solidFill>
                    <a:srgbClr val="A0A0A0"/>
                  </a:solidFill>
                  <a:miter lim="800000"/>
                  <a:headEnd/>
                  <a:tailEnd/>
                </a:ln>
              </p:spPr>
              <p:txBody>
                <a:bodyPr/>
                <a:lstStyle/>
                <a:p>
                  <a:endParaRPr lang="en-US" dirty="0"/>
                </a:p>
              </p:txBody>
            </p:sp>
          </p:grpSp>
          <p:grpSp>
            <p:nvGrpSpPr>
              <p:cNvPr id="37913" name="Group 60"/>
              <p:cNvGrpSpPr>
                <a:grpSpLocks/>
              </p:cNvGrpSpPr>
              <p:nvPr/>
            </p:nvGrpSpPr>
            <p:grpSpPr bwMode="auto">
              <a:xfrm>
                <a:off x="1034" y="1499"/>
                <a:ext cx="518" cy="346"/>
                <a:chOff x="1034" y="1499"/>
                <a:chExt cx="518" cy="346"/>
              </a:xfrm>
            </p:grpSpPr>
            <p:sp>
              <p:nvSpPr>
                <p:cNvPr id="37920" name="Rectangle 61"/>
                <p:cNvSpPr>
                  <a:spLocks noChangeArrowheads="1"/>
                </p:cNvSpPr>
                <p:nvPr/>
              </p:nvSpPr>
              <p:spPr bwMode="auto">
                <a:xfrm>
                  <a:off x="1077" y="1499"/>
                  <a:ext cx="432" cy="346"/>
                </a:xfrm>
                <a:prstGeom prst="rect">
                  <a:avLst/>
                </a:prstGeom>
                <a:noFill/>
                <a:ln w="9525">
                  <a:noFill/>
                  <a:miter lim="800000"/>
                  <a:headEnd/>
                  <a:tailEnd/>
                </a:ln>
              </p:spPr>
              <p:txBody>
                <a:bodyPr anchor="b"/>
                <a:lstStyle/>
                <a:p>
                  <a:pPr algn="r"/>
                  <a:r>
                    <a:rPr lang="en-US" sz="2400" b="1" dirty="0">
                      <a:cs typeface="Times New Roman" pitchFamily="18" charset="0"/>
                    </a:rPr>
                    <a:t>3</a:t>
                  </a:r>
                  <a:endParaRPr lang="en-US" sz="2400" dirty="0">
                    <a:latin typeface="Courier New" pitchFamily="49" charset="0"/>
                    <a:cs typeface="Times New Roman" pitchFamily="18" charset="0"/>
                  </a:endParaRPr>
                </a:p>
                <a:p>
                  <a:pPr algn="r" eaLnBrk="0" hangingPunct="0"/>
                  <a:endParaRPr lang="en-US" sz="2400" dirty="0"/>
                </a:p>
              </p:txBody>
            </p:sp>
            <p:sp>
              <p:nvSpPr>
                <p:cNvPr id="37921" name="Rectangle 62"/>
                <p:cNvSpPr>
                  <a:spLocks noChangeArrowheads="1"/>
                </p:cNvSpPr>
                <p:nvPr/>
              </p:nvSpPr>
              <p:spPr bwMode="auto">
                <a:xfrm>
                  <a:off x="1034" y="1499"/>
                  <a:ext cx="518" cy="346"/>
                </a:xfrm>
                <a:prstGeom prst="rect">
                  <a:avLst/>
                </a:prstGeom>
                <a:noFill/>
                <a:ln w="7">
                  <a:solidFill>
                    <a:srgbClr val="A0A0A0"/>
                  </a:solidFill>
                  <a:miter lim="800000"/>
                  <a:headEnd/>
                  <a:tailEnd/>
                </a:ln>
              </p:spPr>
              <p:txBody>
                <a:bodyPr/>
                <a:lstStyle/>
                <a:p>
                  <a:endParaRPr lang="en-US" dirty="0"/>
                </a:p>
              </p:txBody>
            </p:sp>
          </p:grpSp>
          <p:grpSp>
            <p:nvGrpSpPr>
              <p:cNvPr id="37914" name="Group 63"/>
              <p:cNvGrpSpPr>
                <a:grpSpLocks/>
              </p:cNvGrpSpPr>
              <p:nvPr/>
            </p:nvGrpSpPr>
            <p:grpSpPr bwMode="auto">
              <a:xfrm>
                <a:off x="1552" y="1499"/>
                <a:ext cx="518" cy="346"/>
                <a:chOff x="1552" y="1499"/>
                <a:chExt cx="518" cy="346"/>
              </a:xfrm>
            </p:grpSpPr>
            <p:sp>
              <p:nvSpPr>
                <p:cNvPr id="37918" name="Rectangle 64"/>
                <p:cNvSpPr>
                  <a:spLocks noChangeArrowheads="1"/>
                </p:cNvSpPr>
                <p:nvPr/>
              </p:nvSpPr>
              <p:spPr bwMode="auto">
                <a:xfrm>
                  <a:off x="1595" y="1499"/>
                  <a:ext cx="432" cy="346"/>
                </a:xfrm>
                <a:prstGeom prst="rect">
                  <a:avLst/>
                </a:prstGeom>
                <a:noFill/>
                <a:ln w="9525">
                  <a:noFill/>
                  <a:miter lim="800000"/>
                  <a:headEnd/>
                  <a:tailEnd/>
                </a:ln>
              </p:spPr>
              <p:txBody>
                <a:bodyPr anchor="b"/>
                <a:lstStyle/>
                <a:p>
                  <a:pPr algn="r"/>
                  <a:r>
                    <a:rPr lang="en-US" sz="2400" b="1" dirty="0">
                      <a:cs typeface="Times New Roman" pitchFamily="18" charset="0"/>
                    </a:rPr>
                    <a:t>3</a:t>
                  </a:r>
                  <a:endParaRPr lang="en-US" sz="2400" dirty="0">
                    <a:latin typeface="Courier New" pitchFamily="49" charset="0"/>
                    <a:cs typeface="Times New Roman" pitchFamily="18" charset="0"/>
                  </a:endParaRPr>
                </a:p>
                <a:p>
                  <a:pPr algn="r" eaLnBrk="0" hangingPunct="0"/>
                  <a:endParaRPr lang="en-US" sz="2400" dirty="0"/>
                </a:p>
              </p:txBody>
            </p:sp>
            <p:sp>
              <p:nvSpPr>
                <p:cNvPr id="37919" name="Rectangle 65"/>
                <p:cNvSpPr>
                  <a:spLocks noChangeArrowheads="1"/>
                </p:cNvSpPr>
                <p:nvPr/>
              </p:nvSpPr>
              <p:spPr bwMode="auto">
                <a:xfrm>
                  <a:off x="1552" y="1499"/>
                  <a:ext cx="518" cy="346"/>
                </a:xfrm>
                <a:prstGeom prst="rect">
                  <a:avLst/>
                </a:prstGeom>
                <a:noFill/>
                <a:ln w="7">
                  <a:solidFill>
                    <a:srgbClr val="A0A0A0"/>
                  </a:solidFill>
                  <a:miter lim="800000"/>
                  <a:headEnd/>
                  <a:tailEnd/>
                </a:ln>
              </p:spPr>
              <p:txBody>
                <a:bodyPr/>
                <a:lstStyle/>
                <a:p>
                  <a:endParaRPr lang="en-US" dirty="0"/>
                </a:p>
              </p:txBody>
            </p:sp>
          </p:grpSp>
          <p:grpSp>
            <p:nvGrpSpPr>
              <p:cNvPr id="37915" name="Group 66"/>
              <p:cNvGrpSpPr>
                <a:grpSpLocks/>
              </p:cNvGrpSpPr>
              <p:nvPr/>
            </p:nvGrpSpPr>
            <p:grpSpPr bwMode="auto">
              <a:xfrm>
                <a:off x="2070" y="1499"/>
                <a:ext cx="518" cy="346"/>
                <a:chOff x="2070" y="1499"/>
                <a:chExt cx="518" cy="346"/>
              </a:xfrm>
            </p:grpSpPr>
            <p:sp>
              <p:nvSpPr>
                <p:cNvPr id="37916" name="Rectangle 67"/>
                <p:cNvSpPr>
                  <a:spLocks noChangeArrowheads="1"/>
                </p:cNvSpPr>
                <p:nvPr/>
              </p:nvSpPr>
              <p:spPr bwMode="auto">
                <a:xfrm>
                  <a:off x="2113" y="1499"/>
                  <a:ext cx="432" cy="346"/>
                </a:xfrm>
                <a:prstGeom prst="rect">
                  <a:avLst/>
                </a:prstGeom>
                <a:noFill/>
                <a:ln w="9525">
                  <a:noFill/>
                  <a:miter lim="800000"/>
                  <a:headEnd/>
                  <a:tailEnd/>
                </a:ln>
              </p:spPr>
              <p:txBody>
                <a:bodyPr anchor="b"/>
                <a:lstStyle/>
                <a:p>
                  <a:pPr algn="r"/>
                  <a:r>
                    <a:rPr lang="en-US" sz="2400" b="1" dirty="0">
                      <a:cs typeface="Times New Roman" pitchFamily="18" charset="0"/>
                    </a:rPr>
                    <a:t>5</a:t>
                  </a:r>
                  <a:endParaRPr lang="en-US" sz="2400" dirty="0">
                    <a:latin typeface="Courier New" pitchFamily="49" charset="0"/>
                    <a:cs typeface="Times New Roman" pitchFamily="18" charset="0"/>
                  </a:endParaRPr>
                </a:p>
                <a:p>
                  <a:pPr algn="r" eaLnBrk="0" hangingPunct="0"/>
                  <a:endParaRPr lang="en-US" sz="2400" dirty="0"/>
                </a:p>
              </p:txBody>
            </p:sp>
            <p:sp>
              <p:nvSpPr>
                <p:cNvPr id="37917" name="Rectangle 68"/>
                <p:cNvSpPr>
                  <a:spLocks noChangeArrowheads="1"/>
                </p:cNvSpPr>
                <p:nvPr/>
              </p:nvSpPr>
              <p:spPr bwMode="auto">
                <a:xfrm>
                  <a:off x="2070" y="1499"/>
                  <a:ext cx="518" cy="346"/>
                </a:xfrm>
                <a:prstGeom prst="rect">
                  <a:avLst/>
                </a:prstGeom>
                <a:noFill/>
                <a:ln w="7">
                  <a:solidFill>
                    <a:srgbClr val="A0A0A0"/>
                  </a:solidFill>
                  <a:miter lim="800000"/>
                  <a:headEnd/>
                  <a:tailEnd/>
                </a:ln>
              </p:spPr>
              <p:txBody>
                <a:bodyPr/>
                <a:lstStyle/>
                <a:p>
                  <a:endParaRPr lang="en-US" dirty="0"/>
                </a:p>
              </p:txBody>
            </p:sp>
          </p:grpSp>
        </p:grpSp>
        <p:sp>
          <p:nvSpPr>
            <p:cNvPr id="37895" name="Rectangle 69"/>
            <p:cNvSpPr>
              <a:spLocks noChangeArrowheads="1"/>
            </p:cNvSpPr>
            <p:nvPr/>
          </p:nvSpPr>
          <p:spPr bwMode="auto">
            <a:xfrm>
              <a:off x="-2" y="459"/>
              <a:ext cx="2592" cy="1388"/>
            </a:xfrm>
            <a:prstGeom prst="rect">
              <a:avLst/>
            </a:prstGeom>
            <a:noFill/>
            <a:ln w="6350">
              <a:solidFill>
                <a:srgbClr val="A0A0A0"/>
              </a:solidFill>
              <a:miter lim="800000"/>
              <a:headEnd/>
              <a:tailEnd/>
            </a:ln>
          </p:spPr>
          <p:txBody>
            <a:bodyPr/>
            <a:lstStyle/>
            <a:p>
              <a:endParaRPr lang="en-US" dirty="0"/>
            </a:p>
          </p:txBody>
        </p:sp>
      </p:grpSp>
      <p:sp>
        <p:nvSpPr>
          <p:cNvPr id="37892" name="Rectangle 70"/>
          <p:cNvSpPr>
            <a:spLocks noChangeArrowheads="1"/>
          </p:cNvSpPr>
          <p:nvPr/>
        </p:nvSpPr>
        <p:spPr bwMode="auto">
          <a:xfrm>
            <a:off x="6019800" y="1981200"/>
            <a:ext cx="2211388" cy="2862322"/>
          </a:xfrm>
          <a:prstGeom prst="rect">
            <a:avLst/>
          </a:prstGeom>
          <a:noFill/>
          <a:ln w="9525">
            <a:noFill/>
            <a:miter lim="800000"/>
            <a:headEnd/>
            <a:tailEnd/>
          </a:ln>
        </p:spPr>
        <p:txBody>
          <a:bodyPr>
            <a:spAutoFit/>
          </a:bodyPr>
          <a:lstStyle/>
          <a:p>
            <a:pPr algn="ctr">
              <a:tabLst>
                <a:tab pos="1143000" algn="l"/>
              </a:tabLst>
            </a:pPr>
            <a:r>
              <a:rPr lang="en-US" sz="1200" dirty="0">
                <a:cs typeface="Times New Roman" pitchFamily="18" charset="0"/>
              </a:rPr>
              <a:t> </a:t>
            </a:r>
            <a:endParaRPr lang="en-US" sz="1200" dirty="0">
              <a:latin typeface="Courier New" pitchFamily="49" charset="0"/>
              <a:cs typeface="Times New Roman" pitchFamily="18" charset="0"/>
            </a:endParaRPr>
          </a:p>
          <a:p>
            <a:pPr>
              <a:tabLst>
                <a:tab pos="1143000" algn="l"/>
              </a:tabLst>
            </a:pPr>
            <a:r>
              <a:rPr lang="en-US" sz="2400" b="1" dirty="0" smtClean="0">
                <a:solidFill>
                  <a:srgbClr val="800000"/>
                </a:solidFill>
                <a:cs typeface="Times New Roman" pitchFamily="18" charset="0"/>
              </a:rPr>
              <a:t>Calculate</a:t>
            </a:r>
            <a:r>
              <a:rPr lang="en-US" sz="2400" b="1" dirty="0">
                <a:solidFill>
                  <a:srgbClr val="800000"/>
                </a:solidFill>
                <a:cs typeface="Times New Roman" pitchFamily="18" charset="0"/>
              </a:rPr>
              <a:t>:</a:t>
            </a:r>
          </a:p>
          <a:p>
            <a:pPr eaLnBrk="0" hangingPunct="0">
              <a:tabLst>
                <a:tab pos="1143000" algn="l"/>
              </a:tabLst>
            </a:pPr>
            <a:endParaRPr lang="en-US" sz="2400" dirty="0">
              <a:solidFill>
                <a:srgbClr val="800000"/>
              </a:solidFill>
              <a:cs typeface="Times New Roman" pitchFamily="18" charset="0"/>
            </a:endParaRPr>
          </a:p>
          <a:p>
            <a:pPr eaLnBrk="0" hangingPunct="0">
              <a:tabLst>
                <a:tab pos="1143000" algn="l"/>
              </a:tabLst>
            </a:pPr>
            <a:r>
              <a:rPr lang="en-US" sz="2400" b="1" dirty="0" smtClean="0">
                <a:cs typeface="Times New Roman" pitchFamily="18" charset="0"/>
              </a:rPr>
              <a:t>Mean</a:t>
            </a:r>
            <a:r>
              <a:rPr lang="en-US" sz="2400" b="1" dirty="0">
                <a:cs typeface="Times New Roman" pitchFamily="18" charset="0"/>
              </a:rPr>
              <a:t>	=</a:t>
            </a:r>
          </a:p>
          <a:p>
            <a:pPr eaLnBrk="0" hangingPunct="0">
              <a:tabLst>
                <a:tab pos="1143000" algn="l"/>
              </a:tabLst>
            </a:pPr>
            <a:r>
              <a:rPr lang="en-US" sz="2400" b="1" dirty="0" smtClean="0">
                <a:cs typeface="Times New Roman" pitchFamily="18" charset="0"/>
              </a:rPr>
              <a:t>Mode  </a:t>
            </a:r>
            <a:r>
              <a:rPr lang="en-US" sz="2400" b="1" dirty="0">
                <a:cs typeface="Times New Roman" pitchFamily="18" charset="0"/>
              </a:rPr>
              <a:t>	=</a:t>
            </a:r>
          </a:p>
          <a:p>
            <a:pPr eaLnBrk="0" hangingPunct="0">
              <a:tabLst>
                <a:tab pos="1143000" algn="l"/>
              </a:tabLst>
            </a:pPr>
            <a:r>
              <a:rPr lang="en-US" sz="2400" b="1" dirty="0" smtClean="0">
                <a:cs typeface="Times New Roman" pitchFamily="18" charset="0"/>
              </a:rPr>
              <a:t>Median = Range</a:t>
            </a:r>
            <a:r>
              <a:rPr lang="en-US" sz="2400" b="1" dirty="0">
                <a:cs typeface="Times New Roman" pitchFamily="18" charset="0"/>
              </a:rPr>
              <a:t>	=</a:t>
            </a:r>
            <a:endParaRPr lang="en-US" sz="2400" dirty="0">
              <a:cs typeface="Times New Roman" pitchFamily="18" charset="0"/>
            </a:endParaRPr>
          </a:p>
          <a:p>
            <a:pPr algn="ctr" eaLnBrk="0" hangingPunct="0">
              <a:tabLst>
                <a:tab pos="1143000" algn="l"/>
              </a:tabLst>
            </a:pPr>
            <a:endParaRPr lang="en-US" sz="2400" dirty="0"/>
          </a:p>
        </p:txBody>
      </p:sp>
      <p:sp>
        <p:nvSpPr>
          <p:cNvPr id="6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79</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a:off x="-35012" y="228600"/>
            <a:ext cx="9179011" cy="762000"/>
          </a:xfrm>
          <a:prstGeom prst="rect">
            <a:avLst/>
          </a:prstGeom>
          <a:noFill/>
          <a:ln w="9525">
            <a:noFill/>
            <a:miter lim="800000"/>
            <a:headEnd/>
            <a:tailEnd/>
          </a:ln>
        </p:spPr>
        <p:txBody>
          <a:bodyPr/>
          <a:lstStyle/>
          <a:p>
            <a:pPr algn="ctr"/>
            <a:r>
              <a:rPr lang="en-US" sz="4000" dirty="0">
                <a:latin typeface="+mj-lt"/>
              </a:rPr>
              <a:t>Exercise </a:t>
            </a:r>
            <a:r>
              <a:rPr lang="en-US" sz="4000" dirty="0" smtClean="0">
                <a:latin typeface="+mj-lt"/>
              </a:rPr>
              <a:t>Answers</a:t>
            </a:r>
            <a:endParaRPr lang="en-US" sz="4000" dirty="0">
              <a:latin typeface="+mj-lt"/>
            </a:endParaRPr>
          </a:p>
        </p:txBody>
      </p:sp>
      <p:grpSp>
        <p:nvGrpSpPr>
          <p:cNvPr id="38915" name="Group 7"/>
          <p:cNvGrpSpPr>
            <a:grpSpLocks/>
          </p:cNvGrpSpPr>
          <p:nvPr/>
        </p:nvGrpSpPr>
        <p:grpSpPr bwMode="auto">
          <a:xfrm>
            <a:off x="838200" y="1905000"/>
            <a:ext cx="4876800" cy="3346450"/>
            <a:chOff x="-2" y="459"/>
            <a:chExt cx="2592" cy="1388"/>
          </a:xfrm>
        </p:grpSpPr>
        <p:grpSp>
          <p:nvGrpSpPr>
            <p:cNvPr id="38918" name="Group 8"/>
            <p:cNvGrpSpPr>
              <a:grpSpLocks/>
            </p:cNvGrpSpPr>
            <p:nvPr/>
          </p:nvGrpSpPr>
          <p:grpSpPr bwMode="auto">
            <a:xfrm>
              <a:off x="0" y="461"/>
              <a:ext cx="2588" cy="1384"/>
              <a:chOff x="0" y="461"/>
              <a:chExt cx="2588" cy="1384"/>
            </a:xfrm>
          </p:grpSpPr>
          <p:grpSp>
            <p:nvGrpSpPr>
              <p:cNvPr id="38920" name="Group 9"/>
              <p:cNvGrpSpPr>
                <a:grpSpLocks/>
              </p:cNvGrpSpPr>
              <p:nvPr/>
            </p:nvGrpSpPr>
            <p:grpSpPr bwMode="auto">
              <a:xfrm>
                <a:off x="0" y="461"/>
                <a:ext cx="468" cy="346"/>
                <a:chOff x="0" y="461"/>
                <a:chExt cx="468" cy="346"/>
              </a:xfrm>
            </p:grpSpPr>
            <p:sp>
              <p:nvSpPr>
                <p:cNvPr id="38978" name="Rectangle 10"/>
                <p:cNvSpPr>
                  <a:spLocks noChangeArrowheads="1"/>
                </p:cNvSpPr>
                <p:nvPr/>
              </p:nvSpPr>
              <p:spPr bwMode="auto">
                <a:xfrm>
                  <a:off x="43" y="461"/>
                  <a:ext cx="382" cy="346"/>
                </a:xfrm>
                <a:prstGeom prst="rect">
                  <a:avLst/>
                </a:prstGeom>
                <a:noFill/>
                <a:ln w="9525">
                  <a:noFill/>
                  <a:miter lim="800000"/>
                  <a:headEnd/>
                  <a:tailEnd/>
                </a:ln>
              </p:spPr>
              <p:txBody>
                <a:bodyPr anchor="b"/>
                <a:lstStyle/>
                <a:p>
                  <a:pPr algn="r"/>
                  <a:r>
                    <a:rPr lang="en-US" sz="2400" b="1" dirty="0">
                      <a:cs typeface="Times New Roman" pitchFamily="18" charset="0"/>
                    </a:rPr>
                    <a:t>5</a:t>
                  </a:r>
                  <a:endParaRPr lang="en-US" sz="2400" dirty="0">
                    <a:latin typeface="Courier New" pitchFamily="49" charset="0"/>
                    <a:cs typeface="Times New Roman" pitchFamily="18" charset="0"/>
                  </a:endParaRPr>
                </a:p>
                <a:p>
                  <a:pPr algn="r" eaLnBrk="0" hangingPunct="0"/>
                  <a:endParaRPr lang="en-US" sz="2400" dirty="0"/>
                </a:p>
              </p:txBody>
            </p:sp>
            <p:sp>
              <p:nvSpPr>
                <p:cNvPr id="38979" name="Rectangle 11"/>
                <p:cNvSpPr>
                  <a:spLocks noChangeArrowheads="1"/>
                </p:cNvSpPr>
                <p:nvPr/>
              </p:nvSpPr>
              <p:spPr bwMode="auto">
                <a:xfrm>
                  <a:off x="0" y="461"/>
                  <a:ext cx="468" cy="346"/>
                </a:xfrm>
                <a:prstGeom prst="rect">
                  <a:avLst/>
                </a:prstGeom>
                <a:noFill/>
                <a:ln w="7">
                  <a:solidFill>
                    <a:srgbClr val="A0A0A0"/>
                  </a:solidFill>
                  <a:miter lim="800000"/>
                  <a:headEnd/>
                  <a:tailEnd/>
                </a:ln>
              </p:spPr>
              <p:txBody>
                <a:bodyPr/>
                <a:lstStyle/>
                <a:p>
                  <a:endParaRPr lang="en-US" dirty="0"/>
                </a:p>
              </p:txBody>
            </p:sp>
          </p:grpSp>
          <p:grpSp>
            <p:nvGrpSpPr>
              <p:cNvPr id="38921" name="Group 12"/>
              <p:cNvGrpSpPr>
                <a:grpSpLocks/>
              </p:cNvGrpSpPr>
              <p:nvPr/>
            </p:nvGrpSpPr>
            <p:grpSpPr bwMode="auto">
              <a:xfrm>
                <a:off x="468" y="461"/>
                <a:ext cx="566" cy="346"/>
                <a:chOff x="468" y="461"/>
                <a:chExt cx="566" cy="346"/>
              </a:xfrm>
            </p:grpSpPr>
            <p:sp>
              <p:nvSpPr>
                <p:cNvPr id="38976" name="Rectangle 13"/>
                <p:cNvSpPr>
                  <a:spLocks noChangeArrowheads="1"/>
                </p:cNvSpPr>
                <p:nvPr/>
              </p:nvSpPr>
              <p:spPr bwMode="auto">
                <a:xfrm>
                  <a:off x="511" y="461"/>
                  <a:ext cx="480" cy="346"/>
                </a:xfrm>
                <a:prstGeom prst="rect">
                  <a:avLst/>
                </a:prstGeom>
                <a:noFill/>
                <a:ln w="9525">
                  <a:noFill/>
                  <a:miter lim="800000"/>
                  <a:headEnd/>
                  <a:tailEnd/>
                </a:ln>
              </p:spPr>
              <p:txBody>
                <a:bodyPr anchor="b"/>
                <a:lstStyle/>
                <a:p>
                  <a:pPr algn="r"/>
                  <a:r>
                    <a:rPr lang="en-US" sz="2400" b="1" dirty="0">
                      <a:cs typeface="Times New Roman" pitchFamily="18" charset="0"/>
                    </a:rPr>
                    <a:t>3</a:t>
                  </a:r>
                  <a:endParaRPr lang="en-US" sz="2400" dirty="0">
                    <a:latin typeface="Courier New" pitchFamily="49" charset="0"/>
                    <a:cs typeface="Times New Roman" pitchFamily="18" charset="0"/>
                  </a:endParaRPr>
                </a:p>
                <a:p>
                  <a:pPr algn="r" eaLnBrk="0" hangingPunct="0"/>
                  <a:endParaRPr lang="en-US" sz="2400" dirty="0"/>
                </a:p>
              </p:txBody>
            </p:sp>
            <p:sp>
              <p:nvSpPr>
                <p:cNvPr id="38977" name="Rectangle 14"/>
                <p:cNvSpPr>
                  <a:spLocks noChangeArrowheads="1"/>
                </p:cNvSpPr>
                <p:nvPr/>
              </p:nvSpPr>
              <p:spPr bwMode="auto">
                <a:xfrm>
                  <a:off x="468" y="461"/>
                  <a:ext cx="566" cy="346"/>
                </a:xfrm>
                <a:prstGeom prst="rect">
                  <a:avLst/>
                </a:prstGeom>
                <a:noFill/>
                <a:ln w="7">
                  <a:solidFill>
                    <a:srgbClr val="A0A0A0"/>
                  </a:solidFill>
                  <a:miter lim="800000"/>
                  <a:headEnd/>
                  <a:tailEnd/>
                </a:ln>
              </p:spPr>
              <p:txBody>
                <a:bodyPr/>
                <a:lstStyle/>
                <a:p>
                  <a:endParaRPr lang="en-US" dirty="0"/>
                </a:p>
              </p:txBody>
            </p:sp>
          </p:grpSp>
          <p:grpSp>
            <p:nvGrpSpPr>
              <p:cNvPr id="38922" name="Group 15"/>
              <p:cNvGrpSpPr>
                <a:grpSpLocks/>
              </p:cNvGrpSpPr>
              <p:nvPr/>
            </p:nvGrpSpPr>
            <p:grpSpPr bwMode="auto">
              <a:xfrm>
                <a:off x="1034" y="461"/>
                <a:ext cx="518" cy="346"/>
                <a:chOff x="1034" y="461"/>
                <a:chExt cx="518" cy="346"/>
              </a:xfrm>
            </p:grpSpPr>
            <p:sp>
              <p:nvSpPr>
                <p:cNvPr id="38974" name="Rectangle 16"/>
                <p:cNvSpPr>
                  <a:spLocks noChangeArrowheads="1"/>
                </p:cNvSpPr>
                <p:nvPr/>
              </p:nvSpPr>
              <p:spPr bwMode="auto">
                <a:xfrm>
                  <a:off x="1077" y="461"/>
                  <a:ext cx="432" cy="346"/>
                </a:xfrm>
                <a:prstGeom prst="rect">
                  <a:avLst/>
                </a:prstGeom>
                <a:noFill/>
                <a:ln w="9525">
                  <a:noFill/>
                  <a:miter lim="800000"/>
                  <a:headEnd/>
                  <a:tailEnd/>
                </a:ln>
              </p:spPr>
              <p:txBody>
                <a:bodyPr anchor="b"/>
                <a:lstStyle/>
                <a:p>
                  <a:pPr algn="r"/>
                  <a:r>
                    <a:rPr lang="en-US" sz="2400" b="1" dirty="0">
                      <a:cs typeface="Times New Roman" pitchFamily="18" charset="0"/>
                    </a:rPr>
                    <a:t>8</a:t>
                  </a:r>
                  <a:endParaRPr lang="en-US" sz="2400" dirty="0">
                    <a:latin typeface="Courier New" pitchFamily="49" charset="0"/>
                    <a:cs typeface="Times New Roman" pitchFamily="18" charset="0"/>
                  </a:endParaRPr>
                </a:p>
                <a:p>
                  <a:pPr algn="r" eaLnBrk="0" hangingPunct="0"/>
                  <a:endParaRPr lang="en-US" sz="2400" dirty="0"/>
                </a:p>
              </p:txBody>
            </p:sp>
            <p:sp>
              <p:nvSpPr>
                <p:cNvPr id="38975" name="Rectangle 17"/>
                <p:cNvSpPr>
                  <a:spLocks noChangeArrowheads="1"/>
                </p:cNvSpPr>
                <p:nvPr/>
              </p:nvSpPr>
              <p:spPr bwMode="auto">
                <a:xfrm>
                  <a:off x="1034" y="461"/>
                  <a:ext cx="518" cy="346"/>
                </a:xfrm>
                <a:prstGeom prst="rect">
                  <a:avLst/>
                </a:prstGeom>
                <a:noFill/>
                <a:ln w="7">
                  <a:solidFill>
                    <a:srgbClr val="A0A0A0"/>
                  </a:solidFill>
                  <a:miter lim="800000"/>
                  <a:headEnd/>
                  <a:tailEnd/>
                </a:ln>
              </p:spPr>
              <p:txBody>
                <a:bodyPr/>
                <a:lstStyle/>
                <a:p>
                  <a:endParaRPr lang="en-US" dirty="0"/>
                </a:p>
              </p:txBody>
            </p:sp>
          </p:grpSp>
          <p:grpSp>
            <p:nvGrpSpPr>
              <p:cNvPr id="38923" name="Group 18"/>
              <p:cNvGrpSpPr>
                <a:grpSpLocks/>
              </p:cNvGrpSpPr>
              <p:nvPr/>
            </p:nvGrpSpPr>
            <p:grpSpPr bwMode="auto">
              <a:xfrm>
                <a:off x="1552" y="461"/>
                <a:ext cx="518" cy="346"/>
                <a:chOff x="1552" y="461"/>
                <a:chExt cx="518" cy="346"/>
              </a:xfrm>
            </p:grpSpPr>
            <p:sp>
              <p:nvSpPr>
                <p:cNvPr id="38972" name="Rectangle 19"/>
                <p:cNvSpPr>
                  <a:spLocks noChangeArrowheads="1"/>
                </p:cNvSpPr>
                <p:nvPr/>
              </p:nvSpPr>
              <p:spPr bwMode="auto">
                <a:xfrm>
                  <a:off x="1595" y="461"/>
                  <a:ext cx="432" cy="346"/>
                </a:xfrm>
                <a:prstGeom prst="rect">
                  <a:avLst/>
                </a:prstGeom>
                <a:noFill/>
                <a:ln w="9525">
                  <a:noFill/>
                  <a:miter lim="800000"/>
                  <a:headEnd/>
                  <a:tailEnd/>
                </a:ln>
              </p:spPr>
              <p:txBody>
                <a:bodyPr anchor="b"/>
                <a:lstStyle/>
                <a:p>
                  <a:pPr algn="r"/>
                  <a:r>
                    <a:rPr lang="en-US" sz="2400" b="1" dirty="0">
                      <a:cs typeface="Times New Roman" pitchFamily="18" charset="0"/>
                    </a:rPr>
                    <a:t>6</a:t>
                  </a:r>
                  <a:endParaRPr lang="en-US" sz="2400" dirty="0">
                    <a:latin typeface="Courier New" pitchFamily="49" charset="0"/>
                    <a:cs typeface="Times New Roman" pitchFamily="18" charset="0"/>
                  </a:endParaRPr>
                </a:p>
                <a:p>
                  <a:pPr algn="r" eaLnBrk="0" hangingPunct="0"/>
                  <a:endParaRPr lang="en-US" sz="2400" dirty="0"/>
                </a:p>
              </p:txBody>
            </p:sp>
            <p:sp>
              <p:nvSpPr>
                <p:cNvPr id="38973" name="Rectangle 20"/>
                <p:cNvSpPr>
                  <a:spLocks noChangeArrowheads="1"/>
                </p:cNvSpPr>
                <p:nvPr/>
              </p:nvSpPr>
              <p:spPr bwMode="auto">
                <a:xfrm>
                  <a:off x="1552" y="461"/>
                  <a:ext cx="518" cy="346"/>
                </a:xfrm>
                <a:prstGeom prst="rect">
                  <a:avLst/>
                </a:prstGeom>
                <a:noFill/>
                <a:ln w="7">
                  <a:solidFill>
                    <a:srgbClr val="A0A0A0"/>
                  </a:solidFill>
                  <a:miter lim="800000"/>
                  <a:headEnd/>
                  <a:tailEnd/>
                </a:ln>
              </p:spPr>
              <p:txBody>
                <a:bodyPr/>
                <a:lstStyle/>
                <a:p>
                  <a:endParaRPr lang="en-US" dirty="0"/>
                </a:p>
              </p:txBody>
            </p:sp>
          </p:grpSp>
          <p:grpSp>
            <p:nvGrpSpPr>
              <p:cNvPr id="38924" name="Group 21"/>
              <p:cNvGrpSpPr>
                <a:grpSpLocks/>
              </p:cNvGrpSpPr>
              <p:nvPr/>
            </p:nvGrpSpPr>
            <p:grpSpPr bwMode="auto">
              <a:xfrm>
                <a:off x="2070" y="461"/>
                <a:ext cx="518" cy="346"/>
                <a:chOff x="2070" y="461"/>
                <a:chExt cx="518" cy="346"/>
              </a:xfrm>
            </p:grpSpPr>
            <p:sp>
              <p:nvSpPr>
                <p:cNvPr id="38970" name="Rectangle 22"/>
                <p:cNvSpPr>
                  <a:spLocks noChangeArrowheads="1"/>
                </p:cNvSpPr>
                <p:nvPr/>
              </p:nvSpPr>
              <p:spPr bwMode="auto">
                <a:xfrm>
                  <a:off x="2113" y="461"/>
                  <a:ext cx="432" cy="346"/>
                </a:xfrm>
                <a:prstGeom prst="rect">
                  <a:avLst/>
                </a:prstGeom>
                <a:noFill/>
                <a:ln w="9525">
                  <a:noFill/>
                  <a:miter lim="800000"/>
                  <a:headEnd/>
                  <a:tailEnd/>
                </a:ln>
              </p:spPr>
              <p:txBody>
                <a:bodyPr anchor="b"/>
                <a:lstStyle/>
                <a:p>
                  <a:pPr algn="r"/>
                  <a:r>
                    <a:rPr lang="en-US" sz="2400" b="1" dirty="0">
                      <a:cs typeface="Times New Roman" pitchFamily="18" charset="0"/>
                    </a:rPr>
                    <a:t>9</a:t>
                  </a:r>
                  <a:endParaRPr lang="en-US" sz="2400" dirty="0">
                    <a:latin typeface="Courier New" pitchFamily="49" charset="0"/>
                    <a:cs typeface="Times New Roman" pitchFamily="18" charset="0"/>
                  </a:endParaRPr>
                </a:p>
                <a:p>
                  <a:pPr algn="r" eaLnBrk="0" hangingPunct="0"/>
                  <a:endParaRPr lang="en-US" sz="2400" dirty="0"/>
                </a:p>
              </p:txBody>
            </p:sp>
            <p:sp>
              <p:nvSpPr>
                <p:cNvPr id="38971" name="Rectangle 23"/>
                <p:cNvSpPr>
                  <a:spLocks noChangeArrowheads="1"/>
                </p:cNvSpPr>
                <p:nvPr/>
              </p:nvSpPr>
              <p:spPr bwMode="auto">
                <a:xfrm>
                  <a:off x="2070" y="461"/>
                  <a:ext cx="518" cy="346"/>
                </a:xfrm>
                <a:prstGeom prst="rect">
                  <a:avLst/>
                </a:prstGeom>
                <a:noFill/>
                <a:ln w="7">
                  <a:solidFill>
                    <a:srgbClr val="A0A0A0"/>
                  </a:solidFill>
                  <a:miter lim="800000"/>
                  <a:headEnd/>
                  <a:tailEnd/>
                </a:ln>
              </p:spPr>
              <p:txBody>
                <a:bodyPr/>
                <a:lstStyle/>
                <a:p>
                  <a:endParaRPr lang="en-US" dirty="0"/>
                </a:p>
              </p:txBody>
            </p:sp>
          </p:grpSp>
          <p:grpSp>
            <p:nvGrpSpPr>
              <p:cNvPr id="38925" name="Group 24"/>
              <p:cNvGrpSpPr>
                <a:grpSpLocks/>
              </p:cNvGrpSpPr>
              <p:nvPr/>
            </p:nvGrpSpPr>
            <p:grpSpPr bwMode="auto">
              <a:xfrm>
                <a:off x="0" y="807"/>
                <a:ext cx="468" cy="346"/>
                <a:chOff x="0" y="807"/>
                <a:chExt cx="468" cy="346"/>
              </a:xfrm>
            </p:grpSpPr>
            <p:sp>
              <p:nvSpPr>
                <p:cNvPr id="38968" name="Rectangle 25"/>
                <p:cNvSpPr>
                  <a:spLocks noChangeArrowheads="1"/>
                </p:cNvSpPr>
                <p:nvPr/>
              </p:nvSpPr>
              <p:spPr bwMode="auto">
                <a:xfrm>
                  <a:off x="43" y="807"/>
                  <a:ext cx="382" cy="346"/>
                </a:xfrm>
                <a:prstGeom prst="rect">
                  <a:avLst/>
                </a:prstGeom>
                <a:noFill/>
                <a:ln w="9525">
                  <a:noFill/>
                  <a:miter lim="800000"/>
                  <a:headEnd/>
                  <a:tailEnd/>
                </a:ln>
              </p:spPr>
              <p:txBody>
                <a:bodyPr anchor="b"/>
                <a:lstStyle/>
                <a:p>
                  <a:pPr algn="r"/>
                  <a:r>
                    <a:rPr lang="en-US" sz="2400" b="1" dirty="0">
                      <a:cs typeface="Times New Roman" pitchFamily="18" charset="0"/>
                    </a:rPr>
                    <a:t>6</a:t>
                  </a:r>
                  <a:endParaRPr lang="en-US" sz="2400" dirty="0">
                    <a:latin typeface="Courier New" pitchFamily="49" charset="0"/>
                    <a:cs typeface="Times New Roman" pitchFamily="18" charset="0"/>
                  </a:endParaRPr>
                </a:p>
                <a:p>
                  <a:pPr algn="r" eaLnBrk="0" hangingPunct="0"/>
                  <a:endParaRPr lang="en-US" sz="2400" dirty="0"/>
                </a:p>
              </p:txBody>
            </p:sp>
            <p:sp>
              <p:nvSpPr>
                <p:cNvPr id="38969" name="Rectangle 26"/>
                <p:cNvSpPr>
                  <a:spLocks noChangeArrowheads="1"/>
                </p:cNvSpPr>
                <p:nvPr/>
              </p:nvSpPr>
              <p:spPr bwMode="auto">
                <a:xfrm>
                  <a:off x="0" y="807"/>
                  <a:ext cx="468" cy="346"/>
                </a:xfrm>
                <a:prstGeom prst="rect">
                  <a:avLst/>
                </a:prstGeom>
                <a:noFill/>
                <a:ln w="7">
                  <a:solidFill>
                    <a:srgbClr val="A0A0A0"/>
                  </a:solidFill>
                  <a:miter lim="800000"/>
                  <a:headEnd/>
                  <a:tailEnd/>
                </a:ln>
              </p:spPr>
              <p:txBody>
                <a:bodyPr/>
                <a:lstStyle/>
                <a:p>
                  <a:endParaRPr lang="en-US" dirty="0"/>
                </a:p>
              </p:txBody>
            </p:sp>
          </p:grpSp>
          <p:grpSp>
            <p:nvGrpSpPr>
              <p:cNvPr id="38926" name="Group 27"/>
              <p:cNvGrpSpPr>
                <a:grpSpLocks/>
              </p:cNvGrpSpPr>
              <p:nvPr/>
            </p:nvGrpSpPr>
            <p:grpSpPr bwMode="auto">
              <a:xfrm>
                <a:off x="468" y="807"/>
                <a:ext cx="566" cy="346"/>
                <a:chOff x="468" y="807"/>
                <a:chExt cx="566" cy="346"/>
              </a:xfrm>
            </p:grpSpPr>
            <p:sp>
              <p:nvSpPr>
                <p:cNvPr id="38966" name="Rectangle 28"/>
                <p:cNvSpPr>
                  <a:spLocks noChangeArrowheads="1"/>
                </p:cNvSpPr>
                <p:nvPr/>
              </p:nvSpPr>
              <p:spPr bwMode="auto">
                <a:xfrm>
                  <a:off x="511" y="807"/>
                  <a:ext cx="480" cy="346"/>
                </a:xfrm>
                <a:prstGeom prst="rect">
                  <a:avLst/>
                </a:prstGeom>
                <a:noFill/>
                <a:ln w="9525">
                  <a:noFill/>
                  <a:miter lim="800000"/>
                  <a:headEnd/>
                  <a:tailEnd/>
                </a:ln>
              </p:spPr>
              <p:txBody>
                <a:bodyPr anchor="b"/>
                <a:lstStyle/>
                <a:p>
                  <a:pPr algn="r"/>
                  <a:r>
                    <a:rPr lang="en-US" sz="2400" b="1" dirty="0">
                      <a:cs typeface="Times New Roman" pitchFamily="18" charset="0"/>
                    </a:rPr>
                    <a:t>2</a:t>
                  </a:r>
                  <a:endParaRPr lang="en-US" sz="2400" dirty="0">
                    <a:latin typeface="Courier New" pitchFamily="49" charset="0"/>
                    <a:cs typeface="Times New Roman" pitchFamily="18" charset="0"/>
                  </a:endParaRPr>
                </a:p>
                <a:p>
                  <a:pPr algn="r" eaLnBrk="0" hangingPunct="0"/>
                  <a:endParaRPr lang="en-US" sz="2400" dirty="0"/>
                </a:p>
              </p:txBody>
            </p:sp>
            <p:sp>
              <p:nvSpPr>
                <p:cNvPr id="38967" name="Rectangle 29"/>
                <p:cNvSpPr>
                  <a:spLocks noChangeArrowheads="1"/>
                </p:cNvSpPr>
                <p:nvPr/>
              </p:nvSpPr>
              <p:spPr bwMode="auto">
                <a:xfrm>
                  <a:off x="468" y="807"/>
                  <a:ext cx="566" cy="346"/>
                </a:xfrm>
                <a:prstGeom prst="rect">
                  <a:avLst/>
                </a:prstGeom>
                <a:noFill/>
                <a:ln w="7">
                  <a:solidFill>
                    <a:srgbClr val="A0A0A0"/>
                  </a:solidFill>
                  <a:miter lim="800000"/>
                  <a:headEnd/>
                  <a:tailEnd/>
                </a:ln>
              </p:spPr>
              <p:txBody>
                <a:bodyPr/>
                <a:lstStyle/>
                <a:p>
                  <a:endParaRPr lang="en-US" dirty="0"/>
                </a:p>
              </p:txBody>
            </p:sp>
          </p:grpSp>
          <p:grpSp>
            <p:nvGrpSpPr>
              <p:cNvPr id="38927" name="Group 30"/>
              <p:cNvGrpSpPr>
                <a:grpSpLocks/>
              </p:cNvGrpSpPr>
              <p:nvPr/>
            </p:nvGrpSpPr>
            <p:grpSpPr bwMode="auto">
              <a:xfrm>
                <a:off x="1034" y="807"/>
                <a:ext cx="518" cy="346"/>
                <a:chOff x="1034" y="807"/>
                <a:chExt cx="518" cy="346"/>
              </a:xfrm>
            </p:grpSpPr>
            <p:sp>
              <p:nvSpPr>
                <p:cNvPr id="38964" name="Rectangle 31"/>
                <p:cNvSpPr>
                  <a:spLocks noChangeArrowheads="1"/>
                </p:cNvSpPr>
                <p:nvPr/>
              </p:nvSpPr>
              <p:spPr bwMode="auto">
                <a:xfrm>
                  <a:off x="1077" y="807"/>
                  <a:ext cx="432" cy="346"/>
                </a:xfrm>
                <a:prstGeom prst="rect">
                  <a:avLst/>
                </a:prstGeom>
                <a:noFill/>
                <a:ln w="9525">
                  <a:noFill/>
                  <a:miter lim="800000"/>
                  <a:headEnd/>
                  <a:tailEnd/>
                </a:ln>
              </p:spPr>
              <p:txBody>
                <a:bodyPr anchor="b"/>
                <a:lstStyle/>
                <a:p>
                  <a:pPr algn="r"/>
                  <a:r>
                    <a:rPr lang="en-US" sz="2400" b="1" dirty="0">
                      <a:cs typeface="Times New Roman" pitchFamily="18" charset="0"/>
                    </a:rPr>
                    <a:t>4</a:t>
                  </a:r>
                  <a:endParaRPr lang="en-US" sz="2400" dirty="0">
                    <a:latin typeface="Courier New" pitchFamily="49" charset="0"/>
                    <a:cs typeface="Times New Roman" pitchFamily="18" charset="0"/>
                  </a:endParaRPr>
                </a:p>
                <a:p>
                  <a:pPr algn="r" eaLnBrk="0" hangingPunct="0"/>
                  <a:endParaRPr lang="en-US" sz="2400" dirty="0"/>
                </a:p>
              </p:txBody>
            </p:sp>
            <p:sp>
              <p:nvSpPr>
                <p:cNvPr id="38965" name="Rectangle 32"/>
                <p:cNvSpPr>
                  <a:spLocks noChangeArrowheads="1"/>
                </p:cNvSpPr>
                <p:nvPr/>
              </p:nvSpPr>
              <p:spPr bwMode="auto">
                <a:xfrm>
                  <a:off x="1034" y="807"/>
                  <a:ext cx="518" cy="346"/>
                </a:xfrm>
                <a:prstGeom prst="rect">
                  <a:avLst/>
                </a:prstGeom>
                <a:noFill/>
                <a:ln w="7">
                  <a:solidFill>
                    <a:srgbClr val="A0A0A0"/>
                  </a:solidFill>
                  <a:miter lim="800000"/>
                  <a:headEnd/>
                  <a:tailEnd/>
                </a:ln>
              </p:spPr>
              <p:txBody>
                <a:bodyPr/>
                <a:lstStyle/>
                <a:p>
                  <a:endParaRPr lang="en-US" dirty="0"/>
                </a:p>
              </p:txBody>
            </p:sp>
          </p:grpSp>
          <p:grpSp>
            <p:nvGrpSpPr>
              <p:cNvPr id="38928" name="Group 33"/>
              <p:cNvGrpSpPr>
                <a:grpSpLocks/>
              </p:cNvGrpSpPr>
              <p:nvPr/>
            </p:nvGrpSpPr>
            <p:grpSpPr bwMode="auto">
              <a:xfrm>
                <a:off x="1552" y="807"/>
                <a:ext cx="518" cy="346"/>
                <a:chOff x="1552" y="807"/>
                <a:chExt cx="518" cy="346"/>
              </a:xfrm>
            </p:grpSpPr>
            <p:sp>
              <p:nvSpPr>
                <p:cNvPr id="38962" name="Rectangle 34"/>
                <p:cNvSpPr>
                  <a:spLocks noChangeArrowheads="1"/>
                </p:cNvSpPr>
                <p:nvPr/>
              </p:nvSpPr>
              <p:spPr bwMode="auto">
                <a:xfrm>
                  <a:off x="1595" y="807"/>
                  <a:ext cx="432" cy="346"/>
                </a:xfrm>
                <a:prstGeom prst="rect">
                  <a:avLst/>
                </a:prstGeom>
                <a:noFill/>
                <a:ln w="9525">
                  <a:noFill/>
                  <a:miter lim="800000"/>
                  <a:headEnd/>
                  <a:tailEnd/>
                </a:ln>
              </p:spPr>
              <p:txBody>
                <a:bodyPr anchor="b"/>
                <a:lstStyle/>
                <a:p>
                  <a:pPr algn="r"/>
                  <a:r>
                    <a:rPr lang="en-US" sz="2400" b="1" dirty="0">
                      <a:cs typeface="Times New Roman" pitchFamily="18" charset="0"/>
                    </a:rPr>
                    <a:t>7</a:t>
                  </a:r>
                  <a:endParaRPr lang="en-US" sz="2400" dirty="0">
                    <a:latin typeface="Courier New" pitchFamily="49" charset="0"/>
                    <a:cs typeface="Times New Roman" pitchFamily="18" charset="0"/>
                  </a:endParaRPr>
                </a:p>
                <a:p>
                  <a:pPr algn="r" eaLnBrk="0" hangingPunct="0"/>
                  <a:endParaRPr lang="en-US" sz="2400" dirty="0"/>
                </a:p>
              </p:txBody>
            </p:sp>
            <p:sp>
              <p:nvSpPr>
                <p:cNvPr id="38963" name="Rectangle 35"/>
                <p:cNvSpPr>
                  <a:spLocks noChangeArrowheads="1"/>
                </p:cNvSpPr>
                <p:nvPr/>
              </p:nvSpPr>
              <p:spPr bwMode="auto">
                <a:xfrm>
                  <a:off x="1552" y="807"/>
                  <a:ext cx="518" cy="346"/>
                </a:xfrm>
                <a:prstGeom prst="rect">
                  <a:avLst/>
                </a:prstGeom>
                <a:noFill/>
                <a:ln w="7">
                  <a:solidFill>
                    <a:srgbClr val="A0A0A0"/>
                  </a:solidFill>
                  <a:miter lim="800000"/>
                  <a:headEnd/>
                  <a:tailEnd/>
                </a:ln>
              </p:spPr>
              <p:txBody>
                <a:bodyPr/>
                <a:lstStyle/>
                <a:p>
                  <a:endParaRPr lang="en-US" dirty="0"/>
                </a:p>
              </p:txBody>
            </p:sp>
          </p:grpSp>
          <p:grpSp>
            <p:nvGrpSpPr>
              <p:cNvPr id="38929" name="Group 36"/>
              <p:cNvGrpSpPr>
                <a:grpSpLocks/>
              </p:cNvGrpSpPr>
              <p:nvPr/>
            </p:nvGrpSpPr>
            <p:grpSpPr bwMode="auto">
              <a:xfrm>
                <a:off x="2070" y="807"/>
                <a:ext cx="518" cy="346"/>
                <a:chOff x="2070" y="807"/>
                <a:chExt cx="518" cy="346"/>
              </a:xfrm>
            </p:grpSpPr>
            <p:sp>
              <p:nvSpPr>
                <p:cNvPr id="38960" name="Rectangle 37"/>
                <p:cNvSpPr>
                  <a:spLocks noChangeArrowheads="1"/>
                </p:cNvSpPr>
                <p:nvPr/>
              </p:nvSpPr>
              <p:spPr bwMode="auto">
                <a:xfrm>
                  <a:off x="2113" y="807"/>
                  <a:ext cx="432" cy="346"/>
                </a:xfrm>
                <a:prstGeom prst="rect">
                  <a:avLst/>
                </a:prstGeom>
                <a:noFill/>
                <a:ln w="9525">
                  <a:noFill/>
                  <a:miter lim="800000"/>
                  <a:headEnd/>
                  <a:tailEnd/>
                </a:ln>
              </p:spPr>
              <p:txBody>
                <a:bodyPr anchor="b"/>
                <a:lstStyle/>
                <a:p>
                  <a:pPr algn="r"/>
                  <a:r>
                    <a:rPr lang="en-US" sz="2400" b="1" dirty="0">
                      <a:cs typeface="Times New Roman" pitchFamily="18" charset="0"/>
                    </a:rPr>
                    <a:t>10</a:t>
                  </a:r>
                  <a:endParaRPr lang="en-US" sz="2400" dirty="0">
                    <a:latin typeface="Courier New" pitchFamily="49" charset="0"/>
                    <a:cs typeface="Times New Roman" pitchFamily="18" charset="0"/>
                  </a:endParaRPr>
                </a:p>
                <a:p>
                  <a:pPr algn="r" eaLnBrk="0" hangingPunct="0"/>
                  <a:endParaRPr lang="en-US" sz="2400" dirty="0"/>
                </a:p>
              </p:txBody>
            </p:sp>
            <p:sp>
              <p:nvSpPr>
                <p:cNvPr id="38961" name="Rectangle 38"/>
                <p:cNvSpPr>
                  <a:spLocks noChangeArrowheads="1"/>
                </p:cNvSpPr>
                <p:nvPr/>
              </p:nvSpPr>
              <p:spPr bwMode="auto">
                <a:xfrm>
                  <a:off x="2070" y="807"/>
                  <a:ext cx="518" cy="346"/>
                </a:xfrm>
                <a:prstGeom prst="rect">
                  <a:avLst/>
                </a:prstGeom>
                <a:noFill/>
                <a:ln w="7">
                  <a:solidFill>
                    <a:srgbClr val="A0A0A0"/>
                  </a:solidFill>
                  <a:miter lim="800000"/>
                  <a:headEnd/>
                  <a:tailEnd/>
                </a:ln>
              </p:spPr>
              <p:txBody>
                <a:bodyPr/>
                <a:lstStyle/>
                <a:p>
                  <a:endParaRPr lang="en-US" dirty="0"/>
                </a:p>
              </p:txBody>
            </p:sp>
          </p:grpSp>
          <p:grpSp>
            <p:nvGrpSpPr>
              <p:cNvPr id="38930" name="Group 39"/>
              <p:cNvGrpSpPr>
                <a:grpSpLocks/>
              </p:cNvGrpSpPr>
              <p:nvPr/>
            </p:nvGrpSpPr>
            <p:grpSpPr bwMode="auto">
              <a:xfrm>
                <a:off x="0" y="1153"/>
                <a:ext cx="468" cy="346"/>
                <a:chOff x="0" y="1153"/>
                <a:chExt cx="468" cy="346"/>
              </a:xfrm>
            </p:grpSpPr>
            <p:sp>
              <p:nvSpPr>
                <p:cNvPr id="38958" name="Rectangle 40"/>
                <p:cNvSpPr>
                  <a:spLocks noChangeArrowheads="1"/>
                </p:cNvSpPr>
                <p:nvPr/>
              </p:nvSpPr>
              <p:spPr bwMode="auto">
                <a:xfrm>
                  <a:off x="43" y="1153"/>
                  <a:ext cx="382" cy="346"/>
                </a:xfrm>
                <a:prstGeom prst="rect">
                  <a:avLst/>
                </a:prstGeom>
                <a:noFill/>
                <a:ln w="9525">
                  <a:noFill/>
                  <a:miter lim="800000"/>
                  <a:headEnd/>
                  <a:tailEnd/>
                </a:ln>
              </p:spPr>
              <p:txBody>
                <a:bodyPr anchor="b"/>
                <a:lstStyle/>
                <a:p>
                  <a:pPr algn="r"/>
                  <a:r>
                    <a:rPr lang="en-US" sz="2400" b="1" dirty="0">
                      <a:cs typeface="Times New Roman" pitchFamily="18" charset="0"/>
                    </a:rPr>
                    <a:t>6</a:t>
                  </a:r>
                  <a:endParaRPr lang="en-US" sz="2400" dirty="0">
                    <a:latin typeface="Courier New" pitchFamily="49" charset="0"/>
                    <a:cs typeface="Times New Roman" pitchFamily="18" charset="0"/>
                  </a:endParaRPr>
                </a:p>
                <a:p>
                  <a:pPr algn="r" eaLnBrk="0" hangingPunct="0"/>
                  <a:endParaRPr lang="en-US" sz="2400" dirty="0"/>
                </a:p>
              </p:txBody>
            </p:sp>
            <p:sp>
              <p:nvSpPr>
                <p:cNvPr id="38959" name="Rectangle 41"/>
                <p:cNvSpPr>
                  <a:spLocks noChangeArrowheads="1"/>
                </p:cNvSpPr>
                <p:nvPr/>
              </p:nvSpPr>
              <p:spPr bwMode="auto">
                <a:xfrm>
                  <a:off x="0" y="1153"/>
                  <a:ext cx="468" cy="346"/>
                </a:xfrm>
                <a:prstGeom prst="rect">
                  <a:avLst/>
                </a:prstGeom>
                <a:noFill/>
                <a:ln w="7">
                  <a:solidFill>
                    <a:srgbClr val="A0A0A0"/>
                  </a:solidFill>
                  <a:miter lim="800000"/>
                  <a:headEnd/>
                  <a:tailEnd/>
                </a:ln>
              </p:spPr>
              <p:txBody>
                <a:bodyPr/>
                <a:lstStyle/>
                <a:p>
                  <a:endParaRPr lang="en-US" dirty="0"/>
                </a:p>
              </p:txBody>
            </p:sp>
          </p:grpSp>
          <p:grpSp>
            <p:nvGrpSpPr>
              <p:cNvPr id="38931" name="Group 42"/>
              <p:cNvGrpSpPr>
                <a:grpSpLocks/>
              </p:cNvGrpSpPr>
              <p:nvPr/>
            </p:nvGrpSpPr>
            <p:grpSpPr bwMode="auto">
              <a:xfrm>
                <a:off x="468" y="1153"/>
                <a:ext cx="566" cy="346"/>
                <a:chOff x="468" y="1153"/>
                <a:chExt cx="566" cy="346"/>
              </a:xfrm>
            </p:grpSpPr>
            <p:sp>
              <p:nvSpPr>
                <p:cNvPr id="38956" name="Rectangle 43"/>
                <p:cNvSpPr>
                  <a:spLocks noChangeArrowheads="1"/>
                </p:cNvSpPr>
                <p:nvPr/>
              </p:nvSpPr>
              <p:spPr bwMode="auto">
                <a:xfrm>
                  <a:off x="511" y="1153"/>
                  <a:ext cx="480" cy="346"/>
                </a:xfrm>
                <a:prstGeom prst="rect">
                  <a:avLst/>
                </a:prstGeom>
                <a:noFill/>
                <a:ln w="9525">
                  <a:noFill/>
                  <a:miter lim="800000"/>
                  <a:headEnd/>
                  <a:tailEnd/>
                </a:ln>
              </p:spPr>
              <p:txBody>
                <a:bodyPr anchor="b"/>
                <a:lstStyle/>
                <a:p>
                  <a:pPr algn="r"/>
                  <a:r>
                    <a:rPr lang="en-US" sz="2400" b="1" dirty="0">
                      <a:cs typeface="Times New Roman" pitchFamily="18" charset="0"/>
                    </a:rPr>
                    <a:t>6</a:t>
                  </a:r>
                  <a:endParaRPr lang="en-US" sz="2400" dirty="0">
                    <a:latin typeface="Courier New" pitchFamily="49" charset="0"/>
                    <a:cs typeface="Times New Roman" pitchFamily="18" charset="0"/>
                  </a:endParaRPr>
                </a:p>
                <a:p>
                  <a:pPr algn="r" eaLnBrk="0" hangingPunct="0"/>
                  <a:endParaRPr lang="en-US" sz="2400" dirty="0"/>
                </a:p>
              </p:txBody>
            </p:sp>
            <p:sp>
              <p:nvSpPr>
                <p:cNvPr id="38957" name="Rectangle 44"/>
                <p:cNvSpPr>
                  <a:spLocks noChangeArrowheads="1"/>
                </p:cNvSpPr>
                <p:nvPr/>
              </p:nvSpPr>
              <p:spPr bwMode="auto">
                <a:xfrm>
                  <a:off x="468" y="1153"/>
                  <a:ext cx="566" cy="346"/>
                </a:xfrm>
                <a:prstGeom prst="rect">
                  <a:avLst/>
                </a:prstGeom>
                <a:noFill/>
                <a:ln w="7">
                  <a:solidFill>
                    <a:srgbClr val="A0A0A0"/>
                  </a:solidFill>
                  <a:miter lim="800000"/>
                  <a:headEnd/>
                  <a:tailEnd/>
                </a:ln>
              </p:spPr>
              <p:txBody>
                <a:bodyPr/>
                <a:lstStyle/>
                <a:p>
                  <a:endParaRPr lang="en-US" dirty="0"/>
                </a:p>
              </p:txBody>
            </p:sp>
          </p:grpSp>
          <p:grpSp>
            <p:nvGrpSpPr>
              <p:cNvPr id="38932" name="Group 45"/>
              <p:cNvGrpSpPr>
                <a:grpSpLocks/>
              </p:cNvGrpSpPr>
              <p:nvPr/>
            </p:nvGrpSpPr>
            <p:grpSpPr bwMode="auto">
              <a:xfrm>
                <a:off x="1034" y="1153"/>
                <a:ext cx="518" cy="346"/>
                <a:chOff x="1034" y="1153"/>
                <a:chExt cx="518" cy="346"/>
              </a:xfrm>
            </p:grpSpPr>
            <p:sp>
              <p:nvSpPr>
                <p:cNvPr id="38954" name="Rectangle 46"/>
                <p:cNvSpPr>
                  <a:spLocks noChangeArrowheads="1"/>
                </p:cNvSpPr>
                <p:nvPr/>
              </p:nvSpPr>
              <p:spPr bwMode="auto">
                <a:xfrm>
                  <a:off x="1077" y="1153"/>
                  <a:ext cx="432" cy="346"/>
                </a:xfrm>
                <a:prstGeom prst="rect">
                  <a:avLst/>
                </a:prstGeom>
                <a:noFill/>
                <a:ln w="9525">
                  <a:noFill/>
                  <a:miter lim="800000"/>
                  <a:headEnd/>
                  <a:tailEnd/>
                </a:ln>
              </p:spPr>
              <p:txBody>
                <a:bodyPr anchor="b"/>
                <a:lstStyle/>
                <a:p>
                  <a:pPr algn="r"/>
                  <a:r>
                    <a:rPr lang="en-US" sz="2400" b="1" dirty="0">
                      <a:cs typeface="Times New Roman" pitchFamily="18" charset="0"/>
                    </a:rPr>
                    <a:t>5</a:t>
                  </a:r>
                  <a:endParaRPr lang="en-US" sz="2400" dirty="0">
                    <a:latin typeface="Courier New" pitchFamily="49" charset="0"/>
                    <a:cs typeface="Times New Roman" pitchFamily="18" charset="0"/>
                  </a:endParaRPr>
                </a:p>
                <a:p>
                  <a:pPr algn="r" eaLnBrk="0" hangingPunct="0"/>
                  <a:endParaRPr lang="en-US" sz="2400" dirty="0"/>
                </a:p>
              </p:txBody>
            </p:sp>
            <p:sp>
              <p:nvSpPr>
                <p:cNvPr id="38955" name="Rectangle 47"/>
                <p:cNvSpPr>
                  <a:spLocks noChangeArrowheads="1"/>
                </p:cNvSpPr>
                <p:nvPr/>
              </p:nvSpPr>
              <p:spPr bwMode="auto">
                <a:xfrm>
                  <a:off x="1034" y="1153"/>
                  <a:ext cx="518" cy="346"/>
                </a:xfrm>
                <a:prstGeom prst="rect">
                  <a:avLst/>
                </a:prstGeom>
                <a:noFill/>
                <a:ln w="7">
                  <a:solidFill>
                    <a:srgbClr val="A0A0A0"/>
                  </a:solidFill>
                  <a:miter lim="800000"/>
                  <a:headEnd/>
                  <a:tailEnd/>
                </a:ln>
              </p:spPr>
              <p:txBody>
                <a:bodyPr/>
                <a:lstStyle/>
                <a:p>
                  <a:endParaRPr lang="en-US" dirty="0"/>
                </a:p>
              </p:txBody>
            </p:sp>
          </p:grpSp>
          <p:grpSp>
            <p:nvGrpSpPr>
              <p:cNvPr id="38933" name="Group 48"/>
              <p:cNvGrpSpPr>
                <a:grpSpLocks/>
              </p:cNvGrpSpPr>
              <p:nvPr/>
            </p:nvGrpSpPr>
            <p:grpSpPr bwMode="auto">
              <a:xfrm>
                <a:off x="1552" y="1153"/>
                <a:ext cx="518" cy="346"/>
                <a:chOff x="1552" y="1153"/>
                <a:chExt cx="518" cy="346"/>
              </a:xfrm>
            </p:grpSpPr>
            <p:sp>
              <p:nvSpPr>
                <p:cNvPr id="38952" name="Rectangle 49"/>
                <p:cNvSpPr>
                  <a:spLocks noChangeArrowheads="1"/>
                </p:cNvSpPr>
                <p:nvPr/>
              </p:nvSpPr>
              <p:spPr bwMode="auto">
                <a:xfrm>
                  <a:off x="1595" y="1153"/>
                  <a:ext cx="432" cy="346"/>
                </a:xfrm>
                <a:prstGeom prst="rect">
                  <a:avLst/>
                </a:prstGeom>
                <a:noFill/>
                <a:ln w="9525">
                  <a:noFill/>
                  <a:miter lim="800000"/>
                  <a:headEnd/>
                  <a:tailEnd/>
                </a:ln>
              </p:spPr>
              <p:txBody>
                <a:bodyPr anchor="b"/>
                <a:lstStyle/>
                <a:p>
                  <a:pPr algn="r"/>
                  <a:r>
                    <a:rPr lang="en-US" sz="2400" b="1" dirty="0">
                      <a:cs typeface="Times New Roman" pitchFamily="18" charset="0"/>
                    </a:rPr>
                    <a:t>2</a:t>
                  </a:r>
                  <a:endParaRPr lang="en-US" sz="2400" dirty="0">
                    <a:latin typeface="Courier New" pitchFamily="49" charset="0"/>
                    <a:cs typeface="Times New Roman" pitchFamily="18" charset="0"/>
                  </a:endParaRPr>
                </a:p>
                <a:p>
                  <a:pPr algn="r" eaLnBrk="0" hangingPunct="0"/>
                  <a:endParaRPr lang="en-US" sz="2400" dirty="0"/>
                </a:p>
              </p:txBody>
            </p:sp>
            <p:sp>
              <p:nvSpPr>
                <p:cNvPr id="38953" name="Rectangle 50"/>
                <p:cNvSpPr>
                  <a:spLocks noChangeArrowheads="1"/>
                </p:cNvSpPr>
                <p:nvPr/>
              </p:nvSpPr>
              <p:spPr bwMode="auto">
                <a:xfrm>
                  <a:off x="1552" y="1153"/>
                  <a:ext cx="518" cy="346"/>
                </a:xfrm>
                <a:prstGeom prst="rect">
                  <a:avLst/>
                </a:prstGeom>
                <a:noFill/>
                <a:ln w="7">
                  <a:solidFill>
                    <a:srgbClr val="A0A0A0"/>
                  </a:solidFill>
                  <a:miter lim="800000"/>
                  <a:headEnd/>
                  <a:tailEnd/>
                </a:ln>
              </p:spPr>
              <p:txBody>
                <a:bodyPr/>
                <a:lstStyle/>
                <a:p>
                  <a:endParaRPr lang="en-US" dirty="0"/>
                </a:p>
              </p:txBody>
            </p:sp>
          </p:grpSp>
          <p:grpSp>
            <p:nvGrpSpPr>
              <p:cNvPr id="38934" name="Group 51"/>
              <p:cNvGrpSpPr>
                <a:grpSpLocks/>
              </p:cNvGrpSpPr>
              <p:nvPr/>
            </p:nvGrpSpPr>
            <p:grpSpPr bwMode="auto">
              <a:xfrm>
                <a:off x="2070" y="1153"/>
                <a:ext cx="518" cy="346"/>
                <a:chOff x="2070" y="1153"/>
                <a:chExt cx="518" cy="346"/>
              </a:xfrm>
            </p:grpSpPr>
            <p:sp>
              <p:nvSpPr>
                <p:cNvPr id="38950" name="Rectangle 52"/>
                <p:cNvSpPr>
                  <a:spLocks noChangeArrowheads="1"/>
                </p:cNvSpPr>
                <p:nvPr/>
              </p:nvSpPr>
              <p:spPr bwMode="auto">
                <a:xfrm>
                  <a:off x="2113" y="1153"/>
                  <a:ext cx="432" cy="346"/>
                </a:xfrm>
                <a:prstGeom prst="rect">
                  <a:avLst/>
                </a:prstGeom>
                <a:noFill/>
                <a:ln w="9525">
                  <a:noFill/>
                  <a:miter lim="800000"/>
                  <a:headEnd/>
                  <a:tailEnd/>
                </a:ln>
              </p:spPr>
              <p:txBody>
                <a:bodyPr anchor="b"/>
                <a:lstStyle/>
                <a:p>
                  <a:pPr algn="r"/>
                  <a:r>
                    <a:rPr lang="en-US" sz="2400" b="1" dirty="0">
                      <a:cs typeface="Times New Roman" pitchFamily="18" charset="0"/>
                    </a:rPr>
                    <a:t>2</a:t>
                  </a:r>
                  <a:endParaRPr lang="en-US" sz="2400" dirty="0">
                    <a:latin typeface="Courier New" pitchFamily="49" charset="0"/>
                    <a:cs typeface="Times New Roman" pitchFamily="18" charset="0"/>
                  </a:endParaRPr>
                </a:p>
                <a:p>
                  <a:pPr algn="r" eaLnBrk="0" hangingPunct="0"/>
                  <a:endParaRPr lang="en-US" sz="2400" dirty="0"/>
                </a:p>
              </p:txBody>
            </p:sp>
            <p:sp>
              <p:nvSpPr>
                <p:cNvPr id="38951" name="Rectangle 53"/>
                <p:cNvSpPr>
                  <a:spLocks noChangeArrowheads="1"/>
                </p:cNvSpPr>
                <p:nvPr/>
              </p:nvSpPr>
              <p:spPr bwMode="auto">
                <a:xfrm>
                  <a:off x="2070" y="1153"/>
                  <a:ext cx="518" cy="346"/>
                </a:xfrm>
                <a:prstGeom prst="rect">
                  <a:avLst/>
                </a:prstGeom>
                <a:noFill/>
                <a:ln w="7">
                  <a:solidFill>
                    <a:srgbClr val="A0A0A0"/>
                  </a:solidFill>
                  <a:miter lim="800000"/>
                  <a:headEnd/>
                  <a:tailEnd/>
                </a:ln>
              </p:spPr>
              <p:txBody>
                <a:bodyPr/>
                <a:lstStyle/>
                <a:p>
                  <a:endParaRPr lang="en-US" dirty="0"/>
                </a:p>
              </p:txBody>
            </p:sp>
          </p:grpSp>
          <p:grpSp>
            <p:nvGrpSpPr>
              <p:cNvPr id="38935" name="Group 54"/>
              <p:cNvGrpSpPr>
                <a:grpSpLocks/>
              </p:cNvGrpSpPr>
              <p:nvPr/>
            </p:nvGrpSpPr>
            <p:grpSpPr bwMode="auto">
              <a:xfrm>
                <a:off x="0" y="1499"/>
                <a:ext cx="468" cy="346"/>
                <a:chOff x="0" y="1499"/>
                <a:chExt cx="468" cy="346"/>
              </a:xfrm>
            </p:grpSpPr>
            <p:sp>
              <p:nvSpPr>
                <p:cNvPr id="38948" name="Rectangle 55"/>
                <p:cNvSpPr>
                  <a:spLocks noChangeArrowheads="1"/>
                </p:cNvSpPr>
                <p:nvPr/>
              </p:nvSpPr>
              <p:spPr bwMode="auto">
                <a:xfrm>
                  <a:off x="43" y="1499"/>
                  <a:ext cx="382" cy="346"/>
                </a:xfrm>
                <a:prstGeom prst="rect">
                  <a:avLst/>
                </a:prstGeom>
                <a:noFill/>
                <a:ln w="9525">
                  <a:noFill/>
                  <a:miter lim="800000"/>
                  <a:headEnd/>
                  <a:tailEnd/>
                </a:ln>
              </p:spPr>
              <p:txBody>
                <a:bodyPr anchor="b"/>
                <a:lstStyle/>
                <a:p>
                  <a:pPr algn="r"/>
                  <a:r>
                    <a:rPr lang="en-US" sz="2400" b="1" dirty="0">
                      <a:cs typeface="Times New Roman" pitchFamily="18" charset="0"/>
                    </a:rPr>
                    <a:t>4</a:t>
                  </a:r>
                  <a:endParaRPr lang="en-US" sz="2400" dirty="0">
                    <a:latin typeface="Courier New" pitchFamily="49" charset="0"/>
                    <a:cs typeface="Times New Roman" pitchFamily="18" charset="0"/>
                  </a:endParaRPr>
                </a:p>
                <a:p>
                  <a:pPr algn="r" eaLnBrk="0" hangingPunct="0"/>
                  <a:endParaRPr lang="en-US" sz="2400" dirty="0"/>
                </a:p>
              </p:txBody>
            </p:sp>
            <p:sp>
              <p:nvSpPr>
                <p:cNvPr id="38949" name="Rectangle 56"/>
                <p:cNvSpPr>
                  <a:spLocks noChangeArrowheads="1"/>
                </p:cNvSpPr>
                <p:nvPr/>
              </p:nvSpPr>
              <p:spPr bwMode="auto">
                <a:xfrm>
                  <a:off x="0" y="1499"/>
                  <a:ext cx="468" cy="346"/>
                </a:xfrm>
                <a:prstGeom prst="rect">
                  <a:avLst/>
                </a:prstGeom>
                <a:noFill/>
                <a:ln w="7">
                  <a:solidFill>
                    <a:srgbClr val="A0A0A0"/>
                  </a:solidFill>
                  <a:miter lim="800000"/>
                  <a:headEnd/>
                  <a:tailEnd/>
                </a:ln>
              </p:spPr>
              <p:txBody>
                <a:bodyPr/>
                <a:lstStyle/>
                <a:p>
                  <a:endParaRPr lang="en-US" dirty="0"/>
                </a:p>
              </p:txBody>
            </p:sp>
          </p:grpSp>
          <p:grpSp>
            <p:nvGrpSpPr>
              <p:cNvPr id="38936" name="Group 57"/>
              <p:cNvGrpSpPr>
                <a:grpSpLocks/>
              </p:cNvGrpSpPr>
              <p:nvPr/>
            </p:nvGrpSpPr>
            <p:grpSpPr bwMode="auto">
              <a:xfrm>
                <a:off x="468" y="1499"/>
                <a:ext cx="566" cy="346"/>
                <a:chOff x="468" y="1499"/>
                <a:chExt cx="566" cy="346"/>
              </a:xfrm>
            </p:grpSpPr>
            <p:sp>
              <p:nvSpPr>
                <p:cNvPr id="38946" name="Rectangle 58"/>
                <p:cNvSpPr>
                  <a:spLocks noChangeArrowheads="1"/>
                </p:cNvSpPr>
                <p:nvPr/>
              </p:nvSpPr>
              <p:spPr bwMode="auto">
                <a:xfrm>
                  <a:off x="511" y="1499"/>
                  <a:ext cx="480" cy="346"/>
                </a:xfrm>
                <a:prstGeom prst="rect">
                  <a:avLst/>
                </a:prstGeom>
                <a:noFill/>
                <a:ln w="9525">
                  <a:noFill/>
                  <a:miter lim="800000"/>
                  <a:headEnd/>
                  <a:tailEnd/>
                </a:ln>
              </p:spPr>
              <p:txBody>
                <a:bodyPr anchor="b"/>
                <a:lstStyle/>
                <a:p>
                  <a:pPr algn="r"/>
                  <a:r>
                    <a:rPr lang="en-US" sz="2400" b="1" dirty="0">
                      <a:cs typeface="Times New Roman" pitchFamily="18" charset="0"/>
                    </a:rPr>
                    <a:t>7</a:t>
                  </a:r>
                  <a:endParaRPr lang="en-US" sz="2400" dirty="0">
                    <a:latin typeface="Courier New" pitchFamily="49" charset="0"/>
                    <a:cs typeface="Times New Roman" pitchFamily="18" charset="0"/>
                  </a:endParaRPr>
                </a:p>
                <a:p>
                  <a:pPr algn="r" eaLnBrk="0" hangingPunct="0"/>
                  <a:endParaRPr lang="en-US" sz="2400" dirty="0"/>
                </a:p>
              </p:txBody>
            </p:sp>
            <p:sp>
              <p:nvSpPr>
                <p:cNvPr id="38947" name="Rectangle 59"/>
                <p:cNvSpPr>
                  <a:spLocks noChangeArrowheads="1"/>
                </p:cNvSpPr>
                <p:nvPr/>
              </p:nvSpPr>
              <p:spPr bwMode="auto">
                <a:xfrm>
                  <a:off x="468" y="1499"/>
                  <a:ext cx="566" cy="346"/>
                </a:xfrm>
                <a:prstGeom prst="rect">
                  <a:avLst/>
                </a:prstGeom>
                <a:noFill/>
                <a:ln w="7">
                  <a:solidFill>
                    <a:srgbClr val="A0A0A0"/>
                  </a:solidFill>
                  <a:miter lim="800000"/>
                  <a:headEnd/>
                  <a:tailEnd/>
                </a:ln>
              </p:spPr>
              <p:txBody>
                <a:bodyPr/>
                <a:lstStyle/>
                <a:p>
                  <a:endParaRPr lang="en-US" dirty="0"/>
                </a:p>
              </p:txBody>
            </p:sp>
          </p:grpSp>
          <p:grpSp>
            <p:nvGrpSpPr>
              <p:cNvPr id="38937" name="Group 60"/>
              <p:cNvGrpSpPr>
                <a:grpSpLocks/>
              </p:cNvGrpSpPr>
              <p:nvPr/>
            </p:nvGrpSpPr>
            <p:grpSpPr bwMode="auto">
              <a:xfrm>
                <a:off x="1034" y="1499"/>
                <a:ext cx="518" cy="346"/>
                <a:chOff x="1034" y="1499"/>
                <a:chExt cx="518" cy="346"/>
              </a:xfrm>
            </p:grpSpPr>
            <p:sp>
              <p:nvSpPr>
                <p:cNvPr id="38944" name="Rectangle 61"/>
                <p:cNvSpPr>
                  <a:spLocks noChangeArrowheads="1"/>
                </p:cNvSpPr>
                <p:nvPr/>
              </p:nvSpPr>
              <p:spPr bwMode="auto">
                <a:xfrm>
                  <a:off x="1077" y="1499"/>
                  <a:ext cx="432" cy="346"/>
                </a:xfrm>
                <a:prstGeom prst="rect">
                  <a:avLst/>
                </a:prstGeom>
                <a:noFill/>
                <a:ln w="9525">
                  <a:noFill/>
                  <a:miter lim="800000"/>
                  <a:headEnd/>
                  <a:tailEnd/>
                </a:ln>
              </p:spPr>
              <p:txBody>
                <a:bodyPr anchor="b"/>
                <a:lstStyle/>
                <a:p>
                  <a:pPr algn="r"/>
                  <a:r>
                    <a:rPr lang="en-US" sz="2400" b="1" dirty="0">
                      <a:cs typeface="Times New Roman" pitchFamily="18" charset="0"/>
                    </a:rPr>
                    <a:t>3</a:t>
                  </a:r>
                  <a:endParaRPr lang="en-US" sz="2400" dirty="0">
                    <a:latin typeface="Courier New" pitchFamily="49" charset="0"/>
                    <a:cs typeface="Times New Roman" pitchFamily="18" charset="0"/>
                  </a:endParaRPr>
                </a:p>
                <a:p>
                  <a:pPr algn="r" eaLnBrk="0" hangingPunct="0"/>
                  <a:endParaRPr lang="en-US" sz="2400" dirty="0"/>
                </a:p>
              </p:txBody>
            </p:sp>
            <p:sp>
              <p:nvSpPr>
                <p:cNvPr id="38945" name="Rectangle 62"/>
                <p:cNvSpPr>
                  <a:spLocks noChangeArrowheads="1"/>
                </p:cNvSpPr>
                <p:nvPr/>
              </p:nvSpPr>
              <p:spPr bwMode="auto">
                <a:xfrm>
                  <a:off x="1034" y="1499"/>
                  <a:ext cx="518" cy="346"/>
                </a:xfrm>
                <a:prstGeom prst="rect">
                  <a:avLst/>
                </a:prstGeom>
                <a:noFill/>
                <a:ln w="7">
                  <a:solidFill>
                    <a:srgbClr val="A0A0A0"/>
                  </a:solidFill>
                  <a:miter lim="800000"/>
                  <a:headEnd/>
                  <a:tailEnd/>
                </a:ln>
              </p:spPr>
              <p:txBody>
                <a:bodyPr/>
                <a:lstStyle/>
                <a:p>
                  <a:endParaRPr lang="en-US" dirty="0"/>
                </a:p>
              </p:txBody>
            </p:sp>
          </p:grpSp>
          <p:grpSp>
            <p:nvGrpSpPr>
              <p:cNvPr id="38938" name="Group 63"/>
              <p:cNvGrpSpPr>
                <a:grpSpLocks/>
              </p:cNvGrpSpPr>
              <p:nvPr/>
            </p:nvGrpSpPr>
            <p:grpSpPr bwMode="auto">
              <a:xfrm>
                <a:off x="1552" y="1499"/>
                <a:ext cx="518" cy="346"/>
                <a:chOff x="1552" y="1499"/>
                <a:chExt cx="518" cy="346"/>
              </a:xfrm>
            </p:grpSpPr>
            <p:sp>
              <p:nvSpPr>
                <p:cNvPr id="38942" name="Rectangle 64"/>
                <p:cNvSpPr>
                  <a:spLocks noChangeArrowheads="1"/>
                </p:cNvSpPr>
                <p:nvPr/>
              </p:nvSpPr>
              <p:spPr bwMode="auto">
                <a:xfrm>
                  <a:off x="1595" y="1499"/>
                  <a:ext cx="432" cy="346"/>
                </a:xfrm>
                <a:prstGeom prst="rect">
                  <a:avLst/>
                </a:prstGeom>
                <a:noFill/>
                <a:ln w="9525">
                  <a:noFill/>
                  <a:miter lim="800000"/>
                  <a:headEnd/>
                  <a:tailEnd/>
                </a:ln>
              </p:spPr>
              <p:txBody>
                <a:bodyPr anchor="b"/>
                <a:lstStyle/>
                <a:p>
                  <a:pPr algn="r"/>
                  <a:r>
                    <a:rPr lang="en-US" sz="2400" b="1" dirty="0">
                      <a:cs typeface="Times New Roman" pitchFamily="18" charset="0"/>
                    </a:rPr>
                    <a:t>3</a:t>
                  </a:r>
                  <a:endParaRPr lang="en-US" sz="2400" dirty="0">
                    <a:latin typeface="Courier New" pitchFamily="49" charset="0"/>
                    <a:cs typeface="Times New Roman" pitchFamily="18" charset="0"/>
                  </a:endParaRPr>
                </a:p>
                <a:p>
                  <a:pPr algn="r" eaLnBrk="0" hangingPunct="0"/>
                  <a:endParaRPr lang="en-US" sz="2400" dirty="0"/>
                </a:p>
              </p:txBody>
            </p:sp>
            <p:sp>
              <p:nvSpPr>
                <p:cNvPr id="38943" name="Rectangle 65"/>
                <p:cNvSpPr>
                  <a:spLocks noChangeArrowheads="1"/>
                </p:cNvSpPr>
                <p:nvPr/>
              </p:nvSpPr>
              <p:spPr bwMode="auto">
                <a:xfrm>
                  <a:off x="1552" y="1499"/>
                  <a:ext cx="518" cy="346"/>
                </a:xfrm>
                <a:prstGeom prst="rect">
                  <a:avLst/>
                </a:prstGeom>
                <a:noFill/>
                <a:ln w="7">
                  <a:solidFill>
                    <a:srgbClr val="A0A0A0"/>
                  </a:solidFill>
                  <a:miter lim="800000"/>
                  <a:headEnd/>
                  <a:tailEnd/>
                </a:ln>
              </p:spPr>
              <p:txBody>
                <a:bodyPr/>
                <a:lstStyle/>
                <a:p>
                  <a:endParaRPr lang="en-US" dirty="0"/>
                </a:p>
              </p:txBody>
            </p:sp>
          </p:grpSp>
          <p:grpSp>
            <p:nvGrpSpPr>
              <p:cNvPr id="38939" name="Group 66"/>
              <p:cNvGrpSpPr>
                <a:grpSpLocks/>
              </p:cNvGrpSpPr>
              <p:nvPr/>
            </p:nvGrpSpPr>
            <p:grpSpPr bwMode="auto">
              <a:xfrm>
                <a:off x="2070" y="1499"/>
                <a:ext cx="518" cy="346"/>
                <a:chOff x="2070" y="1499"/>
                <a:chExt cx="518" cy="346"/>
              </a:xfrm>
            </p:grpSpPr>
            <p:sp>
              <p:nvSpPr>
                <p:cNvPr id="38940" name="Rectangle 67"/>
                <p:cNvSpPr>
                  <a:spLocks noChangeArrowheads="1"/>
                </p:cNvSpPr>
                <p:nvPr/>
              </p:nvSpPr>
              <p:spPr bwMode="auto">
                <a:xfrm>
                  <a:off x="2113" y="1499"/>
                  <a:ext cx="432" cy="346"/>
                </a:xfrm>
                <a:prstGeom prst="rect">
                  <a:avLst/>
                </a:prstGeom>
                <a:noFill/>
                <a:ln w="9525">
                  <a:noFill/>
                  <a:miter lim="800000"/>
                  <a:headEnd/>
                  <a:tailEnd/>
                </a:ln>
              </p:spPr>
              <p:txBody>
                <a:bodyPr anchor="b"/>
                <a:lstStyle/>
                <a:p>
                  <a:pPr algn="r"/>
                  <a:r>
                    <a:rPr lang="en-US" sz="2400" b="1" dirty="0">
                      <a:cs typeface="Times New Roman" pitchFamily="18" charset="0"/>
                    </a:rPr>
                    <a:t>5</a:t>
                  </a:r>
                  <a:endParaRPr lang="en-US" sz="2400" dirty="0">
                    <a:latin typeface="Courier New" pitchFamily="49" charset="0"/>
                    <a:cs typeface="Times New Roman" pitchFamily="18" charset="0"/>
                  </a:endParaRPr>
                </a:p>
                <a:p>
                  <a:pPr algn="r" eaLnBrk="0" hangingPunct="0"/>
                  <a:endParaRPr lang="en-US" sz="2400" dirty="0"/>
                </a:p>
              </p:txBody>
            </p:sp>
            <p:sp>
              <p:nvSpPr>
                <p:cNvPr id="38941" name="Rectangle 68"/>
                <p:cNvSpPr>
                  <a:spLocks noChangeArrowheads="1"/>
                </p:cNvSpPr>
                <p:nvPr/>
              </p:nvSpPr>
              <p:spPr bwMode="auto">
                <a:xfrm>
                  <a:off x="2070" y="1499"/>
                  <a:ext cx="518" cy="346"/>
                </a:xfrm>
                <a:prstGeom prst="rect">
                  <a:avLst/>
                </a:prstGeom>
                <a:noFill/>
                <a:ln w="7">
                  <a:solidFill>
                    <a:srgbClr val="A0A0A0"/>
                  </a:solidFill>
                  <a:miter lim="800000"/>
                  <a:headEnd/>
                  <a:tailEnd/>
                </a:ln>
              </p:spPr>
              <p:txBody>
                <a:bodyPr/>
                <a:lstStyle/>
                <a:p>
                  <a:endParaRPr lang="en-US" dirty="0"/>
                </a:p>
              </p:txBody>
            </p:sp>
          </p:grpSp>
        </p:grpSp>
        <p:sp>
          <p:nvSpPr>
            <p:cNvPr id="38919" name="Rectangle 69"/>
            <p:cNvSpPr>
              <a:spLocks noChangeArrowheads="1"/>
            </p:cNvSpPr>
            <p:nvPr/>
          </p:nvSpPr>
          <p:spPr bwMode="auto">
            <a:xfrm>
              <a:off x="-2" y="459"/>
              <a:ext cx="2592" cy="1388"/>
            </a:xfrm>
            <a:prstGeom prst="rect">
              <a:avLst/>
            </a:prstGeom>
            <a:noFill/>
            <a:ln w="6350">
              <a:solidFill>
                <a:srgbClr val="A0A0A0"/>
              </a:solidFill>
              <a:miter lim="800000"/>
              <a:headEnd/>
              <a:tailEnd/>
            </a:ln>
          </p:spPr>
          <p:txBody>
            <a:bodyPr/>
            <a:lstStyle/>
            <a:p>
              <a:endParaRPr lang="en-US" dirty="0"/>
            </a:p>
          </p:txBody>
        </p:sp>
      </p:grpSp>
      <p:sp>
        <p:nvSpPr>
          <p:cNvPr id="35845" name="Rectangle 70"/>
          <p:cNvSpPr>
            <a:spLocks noChangeArrowheads="1"/>
          </p:cNvSpPr>
          <p:nvPr/>
        </p:nvSpPr>
        <p:spPr bwMode="auto">
          <a:xfrm>
            <a:off x="6019800" y="1981200"/>
            <a:ext cx="2211388" cy="2862263"/>
          </a:xfrm>
          <a:prstGeom prst="rect">
            <a:avLst/>
          </a:prstGeom>
          <a:noFill/>
          <a:ln w="9525">
            <a:noFill/>
            <a:miter lim="800000"/>
            <a:headEnd/>
            <a:tailEnd/>
          </a:ln>
        </p:spPr>
        <p:txBody>
          <a:bodyPr>
            <a:spAutoFit/>
          </a:bodyPr>
          <a:lstStyle/>
          <a:p>
            <a:pPr algn="ctr">
              <a:tabLst>
                <a:tab pos="1143000" algn="l"/>
              </a:tabLst>
              <a:defRPr/>
            </a:pPr>
            <a:r>
              <a:rPr lang="en-US" sz="1200" dirty="0">
                <a:cs typeface="Times New Roman" pitchFamily="18" charset="0"/>
              </a:rPr>
              <a:t> </a:t>
            </a:r>
            <a:endParaRPr lang="en-US" sz="1200" dirty="0">
              <a:latin typeface="Courier New" pitchFamily="49" charset="0"/>
              <a:cs typeface="Times New Roman" pitchFamily="18" charset="0"/>
            </a:endParaRPr>
          </a:p>
          <a:p>
            <a:pPr eaLnBrk="0" hangingPunct="0">
              <a:tabLst>
                <a:tab pos="1143000" algn="l"/>
              </a:tabLst>
              <a:defRPr/>
            </a:pPr>
            <a:r>
              <a:rPr lang="en-US" sz="2400" b="1" dirty="0">
                <a:solidFill>
                  <a:srgbClr val="800000"/>
                </a:solidFill>
                <a:cs typeface="Times New Roman" pitchFamily="18" charset="0"/>
              </a:rPr>
              <a:t>Calculate:</a:t>
            </a:r>
          </a:p>
          <a:p>
            <a:pPr algn="ctr" eaLnBrk="0" hangingPunct="0">
              <a:tabLst>
                <a:tab pos="1143000" algn="l"/>
              </a:tabLst>
              <a:defRPr/>
            </a:pPr>
            <a:endParaRPr lang="en-US" sz="2400" dirty="0">
              <a:solidFill>
                <a:srgbClr val="800000"/>
              </a:solidFill>
              <a:cs typeface="Times New Roman" pitchFamily="18" charset="0"/>
            </a:endParaRPr>
          </a:p>
          <a:p>
            <a:pPr eaLnBrk="0" hangingPunct="0">
              <a:tabLst>
                <a:tab pos="1143000" algn="l"/>
              </a:tabLst>
              <a:defRPr/>
            </a:pPr>
            <a:r>
              <a:rPr lang="en-US" sz="2400" b="1" dirty="0">
                <a:cs typeface="Times New Roman" pitchFamily="18" charset="0"/>
              </a:rPr>
              <a:t>Mean	= </a:t>
            </a:r>
            <a:r>
              <a:rPr lang="en-US" sz="2400" b="1" dirty="0">
                <a:solidFill>
                  <a:schemeClr val="accent6"/>
                </a:solidFill>
                <a:cs typeface="Times New Roman" pitchFamily="18" charset="0"/>
              </a:rPr>
              <a:t>5.15</a:t>
            </a:r>
          </a:p>
          <a:p>
            <a:pPr eaLnBrk="0" hangingPunct="0">
              <a:tabLst>
                <a:tab pos="1143000" algn="l"/>
              </a:tabLst>
              <a:defRPr/>
            </a:pPr>
            <a:r>
              <a:rPr lang="en-US" sz="2400" b="1" dirty="0">
                <a:cs typeface="Times New Roman" pitchFamily="18" charset="0"/>
              </a:rPr>
              <a:t>Mode	= </a:t>
            </a:r>
            <a:r>
              <a:rPr lang="en-US" sz="2400" b="1" dirty="0">
                <a:solidFill>
                  <a:schemeClr val="accent6"/>
                </a:solidFill>
                <a:cs typeface="Times New Roman" pitchFamily="18" charset="0"/>
              </a:rPr>
              <a:t>6.00</a:t>
            </a:r>
          </a:p>
          <a:p>
            <a:pPr eaLnBrk="0" hangingPunct="0">
              <a:tabLst>
                <a:tab pos="1143000" algn="l"/>
              </a:tabLst>
              <a:defRPr/>
            </a:pPr>
            <a:r>
              <a:rPr lang="en-US" sz="2400" b="1" dirty="0">
                <a:cs typeface="Times New Roman" pitchFamily="18" charset="0"/>
              </a:rPr>
              <a:t>Median = </a:t>
            </a:r>
            <a:r>
              <a:rPr lang="en-US" sz="2400" b="1" dirty="0">
                <a:solidFill>
                  <a:schemeClr val="accent6"/>
                </a:solidFill>
                <a:cs typeface="Times New Roman" pitchFamily="18" charset="0"/>
              </a:rPr>
              <a:t>5.00</a:t>
            </a:r>
          </a:p>
          <a:p>
            <a:pPr eaLnBrk="0" hangingPunct="0">
              <a:tabLst>
                <a:tab pos="1143000" algn="l"/>
              </a:tabLst>
              <a:defRPr/>
            </a:pPr>
            <a:r>
              <a:rPr lang="en-US" sz="2400" b="1" dirty="0">
                <a:cs typeface="Times New Roman" pitchFamily="18" charset="0"/>
              </a:rPr>
              <a:t>Range	= </a:t>
            </a:r>
            <a:r>
              <a:rPr lang="en-US" sz="2400" b="1" dirty="0">
                <a:solidFill>
                  <a:schemeClr val="accent6"/>
                </a:solidFill>
                <a:cs typeface="Times New Roman" pitchFamily="18" charset="0"/>
              </a:rPr>
              <a:t>8.0</a:t>
            </a:r>
            <a:endParaRPr lang="en-US" sz="2400" dirty="0">
              <a:solidFill>
                <a:schemeClr val="accent6"/>
              </a:solidFill>
              <a:cs typeface="Times New Roman" pitchFamily="18" charset="0"/>
            </a:endParaRPr>
          </a:p>
          <a:p>
            <a:pPr algn="ctr" eaLnBrk="0" hangingPunct="0">
              <a:tabLst>
                <a:tab pos="1143000" algn="l"/>
              </a:tabLst>
              <a:defRPr/>
            </a:pPr>
            <a:endParaRPr lang="en-US" sz="2400" dirty="0"/>
          </a:p>
        </p:txBody>
      </p:sp>
      <p:sp>
        <p:nvSpPr>
          <p:cNvPr id="6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80</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bwMode="auto">
          <a:xfrm>
            <a:off x="0" y="198438"/>
            <a:ext cx="91440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Lean Six Sigma</a:t>
            </a:r>
          </a:p>
        </p:txBody>
      </p:sp>
      <p:sp>
        <p:nvSpPr>
          <p:cNvPr id="54276" name="Rectangle 3"/>
          <p:cNvSpPr>
            <a:spLocks noGrp="1" noChangeArrowheads="1"/>
          </p:cNvSpPr>
          <p:nvPr>
            <p:ph idx="1"/>
          </p:nvPr>
        </p:nvSpPr>
        <p:spPr>
          <a:xfrm>
            <a:off x="533400" y="990600"/>
            <a:ext cx="8229600" cy="4525963"/>
          </a:xfrm>
        </p:spPr>
        <p:txBody>
          <a:bodyPr/>
          <a:lstStyle/>
          <a:p>
            <a:pPr eaLnBrk="1" hangingPunct="1">
              <a:lnSpc>
                <a:spcPct val="90000"/>
              </a:lnSpc>
            </a:pPr>
            <a:r>
              <a:rPr lang="en-US" sz="2800" dirty="0" smtClean="0"/>
              <a:t>Next generation improvement methodology</a:t>
            </a:r>
          </a:p>
          <a:p>
            <a:pPr eaLnBrk="1" hangingPunct="1">
              <a:lnSpc>
                <a:spcPct val="90000"/>
              </a:lnSpc>
            </a:pPr>
            <a:r>
              <a:rPr lang="en-US" sz="2800" dirty="0" smtClean="0"/>
              <a:t>Fusion of Lean and Six Sigma</a:t>
            </a:r>
          </a:p>
          <a:p>
            <a:pPr eaLnBrk="1" hangingPunct="1">
              <a:lnSpc>
                <a:spcPct val="90000"/>
              </a:lnSpc>
            </a:pPr>
            <a:r>
              <a:rPr lang="en-US" sz="2800" dirty="0" smtClean="0"/>
              <a:t>Achieves fastest rate of improvement in:</a:t>
            </a:r>
          </a:p>
          <a:p>
            <a:pPr lvl="1" eaLnBrk="1" hangingPunct="1">
              <a:lnSpc>
                <a:spcPct val="90000"/>
              </a:lnSpc>
            </a:pPr>
            <a:r>
              <a:rPr lang="en-US" sz="2400" i="1" dirty="0" smtClean="0"/>
              <a:t>customer satisfaction</a:t>
            </a:r>
          </a:p>
          <a:p>
            <a:pPr lvl="1" eaLnBrk="1" hangingPunct="1">
              <a:lnSpc>
                <a:spcPct val="90000"/>
              </a:lnSpc>
            </a:pPr>
            <a:r>
              <a:rPr lang="en-US" sz="2400" i="1" dirty="0" smtClean="0"/>
              <a:t>costs</a:t>
            </a:r>
          </a:p>
          <a:p>
            <a:pPr lvl="1" eaLnBrk="1" hangingPunct="1">
              <a:lnSpc>
                <a:spcPct val="90000"/>
              </a:lnSpc>
            </a:pPr>
            <a:r>
              <a:rPr lang="en-US" sz="2400" i="1" dirty="0" smtClean="0"/>
              <a:t>quality</a:t>
            </a:r>
          </a:p>
          <a:p>
            <a:pPr lvl="1" eaLnBrk="1" hangingPunct="1">
              <a:lnSpc>
                <a:spcPct val="90000"/>
              </a:lnSpc>
            </a:pPr>
            <a:r>
              <a:rPr lang="en-US" sz="2400" i="1" dirty="0" smtClean="0"/>
              <a:t>production process speed</a:t>
            </a:r>
          </a:p>
          <a:p>
            <a:pPr lvl="1" eaLnBrk="1" hangingPunct="1">
              <a:lnSpc>
                <a:spcPct val="90000"/>
              </a:lnSpc>
            </a:pPr>
            <a:r>
              <a:rPr lang="en-US" sz="2400" i="1" dirty="0" smtClean="0"/>
              <a:t>invested capital</a:t>
            </a:r>
          </a:p>
          <a:p>
            <a:pPr eaLnBrk="1" hangingPunct="1">
              <a:lnSpc>
                <a:spcPct val="90000"/>
              </a:lnSpc>
            </a:pPr>
            <a:r>
              <a:rPr lang="en-US" sz="2800" dirty="0" smtClean="0"/>
              <a:t>“Just speed” and “just quality” are no longer exclusive of each other.</a:t>
            </a:r>
          </a:p>
        </p:txBody>
      </p:sp>
      <p:sp>
        <p:nvSpPr>
          <p:cNvPr id="2" name="TextBox 1"/>
          <p:cNvSpPr txBox="1"/>
          <p:nvPr/>
        </p:nvSpPr>
        <p:spPr>
          <a:xfrm>
            <a:off x="2286000" y="5686168"/>
            <a:ext cx="3932487" cy="400110"/>
          </a:xfrm>
          <a:prstGeom prst="rect">
            <a:avLst/>
          </a:prstGeom>
          <a:noFill/>
        </p:spPr>
        <p:txBody>
          <a:bodyPr wrap="none" rtlCol="0">
            <a:spAutoFit/>
          </a:bodyPr>
          <a:lstStyle/>
          <a:p>
            <a:r>
              <a:rPr lang="en-US" dirty="0" err="1" smtClean="0"/>
              <a:t>Wisc</a:t>
            </a:r>
            <a:r>
              <a:rPr lang="en-US" dirty="0" smtClean="0"/>
              <a:t> on line – lean/sigma culture</a:t>
            </a:r>
            <a:endParaRPr lang="en-US" dirty="0"/>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81</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68732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276">
                                            <p:txEl>
                                              <p:pRg st="0" end="0"/>
                                            </p:txEl>
                                          </p:spTgt>
                                        </p:tgtEl>
                                        <p:attrNameLst>
                                          <p:attrName>style.visibility</p:attrName>
                                        </p:attrNameLst>
                                      </p:cBhvr>
                                      <p:to>
                                        <p:strVal val="visible"/>
                                      </p:to>
                                    </p:set>
                                    <p:animEffect transition="in" filter="fade">
                                      <p:cBhvr>
                                        <p:cTn id="7" dur="500"/>
                                        <p:tgtEl>
                                          <p:spTgt spid="542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276">
                                            <p:txEl>
                                              <p:pRg st="1" end="1"/>
                                            </p:txEl>
                                          </p:spTgt>
                                        </p:tgtEl>
                                        <p:attrNameLst>
                                          <p:attrName>style.visibility</p:attrName>
                                        </p:attrNameLst>
                                      </p:cBhvr>
                                      <p:to>
                                        <p:strVal val="visible"/>
                                      </p:to>
                                    </p:set>
                                    <p:animEffect transition="in" filter="fade">
                                      <p:cBhvr>
                                        <p:cTn id="12" dur="500"/>
                                        <p:tgtEl>
                                          <p:spTgt spid="542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4276">
                                            <p:txEl>
                                              <p:pRg st="2" end="2"/>
                                            </p:txEl>
                                          </p:spTgt>
                                        </p:tgtEl>
                                        <p:attrNameLst>
                                          <p:attrName>style.visibility</p:attrName>
                                        </p:attrNameLst>
                                      </p:cBhvr>
                                      <p:to>
                                        <p:strVal val="visible"/>
                                      </p:to>
                                    </p:set>
                                    <p:animEffect transition="in" filter="fade">
                                      <p:cBhvr>
                                        <p:cTn id="17" dur="500"/>
                                        <p:tgtEl>
                                          <p:spTgt spid="54276">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4276">
                                            <p:txEl>
                                              <p:pRg st="3" end="3"/>
                                            </p:txEl>
                                          </p:spTgt>
                                        </p:tgtEl>
                                        <p:attrNameLst>
                                          <p:attrName>style.visibility</p:attrName>
                                        </p:attrNameLst>
                                      </p:cBhvr>
                                      <p:to>
                                        <p:strVal val="visible"/>
                                      </p:to>
                                    </p:set>
                                    <p:animEffect transition="in" filter="fade">
                                      <p:cBhvr>
                                        <p:cTn id="20" dur="500"/>
                                        <p:tgtEl>
                                          <p:spTgt spid="54276">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4276">
                                            <p:txEl>
                                              <p:pRg st="4" end="4"/>
                                            </p:txEl>
                                          </p:spTgt>
                                        </p:tgtEl>
                                        <p:attrNameLst>
                                          <p:attrName>style.visibility</p:attrName>
                                        </p:attrNameLst>
                                      </p:cBhvr>
                                      <p:to>
                                        <p:strVal val="visible"/>
                                      </p:to>
                                    </p:set>
                                    <p:animEffect transition="in" filter="fade">
                                      <p:cBhvr>
                                        <p:cTn id="23" dur="500"/>
                                        <p:tgtEl>
                                          <p:spTgt spid="54276">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4276">
                                            <p:txEl>
                                              <p:pRg st="5" end="5"/>
                                            </p:txEl>
                                          </p:spTgt>
                                        </p:tgtEl>
                                        <p:attrNameLst>
                                          <p:attrName>style.visibility</p:attrName>
                                        </p:attrNameLst>
                                      </p:cBhvr>
                                      <p:to>
                                        <p:strVal val="visible"/>
                                      </p:to>
                                    </p:set>
                                    <p:animEffect transition="in" filter="fade">
                                      <p:cBhvr>
                                        <p:cTn id="26" dur="500"/>
                                        <p:tgtEl>
                                          <p:spTgt spid="54276">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4276">
                                            <p:txEl>
                                              <p:pRg st="6" end="6"/>
                                            </p:txEl>
                                          </p:spTgt>
                                        </p:tgtEl>
                                        <p:attrNameLst>
                                          <p:attrName>style.visibility</p:attrName>
                                        </p:attrNameLst>
                                      </p:cBhvr>
                                      <p:to>
                                        <p:strVal val="visible"/>
                                      </p:to>
                                    </p:set>
                                    <p:animEffect transition="in" filter="fade">
                                      <p:cBhvr>
                                        <p:cTn id="29" dur="500"/>
                                        <p:tgtEl>
                                          <p:spTgt spid="54276">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4276">
                                            <p:txEl>
                                              <p:pRg st="7" end="7"/>
                                            </p:txEl>
                                          </p:spTgt>
                                        </p:tgtEl>
                                        <p:attrNameLst>
                                          <p:attrName>style.visibility</p:attrName>
                                        </p:attrNameLst>
                                      </p:cBhvr>
                                      <p:to>
                                        <p:strVal val="visible"/>
                                      </p:to>
                                    </p:set>
                                    <p:animEffect transition="in" filter="fade">
                                      <p:cBhvr>
                                        <p:cTn id="32" dur="500"/>
                                        <p:tgtEl>
                                          <p:spTgt spid="54276">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4276">
                                            <p:txEl>
                                              <p:pRg st="8" end="8"/>
                                            </p:txEl>
                                          </p:spTgt>
                                        </p:tgtEl>
                                        <p:attrNameLst>
                                          <p:attrName>style.visibility</p:attrName>
                                        </p:attrNameLst>
                                      </p:cBhvr>
                                      <p:to>
                                        <p:strVal val="visible"/>
                                      </p:to>
                                    </p:set>
                                    <p:animEffect transition="in" filter="fade">
                                      <p:cBhvr>
                                        <p:cTn id="37" dur="500"/>
                                        <p:tgtEl>
                                          <p:spTgt spid="5427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0"/>
            <a:ext cx="9144000" cy="990600"/>
          </a:xfrm>
        </p:spPr>
        <p:txBody>
          <a:bodyPr>
            <a:normAutofit/>
          </a:bodyPr>
          <a:lstStyle/>
          <a:p>
            <a:r>
              <a:rPr lang="en-US" sz="4000" dirty="0" smtClean="0"/>
              <a:t>Lean Six Sigma </a:t>
            </a:r>
            <a:r>
              <a:rPr lang="en-US" sz="2800" dirty="0" smtClean="0"/>
              <a:t>(Cont’d.)</a:t>
            </a:r>
            <a:endParaRPr lang="en-US" sz="2800" dirty="0"/>
          </a:p>
        </p:txBody>
      </p:sp>
      <p:sp>
        <p:nvSpPr>
          <p:cNvPr id="3" name="TextBox 2"/>
          <p:cNvSpPr txBox="1"/>
          <p:nvPr/>
        </p:nvSpPr>
        <p:spPr>
          <a:xfrm>
            <a:off x="457200" y="1219200"/>
            <a:ext cx="8077200" cy="5755422"/>
          </a:xfrm>
          <a:prstGeom prst="rect">
            <a:avLst/>
          </a:prstGeom>
          <a:noFill/>
        </p:spPr>
        <p:txBody>
          <a:bodyPr wrap="square" rtlCol="0">
            <a:spAutoFit/>
          </a:bodyPr>
          <a:lstStyle/>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Lean considers creation of value for the end customer as a goal</a:t>
            </a:r>
          </a:p>
          <a:p>
            <a:pPr defTabSz="457200" fontAlgn="auto">
              <a:spcBef>
                <a:spcPts val="0"/>
              </a:spcBef>
              <a:spcAft>
                <a:spcPts val="0"/>
              </a:spcAft>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Resources spent on any other goal can be wasteful and possibly cut</a:t>
            </a:r>
          </a:p>
          <a:p>
            <a:pPr marL="342900" indent="-342900" defTabSz="457200" fontAlgn="auto">
              <a:spcBef>
                <a:spcPts val="0"/>
              </a:spcBef>
              <a:spcAft>
                <a:spcPts val="0"/>
              </a:spcAft>
              <a:buFont typeface="Arial" panose="020B0604020202020204" pitchFamily="34" charset="0"/>
              <a:buChar char="•"/>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Value is what customers are willing to pay for </a:t>
            </a:r>
          </a:p>
          <a:p>
            <a:pPr marL="342900" indent="-342900" defTabSz="457200" fontAlgn="auto">
              <a:spcBef>
                <a:spcPts val="0"/>
              </a:spcBef>
              <a:spcAft>
                <a:spcPts val="0"/>
              </a:spcAft>
              <a:buFont typeface="Arial" panose="020B0604020202020204" pitchFamily="34" charset="0"/>
              <a:buChar char="•"/>
            </a:pPr>
            <a:endParaRPr lang="en-US" sz="2400" dirty="0" smtClean="0">
              <a:solidFill>
                <a:prstClr val="black"/>
              </a:solidFill>
              <a:latin typeface="+mn-lt"/>
            </a:endParaRPr>
          </a:p>
          <a:p>
            <a:pPr marL="342900"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Combining Lean and Six Sigma provides an integrated approach</a:t>
            </a:r>
            <a:r>
              <a:rPr lang="en-US" sz="3200" dirty="0" smtClean="0">
                <a:solidFill>
                  <a:prstClr val="black"/>
                </a:solidFill>
                <a:latin typeface="+mn-lt"/>
              </a:rPr>
              <a:t/>
            </a:r>
            <a:br>
              <a:rPr lang="en-US" sz="3200" dirty="0" smtClean="0">
                <a:solidFill>
                  <a:prstClr val="black"/>
                </a:solidFill>
                <a:latin typeface="+mn-lt"/>
              </a:rPr>
            </a:br>
            <a:r>
              <a:rPr lang="en-US" sz="3200" dirty="0" smtClean="0">
                <a:solidFill>
                  <a:prstClr val="black"/>
                </a:solidFill>
                <a:latin typeface="Futura Condensed Medium"/>
              </a:rPr>
              <a:t>   </a:t>
            </a:r>
          </a:p>
          <a:p>
            <a:pPr defTabSz="457200" fontAlgn="auto">
              <a:spcBef>
                <a:spcPts val="0"/>
              </a:spcBef>
              <a:spcAft>
                <a:spcPts val="0"/>
              </a:spcAft>
            </a:pPr>
            <a:endParaRPr lang="en-US" sz="3200" dirty="0" smtClean="0">
              <a:solidFill>
                <a:prstClr val="black"/>
              </a:solidFill>
              <a:latin typeface="Futura Condensed Medium"/>
            </a:endParaRPr>
          </a:p>
          <a:p>
            <a:pPr defTabSz="457200" fontAlgn="auto">
              <a:spcBef>
                <a:spcPts val="0"/>
              </a:spcBef>
              <a:spcAft>
                <a:spcPts val="0"/>
              </a:spcAft>
            </a:pPr>
            <a:endParaRPr lang="en-US" sz="3200" dirty="0" smtClean="0">
              <a:solidFill>
                <a:prstClr val="black"/>
              </a:solidFill>
              <a:latin typeface="Futura Condensed Medium"/>
            </a:endParaRPr>
          </a:p>
          <a:p>
            <a:pPr defTabSz="457200" fontAlgn="auto">
              <a:spcBef>
                <a:spcPts val="0"/>
              </a:spcBef>
              <a:spcAft>
                <a:spcPts val="0"/>
              </a:spcAft>
            </a:pPr>
            <a:endParaRPr lang="en-US" sz="3200" dirty="0" smtClean="0">
              <a:solidFill>
                <a:prstClr val="black"/>
              </a:solidFill>
              <a:latin typeface="Futura Condensed Medium"/>
            </a:endParaRP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82</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122059278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95800"/>
            <a:ext cx="9144000" cy="747200"/>
          </a:xfrm>
        </p:spPr>
        <p:txBody>
          <a:bodyPr>
            <a:normAutofit fontScale="90000"/>
          </a:bodyPr>
          <a:lstStyle/>
          <a:p>
            <a:r>
              <a:rPr lang="en-US" dirty="0" smtClean="0"/>
              <a:t>Lean Six Sigma </a:t>
            </a:r>
            <a:r>
              <a:rPr lang="en-US" sz="3100" dirty="0" smtClean="0"/>
              <a:t>(Cont’d.)</a:t>
            </a:r>
            <a:endParaRPr lang="en-US" sz="3100" dirty="0"/>
          </a:p>
        </p:txBody>
      </p:sp>
      <p:sp>
        <p:nvSpPr>
          <p:cNvPr id="3" name="TextBox 2"/>
          <p:cNvSpPr txBox="1"/>
          <p:nvPr/>
        </p:nvSpPr>
        <p:spPr>
          <a:xfrm>
            <a:off x="2603500" y="1066800"/>
            <a:ext cx="6107704" cy="1200329"/>
          </a:xfrm>
          <a:prstGeom prst="rect">
            <a:avLst/>
          </a:prstGeom>
          <a:noFill/>
        </p:spPr>
        <p:txBody>
          <a:bodyPr wrap="square" rtlCol="0">
            <a:spAutoFit/>
          </a:bodyPr>
          <a:lstStyle/>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r>
              <a:rPr lang="en-US" sz="3600" dirty="0" smtClean="0">
                <a:solidFill>
                  <a:prstClr val="black"/>
                </a:solidFill>
                <a:latin typeface="Futura Condensed Medium"/>
              </a:rPr>
              <a:t> </a:t>
            </a:r>
          </a:p>
          <a:p>
            <a:pPr defTabSz="457200" fontAlgn="auto">
              <a:spcBef>
                <a:spcPts val="0"/>
              </a:spcBef>
              <a:spcAft>
                <a:spcPts val="0"/>
              </a:spcAft>
            </a:pPr>
            <a:endParaRPr lang="en-US" sz="2800" dirty="0" smtClean="0">
              <a:solidFill>
                <a:prstClr val="black"/>
              </a:solidFill>
              <a:latin typeface="Futura Condensed Medium"/>
            </a:endParaRPr>
          </a:p>
        </p:txBody>
      </p:sp>
      <p:sp>
        <p:nvSpPr>
          <p:cNvPr id="6" name="Rectangle 5"/>
          <p:cNvSpPr/>
          <p:nvPr/>
        </p:nvSpPr>
        <p:spPr>
          <a:xfrm>
            <a:off x="18535" y="1095632"/>
            <a:ext cx="8363465" cy="3416320"/>
          </a:xfrm>
          <a:prstGeom prst="rect">
            <a:avLst/>
          </a:prstGeom>
        </p:spPr>
        <p:txBody>
          <a:bodyPr wrap="square">
            <a:spAutoFit/>
          </a:bodyPr>
          <a:lstStyle/>
          <a:p>
            <a:pPr defTabSz="457200" fontAlgn="auto">
              <a:spcBef>
                <a:spcPts val="0"/>
              </a:spcBef>
              <a:spcAft>
                <a:spcPts val="0"/>
              </a:spcAft>
            </a:pPr>
            <a:endParaRPr lang="en-US" sz="2400" dirty="0" smtClean="0">
              <a:solidFill>
                <a:prstClr val="black"/>
              </a:solidFill>
              <a:latin typeface="Futura Condensed Medium"/>
            </a:endParaRPr>
          </a:p>
          <a:p>
            <a:pPr marL="800100" lvl="1"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Use of Lean’s waste elimination processes that include transportation, inventory, motion, waiting, overproduction, over-processing, and defects</a:t>
            </a:r>
            <a:br>
              <a:rPr lang="en-US" sz="2400" dirty="0" smtClean="0">
                <a:solidFill>
                  <a:prstClr val="black"/>
                </a:solidFill>
                <a:latin typeface="+mn-lt"/>
              </a:rPr>
            </a:br>
            <a:endParaRPr lang="en-US" sz="2400" dirty="0" smtClean="0">
              <a:solidFill>
                <a:prstClr val="black"/>
              </a:solidFill>
              <a:latin typeface="+mn-lt"/>
            </a:endParaRPr>
          </a:p>
          <a:p>
            <a:pPr marL="800100" lvl="1"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A rate of 3.4 defects per million opportunities</a:t>
            </a:r>
            <a:br>
              <a:rPr lang="en-US" sz="2400" dirty="0" smtClean="0">
                <a:solidFill>
                  <a:prstClr val="black"/>
                </a:solidFill>
                <a:latin typeface="+mn-lt"/>
              </a:rPr>
            </a:br>
            <a:endParaRPr lang="en-US" sz="2400" dirty="0" smtClean="0">
              <a:solidFill>
                <a:prstClr val="black"/>
              </a:solidFill>
              <a:latin typeface="+mn-lt"/>
            </a:endParaRPr>
          </a:p>
          <a:p>
            <a:pPr marL="800100" lvl="1" indent="-342900" defTabSz="457200" fontAlgn="auto">
              <a:spcBef>
                <a:spcPts val="0"/>
              </a:spcBef>
              <a:spcAft>
                <a:spcPts val="0"/>
              </a:spcAft>
              <a:buFont typeface="Arial" panose="020B0604020202020204" pitchFamily="34" charset="0"/>
              <a:buChar char="•"/>
            </a:pPr>
            <a:r>
              <a:rPr lang="en-US" sz="2400" dirty="0" smtClean="0">
                <a:solidFill>
                  <a:prstClr val="black"/>
                </a:solidFill>
                <a:latin typeface="+mn-lt"/>
              </a:rPr>
              <a:t>Use of Six Sigma’s</a:t>
            </a:r>
            <a:br>
              <a:rPr lang="en-US" sz="2400" dirty="0" smtClean="0">
                <a:solidFill>
                  <a:prstClr val="black"/>
                </a:solidFill>
                <a:latin typeface="+mn-lt"/>
              </a:rPr>
            </a:br>
            <a:r>
              <a:rPr lang="en-US" sz="2400" dirty="0" smtClean="0">
                <a:solidFill>
                  <a:prstClr val="black"/>
                </a:solidFill>
                <a:latin typeface="+mn-lt"/>
              </a:rPr>
              <a:t>Define-Measure-Analyze-Improve-Control phases</a:t>
            </a:r>
            <a:endParaRPr lang="en-US" sz="1800" dirty="0">
              <a:solidFill>
                <a:prstClr val="black"/>
              </a:solidFill>
              <a:latin typeface="+mn-lt"/>
            </a:endParaRPr>
          </a:p>
        </p:txBody>
      </p:sp>
      <p:sp>
        <p:nvSpPr>
          <p:cNvPr id="7"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83</a:t>
            </a:fld>
            <a:r>
              <a:rPr lang="en-US" dirty="0" smtClean="0">
                <a:solidFill>
                  <a:srgbClr val="000000"/>
                </a:solidFill>
              </a:rPr>
              <a:t>/85</a:t>
            </a:r>
            <a:endParaRPr lang="en-US" dirty="0">
              <a:solidFill>
                <a:srgbClr val="000000"/>
              </a:solidFill>
            </a:endParaRPr>
          </a:p>
        </p:txBody>
      </p:sp>
    </p:spTree>
    <p:extLst>
      <p:ext uri="{BB962C8B-B14F-4D97-AF65-F5344CB8AC3E}">
        <p14:creationId xmlns:p14="http://schemas.microsoft.com/office/powerpoint/2010/main" val="404998192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bwMode="auto">
          <a:xfrm>
            <a:off x="0" y="427038"/>
            <a:ext cx="9144000" cy="8683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Six Sigma Summary</a:t>
            </a:r>
          </a:p>
        </p:txBody>
      </p:sp>
      <p:sp>
        <p:nvSpPr>
          <p:cNvPr id="55300" name="Rectangle 3"/>
          <p:cNvSpPr>
            <a:spLocks noGrp="1" noChangeArrowheads="1"/>
          </p:cNvSpPr>
          <p:nvPr>
            <p:ph idx="1"/>
          </p:nvPr>
        </p:nvSpPr>
        <p:spPr>
          <a:xfrm>
            <a:off x="457200" y="1600201"/>
            <a:ext cx="8229600" cy="2286000"/>
          </a:xfrm>
        </p:spPr>
        <p:txBody>
          <a:bodyPr/>
          <a:lstStyle/>
          <a:p>
            <a:pPr eaLnBrk="1" hangingPunct="1">
              <a:spcBef>
                <a:spcPts val="2400"/>
              </a:spcBef>
            </a:pPr>
            <a:r>
              <a:rPr lang="en-US" sz="2800" dirty="0" smtClean="0">
                <a:solidFill>
                  <a:schemeClr val="hlink"/>
                </a:solidFill>
              </a:rPr>
              <a:t>Six Sigma</a:t>
            </a:r>
          </a:p>
          <a:p>
            <a:pPr lvl="1" eaLnBrk="1" hangingPunct="1"/>
            <a:r>
              <a:rPr lang="en-US" sz="2400" dirty="0" smtClean="0"/>
              <a:t>Uses statistical methods to reduce/eliminate variation</a:t>
            </a:r>
          </a:p>
          <a:p>
            <a:pPr lvl="1" eaLnBrk="1" hangingPunct="1"/>
            <a:r>
              <a:rPr lang="en-US" sz="2400" dirty="0" smtClean="0"/>
              <a:t>Improves quality</a:t>
            </a:r>
          </a:p>
          <a:p>
            <a:pPr lvl="1" eaLnBrk="1" hangingPunct="1"/>
            <a:r>
              <a:rPr lang="en-US" sz="2400" dirty="0" smtClean="0"/>
              <a:t>Reduces costs</a:t>
            </a:r>
          </a:p>
        </p:txBody>
      </p:sp>
      <p:pic>
        <p:nvPicPr>
          <p:cNvPr id="7" name="Picture 6" descr="dmaic2.jpg"/>
          <p:cNvPicPr>
            <a:picLocks noChangeAspect="1"/>
          </p:cNvPicPr>
          <p:nvPr/>
        </p:nvPicPr>
        <p:blipFill>
          <a:blip r:embed="rId4" cstate="print"/>
          <a:stretch>
            <a:fillRect/>
          </a:stretch>
        </p:blipFill>
        <p:spPr>
          <a:xfrm>
            <a:off x="3810000" y="3048000"/>
            <a:ext cx="2910840" cy="2910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84</a:t>
            </a:fld>
            <a:r>
              <a:rPr lang="en-US" dirty="0" smtClean="0">
                <a:solidFill>
                  <a:srgbClr val="000000"/>
                </a:solidFill>
              </a:rPr>
              <a:t>/85</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Effect transition="in" filter="fade">
                                      <p:cBhvr>
                                        <p:cTn id="7" dur="500"/>
                                        <p:tgtEl>
                                          <p:spTgt spid="5530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300">
                                            <p:txEl>
                                              <p:pRg st="1" end="1"/>
                                            </p:txEl>
                                          </p:spTgt>
                                        </p:tgtEl>
                                        <p:attrNameLst>
                                          <p:attrName>style.visibility</p:attrName>
                                        </p:attrNameLst>
                                      </p:cBhvr>
                                      <p:to>
                                        <p:strVal val="visible"/>
                                      </p:to>
                                    </p:set>
                                    <p:animEffect transition="in" filter="fade">
                                      <p:cBhvr>
                                        <p:cTn id="10" dur="500"/>
                                        <p:tgtEl>
                                          <p:spTgt spid="5530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300">
                                            <p:txEl>
                                              <p:pRg st="2" end="2"/>
                                            </p:txEl>
                                          </p:spTgt>
                                        </p:tgtEl>
                                        <p:attrNameLst>
                                          <p:attrName>style.visibility</p:attrName>
                                        </p:attrNameLst>
                                      </p:cBhvr>
                                      <p:to>
                                        <p:strVal val="visible"/>
                                      </p:to>
                                    </p:set>
                                    <p:animEffect transition="in" filter="fade">
                                      <p:cBhvr>
                                        <p:cTn id="13" dur="500"/>
                                        <p:tgtEl>
                                          <p:spTgt spid="5530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5300">
                                            <p:txEl>
                                              <p:pRg st="3" end="3"/>
                                            </p:txEl>
                                          </p:spTgt>
                                        </p:tgtEl>
                                        <p:attrNameLst>
                                          <p:attrName>style.visibility</p:attrName>
                                        </p:attrNameLst>
                                      </p:cBhvr>
                                      <p:to>
                                        <p:strVal val="visible"/>
                                      </p:to>
                                    </p:set>
                                    <p:animEffect transition="in" filter="fade">
                                      <p:cBhvr>
                                        <p:cTn id="16" dur="500"/>
                                        <p:tgtEl>
                                          <p:spTgt spid="5530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bwMode="auto">
          <a:xfrm>
            <a:off x="0" y="350838"/>
            <a:ext cx="9144000" cy="8683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Section Summary</a:t>
            </a:r>
          </a:p>
        </p:txBody>
      </p:sp>
      <p:sp>
        <p:nvSpPr>
          <p:cNvPr id="55300" name="Rectangle 3"/>
          <p:cNvSpPr>
            <a:spLocks noGrp="1" noChangeArrowheads="1"/>
          </p:cNvSpPr>
          <p:nvPr>
            <p:ph idx="1"/>
          </p:nvPr>
        </p:nvSpPr>
        <p:spPr>
          <a:xfrm>
            <a:off x="457200" y="1600200"/>
            <a:ext cx="8229600" cy="4144963"/>
          </a:xfrm>
        </p:spPr>
        <p:txBody>
          <a:bodyPr>
            <a:normAutofit fontScale="92500" lnSpcReduction="10000"/>
          </a:bodyPr>
          <a:lstStyle/>
          <a:p>
            <a:pPr eaLnBrk="1" hangingPunct="1"/>
            <a:r>
              <a:rPr lang="en-US" sz="2800" dirty="0" smtClean="0">
                <a:solidFill>
                  <a:srgbClr val="006666"/>
                </a:solidFill>
              </a:rPr>
              <a:t>Lean manufacturing</a:t>
            </a:r>
          </a:p>
          <a:p>
            <a:pPr lvl="1" eaLnBrk="1" hangingPunct="1"/>
            <a:r>
              <a:rPr lang="en-US" sz="2400" i="1" dirty="0" smtClean="0"/>
              <a:t>Eliminates non-value added waste</a:t>
            </a:r>
          </a:p>
          <a:p>
            <a:pPr lvl="1" eaLnBrk="1" hangingPunct="1"/>
            <a:r>
              <a:rPr lang="en-US" sz="2400" i="1" dirty="0" smtClean="0"/>
              <a:t>Speeds up process times</a:t>
            </a:r>
          </a:p>
          <a:p>
            <a:pPr lvl="1" eaLnBrk="1" hangingPunct="1"/>
            <a:r>
              <a:rPr lang="en-US" sz="2400" i="1" dirty="0" smtClean="0"/>
              <a:t>Improves delivery performance</a:t>
            </a:r>
          </a:p>
          <a:p>
            <a:pPr eaLnBrk="1" hangingPunct="1">
              <a:spcBef>
                <a:spcPts val="2400"/>
              </a:spcBef>
            </a:pPr>
            <a:r>
              <a:rPr lang="en-US" sz="2800" dirty="0" smtClean="0">
                <a:solidFill>
                  <a:schemeClr val="hlink"/>
                </a:solidFill>
              </a:rPr>
              <a:t>Six Sigma</a:t>
            </a:r>
          </a:p>
          <a:p>
            <a:pPr lvl="1" eaLnBrk="1" hangingPunct="1"/>
            <a:r>
              <a:rPr lang="en-US" sz="2400" i="1" dirty="0" smtClean="0"/>
              <a:t>Uses statistical methods to reduce/eliminate variation</a:t>
            </a:r>
          </a:p>
          <a:p>
            <a:pPr lvl="1" eaLnBrk="1" hangingPunct="1"/>
            <a:r>
              <a:rPr lang="en-US" sz="2400" i="1" dirty="0" smtClean="0"/>
              <a:t>Improves quality</a:t>
            </a:r>
          </a:p>
          <a:p>
            <a:pPr lvl="1" eaLnBrk="1" hangingPunct="1"/>
            <a:r>
              <a:rPr lang="en-US" sz="2400" i="1" dirty="0" smtClean="0"/>
              <a:t>Reduces costs</a:t>
            </a:r>
          </a:p>
          <a:p>
            <a:pPr eaLnBrk="1" hangingPunct="1">
              <a:spcBef>
                <a:spcPts val="2400"/>
              </a:spcBef>
            </a:pPr>
            <a:r>
              <a:rPr lang="en-US" sz="2800" dirty="0" smtClean="0">
                <a:solidFill>
                  <a:srgbClr val="008000"/>
                </a:solidFill>
              </a:rPr>
              <a:t>Lean Six Sigma achieves balanced approach</a:t>
            </a:r>
          </a:p>
        </p:txBody>
      </p:sp>
      <p:sp>
        <p:nvSpPr>
          <p:cNvPr id="5" name="Slide Number Placeholder 1"/>
          <p:cNvSpPr>
            <a:spLocks noGrp="1"/>
          </p:cNvSpPr>
          <p:nvPr>
            <p:ph type="sldNum" sz="quarter" idx="12"/>
          </p:nvPr>
        </p:nvSpPr>
        <p:spPr>
          <a:xfrm>
            <a:off x="6629400" y="6264275"/>
            <a:ext cx="2133600" cy="365125"/>
          </a:xfrm>
        </p:spPr>
        <p:txBody>
          <a:bodyPr/>
          <a:lstStyle/>
          <a:p>
            <a:fld id="{70EEAA16-F7F9-E74D-9075-57333C9B7BDA}" type="slidenum">
              <a:rPr lang="en-US" smtClean="0">
                <a:solidFill>
                  <a:srgbClr val="000000"/>
                </a:solidFill>
              </a:rPr>
              <a:pPr/>
              <a:t>85</a:t>
            </a:fld>
            <a:r>
              <a:rPr lang="en-US" dirty="0" smtClean="0">
                <a:solidFill>
                  <a:srgbClr val="000000"/>
                </a:solidFill>
              </a:rPr>
              <a:t>/85</a:t>
            </a:r>
            <a:endParaRPr lang="en-US" dirty="0">
              <a:solidFill>
                <a:srgbClr val="000000"/>
              </a:solidFill>
            </a:endParaRPr>
          </a:p>
        </p:txBody>
      </p:sp>
    </p:spTree>
    <p:custDataLst>
      <p:tags r:id="rId1"/>
    </p:custDataLst>
    <p:extLst>
      <p:ext uri="{BB962C8B-B14F-4D97-AF65-F5344CB8AC3E}">
        <p14:creationId xmlns:p14="http://schemas.microsoft.com/office/powerpoint/2010/main" val="2405181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Effect transition="in" filter="fade">
                                      <p:cBhvr>
                                        <p:cTn id="7" dur="500"/>
                                        <p:tgtEl>
                                          <p:spTgt spid="5530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300">
                                            <p:txEl>
                                              <p:pRg st="1" end="1"/>
                                            </p:txEl>
                                          </p:spTgt>
                                        </p:tgtEl>
                                        <p:attrNameLst>
                                          <p:attrName>style.visibility</p:attrName>
                                        </p:attrNameLst>
                                      </p:cBhvr>
                                      <p:to>
                                        <p:strVal val="visible"/>
                                      </p:to>
                                    </p:set>
                                    <p:animEffect transition="in" filter="fade">
                                      <p:cBhvr>
                                        <p:cTn id="10" dur="500"/>
                                        <p:tgtEl>
                                          <p:spTgt spid="5530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300">
                                            <p:txEl>
                                              <p:pRg st="2" end="2"/>
                                            </p:txEl>
                                          </p:spTgt>
                                        </p:tgtEl>
                                        <p:attrNameLst>
                                          <p:attrName>style.visibility</p:attrName>
                                        </p:attrNameLst>
                                      </p:cBhvr>
                                      <p:to>
                                        <p:strVal val="visible"/>
                                      </p:to>
                                    </p:set>
                                    <p:animEffect transition="in" filter="fade">
                                      <p:cBhvr>
                                        <p:cTn id="13" dur="500"/>
                                        <p:tgtEl>
                                          <p:spTgt spid="5530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5300">
                                            <p:txEl>
                                              <p:pRg st="3" end="3"/>
                                            </p:txEl>
                                          </p:spTgt>
                                        </p:tgtEl>
                                        <p:attrNameLst>
                                          <p:attrName>style.visibility</p:attrName>
                                        </p:attrNameLst>
                                      </p:cBhvr>
                                      <p:to>
                                        <p:strVal val="visible"/>
                                      </p:to>
                                    </p:set>
                                    <p:animEffect transition="in" filter="fade">
                                      <p:cBhvr>
                                        <p:cTn id="16" dur="500"/>
                                        <p:tgtEl>
                                          <p:spTgt spid="55300">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5300">
                                            <p:txEl>
                                              <p:pRg st="4" end="4"/>
                                            </p:txEl>
                                          </p:spTgt>
                                        </p:tgtEl>
                                        <p:attrNameLst>
                                          <p:attrName>style.visibility</p:attrName>
                                        </p:attrNameLst>
                                      </p:cBhvr>
                                      <p:to>
                                        <p:strVal val="visible"/>
                                      </p:to>
                                    </p:set>
                                    <p:animEffect transition="in" filter="fade">
                                      <p:cBhvr>
                                        <p:cTn id="21" dur="500"/>
                                        <p:tgtEl>
                                          <p:spTgt spid="55300">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5300">
                                            <p:txEl>
                                              <p:pRg st="5" end="5"/>
                                            </p:txEl>
                                          </p:spTgt>
                                        </p:tgtEl>
                                        <p:attrNameLst>
                                          <p:attrName>style.visibility</p:attrName>
                                        </p:attrNameLst>
                                      </p:cBhvr>
                                      <p:to>
                                        <p:strVal val="visible"/>
                                      </p:to>
                                    </p:set>
                                    <p:animEffect transition="in" filter="fade">
                                      <p:cBhvr>
                                        <p:cTn id="24" dur="500"/>
                                        <p:tgtEl>
                                          <p:spTgt spid="55300">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5300">
                                            <p:txEl>
                                              <p:pRg st="6" end="6"/>
                                            </p:txEl>
                                          </p:spTgt>
                                        </p:tgtEl>
                                        <p:attrNameLst>
                                          <p:attrName>style.visibility</p:attrName>
                                        </p:attrNameLst>
                                      </p:cBhvr>
                                      <p:to>
                                        <p:strVal val="visible"/>
                                      </p:to>
                                    </p:set>
                                    <p:animEffect transition="in" filter="fade">
                                      <p:cBhvr>
                                        <p:cTn id="27" dur="500"/>
                                        <p:tgtEl>
                                          <p:spTgt spid="55300">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5300">
                                            <p:txEl>
                                              <p:pRg st="7" end="7"/>
                                            </p:txEl>
                                          </p:spTgt>
                                        </p:tgtEl>
                                        <p:attrNameLst>
                                          <p:attrName>style.visibility</p:attrName>
                                        </p:attrNameLst>
                                      </p:cBhvr>
                                      <p:to>
                                        <p:strVal val="visible"/>
                                      </p:to>
                                    </p:set>
                                    <p:animEffect transition="in" filter="fade">
                                      <p:cBhvr>
                                        <p:cTn id="30" dur="500"/>
                                        <p:tgtEl>
                                          <p:spTgt spid="55300">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5300">
                                            <p:txEl>
                                              <p:pRg st="8" end="8"/>
                                            </p:txEl>
                                          </p:spTgt>
                                        </p:tgtEl>
                                        <p:attrNameLst>
                                          <p:attrName>style.visibility</p:attrName>
                                        </p:attrNameLst>
                                      </p:cBhvr>
                                      <p:to>
                                        <p:strVal val="visible"/>
                                      </p:to>
                                    </p:set>
                                    <p:animEffect transition="in" filter="fade">
                                      <p:cBhvr>
                                        <p:cTn id="35" dur="500"/>
                                        <p:tgtEl>
                                          <p:spTgt spid="5530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SHOWBARVISIBLE" val="True"/>
  <p:tag name="CSVFORMAT" val="0"/>
  <p:tag name="COUNTDOWNSTYLE" val="-1"/>
  <p:tag name="COUNTDOWNSECONDS" val="10"/>
  <p:tag name="BACKUPSESSIONS" val="True"/>
  <p:tag name="REVIEWONLY" val="False"/>
  <p:tag name="RACEENDPOINTS" val="100"/>
  <p:tag name="PARTICIPANTSINLEADERBOARD" val="5"/>
  <p:tag name="BUBBLESIZEVISIBLE" val="True"/>
  <p:tag name="CUSTOMGRIDBACKCOLOR" val="-722948"/>
  <p:tag name="CUSTOMCELLBACKCOLOR3" val="-268652"/>
  <p:tag name="DISPLAYDEVICENUMBER" val="True"/>
  <p:tag name="AUTOSIZEGRID" val="True"/>
  <p:tag name="CHARTCOLORS" val="0"/>
  <p:tag name="MULTIRESPDIVISOR" val="1"/>
  <p:tag name="CORRECTPOINTVALUE" val="1"/>
  <p:tag name="ZEROBASED" val="False"/>
  <p:tag name="FIBDISPLAYRESULTS" val="True"/>
  <p:tag name="PRRESPONSE1" val="10"/>
  <p:tag name="PRRESPONSE5" val="6"/>
  <p:tag name="PRRESPONSE9" val="2"/>
  <p:tag name="USESECONDARYMONITOR" val="True"/>
  <p:tag name="ANSWERNOWTEXT" val="Answer Now"/>
  <p:tag name="INPUTSOURCE" val="1"/>
  <p:tag name="CHARTVALUEFORMAT" val="0%"/>
  <p:tag name="STDCHART" val="1"/>
  <p:tag name="TEAMSINLEADERBOARD" val="5"/>
  <p:tag name="BUBBLEGROUPING" val="3"/>
  <p:tag name="CUSTOMCELLBACKCOLOR2" val="-13395457"/>
  <p:tag name="DISPLAYDEVICEID" val="True"/>
  <p:tag name="GRIDPOSITION" val="1"/>
  <p:tag name="INCLUDENONRESPONDERS" val="False"/>
  <p:tag name="INCORRECTPOINTVALUE" val="0"/>
  <p:tag name="CHARTSCALE" val="True"/>
  <p:tag name="FIBDISPLAYKEYWORDS" val="True"/>
  <p:tag name="PRRESPONSE6" val="5"/>
  <p:tag name="SHOWFLASHWARNING" val="True"/>
  <p:tag name="EXPANDSHOWBAR" val="True"/>
  <p:tag name="RESPCOUNTERSTYLE" val="-1"/>
  <p:tag name="ALLOWDUPLICATES" val="False"/>
  <p:tag name="AUTOUPDATEALIASES" val="True"/>
  <p:tag name="MAXRESPONDERS" val="5"/>
  <p:tag name="CUSTOMCELLFORECOLOR" val="-16777216"/>
  <p:tag name="DISPLAYNAME" val="True"/>
  <p:tag name="POLLINGCYCLE" val="2"/>
  <p:tag name="INCLUDEPPT" val="True"/>
  <p:tag name="AUTOADJUSTPARTRANGE" val="True"/>
  <p:tag name="PRRESPONSE2" val="9"/>
  <p:tag name="PRRESPONSE8" val="3"/>
  <p:tag name="POWERPOINTVERSION" val="12.0"/>
  <p:tag name="RESPCOUNTERFORMAT" val="0"/>
  <p:tag name="AUTOADVANCE" val="False"/>
  <p:tag name="SKIPREMAININGRACESLIDES" val="True"/>
  <p:tag name="CUSTOMCELLBACKCOLOR1" val="-657956"/>
  <p:tag name="GRIDROTATIONINTERVAL" val="2"/>
  <p:tag name="PARTLISTDEFAULT" val="1"/>
  <p:tag name="ADVANCEDSETTINGSVIEW" val="False"/>
  <p:tag name="PRRESPONSE4" val="7"/>
  <p:tag name="TPVERSION" val="2008"/>
  <p:tag name="RESPTABLESTYLE" val="-1"/>
  <p:tag name="RACERSMAXDISPLAYED" val="5"/>
  <p:tag name="DEFAULTNUMTEAMS" val="5"/>
  <p:tag name="GRIDSIZE" val="{Width=800, Height=600}"/>
  <p:tag name="REALTIMEBACKUP" val="False"/>
  <p:tag name="PRRESPONSE3" val="8"/>
  <p:tag name="SAVECSVWITHSESSION" val="True"/>
  <p:tag name="BACKUPMAINTENANCE" val="7"/>
  <p:tag name="BUBBLEVALUEFORMAT" val="0.0"/>
  <p:tag name="CHARTLABELS" val="1"/>
  <p:tag name="FIBNUMRESULTS" val="5"/>
  <p:tag name="ALWAYSOPENPOLL" val="False"/>
  <p:tag name="ROTATIONINTERVAL" val="2"/>
  <p:tag name="USESCHEMECOLORS" val="True"/>
  <p:tag name="REALTIMEBACKUPPATH" val="(None)"/>
  <p:tag name="BULLETTYPE" val="3"/>
  <p:tag name="BUBBLENAMEVISIBLE" val="True"/>
  <p:tag name="ALLOWUSERFEEDBACK" val="True"/>
  <p:tag name="ANSWERNOWSTYLE" val="-1"/>
  <p:tag name="GRIDOPACITY" val="90"/>
  <p:tag name="PRRESPONSE10" val="1"/>
  <p:tag name="RESETCHARTS" val="True"/>
  <p:tag name="RACEANIMATIONSPEED" val="3"/>
  <p:tag name="NUMRESPONSES" val="1"/>
  <p:tag name="CUSTOMCELLBACKCOLOR4" val="-8355712"/>
  <p:tag name="PRRESPONSE7" val="4"/>
  <p:tag name="FIBINCLUDEOTHER" val="True"/>
  <p:tag name="DELIMITERS"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4197</TotalTime>
  <Words>4423</Words>
  <Application>Microsoft Office PowerPoint</Application>
  <PresentationFormat>On-screen Show (4:3)</PresentationFormat>
  <Paragraphs>890</Paragraphs>
  <Slides>85</Slides>
  <Notes>51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85</vt:i4>
      </vt:variant>
    </vt:vector>
  </HeadingPairs>
  <TitlesOfParts>
    <vt:vector size="94" baseType="lpstr">
      <vt:lpstr>Arial</vt:lpstr>
      <vt:lpstr>Calibri</vt:lpstr>
      <vt:lpstr>Courier New</vt:lpstr>
      <vt:lpstr>Futura Condensed Medium</vt:lpstr>
      <vt:lpstr>Symbol</vt:lpstr>
      <vt:lpstr>Times New Roman</vt:lpstr>
      <vt:lpstr>Office Theme</vt:lpstr>
      <vt:lpstr>Microsoft ClipArt Gallery</vt:lpstr>
      <vt:lpstr>Equation</vt:lpstr>
      <vt:lpstr>Domain 2: Production and Processes </vt:lpstr>
      <vt:lpstr>Learning Objectives</vt:lpstr>
      <vt:lpstr>Traditional Manufacturing vs. Lean Manufacturing </vt:lpstr>
      <vt:lpstr>Lean Principles</vt:lpstr>
      <vt:lpstr>Lean Principles (Cont’d.)</vt:lpstr>
      <vt:lpstr>QUESTIONS</vt:lpstr>
      <vt:lpstr>PowerPoint Presentation</vt:lpstr>
      <vt:lpstr>Waste Elimination (Cont’d.) </vt:lpstr>
      <vt:lpstr>5 S</vt:lpstr>
      <vt:lpstr>5 S (Cont’d.)</vt:lpstr>
      <vt:lpstr>Pull Production</vt:lpstr>
      <vt:lpstr>Continuous Flow</vt:lpstr>
      <vt:lpstr>Cycle Time</vt:lpstr>
      <vt:lpstr>Order Lead Time</vt:lpstr>
      <vt:lpstr>Cycle Time</vt:lpstr>
      <vt:lpstr>Takt Time</vt:lpstr>
      <vt:lpstr>Takt Time (Cont’d.)</vt:lpstr>
      <vt:lpstr>Takt Time (Cont’d.)</vt:lpstr>
      <vt:lpstr>Takt Time (Cont’d.)</vt:lpstr>
      <vt:lpstr>Productivity</vt:lpstr>
      <vt:lpstr>Manufacturing Costs Per Part</vt:lpstr>
      <vt:lpstr>Predicting Equipment Availability</vt:lpstr>
      <vt:lpstr>QUESTIONS</vt:lpstr>
      <vt:lpstr>Kanban</vt:lpstr>
      <vt:lpstr>Kaizen</vt:lpstr>
      <vt:lpstr>Mistake Proofing (Poka-Yoke)</vt:lpstr>
      <vt:lpstr>Mistake Proofing (Poka-Yoke) (Cont’d.)</vt:lpstr>
      <vt:lpstr>Mistake Proofing (Poka-Yoke) (Cont’d.)</vt:lpstr>
      <vt:lpstr>Mistake Proofing (Poka-Yoke)(Cont’d.)</vt:lpstr>
      <vt:lpstr>Just In Time</vt:lpstr>
      <vt:lpstr>Standardized Work</vt:lpstr>
      <vt:lpstr>Total Productive Maintenance</vt:lpstr>
      <vt:lpstr>Single Minute Exchange of Dies</vt:lpstr>
      <vt:lpstr>Value Stream Mapping </vt:lpstr>
      <vt:lpstr>Lean Project</vt:lpstr>
      <vt:lpstr>Goals of the Future Map</vt:lpstr>
      <vt:lpstr>Push vs. Pull Exercise</vt:lpstr>
      <vt:lpstr>Lean Summary</vt:lpstr>
      <vt:lpstr>Six Sigma Learning Objectives</vt:lpstr>
      <vt:lpstr>Benefits of Six Sigma</vt:lpstr>
      <vt:lpstr>More About Six Sigma</vt:lpstr>
      <vt:lpstr>Six Sigma</vt:lpstr>
      <vt:lpstr>PowerPoint Presentation</vt:lpstr>
      <vt:lpstr>PowerPoint Presentation</vt:lpstr>
      <vt:lpstr>Six Sigma Comes from Manufacturing</vt:lpstr>
      <vt:lpstr>Six Sigma Ratings</vt:lpstr>
      <vt:lpstr>Sigma Performance Ratings/Levels</vt:lpstr>
      <vt:lpstr>PowerPoint Presentation</vt:lpstr>
      <vt:lpstr>The Fundamentals of Six Sigma</vt:lpstr>
      <vt:lpstr>PowerPoint Presentation</vt:lpstr>
      <vt:lpstr>PowerPoint Presentation</vt:lpstr>
      <vt:lpstr>Six Sigma Champion</vt:lpstr>
      <vt:lpstr>Six Sigma Black Belt</vt:lpstr>
      <vt:lpstr>Six Sigma Green Belt</vt:lpstr>
      <vt:lpstr>Six Sigma Yellow Belt</vt:lpstr>
      <vt:lpstr>Defining Owners and Stakeholders</vt:lpstr>
      <vt:lpstr>DMAIC</vt:lpstr>
      <vt:lpstr>PowerPoint Presentation</vt:lpstr>
      <vt:lpstr>DMAIC - Define</vt:lpstr>
      <vt:lpstr>DMAIC - Define (Cont’d.)</vt:lpstr>
      <vt:lpstr>Six Sigma Methodology (Cont’d.)</vt:lpstr>
      <vt:lpstr>DMAIC - Measure</vt:lpstr>
      <vt:lpstr>Typical Metrics</vt:lpstr>
      <vt:lpstr>Six Sigma Methodology (Cont’d.)</vt:lpstr>
      <vt:lpstr>DMAIC - Analysis  </vt:lpstr>
      <vt:lpstr>Six Sigma Methodology (Cont’d.)</vt:lpstr>
      <vt:lpstr>DMAIC - Improve</vt:lpstr>
      <vt:lpstr>Six Sigma Methodology (Cont’d.)</vt:lpstr>
      <vt:lpstr>DMAIC - Control</vt:lpstr>
      <vt:lpstr>Six Sigma Methodology (Cont’d.)</vt:lpstr>
      <vt:lpstr>Companies Look at Variation</vt:lpstr>
      <vt:lpstr>Variation and DPMO</vt:lpstr>
      <vt:lpstr>Six Sigma Terminology</vt:lpstr>
      <vt:lpstr>Variation</vt:lpstr>
      <vt:lpstr>Mean</vt:lpstr>
      <vt:lpstr>Mode</vt:lpstr>
      <vt:lpstr>Median</vt:lpstr>
      <vt:lpstr>Range</vt:lpstr>
      <vt:lpstr>PowerPoint Presentation</vt:lpstr>
      <vt:lpstr>PowerPoint Presentation</vt:lpstr>
      <vt:lpstr>Lean Six Sigma</vt:lpstr>
      <vt:lpstr>Lean Six Sigma (Cont’d.)</vt:lpstr>
      <vt:lpstr>Lean Six Sigma (Cont’d.)</vt:lpstr>
      <vt:lpstr>Six Sigma Summary</vt:lpstr>
      <vt:lpstr>Section Summary</vt:lpstr>
    </vt:vector>
  </TitlesOfParts>
  <Company>Hillsborough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Customer</dc:creator>
  <cp:lastModifiedBy>Haleigh Ingram</cp:lastModifiedBy>
  <cp:revision>176</cp:revision>
  <cp:lastPrinted>2015-01-11T18:51:50Z</cp:lastPrinted>
  <dcterms:created xsi:type="dcterms:W3CDTF">2006-11-06T17:53:47Z</dcterms:created>
  <dcterms:modified xsi:type="dcterms:W3CDTF">2016-01-19T19:57:02Z</dcterms:modified>
</cp:coreProperties>
</file>