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4.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3" r:id="rId1"/>
  </p:sldMasterIdLst>
  <p:notesMasterIdLst>
    <p:notesMasterId r:id="rId29"/>
  </p:notesMasterIdLst>
  <p:handoutMasterIdLst>
    <p:handoutMasterId r:id="rId30"/>
  </p:handoutMasterIdLst>
  <p:sldIdLst>
    <p:sldId id="261" r:id="rId2"/>
    <p:sldId id="262" r:id="rId3"/>
    <p:sldId id="271" r:id="rId4"/>
    <p:sldId id="272" r:id="rId5"/>
    <p:sldId id="269" r:id="rId6"/>
    <p:sldId id="275" r:id="rId7"/>
    <p:sldId id="273" r:id="rId8"/>
    <p:sldId id="263" r:id="rId9"/>
    <p:sldId id="264" r:id="rId10"/>
    <p:sldId id="274" r:id="rId11"/>
    <p:sldId id="265" r:id="rId12"/>
    <p:sldId id="266" r:id="rId13"/>
    <p:sldId id="289" r:id="rId14"/>
    <p:sldId id="267" r:id="rId15"/>
    <p:sldId id="276" r:id="rId16"/>
    <p:sldId id="277" r:id="rId17"/>
    <p:sldId id="279" r:id="rId18"/>
    <p:sldId id="280" r:id="rId19"/>
    <p:sldId id="281" r:id="rId20"/>
    <p:sldId id="282" r:id="rId21"/>
    <p:sldId id="283" r:id="rId22"/>
    <p:sldId id="284" r:id="rId23"/>
    <p:sldId id="285" r:id="rId24"/>
    <p:sldId id="286" r:id="rId25"/>
    <p:sldId id="287" r:id="rId26"/>
    <p:sldId id="288" r:id="rId27"/>
    <p:sldId id="268" r:id="rId28"/>
  </p:sldIdLst>
  <p:sldSz cx="9144000" cy="6858000" type="screen4x3"/>
  <p:notesSz cx="7010400" cy="9296400"/>
  <p:custDataLst>
    <p:tags r:id="rId3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96"/>
    <a:srgbClr val="660066"/>
    <a:srgbClr val="008000"/>
    <a:srgbClr val="006666"/>
    <a:srgbClr val="800000"/>
    <a:srgbClr val="66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9" autoAdjust="0"/>
    <p:restoredTop sz="76628" autoAdjust="0"/>
  </p:normalViewPr>
  <p:slideViewPr>
    <p:cSldViewPr>
      <p:cViewPr varScale="1">
        <p:scale>
          <a:sx n="65" d="100"/>
          <a:sy n="65" d="100"/>
        </p:scale>
        <p:origin x="90" y="24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324"/>
    </p:cViewPr>
  </p:sorterViewPr>
  <p:notesViewPr>
    <p:cSldViewPr>
      <p:cViewPr>
        <p:scale>
          <a:sx n="100" d="100"/>
          <a:sy n="100" d="100"/>
        </p:scale>
        <p:origin x="1032" y="-163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lide Number Placeholder 11"/>
          <p:cNvSpPr>
            <a:spLocks noGrp="1"/>
          </p:cNvSpPr>
          <p:nvPr>
            <p:ph type="sldNum" sz="quarter" idx="3"/>
          </p:nvPr>
        </p:nvSpPr>
        <p:spPr>
          <a:xfrm>
            <a:off x="3970734" y="8830659"/>
            <a:ext cx="3038145" cy="464205"/>
          </a:xfrm>
          <a:prstGeom prst="rect">
            <a:avLst/>
          </a:prstGeom>
        </p:spPr>
        <p:txBody>
          <a:bodyPr vert="horz" lIns="88139" tIns="44070" rIns="88139" bIns="44070" rtlCol="0" anchor="b"/>
          <a:lstStyle>
            <a:lvl1pPr algn="r">
              <a:defRPr sz="800"/>
            </a:lvl1pPr>
          </a:lstStyle>
          <a:p>
            <a:pPr>
              <a:defRPr/>
            </a:pPr>
            <a:endParaRPr lang="en-US" dirty="0"/>
          </a:p>
        </p:txBody>
      </p:sp>
    </p:spTree>
    <p:extLst>
      <p:ext uri="{BB962C8B-B14F-4D97-AF65-F5344CB8AC3E}">
        <p14:creationId xmlns:p14="http://schemas.microsoft.com/office/powerpoint/2010/main" val="4281571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1887">
              <a:defRPr sz="1300"/>
            </a:lvl1pPr>
          </a:lstStyle>
          <a:p>
            <a:pPr>
              <a:defRPr/>
            </a:pPr>
            <a:endParaRPr lang="en-US" dirty="0"/>
          </a:p>
        </p:txBody>
      </p:sp>
      <p:sp>
        <p:nvSpPr>
          <p:cNvPr id="30723"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1887">
              <a:defRPr sz="1300"/>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26"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1887">
              <a:defRPr sz="1300"/>
            </a:lvl1pPr>
          </a:lstStyle>
          <a:p>
            <a:pPr>
              <a:defRPr/>
            </a:pPr>
            <a:endParaRPr lang="en-US" dirty="0"/>
          </a:p>
        </p:txBody>
      </p:sp>
      <p:sp>
        <p:nvSpPr>
          <p:cNvPr id="30727"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87">
              <a:defRPr sz="1300"/>
            </a:lvl1pPr>
          </a:lstStyle>
          <a:p>
            <a:pPr>
              <a:defRPr/>
            </a:pPr>
            <a:fld id="{F8E65EAB-82A1-4CFB-AB5B-9B0AF4E57987}" type="slidenum">
              <a:rPr lang="en-US"/>
              <a:pPr>
                <a:defRPr/>
              </a:pPr>
              <a:t>‹#›</a:t>
            </a:fld>
            <a:endParaRPr lang="en-US" dirty="0"/>
          </a:p>
        </p:txBody>
      </p:sp>
    </p:spTree>
    <p:extLst>
      <p:ext uri="{BB962C8B-B14F-4D97-AF65-F5344CB8AC3E}">
        <p14:creationId xmlns:p14="http://schemas.microsoft.com/office/powerpoint/2010/main" val="18014090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r>
              <a:rPr lang="en-US" b="1" dirty="0"/>
              <a:t>Read </a:t>
            </a:r>
            <a:r>
              <a:rPr lang="en-US" dirty="0"/>
              <a:t>Lesson Link aloud to the students: </a:t>
            </a:r>
          </a:p>
          <a:p>
            <a:endParaRPr lang="en-US" dirty="0"/>
          </a:p>
          <a:p>
            <a:r>
              <a:rPr lang="en-US" dirty="0"/>
              <a:t>Obtaining the materials you need to produce the products manufactured by your company is essential to you and your company’s success. You will need a basic understanding of how raw materials are obtained, how much you need on hand at any given time, and what other supplies you need (e.g., paper, ink, pens, and so on,) to ensure that orders are filled, paperwork is completed, and personnel receive the materials they need to operate the equipment. The supply chain keeps the company open for business.</a:t>
            </a:r>
            <a:r>
              <a:rPr lang="en-US" dirty="0" smtClean="0"/>
              <a:t> </a:t>
            </a:r>
            <a:endParaRPr lang="en-US" dirty="0"/>
          </a:p>
        </p:txBody>
      </p:sp>
      <p:sp>
        <p:nvSpPr>
          <p:cNvPr id="18436" name="Slide Number Placeholder 3"/>
          <p:cNvSpPr>
            <a:spLocks noGrp="1"/>
          </p:cNvSpPr>
          <p:nvPr>
            <p:ph type="sldNum" sz="quarter" idx="5"/>
          </p:nvPr>
        </p:nvSpPr>
        <p:spPr>
          <a:noFill/>
        </p:spPr>
        <p:txBody>
          <a:bodyPr/>
          <a:lstStyle/>
          <a:p>
            <a:fld id="{AF461C0B-F239-44EF-97F8-F91957CD320E}" type="slidenum">
              <a:rPr lang="en-US" smtClean="0"/>
              <a:pPr/>
              <a:t>1</a:t>
            </a:fld>
            <a:endParaRPr lang="en-US" dirty="0" smtClean="0"/>
          </a:p>
        </p:txBody>
      </p:sp>
    </p:spTree>
    <p:extLst>
      <p:ext uri="{BB962C8B-B14F-4D97-AF65-F5344CB8AC3E}">
        <p14:creationId xmlns:p14="http://schemas.microsoft.com/office/powerpoint/2010/main" val="4073117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endParaRPr lang="en-US" dirty="0" smtClean="0"/>
          </a:p>
        </p:txBody>
      </p:sp>
      <p:sp>
        <p:nvSpPr>
          <p:cNvPr id="19460" name="Slide Number Placeholder 3"/>
          <p:cNvSpPr>
            <a:spLocks noGrp="1"/>
          </p:cNvSpPr>
          <p:nvPr>
            <p:ph type="sldNum" sz="quarter" idx="5"/>
          </p:nvPr>
        </p:nvSpPr>
        <p:spPr>
          <a:noFill/>
        </p:spPr>
        <p:txBody>
          <a:bodyPr/>
          <a:lstStyle/>
          <a:p>
            <a:fld id="{08D8FB1F-AEFC-4D68-9424-74B8DB4FB68A}" type="slidenum">
              <a:rPr lang="en-US" smtClean="0"/>
              <a:pPr/>
              <a:t>2</a:t>
            </a:fld>
            <a:endParaRPr lang="en-US" dirty="0" smtClean="0"/>
          </a:p>
        </p:txBody>
      </p:sp>
    </p:spTree>
    <p:extLst>
      <p:ext uri="{BB962C8B-B14F-4D97-AF65-F5344CB8AC3E}">
        <p14:creationId xmlns:p14="http://schemas.microsoft.com/office/powerpoint/2010/main" val="1453175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defTabSz="881390">
              <a:defRPr/>
            </a:pPr>
            <a:r>
              <a:rPr lang="en-US" b="1" dirty="0"/>
              <a:t>Direct</a:t>
            </a:r>
            <a:r>
              <a:rPr lang="en-US" dirty="0"/>
              <a:t> students to turn to page </a:t>
            </a:r>
            <a:r>
              <a:rPr lang="en-US" dirty="0" smtClean="0"/>
              <a:t>2-6-</a:t>
            </a:r>
            <a:r>
              <a:rPr lang="en-US" dirty="0"/>
              <a:t>1 in their </a:t>
            </a:r>
            <a:r>
              <a:rPr lang="en-US" dirty="0" smtClean="0"/>
              <a:t>Foundations of </a:t>
            </a:r>
            <a:r>
              <a:rPr lang="en-US" i="1" dirty="0" smtClean="0"/>
              <a:t>Manufacturing,</a:t>
            </a:r>
            <a:r>
              <a:rPr lang="en-US" dirty="0" smtClean="0"/>
              <a:t> </a:t>
            </a:r>
            <a:r>
              <a:rPr lang="en-US" i="1" dirty="0" smtClean="0"/>
              <a:t>Domain 2: </a:t>
            </a:r>
            <a:r>
              <a:rPr lang="en-US" i="1" dirty="0"/>
              <a:t>Production and Processes, </a:t>
            </a:r>
            <a:r>
              <a:rPr lang="en-US" i="1" dirty="0" smtClean="0"/>
              <a:t>Section 6: </a:t>
            </a:r>
            <a:r>
              <a:rPr lang="en-US" i="1" dirty="0"/>
              <a:t>Supply Chain</a:t>
            </a:r>
            <a:r>
              <a:rPr lang="en-US" dirty="0"/>
              <a:t>, Student Workbook and continue with the discussion.</a:t>
            </a:r>
          </a:p>
          <a:p>
            <a:endParaRPr lang="en-US" dirty="0" smtClean="0"/>
          </a:p>
        </p:txBody>
      </p:sp>
      <p:sp>
        <p:nvSpPr>
          <p:cNvPr id="20484" name="Slide Number Placeholder 3"/>
          <p:cNvSpPr>
            <a:spLocks noGrp="1"/>
          </p:cNvSpPr>
          <p:nvPr>
            <p:ph type="sldNum" sz="quarter" idx="5"/>
          </p:nvPr>
        </p:nvSpPr>
        <p:spPr>
          <a:noFill/>
        </p:spPr>
        <p:txBody>
          <a:bodyPr/>
          <a:lstStyle/>
          <a:p>
            <a:fld id="{25A99300-A91E-44E1-A388-32AF645692A2}" type="slidenum">
              <a:rPr lang="en-US" smtClean="0"/>
              <a:pPr/>
              <a:t>3</a:t>
            </a:fld>
            <a:endParaRPr lang="en-US" dirty="0" smtClean="0"/>
          </a:p>
        </p:txBody>
      </p:sp>
    </p:spTree>
    <p:extLst>
      <p:ext uri="{BB962C8B-B14F-4D97-AF65-F5344CB8AC3E}">
        <p14:creationId xmlns:p14="http://schemas.microsoft.com/office/powerpoint/2010/main" val="212681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dirty="0" smtClean="0"/>
          </a:p>
        </p:txBody>
      </p:sp>
      <p:sp>
        <p:nvSpPr>
          <p:cNvPr id="21508" name="Slide Number Placeholder 3"/>
          <p:cNvSpPr>
            <a:spLocks noGrp="1"/>
          </p:cNvSpPr>
          <p:nvPr>
            <p:ph type="sldNum" sz="quarter" idx="5"/>
          </p:nvPr>
        </p:nvSpPr>
        <p:spPr>
          <a:noFill/>
        </p:spPr>
        <p:txBody>
          <a:bodyPr/>
          <a:lstStyle/>
          <a:p>
            <a:fld id="{457D954A-B068-43AD-BD3D-598705EE2A87}" type="slidenum">
              <a:rPr lang="en-US" smtClean="0"/>
              <a:pPr/>
              <a:t>4</a:t>
            </a:fld>
            <a:endParaRPr lang="en-US" dirty="0" smtClean="0"/>
          </a:p>
        </p:txBody>
      </p:sp>
    </p:spTree>
    <p:extLst>
      <p:ext uri="{BB962C8B-B14F-4D97-AF65-F5344CB8AC3E}">
        <p14:creationId xmlns:p14="http://schemas.microsoft.com/office/powerpoint/2010/main" val="2486872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dirty="0" smtClean="0"/>
          </a:p>
        </p:txBody>
      </p:sp>
      <p:sp>
        <p:nvSpPr>
          <p:cNvPr id="22532" name="Slide Number Placeholder 3"/>
          <p:cNvSpPr>
            <a:spLocks noGrp="1"/>
          </p:cNvSpPr>
          <p:nvPr>
            <p:ph type="sldNum" sz="quarter" idx="5"/>
          </p:nvPr>
        </p:nvSpPr>
        <p:spPr>
          <a:noFill/>
        </p:spPr>
        <p:txBody>
          <a:bodyPr/>
          <a:lstStyle/>
          <a:p>
            <a:fld id="{DD044136-1EDB-4BCB-B49C-55069A091710}" type="slidenum">
              <a:rPr lang="en-US" smtClean="0"/>
              <a:pPr/>
              <a:t>5</a:t>
            </a:fld>
            <a:endParaRPr lang="en-US" dirty="0" smtClean="0"/>
          </a:p>
        </p:txBody>
      </p:sp>
    </p:spTree>
    <p:extLst>
      <p:ext uri="{BB962C8B-B14F-4D97-AF65-F5344CB8AC3E}">
        <p14:creationId xmlns:p14="http://schemas.microsoft.com/office/powerpoint/2010/main" val="1263379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dirty="0" smtClean="0"/>
          </a:p>
        </p:txBody>
      </p:sp>
      <p:sp>
        <p:nvSpPr>
          <p:cNvPr id="23556" name="Slide Number Placeholder 3"/>
          <p:cNvSpPr>
            <a:spLocks noGrp="1"/>
          </p:cNvSpPr>
          <p:nvPr>
            <p:ph type="sldNum" sz="quarter" idx="5"/>
          </p:nvPr>
        </p:nvSpPr>
        <p:spPr>
          <a:noFill/>
        </p:spPr>
        <p:txBody>
          <a:bodyPr/>
          <a:lstStyle/>
          <a:p>
            <a:fld id="{21D192BB-CB6B-49E0-81DE-94D52CF7C3B5}" type="slidenum">
              <a:rPr lang="en-US" smtClean="0"/>
              <a:pPr/>
              <a:t>7</a:t>
            </a:fld>
            <a:endParaRPr lang="en-US" dirty="0" smtClean="0"/>
          </a:p>
        </p:txBody>
      </p:sp>
    </p:spTree>
    <p:extLst>
      <p:ext uri="{BB962C8B-B14F-4D97-AF65-F5344CB8AC3E}">
        <p14:creationId xmlns:p14="http://schemas.microsoft.com/office/powerpoint/2010/main" val="322972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dirty="0" smtClean="0"/>
          </a:p>
        </p:txBody>
      </p:sp>
      <p:sp>
        <p:nvSpPr>
          <p:cNvPr id="24580" name="Slide Number Placeholder 3"/>
          <p:cNvSpPr>
            <a:spLocks noGrp="1"/>
          </p:cNvSpPr>
          <p:nvPr>
            <p:ph type="sldNum" sz="quarter" idx="5"/>
          </p:nvPr>
        </p:nvSpPr>
        <p:spPr>
          <a:noFill/>
        </p:spPr>
        <p:txBody>
          <a:bodyPr/>
          <a:lstStyle/>
          <a:p>
            <a:fld id="{9E091E77-44E8-433B-A9DB-6790F55FE99C}" type="slidenum">
              <a:rPr lang="en-US" smtClean="0"/>
              <a:pPr/>
              <a:t>8</a:t>
            </a:fld>
            <a:endParaRPr lang="en-US" dirty="0" smtClean="0"/>
          </a:p>
        </p:txBody>
      </p:sp>
    </p:spTree>
    <p:extLst>
      <p:ext uri="{BB962C8B-B14F-4D97-AF65-F5344CB8AC3E}">
        <p14:creationId xmlns:p14="http://schemas.microsoft.com/office/powerpoint/2010/main" val="440506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r>
              <a:rPr lang="en-US" b="1" dirty="0"/>
              <a:t>Discuss</a:t>
            </a:r>
            <a:r>
              <a:rPr lang="en-US" dirty="0"/>
              <a:t> the need for information to flow in all directions of the supply chain to make it more effective.</a:t>
            </a:r>
          </a:p>
        </p:txBody>
      </p:sp>
      <p:sp>
        <p:nvSpPr>
          <p:cNvPr id="25604" name="Slide Number Placeholder 3"/>
          <p:cNvSpPr>
            <a:spLocks noGrp="1"/>
          </p:cNvSpPr>
          <p:nvPr>
            <p:ph type="sldNum" sz="quarter" idx="5"/>
          </p:nvPr>
        </p:nvSpPr>
        <p:spPr>
          <a:noFill/>
        </p:spPr>
        <p:txBody>
          <a:bodyPr/>
          <a:lstStyle/>
          <a:p>
            <a:fld id="{F92575AC-9283-4B7C-A421-F84394C56C37}" type="slidenum">
              <a:rPr lang="en-US" smtClean="0"/>
              <a:pPr/>
              <a:t>9</a:t>
            </a:fld>
            <a:endParaRPr lang="en-US" dirty="0" smtClean="0"/>
          </a:p>
        </p:txBody>
      </p:sp>
    </p:spTree>
    <p:extLst>
      <p:ext uri="{BB962C8B-B14F-4D97-AF65-F5344CB8AC3E}">
        <p14:creationId xmlns:p14="http://schemas.microsoft.com/office/powerpoint/2010/main" val="2516397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r>
              <a:rPr lang="en-US" b="1" dirty="0" smtClean="0"/>
              <a:t>Note</a:t>
            </a:r>
            <a:r>
              <a:rPr lang="en-US" dirty="0" smtClean="0"/>
              <a:t>: Story from Student Guide pages 2-5 about green car manufacturing.</a:t>
            </a:r>
          </a:p>
          <a:p>
            <a:endParaRPr lang="en-US" dirty="0" smtClean="0"/>
          </a:p>
          <a:p>
            <a:r>
              <a:rPr lang="en-US" b="1" dirty="0"/>
              <a:t>Discuss</a:t>
            </a:r>
            <a:r>
              <a:rPr lang="en-US" dirty="0"/>
              <a:t> the automotive manufacturer story.</a:t>
            </a:r>
          </a:p>
          <a:p>
            <a:r>
              <a:rPr lang="en-US" b="1" dirty="0"/>
              <a:t>Question:</a:t>
            </a:r>
            <a:r>
              <a:rPr lang="en-US" dirty="0"/>
              <a:t> How could this have been avoided?</a:t>
            </a:r>
          </a:p>
          <a:p>
            <a:r>
              <a:rPr lang="en-US" b="1" dirty="0"/>
              <a:t>Answers will vary, </a:t>
            </a:r>
            <a:r>
              <a:rPr lang="en-US" dirty="0"/>
              <a:t>but the point is to have better communication between the manufacturer and the dealerships.</a:t>
            </a:r>
          </a:p>
          <a:p>
            <a:endParaRPr lang="en-US" dirty="0" smtClean="0"/>
          </a:p>
        </p:txBody>
      </p:sp>
      <p:sp>
        <p:nvSpPr>
          <p:cNvPr id="26628" name="Slide Number Placeholder 3"/>
          <p:cNvSpPr>
            <a:spLocks noGrp="1"/>
          </p:cNvSpPr>
          <p:nvPr>
            <p:ph type="sldNum" sz="quarter" idx="5"/>
          </p:nvPr>
        </p:nvSpPr>
        <p:spPr>
          <a:noFill/>
        </p:spPr>
        <p:txBody>
          <a:bodyPr/>
          <a:lstStyle/>
          <a:p>
            <a:fld id="{CD3D86E5-5D7F-40D7-9D26-6924352E4AE0}" type="slidenum">
              <a:rPr lang="en-US" smtClean="0"/>
              <a:pPr/>
              <a:t>10</a:t>
            </a:fld>
            <a:endParaRPr lang="en-US" dirty="0" smtClean="0"/>
          </a:p>
        </p:txBody>
      </p:sp>
    </p:spTree>
    <p:extLst>
      <p:ext uri="{BB962C8B-B14F-4D97-AF65-F5344CB8AC3E}">
        <p14:creationId xmlns:p14="http://schemas.microsoft.com/office/powerpoint/2010/main" val="2056145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r>
              <a:rPr lang="en-US" b="1" dirty="0"/>
              <a:t>Discuss</a:t>
            </a:r>
            <a:r>
              <a:rPr lang="en-US" dirty="0"/>
              <a:t> each of these processes.</a:t>
            </a:r>
          </a:p>
        </p:txBody>
      </p:sp>
      <p:sp>
        <p:nvSpPr>
          <p:cNvPr id="27652" name="Slide Number Placeholder 3"/>
          <p:cNvSpPr>
            <a:spLocks noGrp="1"/>
          </p:cNvSpPr>
          <p:nvPr>
            <p:ph type="sldNum" sz="quarter" idx="5"/>
          </p:nvPr>
        </p:nvSpPr>
        <p:spPr>
          <a:noFill/>
        </p:spPr>
        <p:txBody>
          <a:bodyPr/>
          <a:lstStyle/>
          <a:p>
            <a:fld id="{BE49E1D5-CCD4-4C91-904B-AF69798D1312}" type="slidenum">
              <a:rPr lang="en-US" smtClean="0"/>
              <a:pPr/>
              <a:t>11</a:t>
            </a:fld>
            <a:endParaRPr lang="en-US" dirty="0" smtClean="0"/>
          </a:p>
        </p:txBody>
      </p:sp>
    </p:spTree>
    <p:extLst>
      <p:ext uri="{BB962C8B-B14F-4D97-AF65-F5344CB8AC3E}">
        <p14:creationId xmlns:p14="http://schemas.microsoft.com/office/powerpoint/2010/main" val="1711766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en-US" b="1" dirty="0"/>
              <a:t>Question:</a:t>
            </a:r>
            <a:r>
              <a:rPr lang="en-US" dirty="0"/>
              <a:t> Why are supply chains difficult to manage?</a:t>
            </a:r>
          </a:p>
          <a:p>
            <a:r>
              <a:rPr lang="en-US" b="1" dirty="0"/>
              <a:t>Answers</a:t>
            </a:r>
            <a:r>
              <a:rPr lang="en-US" dirty="0"/>
              <a:t> include:</a:t>
            </a:r>
          </a:p>
          <a:p>
            <a:r>
              <a:rPr lang="en-US" dirty="0"/>
              <a:t> </a:t>
            </a:r>
          </a:p>
          <a:p>
            <a:pPr lvl="0"/>
            <a:r>
              <a:rPr lang="en-US" dirty="0"/>
              <a:t>The links are dependent on people and data. Both of these can be unreliable at times and both are subject to the interpretation of the person receiving the information.</a:t>
            </a:r>
          </a:p>
          <a:p>
            <a:r>
              <a:rPr lang="en-US" dirty="0"/>
              <a:t> </a:t>
            </a:r>
          </a:p>
          <a:p>
            <a:pPr lvl="0"/>
            <a:r>
              <a:rPr lang="en-US" dirty="0"/>
              <a:t>Companies do not have integrated systems between themselves and they are not integrated with their suppliers. The supplier is dependent on the information but has no control over the quality or timeliness of the data.</a:t>
            </a:r>
          </a:p>
          <a:p>
            <a:endParaRPr lang="en-US" b="1" dirty="0"/>
          </a:p>
          <a:p>
            <a:r>
              <a:rPr lang="en-US" b="1" dirty="0"/>
              <a:t>Question:</a:t>
            </a:r>
            <a:r>
              <a:rPr lang="en-US" dirty="0"/>
              <a:t> How do problems in the supply chain affect the production technician?</a:t>
            </a:r>
          </a:p>
          <a:p>
            <a:r>
              <a:rPr lang="en-US" b="1" dirty="0"/>
              <a:t>Answers will vary</a:t>
            </a:r>
            <a:r>
              <a:rPr lang="en-US" dirty="0"/>
              <a:t>, examples include:</a:t>
            </a:r>
          </a:p>
          <a:p>
            <a:r>
              <a:rPr lang="en-US" dirty="0"/>
              <a:t> </a:t>
            </a:r>
          </a:p>
          <a:p>
            <a:pPr lvl="0">
              <a:buFont typeface="Arial" pitchFamily="34" charset="0"/>
              <a:buChar char="•"/>
            </a:pPr>
            <a:r>
              <a:rPr lang="en-US" dirty="0"/>
              <a:t> May cause over or under production issues.</a:t>
            </a:r>
          </a:p>
          <a:p>
            <a:pPr lvl="0">
              <a:buFont typeface="Arial" pitchFamily="34" charset="0"/>
              <a:buChar char="•"/>
            </a:pPr>
            <a:r>
              <a:rPr lang="en-US" dirty="0"/>
              <a:t> May cause work stoppage, or a failure to receive necessary raw materials.</a:t>
            </a:r>
          </a:p>
          <a:p>
            <a:pPr lvl="0">
              <a:buFont typeface="Arial" pitchFamily="34" charset="0"/>
              <a:buChar char="•"/>
            </a:pPr>
            <a:r>
              <a:rPr lang="en-US" dirty="0"/>
              <a:t> May result in equipment failure-spare parts not received.</a:t>
            </a:r>
          </a:p>
        </p:txBody>
      </p:sp>
      <p:sp>
        <p:nvSpPr>
          <p:cNvPr id="28676" name="Slide Number Placeholder 3"/>
          <p:cNvSpPr>
            <a:spLocks noGrp="1"/>
          </p:cNvSpPr>
          <p:nvPr>
            <p:ph type="sldNum" sz="quarter" idx="5"/>
          </p:nvPr>
        </p:nvSpPr>
        <p:spPr>
          <a:noFill/>
        </p:spPr>
        <p:txBody>
          <a:bodyPr/>
          <a:lstStyle/>
          <a:p>
            <a:fld id="{7E432792-A057-44EE-A42D-8297CF546F3A}" type="slidenum">
              <a:rPr lang="en-US" smtClean="0"/>
              <a:pPr/>
              <a:t>12</a:t>
            </a:fld>
            <a:endParaRPr lang="en-US" dirty="0" smtClean="0"/>
          </a:p>
        </p:txBody>
      </p:sp>
    </p:spTree>
    <p:extLst>
      <p:ext uri="{BB962C8B-B14F-4D97-AF65-F5344CB8AC3E}">
        <p14:creationId xmlns:p14="http://schemas.microsoft.com/office/powerpoint/2010/main" val="15795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r>
              <a:rPr lang="en-US" b="1" dirty="0"/>
              <a:t>Question:</a:t>
            </a:r>
            <a:r>
              <a:rPr lang="en-US" dirty="0"/>
              <a:t> Can supply chain problems cause financial issues for a company?</a:t>
            </a:r>
          </a:p>
          <a:p>
            <a:r>
              <a:rPr lang="en-US" b="1" dirty="0"/>
              <a:t>Answer:</a:t>
            </a:r>
            <a:r>
              <a:rPr lang="en-US" dirty="0"/>
              <a:t> Yes. Problems increase costs, causing lost orders and customers, increasing their returns, and creating warranty issues.</a:t>
            </a:r>
          </a:p>
          <a:p>
            <a:endParaRPr lang="en-US" dirty="0" smtClean="0"/>
          </a:p>
          <a:p>
            <a:r>
              <a:rPr lang="en-US" b="1" dirty="0"/>
              <a:t>Question:</a:t>
            </a:r>
            <a:r>
              <a:rPr lang="en-US" dirty="0"/>
              <a:t> Are supply chain problems ever part of an improvement project?</a:t>
            </a:r>
          </a:p>
          <a:p>
            <a:r>
              <a:rPr lang="en-US" b="1" dirty="0"/>
              <a:t>Answer:</a:t>
            </a:r>
            <a:r>
              <a:rPr lang="en-US" dirty="0"/>
              <a:t> In many cases, yes. The value stream map looks at both the customer side of the map and the supplier side of the map.</a:t>
            </a:r>
          </a:p>
          <a:p>
            <a:endParaRPr lang="en-US" dirty="0" smtClean="0"/>
          </a:p>
        </p:txBody>
      </p:sp>
      <p:sp>
        <p:nvSpPr>
          <p:cNvPr id="29700" name="Slide Number Placeholder 3"/>
          <p:cNvSpPr>
            <a:spLocks noGrp="1"/>
          </p:cNvSpPr>
          <p:nvPr>
            <p:ph type="sldNum" sz="quarter" idx="5"/>
          </p:nvPr>
        </p:nvSpPr>
        <p:spPr>
          <a:noFill/>
        </p:spPr>
        <p:txBody>
          <a:bodyPr/>
          <a:lstStyle/>
          <a:p>
            <a:fld id="{9D21EA26-5709-476F-99A8-3278F0A5C65A}" type="slidenum">
              <a:rPr lang="en-US" smtClean="0"/>
              <a:pPr/>
              <a:t>14</a:t>
            </a:fld>
            <a:endParaRPr lang="en-US" dirty="0" smtClean="0"/>
          </a:p>
        </p:txBody>
      </p:sp>
    </p:spTree>
    <p:extLst>
      <p:ext uri="{BB962C8B-B14F-4D97-AF65-F5344CB8AC3E}">
        <p14:creationId xmlns:p14="http://schemas.microsoft.com/office/powerpoint/2010/main" val="3700936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Lift up the box that is highly damaged, asking the class: “How many of you have ever received a package like this?” Ask for a show of hands. “How did you feel about it?” Encourage responses from students.</a:t>
            </a:r>
          </a:p>
          <a:p>
            <a:r>
              <a:rPr lang="en-US" b="1" dirty="0">
                <a:latin typeface="+mn-lt"/>
              </a:rPr>
              <a:t> </a:t>
            </a:r>
            <a:endParaRPr lang="en-US" dirty="0">
              <a:latin typeface="+mn-lt"/>
            </a:endParaRPr>
          </a:p>
          <a:p>
            <a:r>
              <a:rPr lang="en-US" dirty="0">
                <a:latin typeface="+mn-lt"/>
              </a:rPr>
              <a:t>Welcome to Preparing the Final Product for Shipping class. My name is _________ and I’ve been with the company for __ years as a ________. I’ve also worked with _______. [Provide basic information on your background.] </a:t>
            </a:r>
          </a:p>
          <a:p>
            <a:r>
              <a:rPr lang="en-US" dirty="0">
                <a:latin typeface="+mn-lt"/>
              </a:rPr>
              <a:t> </a:t>
            </a:r>
          </a:p>
          <a:p>
            <a:r>
              <a:rPr lang="en-US" dirty="0">
                <a:latin typeface="+mn-lt"/>
              </a:rPr>
              <a:t>I’d like to go around the room so we can get to know each other. It’s an opportunity for me to find out what you hope to gain from the class. Please tell me your name, what background you have in shipping, and what you hope to learn today.</a:t>
            </a:r>
          </a:p>
          <a:p>
            <a:endParaRPr lang="en-US" dirty="0" smtClean="0"/>
          </a:p>
          <a:p>
            <a:r>
              <a:rPr lang="en-US" dirty="0" smtClean="0"/>
              <a:t>Let’s take a look at why</a:t>
            </a:r>
            <a:r>
              <a:rPr lang="en-US" baseline="0" dirty="0" smtClean="0"/>
              <a:t> we are here today….</a:t>
            </a:r>
          </a:p>
          <a:p>
            <a:r>
              <a:rPr lang="en-US" dirty="0" smtClean="0"/>
              <a:t>Read through</a:t>
            </a:r>
            <a:r>
              <a:rPr lang="en-US" baseline="0" dirty="0" smtClean="0"/>
              <a:t> objectives</a:t>
            </a:r>
            <a:endParaRPr lang="en-US" dirty="0"/>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173052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Continue</a:t>
            </a:r>
            <a:r>
              <a:rPr lang="en-US" baseline="0" dirty="0" smtClean="0"/>
              <a:t> to r</a:t>
            </a:r>
            <a:r>
              <a:rPr lang="en-US" dirty="0" smtClean="0"/>
              <a:t>ead through</a:t>
            </a:r>
            <a:r>
              <a:rPr lang="en-US" baseline="0" dirty="0" smtClean="0"/>
              <a:t> objectives</a:t>
            </a:r>
            <a:endParaRPr lang="en-US" dirty="0"/>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825026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Why is it important that you are here today in order to learn how to prepare shipping properly? Shipping is an important part of our business. And it can be expensive, especially if products have to be replaced and shipped out again. You can see by the chart here that over a one-year period, shipping costs can rise dramatically because of damaged goods. Companies must review procedures and develop better practices to avoid that situation.</a:t>
            </a:r>
          </a:p>
          <a:p>
            <a:endParaRPr lang="en-US" dirty="0">
              <a:latin typeface="+mn-lt"/>
            </a:endParaRPr>
          </a:p>
          <a:p>
            <a:r>
              <a:rPr lang="en-US" dirty="0">
                <a:latin typeface="+mn-lt"/>
              </a:rPr>
              <a:t>Now that you have a basic understanding of what we are going to cover in class and why it is so important, let’s look at the material. </a:t>
            </a:r>
            <a:endParaRPr lang="en-US" dirty="0"/>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270328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Packaging specifications are created to prevent product damage. A properly sized box helps keeps the merchandise from moving around or being too crowded. It also avoids waste and excess shipping charges. Always select the correct size box and packing material for the merchandise that you are shipping.</a:t>
            </a:r>
          </a:p>
          <a:p>
            <a:endParaRPr lang="en-US" dirty="0">
              <a:latin typeface="+mn-lt"/>
            </a:endParaRPr>
          </a:p>
          <a:p>
            <a:r>
              <a:rPr lang="en-US" dirty="0">
                <a:latin typeface="+mn-lt"/>
              </a:rPr>
              <a:t>After you have selected the proper box, you must prepare its shipping label.</a:t>
            </a:r>
            <a:endParaRPr lang="en-US" dirty="0"/>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244461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Labels for the packages are an important step in proper packaging. The shipping labels have required fields that must be completed for each package. This slide illustrates the required and optional fields. Let’s take a few minutes to look at the fields of the shipping label. The area that says “to” shows where the shipment is going. It must match the work order. Keep in mind that shipping addresses may be different from billing addresses. You will see the merchandise description, quantity, and PO data. If there are multiple cartons with this order, it will be indicated as well. In addition to the shipping label, other shipping and handling information must be placed on the outside of the box.</a:t>
            </a: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28574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The system of universal packaging symbols identifies the care and contents of the package. This slide shows a sample of common handling requirement symbols. </a:t>
            </a:r>
          </a:p>
          <a:p>
            <a:r>
              <a:rPr lang="en-US" dirty="0">
                <a:latin typeface="+mn-lt"/>
              </a:rPr>
              <a:t>How many of them you can describe? (Ask the class to explain the symbols and be prepared to explain any they do not cover themselves.)</a:t>
            </a:r>
          </a:p>
          <a:p>
            <a:endParaRPr lang="en-US" dirty="0">
              <a:latin typeface="+mn-lt"/>
            </a:endParaRPr>
          </a:p>
          <a:p>
            <a:r>
              <a:rPr lang="en-US" dirty="0">
                <a:latin typeface="+mn-lt"/>
              </a:rPr>
              <a:t>You have been able to identify some of the symbols that are for hazardous materials. There are several categories of these materials. It is very important to communicate hazardous contents, and proper handling, to the destination receiving the package. When flammable items are shipped, the information should be clearly marked on the container. Shipping manifests are used to identify the materials loaded onto a truck and the hazards associated with that material.</a:t>
            </a:r>
          </a:p>
          <a:p>
            <a:endParaRPr lang="en-US" dirty="0">
              <a:latin typeface="+mn-lt"/>
            </a:endParaRPr>
          </a:p>
          <a:p>
            <a:r>
              <a:rPr lang="en-US" dirty="0">
                <a:latin typeface="+mn-lt"/>
              </a:rPr>
              <a:t>Next, we’re going to look at how you communicate the package contents by completing the proper documentation. </a:t>
            </a:r>
          </a:p>
          <a:p>
            <a:pPr defTabSz="440695" eaLnBrk="1" fontAlgn="auto" hangingPunct="1">
              <a:spcBef>
                <a:spcPts val="0"/>
              </a:spcBef>
              <a:spcAft>
                <a:spcPts val="0"/>
              </a:spcAft>
              <a:defRPr/>
            </a:pPr>
            <a:endParaRPr lang="en-US" dirty="0">
              <a:latin typeface="+mn-lt"/>
            </a:endParaRP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45738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It is important that you verify all documentation for each package. The information you will need to check includes:</a:t>
            </a:r>
          </a:p>
          <a:p>
            <a:pPr lvl="1"/>
            <a:r>
              <a:rPr lang="en-US" dirty="0">
                <a:latin typeface="+mn-lt"/>
              </a:rPr>
              <a:t>A packing slip that describes the size of the order</a:t>
            </a:r>
          </a:p>
          <a:p>
            <a:pPr lvl="1"/>
            <a:r>
              <a:rPr lang="en-US" dirty="0">
                <a:latin typeface="+mn-lt"/>
              </a:rPr>
              <a:t>The tracking number </a:t>
            </a:r>
          </a:p>
          <a:p>
            <a:pPr lvl="1"/>
            <a:r>
              <a:rPr lang="en-US" dirty="0">
                <a:latin typeface="+mn-lt"/>
              </a:rPr>
              <a:t>The handling requirement symbols we just talked about, when they are appropriate </a:t>
            </a:r>
          </a:p>
          <a:p>
            <a:pPr lvl="1"/>
            <a:r>
              <a:rPr lang="en-US" dirty="0">
                <a:latin typeface="+mn-lt"/>
              </a:rPr>
              <a:t>A shipping manifest, used to identify the materials loaded onto a truck and the hazards associated with that material</a:t>
            </a:r>
          </a:p>
          <a:p>
            <a:r>
              <a:rPr lang="en-US" dirty="0">
                <a:latin typeface="+mn-lt"/>
              </a:rPr>
              <a:t> </a:t>
            </a:r>
          </a:p>
          <a:p>
            <a:pPr defTabSz="440695" eaLnBrk="1" fontAlgn="auto" hangingPunct="1">
              <a:spcBef>
                <a:spcPts val="0"/>
              </a:spcBef>
              <a:spcAft>
                <a:spcPts val="0"/>
              </a:spcAft>
              <a:defRPr/>
            </a:pPr>
            <a:r>
              <a:rPr lang="en-US" dirty="0">
                <a:latin typeface="+mn-lt"/>
              </a:rPr>
              <a:t>If any of the above documentation does not match the merchandise quantity, type, or labeling, you must STOP and notify your supervisor. Other situations could arise even before your package gets to you.</a:t>
            </a: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37899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Packaging delays may be encountered. Occasionally, you may notice damaged products. You may also notice a missing label or improperly pulled products. In any of these situations, you should promptly communicate the issue to the supervisor. When the production schedule cannot be met, it must be communicated to the supervisor. It is the shipping or materials department’s responsibility to communicate with the customer if product availability issues arise. Good communication can help reduce shipping issues or keep a small issue from escalating into a larger problem!</a:t>
            </a: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768151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Before you ship a product, you must conduct a final check of your box, making sure the packaging material, content, documentation, and label are all complete. Everything should be checked against the work order. Remember, if the work order is incorrect, the supervisor should be notified immediately. If everything is in order, then you are ready to ship the product. </a:t>
            </a:r>
          </a:p>
          <a:p>
            <a:pPr defTabSz="440695" eaLnBrk="1" fontAlgn="auto" hangingPunct="1">
              <a:spcBef>
                <a:spcPts val="0"/>
              </a:spcBef>
              <a:spcAft>
                <a:spcPts val="0"/>
              </a:spcAft>
              <a:defRPr/>
            </a:pPr>
            <a:r>
              <a:rPr lang="en-US" dirty="0">
                <a:latin typeface="+mn-lt"/>
              </a:rPr>
              <a:t>Now, we are going to practice what we’ve learned. You will have five minutes to prepare one package for shipping, then we will switch work stations and your group will prepare the second one for the next 5 minutes.  (Instructor: discuss how well the class did the exercise)</a:t>
            </a:r>
          </a:p>
          <a:p>
            <a:pPr defTabSz="440695" eaLnBrk="1" fontAlgn="auto" hangingPunct="1">
              <a:spcBef>
                <a:spcPts val="0"/>
              </a:spcBef>
              <a:spcAft>
                <a:spcPts val="0"/>
              </a:spcAft>
              <a:defRPr/>
            </a:pPr>
            <a:r>
              <a:rPr lang="en-US" dirty="0">
                <a:latin typeface="+mn-lt"/>
              </a:rPr>
              <a:t>Now that you have correctly packaged the merchandise, we are going to look at proper storing and staging for shipping.</a:t>
            </a:r>
          </a:p>
          <a:p>
            <a:pPr defTabSz="440695" eaLnBrk="1" fontAlgn="auto" hangingPunct="1">
              <a:spcBef>
                <a:spcPts val="0"/>
              </a:spcBef>
              <a:spcAft>
                <a:spcPts val="0"/>
              </a:spcAft>
              <a:defRPr/>
            </a:pPr>
            <a:endParaRPr lang="en-US" dirty="0">
              <a:latin typeface="+mn-lt"/>
            </a:endParaRP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506889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When you move packages to the storage or the staging area, be sure that the shipping labels are as visible as possible. Always practice proper lifting procedures, and use hand carts correctly when moving packages. Pay attention to the markings on the floor to insure that the aisles have been left clear. Shelving areas may have additional instructions to follow. As we just learned, it is very important to check the documentation on the package. An inspection label indicates the approved or rejected status. You may see the symbols that we already looked at on a package. The instructions indicated on the labels must be followed.</a:t>
            </a:r>
          </a:p>
          <a:p>
            <a:pPr defTabSz="440695" eaLnBrk="1" fontAlgn="auto" hangingPunct="1">
              <a:spcBef>
                <a:spcPts val="0"/>
              </a:spcBef>
              <a:spcAft>
                <a:spcPts val="0"/>
              </a:spcAft>
              <a:defRPr/>
            </a:pPr>
            <a:r>
              <a:rPr lang="en-US" dirty="0">
                <a:latin typeface="+mn-lt"/>
              </a:rPr>
              <a:t>The laws and regulations for the movement of packages do not only apply to single packages. Fork lift operators should also follow correct storage procedures to contribute to maintaining product quality.</a:t>
            </a:r>
          </a:p>
          <a:p>
            <a:pPr defTabSz="440695" eaLnBrk="1" fontAlgn="auto" hangingPunct="1">
              <a:spcBef>
                <a:spcPts val="0"/>
              </a:spcBef>
              <a:spcAft>
                <a:spcPts val="0"/>
              </a:spcAft>
              <a:defRPr/>
            </a:pPr>
            <a:endParaRPr lang="en-US" dirty="0">
              <a:latin typeface="+mn-lt"/>
            </a:endParaRPr>
          </a:p>
          <a:p>
            <a:pPr defTabSz="440695" eaLnBrk="1" fontAlgn="auto" hangingPunct="1">
              <a:spcBef>
                <a:spcPts val="0"/>
              </a:spcBef>
              <a:spcAft>
                <a:spcPts val="0"/>
              </a:spcAft>
              <a:defRPr/>
            </a:pPr>
            <a:endParaRPr lang="en-US" dirty="0">
              <a:latin typeface="+mn-lt"/>
            </a:endParaRP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426314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In fact, every single package you prepare has regulations that must be followed by </a:t>
            </a:r>
            <a:r>
              <a:rPr lang="en-US" u="sng" dirty="0">
                <a:latin typeface="+mn-lt"/>
              </a:rPr>
              <a:t>everyone</a:t>
            </a:r>
            <a:r>
              <a:rPr lang="en-US" dirty="0">
                <a:latin typeface="+mn-lt"/>
              </a:rPr>
              <a:t> who handles the package on the way to its final destination. Take time with each order to prevent damages and verify documentation. There are regulations to follow for all means of transportation, whether it is airplanes, trains, trucks, or boats. Should a problem occur, it is important to be able to communicate quickly and accurately about the contents of all packages.</a:t>
            </a:r>
          </a:p>
          <a:p>
            <a:pPr defTabSz="440695" eaLnBrk="1" fontAlgn="auto" hangingPunct="1">
              <a:spcBef>
                <a:spcPts val="0"/>
              </a:spcBef>
              <a:spcAft>
                <a:spcPts val="0"/>
              </a:spcAft>
              <a:defRPr/>
            </a:pPr>
            <a:endParaRPr lang="en-US" dirty="0">
              <a:latin typeface="+mn-lt"/>
            </a:endParaRPr>
          </a:p>
          <a:p>
            <a:pPr defTabSz="440695" eaLnBrk="1" fontAlgn="auto" hangingPunct="1">
              <a:spcBef>
                <a:spcPts val="0"/>
              </a:spcBef>
              <a:spcAft>
                <a:spcPts val="0"/>
              </a:spcAft>
              <a:defRPr/>
            </a:pPr>
            <a:r>
              <a:rPr lang="en-US" dirty="0">
                <a:latin typeface="+mn-lt"/>
              </a:rPr>
              <a:t>Once an order is shipped, all appropriate documentation should be stored in a safe location.</a:t>
            </a:r>
          </a:p>
          <a:p>
            <a:pPr defTabSz="440695" eaLnBrk="1" fontAlgn="auto" hangingPunct="1">
              <a:spcBef>
                <a:spcPts val="0"/>
              </a:spcBef>
              <a:spcAft>
                <a:spcPts val="0"/>
              </a:spcAft>
              <a:defRPr/>
            </a:pPr>
            <a:endParaRPr lang="en-US" dirty="0">
              <a:latin typeface="+mn-lt"/>
            </a:endParaRPr>
          </a:p>
          <a:p>
            <a:pPr defTabSz="440695" eaLnBrk="1" fontAlgn="auto" hangingPunct="1">
              <a:spcBef>
                <a:spcPts val="0"/>
              </a:spcBef>
              <a:spcAft>
                <a:spcPts val="0"/>
              </a:spcAft>
              <a:defRPr/>
            </a:pPr>
            <a:endParaRPr lang="en-US" dirty="0">
              <a:latin typeface="+mn-lt"/>
            </a:endParaRP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769629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0695" eaLnBrk="1" fontAlgn="auto" hangingPunct="1">
              <a:spcBef>
                <a:spcPts val="0"/>
              </a:spcBef>
              <a:spcAft>
                <a:spcPts val="0"/>
              </a:spcAft>
              <a:defRPr/>
            </a:pPr>
            <a:r>
              <a:rPr lang="en-US" dirty="0">
                <a:latin typeface="+mn-lt"/>
              </a:rPr>
              <a:t>The shipping documentation is a very important piece of communication. It has to be complete and filed correctly. A supervisor must be able to locate it quickly in order to take a corrective action on any issue. These procedures have been developed to prevent damage, but problems do arise. We have learned and practiced each of these steps to help avoid packages like the one shown here. Prompt communication and corrective actions will help minimize service issues with our customers. By taking care with each of the steps we’ve outlined here today, our customers will receive complete orders in a timely manner, and in the best possible condition. </a:t>
            </a:r>
          </a:p>
          <a:p>
            <a:pPr defTabSz="440695" eaLnBrk="1" fontAlgn="auto" hangingPunct="1">
              <a:spcBef>
                <a:spcPts val="0"/>
              </a:spcBef>
              <a:spcAft>
                <a:spcPts val="0"/>
              </a:spcAft>
              <a:defRPr/>
            </a:pPr>
            <a:r>
              <a:rPr lang="en-US" dirty="0">
                <a:latin typeface="+mn-lt"/>
              </a:rPr>
              <a:t>I’ve concluded this portion of the class and can take your questions now.</a:t>
            </a:r>
          </a:p>
          <a:p>
            <a:pPr defTabSz="440695" eaLnBrk="1" fontAlgn="auto" hangingPunct="1">
              <a:spcBef>
                <a:spcPts val="0"/>
              </a:spcBef>
              <a:spcAft>
                <a:spcPts val="0"/>
              </a:spcAft>
              <a:defRPr/>
            </a:pPr>
            <a:endParaRPr lang="en-US" dirty="0">
              <a:latin typeface="+mn-lt"/>
            </a:endParaRPr>
          </a:p>
        </p:txBody>
      </p:sp>
      <p:sp>
        <p:nvSpPr>
          <p:cNvPr id="4" name="Slide Number Placeholder 3"/>
          <p:cNvSpPr>
            <a:spLocks noGrp="1"/>
          </p:cNvSpPr>
          <p:nvPr>
            <p:ph type="sldNum" sz="quarter" idx="10"/>
          </p:nvPr>
        </p:nvSpPr>
        <p:spPr/>
        <p:txBody>
          <a:bodyPr/>
          <a:lstStyle/>
          <a:p>
            <a:fld id="{D2A5A7D2-45C0-284C-BC74-8E6B1B16E38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740458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dirty="0" smtClean="0"/>
          </a:p>
        </p:txBody>
      </p:sp>
      <p:sp>
        <p:nvSpPr>
          <p:cNvPr id="30724" name="Slide Number Placeholder 3"/>
          <p:cNvSpPr>
            <a:spLocks noGrp="1"/>
          </p:cNvSpPr>
          <p:nvPr>
            <p:ph type="sldNum" sz="quarter" idx="5"/>
          </p:nvPr>
        </p:nvSpPr>
        <p:spPr>
          <a:noFill/>
        </p:spPr>
        <p:txBody>
          <a:bodyPr/>
          <a:lstStyle/>
          <a:p>
            <a:fld id="{7FB4817C-AFEF-4092-BA21-C9EE9D4B790F}" type="slidenum">
              <a:rPr lang="en-US" smtClean="0"/>
              <a:pPr/>
              <a:t>27</a:t>
            </a:fld>
            <a:endParaRPr lang="en-US" dirty="0" smtClean="0"/>
          </a:p>
        </p:txBody>
      </p:sp>
    </p:spTree>
    <p:extLst>
      <p:ext uri="{BB962C8B-B14F-4D97-AF65-F5344CB8AC3E}">
        <p14:creationId xmlns:p14="http://schemas.microsoft.com/office/powerpoint/2010/main" val="1986953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9900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648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2279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6582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8593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10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18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017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86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56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575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CEF48D28-2E9E-5B4E-866C-05ADD2C3BDF2}"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0EEAA16-F7F9-E74D-9075-57333C9B7BDA}"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descr="productionslide1.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8178"/>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7.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gif"/><Relationship Id="rId9" Type="http://schemas.openxmlformats.org/officeDocument/2006/relationships/image" Target="../media/image25.gif"/></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286898" y="1922660"/>
            <a:ext cx="8153400" cy="584776"/>
          </a:xfrm>
          <a:prstGeom prst="rect">
            <a:avLst/>
          </a:prstGeom>
          <a:noFill/>
          <a:ln w="9525">
            <a:noFill/>
            <a:miter lim="800000"/>
            <a:headEnd/>
            <a:tailEnd/>
          </a:ln>
        </p:spPr>
        <p:txBody>
          <a:bodyPr>
            <a:spAutoFit/>
          </a:bodyPr>
          <a:lstStyle/>
          <a:p>
            <a:pPr algn="ctr">
              <a:spcBef>
                <a:spcPct val="50000"/>
              </a:spcBef>
            </a:pPr>
            <a:r>
              <a:rPr lang="en-US" sz="3200" b="1" dirty="0" smtClean="0">
                <a:solidFill>
                  <a:srgbClr val="000000"/>
                </a:solidFill>
              </a:rPr>
              <a:t>Domain 2: </a:t>
            </a:r>
            <a:r>
              <a:rPr lang="en-US" sz="3200" b="1" dirty="0">
                <a:solidFill>
                  <a:srgbClr val="000000"/>
                </a:solidFill>
              </a:rPr>
              <a:t>Production and Processes</a:t>
            </a:r>
          </a:p>
        </p:txBody>
      </p:sp>
      <p:sp>
        <p:nvSpPr>
          <p:cNvPr id="3075" name="Rectangle 5"/>
          <p:cNvSpPr>
            <a:spLocks noGrp="1" noChangeArrowheads="1"/>
          </p:cNvSpPr>
          <p:nvPr>
            <p:ph type="ctrTitle"/>
          </p:nvPr>
        </p:nvSpPr>
        <p:spPr bwMode="auto">
          <a:xfrm>
            <a:off x="3733800" y="152400"/>
            <a:ext cx="5181600" cy="1524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Foundations of Manufacturing</a:t>
            </a:r>
          </a:p>
        </p:txBody>
      </p:sp>
      <p:sp>
        <p:nvSpPr>
          <p:cNvPr id="3076" name="Rectangle 6"/>
          <p:cNvSpPr>
            <a:spLocks noGrp="1" noChangeArrowheads="1"/>
          </p:cNvSpPr>
          <p:nvPr>
            <p:ph type="subTitle" idx="1"/>
          </p:nvPr>
        </p:nvSpPr>
        <p:spPr>
          <a:xfrm>
            <a:off x="609600" y="3810000"/>
            <a:ext cx="3733800" cy="1752600"/>
          </a:xfrm>
        </p:spPr>
        <p:txBody>
          <a:bodyPr>
            <a:normAutofit/>
          </a:bodyPr>
          <a:lstStyle/>
          <a:p>
            <a:pPr eaLnBrk="1" hangingPunct="1">
              <a:spcBef>
                <a:spcPct val="50000"/>
              </a:spcBef>
            </a:pPr>
            <a:r>
              <a:rPr lang="en-US" b="1" dirty="0" smtClean="0">
                <a:solidFill>
                  <a:srgbClr val="000000"/>
                </a:solidFill>
              </a:rPr>
              <a:t>Section 6:</a:t>
            </a:r>
            <a:r>
              <a:rPr lang="en-US" dirty="0" smtClean="0">
                <a:solidFill>
                  <a:srgbClr val="000000"/>
                </a:solidFill>
              </a:rPr>
              <a:t> </a:t>
            </a:r>
            <a:r>
              <a:rPr lang="en-US" b="1" dirty="0" smtClean="0">
                <a:solidFill>
                  <a:srgbClr val="000000"/>
                </a:solidFill>
              </a:rPr>
              <a:t>Supply Chain</a:t>
            </a:r>
          </a:p>
        </p:txBody>
      </p:sp>
      <p:pic>
        <p:nvPicPr>
          <p:cNvPr id="10243" name="Picture 3" descr="C:\Documents and Settings\edickinson\Local Settings\Temporary Internet Files\Content.IE5\QADWKEBE\MCj03228150000[1].wmf"/>
          <p:cNvPicPr>
            <a:picLocks noChangeAspect="1" noChangeArrowheads="1"/>
          </p:cNvPicPr>
          <p:nvPr/>
        </p:nvPicPr>
        <p:blipFill>
          <a:blip r:embed="rId4" cstate="print"/>
          <a:srcRect/>
          <a:stretch>
            <a:fillRect/>
          </a:stretch>
        </p:blipFill>
        <p:spPr bwMode="auto">
          <a:xfrm>
            <a:off x="4953000" y="2971800"/>
            <a:ext cx="3401085" cy="3193015"/>
          </a:xfrm>
          <a:prstGeom prst="rect">
            <a:avLst/>
          </a:prstGeom>
          <a:noFill/>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646" y="432135"/>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edickinson\Local Settings\Temporary Internet Files\Content.IE5\I9P4LGJ6\MPj03866540000[1].jpg"/>
          <p:cNvPicPr>
            <a:picLocks noChangeAspect="1" noChangeArrowheads="1"/>
          </p:cNvPicPr>
          <p:nvPr/>
        </p:nvPicPr>
        <p:blipFill>
          <a:blip r:embed="rId4" cstate="print">
            <a:clrChange>
              <a:clrFrom>
                <a:srgbClr val="FCFCFC"/>
              </a:clrFrom>
              <a:clrTo>
                <a:srgbClr val="FCFCFC">
                  <a:alpha val="0"/>
                </a:srgbClr>
              </a:clrTo>
            </a:clrChange>
          </a:blip>
          <a:srcRect/>
          <a:stretch>
            <a:fillRect/>
          </a:stretch>
        </p:blipFill>
        <p:spPr bwMode="auto">
          <a:xfrm flipV="1">
            <a:off x="5486400" y="3962400"/>
            <a:ext cx="3657600" cy="2953512"/>
          </a:xfrm>
          <a:prstGeom prst="rect">
            <a:avLst/>
          </a:prstGeom>
          <a:noFill/>
        </p:spPr>
      </p:pic>
      <p:sp>
        <p:nvSpPr>
          <p:cNvPr id="4098" name="Text Box 2"/>
          <p:cNvSpPr txBox="1">
            <a:spLocks noChangeArrowheads="1"/>
          </p:cNvSpPr>
          <p:nvPr/>
        </p:nvSpPr>
        <p:spPr bwMode="auto">
          <a:xfrm>
            <a:off x="457200" y="1295400"/>
            <a:ext cx="8153400" cy="4495800"/>
          </a:xfrm>
          <a:prstGeom prst="rect">
            <a:avLst/>
          </a:prstGeom>
          <a:noFill/>
          <a:ln w="9525">
            <a:noFill/>
            <a:miter lim="800000"/>
            <a:headEnd/>
            <a:tailEnd/>
          </a:ln>
        </p:spPr>
        <p:txBody>
          <a:bodyPr/>
          <a:lstStyle/>
          <a:p>
            <a:pPr marL="171450" lvl="1">
              <a:tabLst>
                <a:tab pos="228600" algn="l"/>
              </a:tabLst>
            </a:pPr>
            <a:r>
              <a:rPr lang="en-US" sz="2800" b="1" dirty="0">
                <a:latin typeface="+mn-lt"/>
                <a:cs typeface="Times New Roman" pitchFamily="18" charset="0"/>
              </a:rPr>
              <a:t>Know</a:t>
            </a:r>
            <a:r>
              <a:rPr lang="en-US" sz="2800" dirty="0">
                <a:latin typeface="+mn-lt"/>
                <a:cs typeface="Times New Roman" pitchFamily="18" charset="0"/>
              </a:rPr>
              <a:t> </a:t>
            </a:r>
            <a:r>
              <a:rPr lang="en-US" sz="2800" dirty="0">
                <a:solidFill>
                  <a:srgbClr val="008000"/>
                </a:solidFill>
                <a:latin typeface="+mn-lt"/>
                <a:cs typeface="Times New Roman" pitchFamily="18" charset="0"/>
              </a:rPr>
              <a:t>the basic principles of the supply chain and supply chain management as they pertain to manufacturing production and processes, as well as the answers to the following:</a:t>
            </a:r>
            <a:r>
              <a:rPr lang="en-US" sz="2800" dirty="0">
                <a:latin typeface="+mn-lt"/>
                <a:cs typeface="Times New Roman" pitchFamily="18" charset="0"/>
              </a:rPr>
              <a:t> </a:t>
            </a:r>
          </a:p>
          <a:p>
            <a:pPr marL="742950" lvl="1" indent="-285750" eaLnBrk="0" hangingPunct="0">
              <a:spcBef>
                <a:spcPct val="20000"/>
              </a:spcBef>
              <a:buFont typeface="Arial" pitchFamily="34" charset="0"/>
              <a:buChar char="–"/>
              <a:tabLst>
                <a:tab pos="228600" algn="l"/>
              </a:tabLst>
            </a:pPr>
            <a:r>
              <a:rPr lang="en-US" sz="2200" i="1" dirty="0">
                <a:solidFill>
                  <a:schemeClr val="accent2"/>
                </a:solidFill>
                <a:latin typeface="+mn-lt"/>
              </a:rPr>
              <a:t>What is a supply chain?</a:t>
            </a:r>
          </a:p>
          <a:p>
            <a:pPr marL="742950" lvl="1" indent="-285750" eaLnBrk="0" hangingPunct="0">
              <a:spcBef>
                <a:spcPct val="20000"/>
              </a:spcBef>
              <a:buFont typeface="Arial" pitchFamily="34" charset="0"/>
              <a:buChar char="–"/>
              <a:tabLst>
                <a:tab pos="228600" algn="l"/>
              </a:tabLst>
            </a:pPr>
            <a:r>
              <a:rPr lang="en-US" sz="2200" i="1" dirty="0" smtClean="0">
                <a:solidFill>
                  <a:schemeClr val="accent2"/>
                </a:solidFill>
                <a:latin typeface="+mn-lt"/>
              </a:rPr>
              <a:t>What </a:t>
            </a:r>
            <a:r>
              <a:rPr lang="en-US" sz="2200" i="1" dirty="0">
                <a:solidFill>
                  <a:schemeClr val="accent2"/>
                </a:solidFill>
                <a:latin typeface="+mn-lt"/>
              </a:rPr>
              <a:t>information is a key part of the supply chain?</a:t>
            </a:r>
          </a:p>
          <a:p>
            <a:pPr marL="742950" lvl="1" indent="-285750" eaLnBrk="0" hangingPunct="0">
              <a:spcBef>
                <a:spcPct val="20000"/>
              </a:spcBef>
              <a:buFont typeface="Arial" pitchFamily="34" charset="0"/>
              <a:buChar char="–"/>
              <a:tabLst>
                <a:tab pos="228600" algn="l"/>
              </a:tabLst>
            </a:pPr>
            <a:r>
              <a:rPr lang="en-US" sz="2200" i="1" dirty="0" smtClean="0">
                <a:solidFill>
                  <a:schemeClr val="accent2"/>
                </a:solidFill>
                <a:latin typeface="+mn-lt"/>
              </a:rPr>
              <a:t>How </a:t>
            </a:r>
            <a:r>
              <a:rPr lang="en-US" sz="2200" i="1" dirty="0">
                <a:solidFill>
                  <a:schemeClr val="accent2"/>
                </a:solidFill>
                <a:latin typeface="+mn-lt"/>
              </a:rPr>
              <a:t>is the supply chain changing?</a:t>
            </a:r>
          </a:p>
          <a:p>
            <a:pPr marL="742950" lvl="1" indent="-285750" eaLnBrk="0" hangingPunct="0">
              <a:spcBef>
                <a:spcPct val="20000"/>
              </a:spcBef>
              <a:buFont typeface="Arial" pitchFamily="34" charset="0"/>
              <a:buChar char="–"/>
              <a:tabLst>
                <a:tab pos="228600" algn="l"/>
              </a:tabLst>
            </a:pPr>
            <a:r>
              <a:rPr lang="en-US" sz="2200" i="1" dirty="0" smtClean="0">
                <a:solidFill>
                  <a:schemeClr val="accent2"/>
                </a:solidFill>
                <a:latin typeface="+mn-lt"/>
              </a:rPr>
              <a:t>What </a:t>
            </a:r>
            <a:r>
              <a:rPr lang="en-US" sz="2200" i="1" dirty="0">
                <a:solidFill>
                  <a:schemeClr val="accent2"/>
                </a:solidFill>
                <a:latin typeface="+mn-lt"/>
              </a:rPr>
              <a:t>are some supply chain management </a:t>
            </a:r>
            <a:r>
              <a:rPr lang="en-US" sz="2200" i="1" dirty="0" smtClean="0">
                <a:solidFill>
                  <a:schemeClr val="accent2"/>
                </a:solidFill>
                <a:latin typeface="+mn-lt"/>
              </a:rPr>
              <a:t/>
            </a:r>
            <a:br>
              <a:rPr lang="en-US" sz="2200" i="1" dirty="0" smtClean="0">
                <a:solidFill>
                  <a:schemeClr val="accent2"/>
                </a:solidFill>
                <a:latin typeface="+mn-lt"/>
              </a:rPr>
            </a:br>
            <a:r>
              <a:rPr lang="en-US" sz="2200" i="1" dirty="0" smtClean="0">
                <a:solidFill>
                  <a:schemeClr val="accent2"/>
                </a:solidFill>
                <a:latin typeface="+mn-lt"/>
              </a:rPr>
              <a:t>challenges</a:t>
            </a:r>
            <a:r>
              <a:rPr lang="en-US" sz="2200" i="1" dirty="0">
                <a:solidFill>
                  <a:schemeClr val="accent2"/>
                </a:solidFill>
                <a:latin typeface="+mn-lt"/>
              </a:rPr>
              <a:t>?</a:t>
            </a:r>
          </a:p>
          <a:p>
            <a:pPr marL="742950" lvl="1" indent="-285750" eaLnBrk="0" hangingPunct="0">
              <a:spcBef>
                <a:spcPct val="20000"/>
              </a:spcBef>
              <a:buFont typeface="Arial" pitchFamily="34" charset="0"/>
              <a:buChar char="–"/>
              <a:tabLst>
                <a:tab pos="228600" algn="l"/>
              </a:tabLst>
            </a:pPr>
            <a:r>
              <a:rPr lang="en-US" sz="2200" i="1" dirty="0" smtClean="0">
                <a:solidFill>
                  <a:schemeClr val="accent2"/>
                </a:solidFill>
                <a:latin typeface="+mn-lt"/>
              </a:rPr>
              <a:t>How </a:t>
            </a:r>
            <a:r>
              <a:rPr lang="en-US" sz="2200" i="1" dirty="0">
                <a:solidFill>
                  <a:schemeClr val="accent2"/>
                </a:solidFill>
                <a:latin typeface="+mn-lt"/>
              </a:rPr>
              <a:t>does the supply chain affect </a:t>
            </a:r>
            <a:r>
              <a:rPr lang="en-US" sz="2200" i="1" dirty="0" smtClean="0">
                <a:solidFill>
                  <a:schemeClr val="accent2"/>
                </a:solidFill>
                <a:latin typeface="+mn-lt"/>
              </a:rPr>
              <a:t/>
            </a:r>
            <a:br>
              <a:rPr lang="en-US" sz="2200" i="1" dirty="0" smtClean="0">
                <a:solidFill>
                  <a:schemeClr val="accent2"/>
                </a:solidFill>
                <a:latin typeface="+mn-lt"/>
              </a:rPr>
            </a:br>
            <a:r>
              <a:rPr lang="en-US" sz="2200" i="1" dirty="0" smtClean="0">
                <a:solidFill>
                  <a:schemeClr val="accent2"/>
                </a:solidFill>
                <a:latin typeface="+mn-lt"/>
              </a:rPr>
              <a:t>the production </a:t>
            </a:r>
            <a:r>
              <a:rPr lang="en-US" sz="2200" i="1" dirty="0">
                <a:solidFill>
                  <a:schemeClr val="accent2"/>
                </a:solidFill>
                <a:latin typeface="+mn-lt"/>
              </a:rPr>
              <a:t>technician?</a:t>
            </a:r>
          </a:p>
        </p:txBody>
      </p:sp>
      <p:sp>
        <p:nvSpPr>
          <p:cNvPr id="4099" name="Rectangle 4"/>
          <p:cNvSpPr>
            <a:spLocks noChangeArrowheads="1"/>
          </p:cNvSpPr>
          <p:nvPr/>
        </p:nvSpPr>
        <p:spPr bwMode="auto">
          <a:xfrm>
            <a:off x="16822" y="427038"/>
            <a:ext cx="9127177" cy="715962"/>
          </a:xfrm>
          <a:prstGeom prst="rect">
            <a:avLst/>
          </a:prstGeom>
          <a:noFill/>
          <a:ln w="9525">
            <a:noFill/>
            <a:miter lim="800000"/>
            <a:headEnd/>
            <a:tailEnd/>
          </a:ln>
        </p:spPr>
        <p:txBody>
          <a:bodyPr/>
          <a:lstStyle/>
          <a:p>
            <a:pPr algn="ctr"/>
            <a:r>
              <a:rPr lang="en-US" sz="4000" dirty="0">
                <a:latin typeface="+mj-lt"/>
              </a:rPr>
              <a:t>Learning Objectives</a:t>
            </a: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0" y="286981"/>
            <a:ext cx="9067800" cy="779819"/>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 </a:t>
            </a:r>
            <a:r>
              <a:rPr lang="en-US" sz="2400" dirty="0" smtClean="0"/>
              <a:t>(Cont’d.)</a:t>
            </a:r>
          </a:p>
        </p:txBody>
      </p:sp>
      <p:sp>
        <p:nvSpPr>
          <p:cNvPr id="5123" name="Rectangle 3"/>
          <p:cNvSpPr>
            <a:spLocks noGrp="1" noChangeArrowheads="1"/>
          </p:cNvSpPr>
          <p:nvPr>
            <p:ph idx="1"/>
          </p:nvPr>
        </p:nvSpPr>
        <p:spPr>
          <a:xfrm>
            <a:off x="457200" y="1107463"/>
            <a:ext cx="8229600" cy="2895600"/>
          </a:xfrm>
        </p:spPr>
        <p:txBody>
          <a:bodyPr/>
          <a:lstStyle/>
          <a:p>
            <a:pPr marL="344488" lvl="1" indent="-344488" algn="just" eaLnBrk="1" hangingPunct="1">
              <a:spcBef>
                <a:spcPct val="0"/>
              </a:spcBef>
              <a:buFont typeface="Symbol" pitchFamily="18" charset="2"/>
              <a:buChar char=""/>
              <a:tabLst>
                <a:tab pos="228600" algn="l"/>
                <a:tab pos="457200" algn="l"/>
              </a:tabLst>
            </a:pPr>
            <a:r>
              <a:rPr lang="en-US" b="1" dirty="0" smtClean="0">
                <a:solidFill>
                  <a:srgbClr val="660066"/>
                </a:solidFill>
                <a:cs typeface="Times New Roman" pitchFamily="18" charset="0"/>
              </a:rPr>
              <a:t>Examine</a:t>
            </a:r>
            <a:r>
              <a:rPr lang="en-US" dirty="0" smtClean="0">
                <a:solidFill>
                  <a:srgbClr val="660066"/>
                </a:solidFill>
                <a:cs typeface="Times New Roman" pitchFamily="18" charset="0"/>
              </a:rPr>
              <a:t> the concepts of the supply chain, supply chain management, the value chain and its relationship to lean manufacturing.</a:t>
            </a:r>
            <a:endParaRPr lang="en-US" dirty="0" smtClean="0">
              <a:solidFill>
                <a:srgbClr val="660066"/>
              </a:solidFill>
              <a:latin typeface="Courier New" pitchFamily="49" charset="0"/>
              <a:cs typeface="Times New Roman" pitchFamily="18" charset="0"/>
            </a:endParaRPr>
          </a:p>
          <a:p>
            <a:pPr marL="344488" indent="-344488" algn="just" eaLnBrk="1" hangingPunct="1">
              <a:spcBef>
                <a:spcPct val="0"/>
              </a:spcBef>
              <a:buFontTx/>
              <a:buNone/>
              <a:tabLst>
                <a:tab pos="228600" algn="l"/>
                <a:tab pos="457200" algn="l"/>
              </a:tabLst>
            </a:pPr>
            <a:endParaRPr lang="en-US" dirty="0" smtClean="0">
              <a:latin typeface="Courier New" pitchFamily="49" charset="0"/>
              <a:cs typeface="Times New Roman" pitchFamily="18" charset="0"/>
            </a:endParaRPr>
          </a:p>
          <a:p>
            <a:pPr marL="344488" lvl="1" indent="-344488" algn="just" eaLnBrk="1" hangingPunct="1">
              <a:spcBef>
                <a:spcPct val="0"/>
              </a:spcBef>
              <a:buFont typeface="Symbol" pitchFamily="18" charset="2"/>
              <a:buChar char=""/>
              <a:tabLst>
                <a:tab pos="228600" algn="l"/>
                <a:tab pos="457200" algn="l"/>
              </a:tabLst>
            </a:pPr>
            <a:r>
              <a:rPr lang="en-US" b="1" dirty="0" smtClean="0">
                <a:solidFill>
                  <a:srgbClr val="00B050"/>
                </a:solidFill>
                <a:cs typeface="Times New Roman" pitchFamily="18" charset="0"/>
              </a:rPr>
              <a:t>Identify </a:t>
            </a:r>
            <a:r>
              <a:rPr lang="en-US" dirty="0" smtClean="0">
                <a:solidFill>
                  <a:srgbClr val="00B050"/>
                </a:solidFill>
                <a:cs typeface="Times New Roman" pitchFamily="18" charset="0"/>
              </a:rPr>
              <a:t>the key processes that are part of supply chain management.</a:t>
            </a:r>
            <a:endParaRPr lang="en-US" dirty="0" smtClean="0">
              <a:solidFill>
                <a:srgbClr val="00B050"/>
              </a:solidFill>
              <a:latin typeface="Courier New" pitchFamily="49" charset="0"/>
              <a:cs typeface="Times New Roman" pitchFamily="18" charset="0"/>
            </a:endParaRPr>
          </a:p>
        </p:txBody>
      </p:sp>
      <p:pic>
        <p:nvPicPr>
          <p:cNvPr id="8194" name="Picture 2" descr="C:\Documents and Settings\edickinson\Local Settings\Temporary Internet Files\Content.IE5\4RTYS9RZ\MCj02510200000[1].wmf"/>
          <p:cNvPicPr>
            <a:picLocks noChangeAspect="1" noChangeArrowheads="1"/>
          </p:cNvPicPr>
          <p:nvPr/>
        </p:nvPicPr>
        <p:blipFill>
          <a:blip r:embed="rId4" cstate="print"/>
          <a:srcRect/>
          <a:stretch>
            <a:fillRect/>
          </a:stretch>
        </p:blipFill>
        <p:spPr bwMode="auto">
          <a:xfrm>
            <a:off x="3202842" y="4003063"/>
            <a:ext cx="4417158" cy="198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fade">
                                      <p:cBhvr>
                                        <p:cTn id="12"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xfrm>
            <a:off x="0" y="381000"/>
            <a:ext cx="9144000" cy="762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p:txBody>
          <a:bodyPr/>
          <a:lstStyle/>
          <a:p>
            <a:pPr marL="0" indent="0">
              <a:buNone/>
            </a:pPr>
            <a:r>
              <a:rPr lang="en-US" dirty="0" smtClean="0"/>
              <a:t>What is the supply chain’s function?</a:t>
            </a:r>
          </a:p>
          <a:p>
            <a:pPr lvl="1"/>
            <a:r>
              <a:rPr lang="en-US" dirty="0" smtClean="0"/>
              <a:t>It is the process of providing raw materials to the manufacturer so that they can get the product to the customer.</a:t>
            </a:r>
          </a:p>
        </p:txBody>
      </p:sp>
      <p:pic>
        <p:nvPicPr>
          <p:cNvPr id="2050" name="Picture 2" descr="C:\Documents and Settings\edickinson\Local Settings\Temporary Internet Files\Content.IE5\I9P4LGJ6\MPj04424000000[1].jpg"/>
          <p:cNvPicPr>
            <a:picLocks noChangeAspect="1" noChangeArrowheads="1"/>
          </p:cNvPicPr>
          <p:nvPr/>
        </p:nvPicPr>
        <p:blipFill>
          <a:blip r:embed="rId4" cstate="print"/>
          <a:srcRect t="12295" b="9016"/>
          <a:stretch>
            <a:fillRect/>
          </a:stretch>
        </p:blipFill>
        <p:spPr bwMode="auto">
          <a:xfrm>
            <a:off x="2819400" y="3691435"/>
            <a:ext cx="4648200" cy="2438400"/>
          </a:xfrm>
          <a:prstGeom prst="rect">
            <a:avLst/>
          </a:prstGeom>
          <a:noFill/>
        </p:spPr>
      </p:pic>
      <p:pic>
        <p:nvPicPr>
          <p:cNvPr id="6" name="Picture 5" descr="dreamstimefree_10053288.jpg"/>
          <p:cNvPicPr>
            <a:picLocks noChangeAspect="1"/>
          </p:cNvPicPr>
          <p:nvPr/>
        </p:nvPicPr>
        <p:blipFill>
          <a:blip r:embed="rId5" cstate="print"/>
          <a:srcRect r="44167" b="26395"/>
          <a:stretch>
            <a:fillRect/>
          </a:stretch>
        </p:blipFill>
        <p:spPr>
          <a:xfrm>
            <a:off x="7207562" y="152400"/>
            <a:ext cx="1555437" cy="144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4</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bwMode="auto">
          <a:xfrm>
            <a:off x="0" y="381000"/>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The Supply Chain</a:t>
            </a:r>
          </a:p>
        </p:txBody>
      </p:sp>
      <p:pic>
        <p:nvPicPr>
          <p:cNvPr id="7171" name="Picture 5" descr="value chain"/>
          <p:cNvPicPr>
            <a:picLocks noChangeAspect="1" noChangeArrowheads="1"/>
          </p:cNvPicPr>
          <p:nvPr/>
        </p:nvPicPr>
        <p:blipFill>
          <a:blip r:embed="rId4" cstate="print"/>
          <a:srcRect/>
          <a:stretch>
            <a:fillRect/>
          </a:stretch>
        </p:blipFill>
        <p:spPr bwMode="auto">
          <a:xfrm>
            <a:off x="609600" y="1600200"/>
            <a:ext cx="8001000" cy="3352800"/>
          </a:xfrm>
          <a:prstGeom prst="rect">
            <a:avLst/>
          </a:prstGeom>
          <a:noFill/>
          <a:ln w="9525">
            <a:noFill/>
            <a:miter lim="800000"/>
            <a:headEnd/>
            <a:tailEnd/>
          </a:ln>
        </p:spPr>
      </p:pic>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5</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2575"/>
            <a:ext cx="9144000" cy="936625"/>
          </a:xfrm>
        </p:spPr>
        <p:txBody>
          <a:bodyPr>
            <a:normAutofit/>
          </a:bodyPr>
          <a:lstStyle/>
          <a:p>
            <a:r>
              <a:rPr lang="en-US" sz="4000" dirty="0" smtClean="0"/>
              <a:t>The Supply Chain</a:t>
            </a:r>
            <a:endParaRPr lang="en-US" sz="4000" dirty="0"/>
          </a:p>
        </p:txBody>
      </p:sp>
      <p:sp>
        <p:nvSpPr>
          <p:cNvPr id="3" name="Content Placeholder 2"/>
          <p:cNvSpPr>
            <a:spLocks noGrp="1"/>
          </p:cNvSpPr>
          <p:nvPr>
            <p:ph idx="1"/>
          </p:nvPr>
        </p:nvSpPr>
        <p:spPr>
          <a:xfrm>
            <a:off x="990600" y="1295400"/>
            <a:ext cx="8229600" cy="4724400"/>
          </a:xfrm>
        </p:spPr>
        <p:txBody>
          <a:bodyPr/>
          <a:lstStyle/>
          <a:p>
            <a:pPr marL="0" indent="0">
              <a:buNone/>
            </a:pPr>
            <a:r>
              <a:rPr lang="en-US" dirty="0" smtClean="0"/>
              <a:t>Consists of</a:t>
            </a:r>
          </a:p>
          <a:p>
            <a:pPr lvl="1"/>
            <a:r>
              <a:rPr lang="en-US" dirty="0" smtClean="0"/>
              <a:t>Materials suppliers</a:t>
            </a:r>
          </a:p>
          <a:p>
            <a:pPr lvl="1"/>
            <a:r>
              <a:rPr lang="en-US" dirty="0" smtClean="0"/>
              <a:t>Material inventory</a:t>
            </a:r>
          </a:p>
          <a:p>
            <a:pPr lvl="1"/>
            <a:r>
              <a:rPr lang="en-US" dirty="0" smtClean="0"/>
              <a:t>Production</a:t>
            </a:r>
          </a:p>
          <a:p>
            <a:pPr lvl="1"/>
            <a:r>
              <a:rPr lang="en-US" dirty="0" smtClean="0"/>
              <a:t>Finished goods inventory</a:t>
            </a:r>
          </a:p>
          <a:p>
            <a:pPr lvl="1"/>
            <a:r>
              <a:rPr lang="en-US" dirty="0" smtClean="0"/>
              <a:t>Distribution</a:t>
            </a:r>
          </a:p>
          <a:p>
            <a:pPr lvl="1"/>
            <a:r>
              <a:rPr lang="en-US" dirty="0" smtClean="0"/>
              <a:t>Delivery</a:t>
            </a:r>
          </a:p>
          <a:p>
            <a:pPr lvl="1"/>
            <a:r>
              <a:rPr lang="en-US" dirty="0" smtClean="0"/>
              <a:t>Tracking</a:t>
            </a:r>
          </a:p>
          <a:p>
            <a:pPr lvl="1"/>
            <a:r>
              <a:rPr lang="en-US" dirty="0" smtClean="0"/>
              <a:t>Customer</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1905000"/>
            <a:ext cx="3352800" cy="2905760"/>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6</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650693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xfrm>
            <a:off x="0" y="366631"/>
            <a:ext cx="9067800" cy="852569"/>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533399" y="1371600"/>
            <a:ext cx="8229600" cy="4525963"/>
          </a:xfrm>
        </p:spPr>
        <p:txBody>
          <a:bodyPr/>
          <a:lstStyle/>
          <a:p>
            <a:pPr marL="0" indent="0">
              <a:buNone/>
            </a:pPr>
            <a:r>
              <a:rPr lang="en-US" dirty="0" smtClean="0"/>
              <a:t>How does the manufacturer communicate with companies along the supply chain?</a:t>
            </a:r>
          </a:p>
          <a:p>
            <a:pPr lvl="1"/>
            <a:r>
              <a:rPr lang="en-US" dirty="0" smtClean="0"/>
              <a:t>They communicate via their orders, but communication is often not clear, which causes problems in the supply chain.</a:t>
            </a:r>
          </a:p>
        </p:txBody>
      </p:sp>
      <p:pic>
        <p:nvPicPr>
          <p:cNvPr id="6" name="Picture 5" descr="800px-Supply_chain.svg.png"/>
          <p:cNvPicPr>
            <a:picLocks noChangeAspect="1"/>
          </p:cNvPicPr>
          <p:nvPr/>
        </p:nvPicPr>
        <p:blipFill>
          <a:blip r:embed="rId4" cstate="print"/>
          <a:stretch>
            <a:fillRect/>
          </a:stretch>
        </p:blipFill>
        <p:spPr>
          <a:xfrm>
            <a:off x="838199" y="3817422"/>
            <a:ext cx="7620000" cy="1390650"/>
          </a:xfrm>
          <a:prstGeom prst="rect">
            <a:avLst/>
          </a:prstGeom>
        </p:spPr>
      </p:pic>
      <p:sp>
        <p:nvSpPr>
          <p:cNvPr id="8" name="TextBox 7"/>
          <p:cNvSpPr txBox="1"/>
          <p:nvPr/>
        </p:nvSpPr>
        <p:spPr>
          <a:xfrm>
            <a:off x="304801" y="5230636"/>
            <a:ext cx="2057400" cy="369332"/>
          </a:xfrm>
          <a:prstGeom prst="rect">
            <a:avLst/>
          </a:prstGeom>
          <a:noFill/>
        </p:spPr>
        <p:txBody>
          <a:bodyPr wrap="square" rtlCol="0">
            <a:spAutoFit/>
          </a:bodyPr>
          <a:lstStyle/>
          <a:p>
            <a:pPr algn="ctr"/>
            <a:r>
              <a:rPr lang="en-US" dirty="0" smtClean="0"/>
              <a:t>Initial Supplier</a:t>
            </a:r>
            <a:endParaRPr lang="en-US" dirty="0"/>
          </a:p>
        </p:txBody>
      </p:sp>
      <p:sp>
        <p:nvSpPr>
          <p:cNvPr id="9" name="TextBox 8"/>
          <p:cNvSpPr txBox="1"/>
          <p:nvPr/>
        </p:nvSpPr>
        <p:spPr>
          <a:xfrm>
            <a:off x="2286000" y="5410200"/>
            <a:ext cx="2057400" cy="369332"/>
          </a:xfrm>
          <a:prstGeom prst="rect">
            <a:avLst/>
          </a:prstGeom>
          <a:noFill/>
        </p:spPr>
        <p:txBody>
          <a:bodyPr wrap="square" rtlCol="0">
            <a:spAutoFit/>
          </a:bodyPr>
          <a:lstStyle/>
          <a:p>
            <a:pPr algn="ctr"/>
            <a:r>
              <a:rPr lang="en-US" dirty="0" smtClean="0"/>
              <a:t>Supplier</a:t>
            </a:r>
            <a:endParaRPr lang="en-US" dirty="0"/>
          </a:p>
        </p:txBody>
      </p:sp>
      <p:sp>
        <p:nvSpPr>
          <p:cNvPr id="10" name="TextBox 9"/>
          <p:cNvSpPr txBox="1"/>
          <p:nvPr/>
        </p:nvSpPr>
        <p:spPr>
          <a:xfrm>
            <a:off x="3505200" y="5791200"/>
            <a:ext cx="2057400" cy="369332"/>
          </a:xfrm>
          <a:prstGeom prst="rect">
            <a:avLst/>
          </a:prstGeom>
          <a:noFill/>
        </p:spPr>
        <p:txBody>
          <a:bodyPr wrap="square" rtlCol="0">
            <a:spAutoFit/>
          </a:bodyPr>
          <a:lstStyle/>
          <a:p>
            <a:pPr algn="ctr"/>
            <a:r>
              <a:rPr lang="en-US" dirty="0" smtClean="0"/>
              <a:t>Manufacturer</a:t>
            </a:r>
            <a:endParaRPr lang="en-US" dirty="0"/>
          </a:p>
        </p:txBody>
      </p:sp>
      <p:sp>
        <p:nvSpPr>
          <p:cNvPr id="11" name="TextBox 10"/>
          <p:cNvSpPr txBox="1"/>
          <p:nvPr/>
        </p:nvSpPr>
        <p:spPr>
          <a:xfrm>
            <a:off x="4724400" y="5410200"/>
            <a:ext cx="2057400" cy="369332"/>
          </a:xfrm>
          <a:prstGeom prst="rect">
            <a:avLst/>
          </a:prstGeom>
          <a:noFill/>
        </p:spPr>
        <p:txBody>
          <a:bodyPr wrap="square" rtlCol="0">
            <a:spAutoFit/>
          </a:bodyPr>
          <a:lstStyle/>
          <a:p>
            <a:pPr algn="ctr"/>
            <a:r>
              <a:rPr lang="en-US" dirty="0" smtClean="0"/>
              <a:t>Customer</a:t>
            </a:r>
            <a:endParaRPr lang="en-US" dirty="0"/>
          </a:p>
        </p:txBody>
      </p:sp>
      <p:sp>
        <p:nvSpPr>
          <p:cNvPr id="12" name="TextBox 11"/>
          <p:cNvSpPr txBox="1"/>
          <p:nvPr/>
        </p:nvSpPr>
        <p:spPr>
          <a:xfrm>
            <a:off x="6858000" y="5486400"/>
            <a:ext cx="2057400" cy="369332"/>
          </a:xfrm>
          <a:prstGeom prst="rect">
            <a:avLst/>
          </a:prstGeom>
          <a:noFill/>
        </p:spPr>
        <p:txBody>
          <a:bodyPr wrap="square" rtlCol="0">
            <a:spAutoFit/>
          </a:bodyPr>
          <a:lstStyle/>
          <a:p>
            <a:pPr algn="ctr"/>
            <a:r>
              <a:rPr lang="en-US" dirty="0" smtClean="0"/>
              <a:t>Final Customer</a:t>
            </a:r>
            <a:endParaRPr lang="en-US" dirty="0"/>
          </a:p>
        </p:txBody>
      </p:sp>
      <p:pic>
        <p:nvPicPr>
          <p:cNvPr id="13" name="Picture 12" descr="dreamstimefree_10053288.jpg"/>
          <p:cNvPicPr>
            <a:picLocks noChangeAspect="1"/>
          </p:cNvPicPr>
          <p:nvPr/>
        </p:nvPicPr>
        <p:blipFill>
          <a:blip r:embed="rId5" cstate="print"/>
          <a:srcRect r="44167" b="26395"/>
          <a:stretch>
            <a:fillRect/>
          </a:stretch>
        </p:blipFill>
        <p:spPr>
          <a:xfrm>
            <a:off x="7453158" y="152400"/>
            <a:ext cx="1309841" cy="121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7</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BannerCenter\workfiles\images\Employability Skills\iStock_000002292092Small.jpg"/>
          <p:cNvPicPr>
            <a:picLocks noChangeAspect="1" noChangeArrowheads="1"/>
          </p:cNvPicPr>
          <p:nvPr/>
        </p:nvPicPr>
        <p:blipFill>
          <a:blip r:embed="rId4" cstate="print"/>
          <a:srcRect/>
          <a:stretch>
            <a:fillRect/>
          </a:stretch>
        </p:blipFill>
        <p:spPr bwMode="auto">
          <a:xfrm>
            <a:off x="1219200" y="1633498"/>
            <a:ext cx="6705600" cy="4462502"/>
          </a:xfrm>
          <a:prstGeom prst="rect">
            <a:avLst/>
          </a:prstGeom>
          <a:noFill/>
        </p:spPr>
      </p:pic>
      <p:sp>
        <p:nvSpPr>
          <p:cNvPr id="9218" name="Rectangle 2"/>
          <p:cNvSpPr>
            <a:spLocks noGrp="1" noChangeArrowheads="1"/>
          </p:cNvSpPr>
          <p:nvPr>
            <p:ph type="title"/>
          </p:nvPr>
        </p:nvSpPr>
        <p:spPr bwMode="auto">
          <a:xfrm>
            <a:off x="457200" y="304800"/>
            <a:ext cx="8229600" cy="1173162"/>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3600" dirty="0" smtClean="0"/>
              <a:t>The Supply Chain Informal </a:t>
            </a:r>
            <a:br>
              <a:rPr lang="en-US" sz="3600" dirty="0" smtClean="0"/>
            </a:br>
            <a:r>
              <a:rPr lang="en-US" sz="3600" dirty="0" smtClean="0"/>
              <a:t>Communication Needs</a:t>
            </a:r>
          </a:p>
        </p:txBody>
      </p:sp>
      <p:sp>
        <p:nvSpPr>
          <p:cNvPr id="9219" name="Rectangle 3"/>
          <p:cNvSpPr>
            <a:spLocks noGrp="1" noChangeArrowheads="1"/>
          </p:cNvSpPr>
          <p:nvPr>
            <p:ph idx="1"/>
          </p:nvPr>
        </p:nvSpPr>
        <p:spPr>
          <a:xfrm>
            <a:off x="457200" y="1066800"/>
            <a:ext cx="8229600" cy="1066800"/>
          </a:xfrm>
        </p:spPr>
        <p:txBody>
          <a:bodyPr/>
          <a:lstStyle/>
          <a:p>
            <a:pPr eaLnBrk="1" hangingPunct="1">
              <a:lnSpc>
                <a:spcPct val="90000"/>
              </a:lnSpc>
            </a:pPr>
            <a:endParaRPr lang="en-US" b="1" dirty="0" smtClean="0"/>
          </a:p>
          <a:p>
            <a:pPr eaLnBrk="1" hangingPunct="1">
              <a:lnSpc>
                <a:spcPct val="90000"/>
              </a:lnSpc>
              <a:buFontTx/>
              <a:buNone/>
            </a:pPr>
            <a:endParaRPr lang="en-US" b="1" dirty="0" smtClean="0"/>
          </a:p>
        </p:txBody>
      </p:sp>
      <p:sp>
        <p:nvSpPr>
          <p:cNvPr id="12" name="Rectangle 11"/>
          <p:cNvSpPr/>
          <p:nvPr/>
        </p:nvSpPr>
        <p:spPr>
          <a:xfrm>
            <a:off x="2286000" y="3962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191000" y="3962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867400" y="3962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upplychain.png"/>
          <p:cNvPicPr>
            <a:picLocks noChangeAspect="1"/>
          </p:cNvPicPr>
          <p:nvPr/>
        </p:nvPicPr>
        <p:blipFill>
          <a:blip r:embed="rId5" cstate="print">
            <a:clrChange>
              <a:clrFrom>
                <a:srgbClr val="F9F9F8"/>
              </a:clrFrom>
              <a:clrTo>
                <a:srgbClr val="F9F9F8">
                  <a:alpha val="0"/>
                </a:srgbClr>
              </a:clrTo>
            </a:clrChange>
          </a:blip>
          <a:stretch>
            <a:fillRect/>
          </a:stretch>
        </p:blipFill>
        <p:spPr>
          <a:xfrm>
            <a:off x="381000" y="1926454"/>
            <a:ext cx="8420557" cy="4017146"/>
          </a:xfrm>
          <a:prstGeom prst="rect">
            <a:avLst/>
          </a:prstGeom>
        </p:spPr>
      </p:pic>
      <p:sp>
        <p:nvSpPr>
          <p:cNvPr id="10"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8</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0" y="3508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Supply Chain Information Loop</a:t>
            </a:r>
          </a:p>
        </p:txBody>
      </p:sp>
      <p:pic>
        <p:nvPicPr>
          <p:cNvPr id="10243" name="Picture 4" descr="scm information"/>
          <p:cNvPicPr>
            <a:picLocks noChangeAspect="1" noChangeArrowheads="1"/>
          </p:cNvPicPr>
          <p:nvPr/>
        </p:nvPicPr>
        <p:blipFill>
          <a:blip r:embed="rId4" cstate="print"/>
          <a:srcRect/>
          <a:stretch>
            <a:fillRect/>
          </a:stretch>
        </p:blipFill>
        <p:spPr bwMode="auto">
          <a:xfrm>
            <a:off x="304800" y="1341438"/>
            <a:ext cx="8077200" cy="4144962"/>
          </a:xfrm>
          <a:prstGeom prst="rect">
            <a:avLst/>
          </a:prstGeom>
          <a:noFill/>
          <a:ln w="9525">
            <a:noFill/>
            <a:miter lim="800000"/>
            <a:headEnd/>
            <a:tailEnd/>
          </a:ln>
        </p:spPr>
      </p:pic>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9</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0" y="4572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p:txBody>
          <a:bodyPr/>
          <a:lstStyle/>
          <a:p>
            <a:r>
              <a:rPr lang="en-US" dirty="0" smtClean="0"/>
              <a:t>Why is information important to the supply chain?</a:t>
            </a:r>
          </a:p>
          <a:p>
            <a:pPr lvl="1"/>
            <a:r>
              <a:rPr lang="en-US" i="1" dirty="0" smtClean="0"/>
              <a:t>The manufacturer’s material supplier are sometimes so far removed from the customer, information is the only method to notify the supply chain when and how to react to demand</a:t>
            </a:r>
          </a:p>
          <a:p>
            <a:r>
              <a:rPr lang="en-US" dirty="0" smtClean="0"/>
              <a:t>What could have prevented the “green car” problem?</a:t>
            </a:r>
          </a:p>
        </p:txBody>
      </p:sp>
      <p:pic>
        <p:nvPicPr>
          <p:cNvPr id="5" name="Picture 4" descr="dreamstimefree_10053288.jpg"/>
          <p:cNvPicPr>
            <a:picLocks noChangeAspect="1"/>
          </p:cNvPicPr>
          <p:nvPr/>
        </p:nvPicPr>
        <p:blipFill>
          <a:blip r:embed="rId4" cstate="print"/>
          <a:srcRect r="44167" b="26395"/>
          <a:stretch>
            <a:fillRect/>
          </a:stretch>
        </p:blipFill>
        <p:spPr>
          <a:xfrm>
            <a:off x="7239000" y="152400"/>
            <a:ext cx="1524000" cy="1418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10</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0" y="3508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The Changing Supply Chain</a:t>
            </a:r>
          </a:p>
        </p:txBody>
      </p:sp>
      <p:sp>
        <p:nvSpPr>
          <p:cNvPr id="12291" name="Rectangle 3"/>
          <p:cNvSpPr>
            <a:spLocks noGrp="1" noChangeArrowheads="1"/>
          </p:cNvSpPr>
          <p:nvPr>
            <p:ph idx="1"/>
          </p:nvPr>
        </p:nvSpPr>
        <p:spPr>
          <a:xfrm>
            <a:off x="420584" y="1219200"/>
            <a:ext cx="8229600" cy="4343400"/>
          </a:xfrm>
        </p:spPr>
        <p:txBody>
          <a:bodyPr>
            <a:normAutofit lnSpcReduction="10000"/>
          </a:bodyPr>
          <a:lstStyle/>
          <a:p>
            <a:pPr eaLnBrk="1" hangingPunct="1"/>
            <a:r>
              <a:rPr lang="en-US" sz="2800" dirty="0" smtClean="0">
                <a:solidFill>
                  <a:srgbClr val="006666"/>
                </a:solidFill>
              </a:rPr>
              <a:t>Importance of information</a:t>
            </a:r>
          </a:p>
          <a:p>
            <a:pPr eaLnBrk="1" hangingPunct="1"/>
            <a:r>
              <a:rPr lang="en-US" sz="2800" dirty="0" smtClean="0">
                <a:solidFill>
                  <a:srgbClr val="800000"/>
                </a:solidFill>
              </a:rPr>
              <a:t>Business processes and the supply chain</a:t>
            </a:r>
          </a:p>
          <a:p>
            <a:pPr lvl="1" eaLnBrk="1" hangingPunct="1"/>
            <a:r>
              <a:rPr lang="en-US" sz="2400" dirty="0" smtClean="0"/>
              <a:t>Customer relationship management (CRM)</a:t>
            </a:r>
          </a:p>
          <a:p>
            <a:pPr lvl="1" eaLnBrk="1" hangingPunct="1"/>
            <a:r>
              <a:rPr lang="en-US" sz="2400" dirty="0" smtClean="0"/>
              <a:t>Customer service management</a:t>
            </a:r>
          </a:p>
          <a:p>
            <a:pPr lvl="1" eaLnBrk="1" hangingPunct="1"/>
            <a:r>
              <a:rPr lang="en-US" sz="2400" dirty="0" smtClean="0"/>
              <a:t>Demand management</a:t>
            </a:r>
          </a:p>
          <a:p>
            <a:pPr lvl="1" eaLnBrk="1" hangingPunct="1"/>
            <a:r>
              <a:rPr lang="en-US" sz="2400" dirty="0" smtClean="0"/>
              <a:t>Order fulfillment</a:t>
            </a:r>
          </a:p>
          <a:p>
            <a:pPr lvl="1" eaLnBrk="1" hangingPunct="1"/>
            <a:r>
              <a:rPr lang="en-US" sz="2400" dirty="0" smtClean="0"/>
              <a:t>Manufacturing flow management</a:t>
            </a:r>
          </a:p>
          <a:p>
            <a:pPr lvl="1" eaLnBrk="1" hangingPunct="1"/>
            <a:r>
              <a:rPr lang="en-US" sz="2400" dirty="0" smtClean="0"/>
              <a:t>Procurement</a:t>
            </a:r>
          </a:p>
          <a:p>
            <a:pPr lvl="1" eaLnBrk="1" hangingPunct="1"/>
            <a:r>
              <a:rPr lang="en-US" sz="2400" dirty="0" smtClean="0"/>
              <a:t>Product development</a:t>
            </a:r>
          </a:p>
          <a:p>
            <a:pPr lvl="1" eaLnBrk="1" hangingPunct="1"/>
            <a:r>
              <a:rPr lang="en-US" sz="2400" dirty="0" smtClean="0"/>
              <a:t>Product returns</a:t>
            </a:r>
          </a:p>
        </p:txBody>
      </p:sp>
      <p:pic>
        <p:nvPicPr>
          <p:cNvPr id="6" name="Picture 5" descr="800px-Supply_chain.svg.png"/>
          <p:cNvPicPr>
            <a:picLocks noChangeAspect="1"/>
          </p:cNvPicPr>
          <p:nvPr/>
        </p:nvPicPr>
        <p:blipFill>
          <a:blip r:embed="rId4" cstate="print"/>
          <a:stretch>
            <a:fillRect/>
          </a:stretch>
        </p:blipFill>
        <p:spPr>
          <a:xfrm>
            <a:off x="4572000" y="4953000"/>
            <a:ext cx="4267200" cy="778764"/>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11</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8360" y="457200"/>
            <a:ext cx="9125639" cy="1173162"/>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3600" dirty="0" smtClean="0"/>
              <a:t>Why Are Supply Chains Difficult To Manage?</a:t>
            </a:r>
          </a:p>
        </p:txBody>
      </p:sp>
      <p:sp>
        <p:nvSpPr>
          <p:cNvPr id="13315" name="Rectangle 3"/>
          <p:cNvSpPr>
            <a:spLocks noGrp="1" noChangeArrowheads="1"/>
          </p:cNvSpPr>
          <p:nvPr>
            <p:ph idx="1"/>
          </p:nvPr>
        </p:nvSpPr>
        <p:spPr>
          <a:xfrm>
            <a:off x="271749" y="2159000"/>
            <a:ext cx="4191000" cy="2971800"/>
          </a:xfrm>
        </p:spPr>
        <p:txBody>
          <a:bodyPr/>
          <a:lstStyle/>
          <a:p>
            <a:pPr marL="517525" lvl="1" indent="-282575" eaLnBrk="1" hangingPunct="1"/>
            <a:r>
              <a:rPr lang="en-US" sz="2600" dirty="0" smtClean="0">
                <a:solidFill>
                  <a:srgbClr val="008000"/>
                </a:solidFill>
              </a:rPr>
              <a:t>Holds placed on orders</a:t>
            </a:r>
          </a:p>
          <a:p>
            <a:pPr marL="517525" lvl="1" indent="-282575" eaLnBrk="1" hangingPunct="1"/>
            <a:r>
              <a:rPr lang="en-US" sz="2600" dirty="0" smtClean="0">
                <a:solidFill>
                  <a:srgbClr val="008000"/>
                </a:solidFill>
              </a:rPr>
              <a:t>Cancelled orders</a:t>
            </a:r>
          </a:p>
          <a:p>
            <a:pPr marL="517525" lvl="1" indent="-282575" eaLnBrk="1" hangingPunct="1"/>
            <a:r>
              <a:rPr lang="en-US" sz="2600" dirty="0" smtClean="0">
                <a:solidFill>
                  <a:srgbClr val="008000"/>
                </a:solidFill>
              </a:rPr>
              <a:t>Expedited orders</a:t>
            </a:r>
          </a:p>
          <a:p>
            <a:pPr marL="517525" lvl="1" indent="-282575" eaLnBrk="1" hangingPunct="1"/>
            <a:r>
              <a:rPr lang="en-US" sz="2600" dirty="0" smtClean="0">
                <a:solidFill>
                  <a:srgbClr val="008000"/>
                </a:solidFill>
              </a:rPr>
              <a:t>Material substitution</a:t>
            </a:r>
          </a:p>
          <a:p>
            <a:pPr marL="517525" lvl="1" indent="-282575" eaLnBrk="1" hangingPunct="1"/>
            <a:r>
              <a:rPr lang="en-US" sz="2600" dirty="0" smtClean="0">
                <a:solidFill>
                  <a:srgbClr val="008000"/>
                </a:solidFill>
              </a:rPr>
              <a:t>Rework</a:t>
            </a:r>
          </a:p>
          <a:p>
            <a:pPr marL="517525" lvl="1" indent="-282575" eaLnBrk="1" hangingPunct="1"/>
            <a:r>
              <a:rPr lang="en-US" sz="2600" dirty="0" smtClean="0">
                <a:solidFill>
                  <a:srgbClr val="008000"/>
                </a:solidFill>
              </a:rPr>
              <a:t>Repair</a:t>
            </a:r>
          </a:p>
        </p:txBody>
      </p:sp>
      <p:sp>
        <p:nvSpPr>
          <p:cNvPr id="13316" name="Text Box 4"/>
          <p:cNvSpPr txBox="1">
            <a:spLocks noChangeArrowheads="1"/>
          </p:cNvSpPr>
          <p:nvPr/>
        </p:nvSpPr>
        <p:spPr bwMode="auto">
          <a:xfrm>
            <a:off x="400050" y="1412081"/>
            <a:ext cx="6781800" cy="451406"/>
          </a:xfrm>
          <a:prstGeom prst="rect">
            <a:avLst/>
          </a:prstGeom>
          <a:noFill/>
          <a:ln w="9525">
            <a:noFill/>
            <a:miter lim="800000"/>
            <a:headEnd/>
            <a:tailEnd/>
          </a:ln>
        </p:spPr>
        <p:txBody>
          <a:bodyPr wrap="square">
            <a:spAutoFit/>
          </a:bodyPr>
          <a:lstStyle/>
          <a:p>
            <a:pPr>
              <a:lnSpc>
                <a:spcPct val="80000"/>
              </a:lnSpc>
              <a:spcBef>
                <a:spcPct val="20000"/>
              </a:spcBef>
            </a:pPr>
            <a:r>
              <a:rPr lang="en-US" sz="2800" dirty="0">
                <a:solidFill>
                  <a:srgbClr val="800000"/>
                </a:solidFill>
              </a:rPr>
              <a:t>Failures in the supply chain cause:</a:t>
            </a:r>
            <a:endParaRPr lang="en-US" sz="2800" dirty="0"/>
          </a:p>
        </p:txBody>
      </p:sp>
      <p:sp>
        <p:nvSpPr>
          <p:cNvPr id="13317" name="Rectangle 5"/>
          <p:cNvSpPr>
            <a:spLocks noChangeArrowheads="1"/>
          </p:cNvSpPr>
          <p:nvPr/>
        </p:nvSpPr>
        <p:spPr bwMode="auto">
          <a:xfrm>
            <a:off x="4581179" y="2260600"/>
            <a:ext cx="4419600" cy="2870200"/>
          </a:xfrm>
          <a:prstGeom prst="rect">
            <a:avLst/>
          </a:prstGeom>
          <a:noFill/>
          <a:ln w="9525">
            <a:noFill/>
            <a:miter lim="800000"/>
            <a:headEnd/>
            <a:tailEnd/>
          </a:ln>
        </p:spPr>
        <p:txBody>
          <a:bodyPr>
            <a:spAutoFit/>
          </a:bodyPr>
          <a:lstStyle/>
          <a:p>
            <a:pPr marL="741363" lvl="1" indent="-284163">
              <a:spcBef>
                <a:spcPct val="20000"/>
              </a:spcBef>
              <a:buFont typeface="Arial" charset="0"/>
              <a:buChar char="–"/>
            </a:pPr>
            <a:r>
              <a:rPr lang="en-US" sz="2600" dirty="0">
                <a:solidFill>
                  <a:srgbClr val="008000"/>
                </a:solidFill>
              </a:rPr>
              <a:t> </a:t>
            </a:r>
            <a:r>
              <a:rPr lang="en-US" sz="2600" b="1" dirty="0">
                <a:solidFill>
                  <a:srgbClr val="008000"/>
                </a:solidFill>
              </a:rPr>
              <a:t>The HOT LIST</a:t>
            </a:r>
          </a:p>
          <a:p>
            <a:pPr marL="741363" lvl="1" indent="-284163">
              <a:spcBef>
                <a:spcPct val="20000"/>
              </a:spcBef>
              <a:buFont typeface="Arial" charset="0"/>
              <a:buChar char="–"/>
            </a:pPr>
            <a:r>
              <a:rPr lang="en-US" sz="2600" dirty="0">
                <a:solidFill>
                  <a:srgbClr val="008000"/>
                </a:solidFill>
              </a:rPr>
              <a:t> Bottlenecks</a:t>
            </a:r>
          </a:p>
          <a:p>
            <a:pPr marL="741363" lvl="1" indent="-284163">
              <a:spcBef>
                <a:spcPct val="20000"/>
              </a:spcBef>
              <a:buFont typeface="Arial" charset="0"/>
              <a:buChar char="–"/>
            </a:pPr>
            <a:r>
              <a:rPr lang="en-US" sz="2600" dirty="0">
                <a:solidFill>
                  <a:srgbClr val="008000"/>
                </a:solidFill>
              </a:rPr>
              <a:t> Missing information</a:t>
            </a:r>
          </a:p>
          <a:p>
            <a:pPr marL="741363" lvl="1" indent="-284163">
              <a:spcBef>
                <a:spcPct val="20000"/>
              </a:spcBef>
              <a:buFont typeface="Arial" charset="0"/>
              <a:buChar char="–"/>
            </a:pPr>
            <a:r>
              <a:rPr lang="en-US" sz="2600" dirty="0">
                <a:solidFill>
                  <a:srgbClr val="008000"/>
                </a:solidFill>
              </a:rPr>
              <a:t> Specification problems</a:t>
            </a:r>
          </a:p>
          <a:p>
            <a:pPr marL="741363" lvl="1" indent="-284163">
              <a:spcBef>
                <a:spcPct val="20000"/>
              </a:spcBef>
              <a:buFont typeface="Arial" charset="0"/>
              <a:buChar char="–"/>
            </a:pPr>
            <a:r>
              <a:rPr lang="en-US" sz="2600" dirty="0">
                <a:solidFill>
                  <a:srgbClr val="008000"/>
                </a:solidFill>
              </a:rPr>
              <a:t> Changing schedules</a:t>
            </a:r>
          </a:p>
          <a:p>
            <a:pPr marL="741363" lvl="1" indent="-284163">
              <a:spcBef>
                <a:spcPct val="20000"/>
              </a:spcBef>
              <a:buFont typeface="Arial" charset="0"/>
              <a:buChar char="–"/>
            </a:pPr>
            <a:r>
              <a:rPr lang="en-US" sz="2600" dirty="0">
                <a:solidFill>
                  <a:srgbClr val="008000"/>
                </a:solidFill>
              </a:rPr>
              <a:t> Missed delivery dates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4216400"/>
            <a:ext cx="2857500" cy="1828800"/>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12</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838200"/>
          </a:xfrm>
        </p:spPr>
        <p:txBody>
          <a:bodyPr>
            <a:normAutofit/>
          </a:bodyPr>
          <a:lstStyle/>
          <a:p>
            <a:r>
              <a:rPr lang="en-US" sz="4000" dirty="0" smtClean="0"/>
              <a:t>QUESTION</a:t>
            </a:r>
            <a:endParaRPr lang="en-US" sz="4000" dirty="0"/>
          </a:p>
        </p:txBody>
      </p:sp>
      <p:sp>
        <p:nvSpPr>
          <p:cNvPr id="3" name="Content Placeholder 2"/>
          <p:cNvSpPr>
            <a:spLocks noGrp="1"/>
          </p:cNvSpPr>
          <p:nvPr>
            <p:ph idx="1"/>
          </p:nvPr>
        </p:nvSpPr>
        <p:spPr>
          <a:xfrm>
            <a:off x="609600" y="1676400"/>
            <a:ext cx="8229600" cy="3886200"/>
          </a:xfrm>
        </p:spPr>
        <p:txBody>
          <a:bodyPr/>
          <a:lstStyle/>
          <a:p>
            <a:pPr marL="0" indent="0">
              <a:buNone/>
            </a:pPr>
            <a:r>
              <a:rPr lang="en-US" dirty="0" smtClean="0"/>
              <a:t>You are out of a given material needed to produce a part.  A similar material is available.</a:t>
            </a:r>
            <a:endParaRPr lang="en-US" dirty="0"/>
          </a:p>
          <a:p>
            <a:pPr marL="0" indent="0">
              <a:buNone/>
            </a:pPr>
            <a:r>
              <a:rPr lang="en-US" dirty="0" smtClean="0"/>
              <a:t>What should you do?</a:t>
            </a:r>
          </a:p>
          <a:p>
            <a:pPr lvl="1"/>
            <a:r>
              <a:rPr lang="en-US" i="1" dirty="0" smtClean="0"/>
              <a:t>Use it</a:t>
            </a:r>
          </a:p>
          <a:p>
            <a:pPr lvl="1"/>
            <a:r>
              <a:rPr lang="en-US" i="1" dirty="0" smtClean="0"/>
              <a:t>Stop until proper material is received</a:t>
            </a:r>
          </a:p>
          <a:p>
            <a:pPr lvl="1"/>
            <a:r>
              <a:rPr lang="en-US" i="1" dirty="0" smtClean="0"/>
              <a:t>Notify the customer that the order will be late</a:t>
            </a:r>
          </a:p>
          <a:p>
            <a:pPr lvl="1"/>
            <a:r>
              <a:rPr lang="en-US" i="1" dirty="0" smtClean="0"/>
              <a:t>Inform your supervisor and request guidance</a:t>
            </a:r>
            <a:endParaRPr lang="en-US" i="1" dirty="0"/>
          </a:p>
        </p:txBody>
      </p:sp>
      <p:pic>
        <p:nvPicPr>
          <p:cNvPr id="5" name="Picture 4" descr="dreamstimefree_10053288.jpg"/>
          <p:cNvPicPr>
            <a:picLocks noChangeAspect="1"/>
          </p:cNvPicPr>
          <p:nvPr/>
        </p:nvPicPr>
        <p:blipFill>
          <a:blip r:embed="rId2" cstate="print"/>
          <a:srcRect r="44167" b="26395"/>
          <a:stretch>
            <a:fillRect/>
          </a:stretch>
        </p:blipFill>
        <p:spPr>
          <a:xfrm>
            <a:off x="7239000" y="152400"/>
            <a:ext cx="1524000" cy="1418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13</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1212782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edickinson\Local Settings\Temporary Internet Files\Content.IE5\3YAO0V7B\MPj03961000000[1].jpg"/>
          <p:cNvPicPr>
            <a:picLocks noChangeAspect="1" noChangeArrowheads="1"/>
          </p:cNvPicPr>
          <p:nvPr/>
        </p:nvPicPr>
        <p:blipFill>
          <a:blip r:embed="rId4" cstate="print"/>
          <a:srcRect t="25806" b="20968"/>
          <a:stretch>
            <a:fillRect/>
          </a:stretch>
        </p:blipFill>
        <p:spPr bwMode="auto">
          <a:xfrm>
            <a:off x="30450" y="4495800"/>
            <a:ext cx="9144000" cy="1066800"/>
          </a:xfrm>
          <a:prstGeom prst="rect">
            <a:avLst/>
          </a:prstGeom>
          <a:noFill/>
        </p:spPr>
      </p:pic>
      <p:sp>
        <p:nvSpPr>
          <p:cNvPr id="14338" name="Rectangle 2"/>
          <p:cNvSpPr>
            <a:spLocks noGrp="1" noChangeArrowheads="1"/>
          </p:cNvSpPr>
          <p:nvPr>
            <p:ph type="title"/>
          </p:nvPr>
        </p:nvSpPr>
        <p:spPr bwMode="auto">
          <a:xfrm>
            <a:off x="15606" y="350838"/>
            <a:ext cx="9128393" cy="639762"/>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Cost of Poor Supply Chain Management</a:t>
            </a:r>
          </a:p>
        </p:txBody>
      </p:sp>
      <p:sp>
        <p:nvSpPr>
          <p:cNvPr id="14339" name="Rectangle 3"/>
          <p:cNvSpPr>
            <a:spLocks noGrp="1" noChangeArrowheads="1"/>
          </p:cNvSpPr>
          <p:nvPr>
            <p:ph idx="1"/>
          </p:nvPr>
        </p:nvSpPr>
        <p:spPr>
          <a:xfrm>
            <a:off x="533399" y="1074738"/>
            <a:ext cx="8610600" cy="3886200"/>
          </a:xfrm>
        </p:spPr>
        <p:txBody>
          <a:bodyPr/>
          <a:lstStyle/>
          <a:p>
            <a:pPr eaLnBrk="1" hangingPunct="1"/>
            <a:r>
              <a:rPr lang="en-US" sz="2600" dirty="0" smtClean="0">
                <a:solidFill>
                  <a:srgbClr val="800000"/>
                </a:solidFill>
              </a:rPr>
              <a:t>Additional costs for shipping (inbound and outbound)</a:t>
            </a:r>
          </a:p>
          <a:p>
            <a:pPr eaLnBrk="1" hangingPunct="1"/>
            <a:r>
              <a:rPr lang="en-US" sz="2600" dirty="0" smtClean="0">
                <a:solidFill>
                  <a:srgbClr val="008000"/>
                </a:solidFill>
              </a:rPr>
              <a:t>Overtime to meet delivery requirements</a:t>
            </a:r>
          </a:p>
          <a:p>
            <a:pPr eaLnBrk="1" hangingPunct="1"/>
            <a:r>
              <a:rPr lang="en-US" sz="2600" dirty="0" smtClean="0"/>
              <a:t>Missed deliveries</a:t>
            </a:r>
          </a:p>
          <a:p>
            <a:pPr eaLnBrk="1" hangingPunct="1"/>
            <a:r>
              <a:rPr lang="en-US" sz="2600" dirty="0" smtClean="0">
                <a:solidFill>
                  <a:srgbClr val="FF0000"/>
                </a:solidFill>
              </a:rPr>
              <a:t>Lost sales</a:t>
            </a:r>
          </a:p>
          <a:p>
            <a:pPr eaLnBrk="1" hangingPunct="1"/>
            <a:r>
              <a:rPr lang="en-US" sz="2600" dirty="0" smtClean="0">
                <a:solidFill>
                  <a:srgbClr val="663300"/>
                </a:solidFill>
              </a:rPr>
              <a:t>Incentives and promotions for customer satisfaction</a:t>
            </a:r>
          </a:p>
          <a:p>
            <a:pPr eaLnBrk="1" hangingPunct="1"/>
            <a:r>
              <a:rPr lang="en-US" sz="2600" dirty="0" smtClean="0">
                <a:solidFill>
                  <a:srgbClr val="006666"/>
                </a:solidFill>
              </a:rPr>
              <a:t>Loss of suppliers</a:t>
            </a:r>
          </a:p>
          <a:p>
            <a:pPr eaLnBrk="1" hangingPunct="1"/>
            <a:r>
              <a:rPr lang="en-US" sz="2600" dirty="0" smtClean="0">
                <a:solidFill>
                  <a:srgbClr val="800000"/>
                </a:solidFill>
              </a:rPr>
              <a:t>Product returns</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14</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fade">
                                      <p:cBhvr>
                                        <p:cTn id="27" dur="500"/>
                                        <p:tgtEl>
                                          <p:spTgt spid="143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fade">
                                      <p:cBhvr>
                                        <p:cTn id="32" dur="500"/>
                                        <p:tgtEl>
                                          <p:spTgt spid="1433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339">
                                            <p:txEl>
                                              <p:pRg st="6" end="6"/>
                                            </p:txEl>
                                          </p:spTgt>
                                        </p:tgtEl>
                                        <p:attrNameLst>
                                          <p:attrName>style.visibility</p:attrName>
                                        </p:attrNameLst>
                                      </p:cBhvr>
                                      <p:to>
                                        <p:strVal val="visible"/>
                                      </p:to>
                                    </p:set>
                                    <p:animEffect transition="in" filter="fade">
                                      <p:cBhvr>
                                        <p:cTn id="37" dur="5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34" y="499508"/>
            <a:ext cx="9144000" cy="948292"/>
          </a:xfrm>
        </p:spPr>
        <p:txBody>
          <a:bodyPr>
            <a:noAutofit/>
          </a:bodyPr>
          <a:lstStyle/>
          <a:p>
            <a:r>
              <a:rPr lang="en-US" sz="3600" dirty="0" smtClean="0">
                <a:ln>
                  <a:solidFill>
                    <a:schemeClr val="tx1">
                      <a:alpha val="50000"/>
                    </a:schemeClr>
                  </a:solidFill>
                </a:ln>
                <a:cs typeface="Futura Condensed"/>
              </a:rPr>
              <a:t>Preparing </a:t>
            </a:r>
            <a:r>
              <a:rPr lang="en-US" sz="3600" dirty="0">
                <a:ln>
                  <a:solidFill>
                    <a:schemeClr val="tx1">
                      <a:alpha val="50000"/>
                    </a:schemeClr>
                  </a:solidFill>
                </a:ln>
                <a:cs typeface="Futura Condensed"/>
              </a:rPr>
              <a:t>the Product for Shipping or </a:t>
            </a:r>
            <a:r>
              <a:rPr lang="en-US" sz="3600" dirty="0" smtClean="0">
                <a:ln>
                  <a:solidFill>
                    <a:schemeClr val="tx1">
                      <a:alpha val="50000"/>
                    </a:schemeClr>
                  </a:solidFill>
                </a:ln>
                <a:cs typeface="Futura Condensed"/>
              </a:rPr>
              <a:t>Distribution</a:t>
            </a:r>
            <a:endParaRPr lang="en-US" sz="3600" dirty="0">
              <a:ln>
                <a:solidFill>
                  <a:schemeClr val="tx1">
                    <a:alpha val="50000"/>
                  </a:schemeClr>
                </a:solidFill>
              </a:ln>
            </a:endParaRPr>
          </a:p>
        </p:txBody>
      </p:sp>
      <p:sp>
        <p:nvSpPr>
          <p:cNvPr id="3" name="Text Placeholder 2"/>
          <p:cNvSpPr>
            <a:spLocks noGrp="1"/>
          </p:cNvSpPr>
          <p:nvPr>
            <p:ph type="subTitle" idx="1"/>
          </p:nvPr>
        </p:nvSpPr>
        <p:spPr>
          <a:xfrm>
            <a:off x="0" y="1447800"/>
            <a:ext cx="8904168" cy="3922814"/>
          </a:xfrm>
        </p:spPr>
        <p:txBody>
          <a:bodyPr anchor="ctr">
            <a:normAutofit fontScale="92500"/>
          </a:bodyPr>
          <a:lstStyle/>
          <a:p>
            <a:pPr marL="457200" lvl="1" indent="0">
              <a:lnSpc>
                <a:spcPct val="120000"/>
              </a:lnSpc>
              <a:buNone/>
            </a:pPr>
            <a:r>
              <a:rPr lang="en-US" sz="3500" dirty="0" smtClean="0">
                <a:ln>
                  <a:solidFill>
                    <a:schemeClr val="tx1">
                      <a:alpha val="50000"/>
                    </a:schemeClr>
                  </a:solidFill>
                </a:ln>
                <a:solidFill>
                  <a:schemeClr val="tx1"/>
                </a:solidFill>
              </a:rPr>
              <a:t>Objectives:</a:t>
            </a:r>
          </a:p>
          <a:p>
            <a:pPr marL="914400" lvl="1" indent="-457200" algn="l">
              <a:spcBef>
                <a:spcPts val="0"/>
              </a:spcBef>
              <a:buFont typeface="+mj-lt"/>
              <a:buAutoNum type="arabicPeriod"/>
            </a:pPr>
            <a:r>
              <a:rPr lang="en-US" sz="2400" dirty="0" smtClean="0">
                <a:solidFill>
                  <a:schemeClr val="tx1"/>
                </a:solidFill>
              </a:rPr>
              <a:t>Packaging </a:t>
            </a:r>
            <a:r>
              <a:rPr lang="en-US" sz="2400" dirty="0">
                <a:solidFill>
                  <a:schemeClr val="tx1"/>
                </a:solidFill>
              </a:rPr>
              <a:t>materials meet packaging and shipping specifications, including proper labeling and safety requirements</a:t>
            </a:r>
            <a:r>
              <a:rPr lang="en-US" sz="2400" dirty="0" smtClean="0">
                <a:solidFill>
                  <a:schemeClr val="tx1"/>
                </a:solidFill>
              </a:rPr>
              <a:t>.</a:t>
            </a:r>
          </a:p>
          <a:p>
            <a:pPr marL="914400" lvl="1" indent="-457200" algn="l">
              <a:buFont typeface="+mj-lt"/>
              <a:buAutoNum type="arabicPeriod"/>
            </a:pPr>
            <a:endParaRPr lang="en-US" sz="2400" dirty="0">
              <a:solidFill>
                <a:schemeClr val="tx1"/>
              </a:solidFill>
            </a:endParaRPr>
          </a:p>
          <a:p>
            <a:pPr marL="914400" lvl="1" indent="-457200" algn="l">
              <a:buFont typeface="+mj-lt"/>
              <a:buAutoNum type="arabicPeriod"/>
            </a:pPr>
            <a:r>
              <a:rPr lang="en-US" sz="2400" dirty="0">
                <a:solidFill>
                  <a:schemeClr val="tx1"/>
                </a:solidFill>
              </a:rPr>
              <a:t>Completed documentation of customer packaging and shipping instructions accompany product to next destination.</a:t>
            </a:r>
          </a:p>
          <a:p>
            <a:pPr marL="914400" lvl="1" indent="-457200" algn="l">
              <a:buFont typeface="+mj-lt"/>
              <a:buAutoNum type="arabicPeriod"/>
            </a:pPr>
            <a:endParaRPr lang="en-US" sz="2400" dirty="0" smtClean="0">
              <a:solidFill>
                <a:schemeClr val="tx1"/>
              </a:solidFill>
            </a:endParaRPr>
          </a:p>
          <a:p>
            <a:pPr marL="914400" lvl="1" indent="-457200" algn="l">
              <a:buFont typeface="+mj-lt"/>
              <a:buAutoNum type="arabicPeriod"/>
            </a:pPr>
            <a:r>
              <a:rPr lang="en-US" sz="2400" dirty="0" smtClean="0">
                <a:solidFill>
                  <a:schemeClr val="tx1"/>
                </a:solidFill>
              </a:rPr>
              <a:t>Product </a:t>
            </a:r>
            <a:r>
              <a:rPr lang="en-US" sz="2400" dirty="0">
                <a:solidFill>
                  <a:schemeClr val="tx1"/>
                </a:solidFill>
              </a:rPr>
              <a:t>availability is communicated to </a:t>
            </a:r>
            <a:r>
              <a:rPr lang="en-US" sz="2400" dirty="0" smtClean="0">
                <a:solidFill>
                  <a:schemeClr val="tx1"/>
                </a:solidFill>
              </a:rPr>
              <a:t>the proper </a:t>
            </a:r>
            <a:r>
              <a:rPr lang="en-US" sz="2400" dirty="0">
                <a:solidFill>
                  <a:schemeClr val="tx1"/>
                </a:solidFill>
              </a:rPr>
              <a:t>parties in a timely manner</a:t>
            </a:r>
            <a:r>
              <a:rPr lang="en-US" sz="2400" dirty="0" smtClean="0">
                <a:solidFill>
                  <a:schemeClr val="tx1"/>
                </a:solidFill>
              </a:rPr>
              <a:t>.</a:t>
            </a:r>
            <a:endParaRPr lang="en-US" sz="2400" dirty="0">
              <a:solidFill>
                <a:schemeClr val="tx1"/>
              </a:solidFill>
            </a:endParaRPr>
          </a:p>
        </p:txBody>
      </p:sp>
      <p:sp>
        <p:nvSpPr>
          <p:cNvPr id="5" name="Title 1"/>
          <p:cNvSpPr txBox="1">
            <a:spLocks/>
          </p:cNvSpPr>
          <p:nvPr/>
        </p:nvSpPr>
        <p:spPr>
          <a:xfrm>
            <a:off x="2432095" y="347109"/>
            <a:ext cx="6472073" cy="747200"/>
          </a:xfrm>
          <a:prstGeom prst="rect">
            <a:avLst/>
          </a:prstGeom>
        </p:spPr>
        <p:txBody>
          <a:bodyPr/>
          <a:lstStyle>
            <a:lvl1pPr algn="ctr" defTabSz="457200" rtl="0" eaLnBrk="1" latinLnBrk="0" hangingPunct="1">
              <a:spcBef>
                <a:spcPct val="0"/>
              </a:spcBef>
              <a:buNone/>
              <a:defRPr sz="2800" kern="1200" baseline="0">
                <a:solidFill>
                  <a:srgbClr val="F28931"/>
                </a:solidFill>
                <a:effectLst>
                  <a:outerShdw blurRad="50800" dist="38100" dir="2700000" algn="tl" rotWithShape="0">
                    <a:srgbClr val="000000">
                      <a:alpha val="43000"/>
                    </a:srgbClr>
                  </a:outerShdw>
                </a:effectLst>
                <a:latin typeface="Futura Medium"/>
                <a:ea typeface="+mj-ea"/>
                <a:cs typeface="+mj-cs"/>
              </a:defRPr>
            </a:lvl1pPr>
          </a:lstStyle>
          <a:p>
            <a:pPr fontAlgn="auto">
              <a:spcAft>
                <a:spcPts val="0"/>
              </a:spcAft>
            </a:pPr>
            <a:endParaRPr lang="en-US" sz="4400" b="1" dirty="0"/>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15</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336926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3974"/>
            <a:ext cx="8991600" cy="1043826"/>
          </a:xfrm>
        </p:spPr>
        <p:txBody>
          <a:bodyPr>
            <a:noAutofit/>
          </a:bodyPr>
          <a:lstStyle/>
          <a:p>
            <a:r>
              <a:rPr lang="en-US" sz="3600" dirty="0">
                <a:ln>
                  <a:solidFill>
                    <a:schemeClr val="tx1">
                      <a:alpha val="50000"/>
                    </a:schemeClr>
                  </a:solidFill>
                </a:ln>
                <a:cs typeface="Futura Condensed"/>
              </a:rPr>
              <a:t>Preparing the Product for Shipping or </a:t>
            </a:r>
            <a:r>
              <a:rPr lang="en-US" sz="3600" dirty="0" smtClean="0">
                <a:ln>
                  <a:solidFill>
                    <a:schemeClr val="tx1">
                      <a:alpha val="50000"/>
                    </a:schemeClr>
                  </a:solidFill>
                </a:ln>
                <a:cs typeface="Futura Condensed"/>
              </a:rPr>
              <a:t>Distribution (</a:t>
            </a:r>
            <a:r>
              <a:rPr lang="en-US" sz="3200" dirty="0" smtClean="0">
                <a:ln>
                  <a:solidFill>
                    <a:schemeClr val="tx1">
                      <a:alpha val="50000"/>
                    </a:schemeClr>
                  </a:solidFill>
                </a:ln>
                <a:cs typeface="Futura Condensed"/>
              </a:rPr>
              <a:t>Cont’d</a:t>
            </a:r>
            <a:r>
              <a:rPr lang="en-US" sz="3600" dirty="0" smtClean="0">
                <a:ln>
                  <a:solidFill>
                    <a:schemeClr val="tx1">
                      <a:alpha val="50000"/>
                    </a:schemeClr>
                  </a:solidFill>
                </a:ln>
                <a:cs typeface="Futura Condensed"/>
              </a:rPr>
              <a:t>.)</a:t>
            </a:r>
            <a:endParaRPr lang="en-US" sz="3600" dirty="0"/>
          </a:p>
        </p:txBody>
      </p:sp>
      <p:sp>
        <p:nvSpPr>
          <p:cNvPr id="3" name="Text Placeholder 2"/>
          <p:cNvSpPr>
            <a:spLocks noGrp="1"/>
          </p:cNvSpPr>
          <p:nvPr>
            <p:ph type="subTitle" idx="1"/>
          </p:nvPr>
        </p:nvSpPr>
        <p:spPr>
          <a:xfrm>
            <a:off x="0" y="1600200"/>
            <a:ext cx="8876805" cy="4076331"/>
          </a:xfrm>
        </p:spPr>
        <p:txBody>
          <a:bodyPr anchor="ctr">
            <a:noAutofit/>
          </a:bodyPr>
          <a:lstStyle/>
          <a:p>
            <a:pPr marL="914400" lvl="1" indent="-457200" algn="l">
              <a:buFont typeface="+mj-lt"/>
              <a:buAutoNum type="arabicPeriod" startAt="4"/>
            </a:pPr>
            <a:r>
              <a:rPr lang="en-US" sz="2400" dirty="0" smtClean="0">
                <a:solidFill>
                  <a:schemeClr val="tx1"/>
                </a:solidFill>
              </a:rPr>
              <a:t>Product and all relevant information--such as quantity, destination, and packaging instructions--are checked against the work order.</a:t>
            </a:r>
          </a:p>
          <a:p>
            <a:pPr marL="971550" lvl="1" indent="-514350" algn="l">
              <a:buFont typeface="+mj-lt"/>
              <a:buAutoNum type="arabicPeriod" startAt="5"/>
            </a:pPr>
            <a:r>
              <a:rPr lang="en-US" sz="2400" dirty="0" smtClean="0">
                <a:solidFill>
                  <a:schemeClr val="tx1"/>
                </a:solidFill>
              </a:rPr>
              <a:t>Product is correctly stored or staged for shipping.</a:t>
            </a:r>
          </a:p>
          <a:p>
            <a:pPr marL="971550" lvl="1" indent="-514350" algn="l">
              <a:buFont typeface="+mj-lt"/>
              <a:buAutoNum type="arabicPeriod" startAt="6"/>
            </a:pPr>
            <a:r>
              <a:rPr lang="en-US" sz="2400" dirty="0" smtClean="0">
                <a:solidFill>
                  <a:schemeClr val="tx1"/>
                </a:solidFill>
              </a:rPr>
              <a:t>All laws and regulations with regard to labeling, packaging, and transport are followed.</a:t>
            </a:r>
          </a:p>
          <a:p>
            <a:pPr marL="971550" lvl="1" indent="-514350" algn="l">
              <a:buFont typeface="+mj-lt"/>
              <a:buAutoNum type="arabicPeriod" startAt="7"/>
            </a:pPr>
            <a:r>
              <a:rPr lang="en-US" sz="2400" dirty="0" smtClean="0">
                <a:solidFill>
                  <a:schemeClr val="tx1"/>
                </a:solidFill>
              </a:rPr>
              <a:t>Material handling procedures are followed to prevent product damage.  Damage caused by careless forklift operation is costly.</a:t>
            </a:r>
            <a:endParaRPr lang="en-US" sz="2400" dirty="0">
              <a:solidFill>
                <a:schemeClr val="tx1"/>
              </a:solidFill>
            </a:endParaRPr>
          </a:p>
        </p:txBody>
      </p:sp>
      <p:sp>
        <p:nvSpPr>
          <p:cNvPr id="5"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16</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28518255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20469"/>
            <a:ext cx="9144000" cy="646331"/>
          </a:xfrm>
          <a:prstGeom prst="rect">
            <a:avLst/>
          </a:prstGeom>
          <a:noFill/>
        </p:spPr>
        <p:txBody>
          <a:bodyPr wrap="square" rtlCol="0">
            <a:spAutoFit/>
          </a:bodyPr>
          <a:lstStyle/>
          <a:p>
            <a:pPr algn="ctr" defTabSz="457200" fontAlgn="auto">
              <a:spcBef>
                <a:spcPts val="0"/>
              </a:spcBef>
              <a:spcAft>
                <a:spcPts val="0"/>
              </a:spcAft>
            </a:pPr>
            <a:r>
              <a:rPr lang="en-US" sz="3600" dirty="0">
                <a:latin typeface="+mj-lt"/>
              </a:rPr>
              <a:t>Shipping Damages Are Expensive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527" y="1524000"/>
            <a:ext cx="6174320" cy="3938791"/>
          </a:xfrm>
          <a:prstGeom prst="rect">
            <a:avLst/>
          </a:prstGeom>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17</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3128243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0850"/>
            <a:ext cx="9143999" cy="1186950"/>
          </a:xfrm>
        </p:spPr>
        <p:txBody>
          <a:bodyPr>
            <a:noAutofit/>
          </a:bodyPr>
          <a:lstStyle/>
          <a:p>
            <a:r>
              <a:rPr lang="en-US" sz="4000" dirty="0" smtClean="0"/>
              <a:t>Packaging Materials</a:t>
            </a:r>
            <a:endParaRPr lang="en-US" sz="4000" dirty="0"/>
          </a:p>
        </p:txBody>
      </p:sp>
      <p:sp>
        <p:nvSpPr>
          <p:cNvPr id="3" name="Text Placeholder 2"/>
          <p:cNvSpPr>
            <a:spLocks noGrp="1"/>
          </p:cNvSpPr>
          <p:nvPr>
            <p:ph type="subTitle" idx="1"/>
          </p:nvPr>
        </p:nvSpPr>
        <p:spPr>
          <a:xfrm>
            <a:off x="4572000" y="2313296"/>
            <a:ext cx="2968388" cy="1740088"/>
          </a:xfrm>
        </p:spPr>
        <p:txBody>
          <a:bodyPr/>
          <a:lstStyle/>
          <a:p>
            <a:pPr marL="457200" lvl="1" indent="0">
              <a:buNone/>
            </a:pPr>
            <a:endParaRPr lang="en-US" sz="2000" dirty="0" smtClean="0"/>
          </a:p>
          <a:p>
            <a:pPr marL="800100" lvl="1" indent="-342900">
              <a:buFont typeface="+mj-lt"/>
              <a:buAutoNum type="arabicPeriod"/>
            </a:pPr>
            <a:endParaRPr lang="en-US" sz="2000" dirty="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232" y="3733800"/>
            <a:ext cx="3144175" cy="2355096"/>
          </a:xfrm>
          <a:prstGeom prst="rect">
            <a:avLst/>
          </a:prstGeom>
        </p:spPr>
      </p:pic>
      <p:sp>
        <p:nvSpPr>
          <p:cNvPr id="5" name="TextBox 4"/>
          <p:cNvSpPr txBox="1"/>
          <p:nvPr/>
        </p:nvSpPr>
        <p:spPr>
          <a:xfrm>
            <a:off x="685800" y="1600200"/>
            <a:ext cx="8077200" cy="2246769"/>
          </a:xfrm>
          <a:prstGeom prst="rect">
            <a:avLst/>
          </a:prstGeom>
          <a:noFill/>
        </p:spPr>
        <p:txBody>
          <a:bodyPr wrap="square" rtlCol="0">
            <a:spAutoFit/>
          </a:bodyPr>
          <a:lstStyle/>
          <a:p>
            <a:pPr defTabSz="457200" fontAlgn="auto">
              <a:spcBef>
                <a:spcPts val="0"/>
              </a:spcBef>
              <a:spcAft>
                <a:spcPts val="0"/>
              </a:spcAft>
            </a:pPr>
            <a:r>
              <a:rPr lang="en-US" sz="2800" dirty="0" smtClean="0">
                <a:latin typeface="+mn-lt"/>
              </a:rPr>
              <a:t>Packaging specifications are created to minimize product damage when shipping!</a:t>
            </a:r>
          </a:p>
          <a:p>
            <a:pPr defTabSz="457200" fontAlgn="auto">
              <a:spcBef>
                <a:spcPts val="0"/>
              </a:spcBef>
              <a:spcAft>
                <a:spcPts val="0"/>
              </a:spcAft>
            </a:pPr>
            <a:endParaRPr lang="en-US" sz="2800" dirty="0">
              <a:latin typeface="+mn-lt"/>
            </a:endParaRPr>
          </a:p>
          <a:p>
            <a:pPr defTabSz="457200" fontAlgn="auto">
              <a:spcBef>
                <a:spcPts val="0"/>
              </a:spcBef>
              <a:spcAft>
                <a:spcPts val="0"/>
              </a:spcAft>
            </a:pPr>
            <a:r>
              <a:rPr lang="en-US" sz="2800" dirty="0" smtClean="0">
                <a:latin typeface="+mn-lt"/>
              </a:rPr>
              <a:t>Use correct size box and packing materials.  Incorrect box sizing can damage the product</a:t>
            </a:r>
            <a:endParaRPr lang="en-US" sz="2800" dirty="0">
              <a:latin typeface="+mn-lt"/>
            </a:endParaRPr>
          </a:p>
        </p:txBody>
      </p:sp>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18</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41645392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83590"/>
            <a:ext cx="9144000" cy="783210"/>
          </a:xfrm>
        </p:spPr>
        <p:txBody>
          <a:bodyPr>
            <a:normAutofit/>
          </a:bodyPr>
          <a:lstStyle/>
          <a:p>
            <a:r>
              <a:rPr lang="en-US" sz="4000" dirty="0" smtClean="0"/>
              <a:t>Packaging Materials </a:t>
            </a:r>
            <a:r>
              <a:rPr lang="en-US" sz="2800" dirty="0" smtClean="0"/>
              <a:t>(Cont’d.)</a:t>
            </a:r>
            <a:endParaRPr lang="en-US" sz="2800" dirty="0"/>
          </a:p>
        </p:txBody>
      </p:sp>
      <p:sp>
        <p:nvSpPr>
          <p:cNvPr id="3" name="Text Placeholder 2"/>
          <p:cNvSpPr>
            <a:spLocks noGrp="1"/>
          </p:cNvSpPr>
          <p:nvPr>
            <p:ph type="subTitle" idx="1"/>
          </p:nvPr>
        </p:nvSpPr>
        <p:spPr>
          <a:xfrm>
            <a:off x="4572000" y="2313296"/>
            <a:ext cx="2968388" cy="1740088"/>
          </a:xfrm>
        </p:spPr>
        <p:txBody>
          <a:bodyPr/>
          <a:lstStyle/>
          <a:p>
            <a:pPr marL="457200" lvl="1" indent="0">
              <a:buNone/>
            </a:pPr>
            <a:endParaRPr lang="en-US" sz="2000" dirty="0" smtClean="0"/>
          </a:p>
          <a:p>
            <a:pPr marL="800100" lvl="1" indent="-342900">
              <a:buFont typeface="+mj-lt"/>
              <a:buAutoNum type="arabicPeriod"/>
            </a:pPr>
            <a:endParaRPr lang="en-US" sz="2000" dirty="0"/>
          </a:p>
          <a:p>
            <a:endParaRPr lang="en-US" dirty="0" smtClean="0"/>
          </a:p>
        </p:txBody>
      </p:sp>
      <p:sp>
        <p:nvSpPr>
          <p:cNvPr id="5" name="TextBox 4"/>
          <p:cNvSpPr txBox="1"/>
          <p:nvPr/>
        </p:nvSpPr>
        <p:spPr>
          <a:xfrm>
            <a:off x="2355235" y="5634813"/>
            <a:ext cx="5185153" cy="400110"/>
          </a:xfrm>
          <a:prstGeom prst="rect">
            <a:avLst/>
          </a:prstGeom>
          <a:noFill/>
        </p:spPr>
        <p:txBody>
          <a:bodyPr wrap="square" rtlCol="0">
            <a:spAutoFit/>
          </a:bodyPr>
          <a:lstStyle/>
          <a:p>
            <a:pPr algn="ctr" defTabSz="457200" fontAlgn="auto">
              <a:spcBef>
                <a:spcPts val="0"/>
              </a:spcBef>
              <a:spcAft>
                <a:spcPts val="0"/>
              </a:spcAft>
            </a:pPr>
            <a:r>
              <a:rPr lang="en-US" sz="2000" dirty="0" smtClean="0">
                <a:solidFill>
                  <a:prstClr val="black"/>
                </a:solidFill>
                <a:latin typeface="+mn-lt"/>
              </a:rPr>
              <a:t>Labels communicate important information!</a:t>
            </a:r>
            <a:endParaRPr lang="en-US" sz="2000" dirty="0">
              <a:solidFill>
                <a:prstClr val="black"/>
              </a:solidFill>
              <a:latin typeface="+mn-lt"/>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0952" y="1530086"/>
            <a:ext cx="4882096" cy="3977694"/>
          </a:xfrm>
          <a:prstGeom prst="rect">
            <a:avLst/>
          </a:prstGeom>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19</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29180010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788" y="298204"/>
            <a:ext cx="9172788" cy="1454396"/>
          </a:xfrm>
        </p:spPr>
        <p:txBody>
          <a:bodyPr/>
          <a:lstStyle/>
          <a:p>
            <a:r>
              <a:rPr lang="en-US" sz="4000" dirty="0" smtClean="0"/>
              <a:t>Packaging Materials </a:t>
            </a:r>
            <a:r>
              <a:rPr lang="en-US" sz="2800" dirty="0" smtClean="0"/>
              <a:t>(Cont’d.)</a:t>
            </a:r>
            <a:r>
              <a:rPr lang="en-US" sz="1200" dirty="0" smtClean="0"/>
              <a:t/>
            </a:r>
            <a:br>
              <a:rPr lang="en-US" sz="1200" dirty="0" smtClean="0"/>
            </a:br>
            <a:endParaRPr lang="en-US" sz="1200" dirty="0"/>
          </a:p>
        </p:txBody>
      </p:sp>
      <p:sp>
        <p:nvSpPr>
          <p:cNvPr id="3" name="Text Placeholder 2"/>
          <p:cNvSpPr>
            <a:spLocks noGrp="1"/>
          </p:cNvSpPr>
          <p:nvPr>
            <p:ph type="subTitle" idx="1"/>
          </p:nvPr>
        </p:nvSpPr>
        <p:spPr>
          <a:xfrm>
            <a:off x="3729819" y="1742791"/>
            <a:ext cx="2968388" cy="1740088"/>
          </a:xfrm>
        </p:spPr>
        <p:txBody>
          <a:bodyPr/>
          <a:lstStyle/>
          <a:p>
            <a:pPr marL="457200" lvl="1" indent="0">
              <a:buNone/>
            </a:pPr>
            <a:endParaRPr lang="en-US" sz="2000" dirty="0" smtClean="0"/>
          </a:p>
          <a:p>
            <a:pPr marL="800100" lvl="1" indent="-342900">
              <a:buFont typeface="+mj-lt"/>
              <a:buAutoNum type="arabicPeriod"/>
            </a:pPr>
            <a:endParaRPr lang="en-US" sz="2000" dirty="0"/>
          </a:p>
          <a:p>
            <a:endParaRPr lang="en-US" dirty="0" smtClean="0"/>
          </a:p>
        </p:txBody>
      </p:sp>
      <p:sp>
        <p:nvSpPr>
          <p:cNvPr id="5" name="TextBox 4"/>
          <p:cNvSpPr txBox="1"/>
          <p:nvPr/>
        </p:nvSpPr>
        <p:spPr>
          <a:xfrm>
            <a:off x="2209800" y="5029200"/>
            <a:ext cx="5185153" cy="707886"/>
          </a:xfrm>
          <a:prstGeom prst="rect">
            <a:avLst/>
          </a:prstGeom>
          <a:noFill/>
        </p:spPr>
        <p:txBody>
          <a:bodyPr wrap="square" rtlCol="0">
            <a:spAutoFit/>
          </a:bodyPr>
          <a:lstStyle/>
          <a:p>
            <a:pPr algn="ctr" defTabSz="457200" fontAlgn="auto">
              <a:spcBef>
                <a:spcPts val="0"/>
              </a:spcBef>
              <a:spcAft>
                <a:spcPts val="0"/>
              </a:spcAft>
            </a:pPr>
            <a:r>
              <a:rPr lang="en-US" sz="2000" dirty="0" smtClean="0">
                <a:solidFill>
                  <a:prstClr val="black"/>
                </a:solidFill>
                <a:latin typeface="+mn-lt"/>
              </a:rPr>
              <a:t>Symbols are instructions to follow and must be clearly marked on container!</a:t>
            </a:r>
            <a:endParaRPr lang="en-US" sz="2000" dirty="0">
              <a:solidFill>
                <a:prstClr val="black"/>
              </a:solidFill>
              <a:latin typeface="+mn-lt"/>
            </a:endParaRPr>
          </a:p>
        </p:txBody>
      </p:sp>
      <p:pic>
        <p:nvPicPr>
          <p:cNvPr id="1026" name="rg_hi" descr="http://t2.gstatic.com/images?q=tbn:ANd9GcSjcK_gr8AgXS25JqMOny-QPU9WxjV_McXyfNXRanRAkJxuPxX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0679" y="2096922"/>
            <a:ext cx="952500" cy="895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7" name="Picture 3" descr="http://www.technologystudent.com/images4/upto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896" y="2096922"/>
            <a:ext cx="1095375"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8" name="rg_hi" descr="http://t2.gstatic.com/images?q=tbn:ANd9GcTzYyUaaigPPRaLwr5o8bWRb12_B1W4lwiBHDoEcY5UyCmr28lbj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3500" y="2192172"/>
            <a:ext cx="952500" cy="95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9" name="irc_mi" descr="http://www.nefab.com/UserUploadImages/Packaging_Info/Packaging_Symbols/do-not-stac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7450" y="1877847"/>
            <a:ext cx="1123950" cy="1171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0" name="fbContent" descr="http://www.interplas.com/product_images/1000/DO-NOT-FREEZE-International-Safe-Handling-Labe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23041" y="3352800"/>
            <a:ext cx="1247775"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1" name="Picture 2" descr="http://www.nefab.com/UserUploadImages/Packaging_Info/Packaging_Symbols/Flammable-Liquids.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29819" y="3482975"/>
            <a:ext cx="2190750" cy="1111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2" name="Picture 2" descr="http://www.technologystudent.com/images4/frag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0519" y="3482879"/>
            <a:ext cx="1095375"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20</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5219400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9144000" cy="762000"/>
          </a:xfrm>
        </p:spPr>
        <p:txBody>
          <a:bodyPr>
            <a:normAutofit/>
          </a:bodyPr>
          <a:lstStyle/>
          <a:p>
            <a:r>
              <a:rPr lang="en-US" sz="3600" dirty="0" smtClean="0"/>
              <a:t>Documentation of Customer Packaging</a:t>
            </a:r>
            <a:endParaRPr lang="en-US" sz="3600" dirty="0"/>
          </a:p>
        </p:txBody>
      </p:sp>
      <p:sp>
        <p:nvSpPr>
          <p:cNvPr id="10" name="TextBox 9"/>
          <p:cNvSpPr txBox="1"/>
          <p:nvPr/>
        </p:nvSpPr>
        <p:spPr>
          <a:xfrm>
            <a:off x="1032164" y="4114800"/>
            <a:ext cx="7924800" cy="1200328"/>
          </a:xfrm>
          <a:prstGeom prst="rect">
            <a:avLst/>
          </a:prstGeom>
          <a:noFill/>
        </p:spPr>
        <p:txBody>
          <a:bodyPr wrap="square" rtlCol="0">
            <a:spAutoFit/>
          </a:bodyPr>
          <a:lstStyle/>
          <a:p>
            <a:pPr defTabSz="457200" fontAlgn="auto">
              <a:spcBef>
                <a:spcPts val="0"/>
              </a:spcBef>
              <a:spcAft>
                <a:spcPts val="0"/>
              </a:spcAft>
            </a:pPr>
            <a:r>
              <a:rPr lang="en-US" sz="2400" dirty="0">
                <a:solidFill>
                  <a:prstClr val="black"/>
                </a:solidFill>
                <a:latin typeface="Calibri"/>
              </a:rPr>
              <a:t>If any of the above documentation does not match the merchandise quantity, type, or labeling, </a:t>
            </a:r>
            <a:r>
              <a:rPr lang="en-US" sz="2400" dirty="0" smtClean="0">
                <a:solidFill>
                  <a:prstClr val="black"/>
                </a:solidFill>
                <a:latin typeface="Calibri"/>
              </a:rPr>
              <a:t>you </a:t>
            </a:r>
            <a:br>
              <a:rPr lang="en-US" sz="2400" dirty="0" smtClean="0">
                <a:solidFill>
                  <a:prstClr val="black"/>
                </a:solidFill>
                <a:latin typeface="Calibri"/>
              </a:rPr>
            </a:br>
            <a:r>
              <a:rPr lang="en-US" sz="2400" dirty="0" smtClean="0">
                <a:solidFill>
                  <a:prstClr val="black"/>
                </a:solidFill>
                <a:latin typeface="Calibri"/>
              </a:rPr>
              <a:t>must                       and </a:t>
            </a:r>
            <a:r>
              <a:rPr lang="en-US" sz="2400" dirty="0">
                <a:solidFill>
                  <a:prstClr val="black"/>
                </a:solidFill>
                <a:latin typeface="Calibri"/>
              </a:rPr>
              <a:t>notify your </a:t>
            </a:r>
            <a:r>
              <a:rPr lang="en-US" sz="2400" dirty="0" smtClean="0">
                <a:solidFill>
                  <a:prstClr val="black"/>
                </a:solidFill>
                <a:latin typeface="Calibri"/>
              </a:rPr>
              <a:t>supervisor! </a:t>
            </a:r>
            <a:endParaRPr lang="en-US" sz="2400" dirty="0">
              <a:solidFill>
                <a:prstClr val="black"/>
              </a:solidFill>
              <a:latin typeface="Calibri"/>
            </a:endParaRPr>
          </a:p>
        </p:txBody>
      </p:sp>
      <p:sp>
        <p:nvSpPr>
          <p:cNvPr id="11" name="TextBox 10"/>
          <p:cNvSpPr txBox="1"/>
          <p:nvPr/>
        </p:nvSpPr>
        <p:spPr>
          <a:xfrm>
            <a:off x="381000" y="1437144"/>
            <a:ext cx="8382000" cy="2677656"/>
          </a:xfrm>
          <a:prstGeom prst="rect">
            <a:avLst/>
          </a:prstGeom>
          <a:noFill/>
        </p:spPr>
        <p:txBody>
          <a:bodyPr wrap="square" rtlCol="0">
            <a:spAutoFit/>
          </a:bodyPr>
          <a:lstStyle/>
          <a:p>
            <a:pPr defTabSz="457200" fontAlgn="auto">
              <a:spcBef>
                <a:spcPts val="0"/>
              </a:spcBef>
              <a:spcAft>
                <a:spcPts val="0"/>
              </a:spcAft>
            </a:pPr>
            <a:r>
              <a:rPr lang="en-US" sz="2400" dirty="0">
                <a:solidFill>
                  <a:prstClr val="black"/>
                </a:solidFill>
                <a:latin typeface="Calibri"/>
              </a:rPr>
              <a:t>The information you will need to check includes</a:t>
            </a:r>
            <a:r>
              <a:rPr lang="en-US" sz="2400" dirty="0" smtClean="0">
                <a:solidFill>
                  <a:prstClr val="black"/>
                </a:solidFill>
                <a:latin typeface="Calibri"/>
              </a:rPr>
              <a:t>:</a:t>
            </a:r>
          </a:p>
          <a:p>
            <a:pPr marL="285750" indent="-285750" defTabSz="457200" fontAlgn="auto">
              <a:spcBef>
                <a:spcPts val="0"/>
              </a:spcBef>
              <a:spcAft>
                <a:spcPts val="0"/>
              </a:spcAft>
              <a:buFont typeface="Arial" pitchFamily="34" charset="0"/>
              <a:buChar char="•"/>
            </a:pPr>
            <a:r>
              <a:rPr lang="en-US" sz="2400" dirty="0" smtClean="0">
                <a:solidFill>
                  <a:prstClr val="black"/>
                </a:solidFill>
                <a:latin typeface="Calibri"/>
              </a:rPr>
              <a:t>A packing slip that describes the size of the order</a:t>
            </a:r>
          </a:p>
          <a:p>
            <a:pPr marL="342900" indent="-342900" defTabSz="457200" fontAlgn="auto">
              <a:spcBef>
                <a:spcPts val="0"/>
              </a:spcBef>
              <a:spcAft>
                <a:spcPts val="0"/>
              </a:spcAft>
              <a:buFont typeface="Arial" pitchFamily="34" charset="0"/>
              <a:buChar char="•"/>
            </a:pPr>
            <a:r>
              <a:rPr lang="en-US" sz="2400" dirty="0" smtClean="0">
                <a:solidFill>
                  <a:prstClr val="black"/>
                </a:solidFill>
                <a:latin typeface="Calibri"/>
              </a:rPr>
              <a:t>The </a:t>
            </a:r>
            <a:r>
              <a:rPr lang="en-US" sz="2400" dirty="0">
                <a:solidFill>
                  <a:prstClr val="black"/>
                </a:solidFill>
                <a:latin typeface="Calibri"/>
              </a:rPr>
              <a:t>tracking number </a:t>
            </a:r>
            <a:endParaRPr lang="en-US" sz="2400" dirty="0" smtClean="0">
              <a:solidFill>
                <a:prstClr val="black"/>
              </a:solidFill>
              <a:latin typeface="Calibri"/>
            </a:endParaRPr>
          </a:p>
          <a:p>
            <a:pPr marL="342900" indent="-342900" defTabSz="457200" fontAlgn="auto">
              <a:spcBef>
                <a:spcPts val="0"/>
              </a:spcBef>
              <a:spcAft>
                <a:spcPts val="0"/>
              </a:spcAft>
              <a:buFont typeface="Arial" pitchFamily="34" charset="0"/>
              <a:buChar char="•"/>
            </a:pPr>
            <a:r>
              <a:rPr lang="en-US" sz="2400" dirty="0" smtClean="0">
                <a:solidFill>
                  <a:prstClr val="black"/>
                </a:solidFill>
                <a:latin typeface="Calibri"/>
              </a:rPr>
              <a:t>The </a:t>
            </a:r>
            <a:r>
              <a:rPr lang="en-US" sz="2400" dirty="0">
                <a:solidFill>
                  <a:prstClr val="black"/>
                </a:solidFill>
                <a:latin typeface="Calibri"/>
              </a:rPr>
              <a:t>handling requirement symbols we just talked about, when they are appropriate </a:t>
            </a:r>
            <a:endParaRPr lang="en-US" sz="2400" dirty="0" smtClean="0">
              <a:solidFill>
                <a:prstClr val="black"/>
              </a:solidFill>
              <a:latin typeface="Calibri"/>
            </a:endParaRPr>
          </a:p>
          <a:p>
            <a:pPr marL="342900" indent="-342900" defTabSz="457200" fontAlgn="auto">
              <a:spcBef>
                <a:spcPts val="0"/>
              </a:spcBef>
              <a:spcAft>
                <a:spcPts val="0"/>
              </a:spcAft>
              <a:buFont typeface="Arial" pitchFamily="34" charset="0"/>
              <a:buChar char="•"/>
            </a:pPr>
            <a:r>
              <a:rPr lang="en-US" sz="2400" dirty="0" smtClean="0">
                <a:solidFill>
                  <a:prstClr val="black"/>
                </a:solidFill>
                <a:latin typeface="Calibri"/>
              </a:rPr>
              <a:t>A </a:t>
            </a:r>
            <a:r>
              <a:rPr lang="en-US" sz="2400" dirty="0">
                <a:solidFill>
                  <a:prstClr val="black"/>
                </a:solidFill>
                <a:latin typeface="Calibri"/>
              </a:rPr>
              <a:t>shipping manifest, used to identify the materials loaded onto a truck and the hazards associated with that </a:t>
            </a:r>
            <a:r>
              <a:rPr lang="en-US" sz="2400" dirty="0" smtClean="0">
                <a:solidFill>
                  <a:prstClr val="black"/>
                </a:solidFill>
                <a:latin typeface="Calibri"/>
              </a:rPr>
              <a:t>material. </a:t>
            </a:r>
          </a:p>
        </p:txBody>
      </p:sp>
      <p:pic>
        <p:nvPicPr>
          <p:cNvPr id="2055" name="rg_hi" descr="http://t3.gstatic.com/images?q=tbn:ANd9GcRCuqCLh8H6SK584dw134dWe-vXCR1k6Tz99UKmDSEsmM0cUQu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876800"/>
            <a:ext cx="962025" cy="962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21</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993456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26236"/>
            <a:ext cx="9144000" cy="769164"/>
          </a:xfrm>
        </p:spPr>
        <p:txBody>
          <a:bodyPr>
            <a:normAutofit/>
          </a:bodyPr>
          <a:lstStyle/>
          <a:p>
            <a:r>
              <a:rPr lang="en-US" sz="4000" dirty="0" smtClean="0"/>
              <a:t>Product Communication</a:t>
            </a:r>
            <a:endParaRPr lang="en-US" sz="4000" dirty="0"/>
          </a:p>
        </p:txBody>
      </p:sp>
      <p:sp>
        <p:nvSpPr>
          <p:cNvPr id="3" name="Text Placeholder 2"/>
          <p:cNvSpPr>
            <a:spLocks noGrp="1"/>
          </p:cNvSpPr>
          <p:nvPr>
            <p:ph type="subTitle" idx="1"/>
          </p:nvPr>
        </p:nvSpPr>
        <p:spPr>
          <a:xfrm>
            <a:off x="4572000" y="2313296"/>
            <a:ext cx="2968388" cy="1740088"/>
          </a:xfrm>
        </p:spPr>
        <p:txBody>
          <a:bodyPr/>
          <a:lstStyle/>
          <a:p>
            <a:pPr marL="457200" lvl="1" indent="0">
              <a:buNone/>
            </a:pPr>
            <a:endParaRPr lang="en-US" sz="2000" dirty="0" smtClean="0"/>
          </a:p>
          <a:p>
            <a:pPr marL="800100" lvl="1" indent="-342900">
              <a:buFont typeface="+mj-lt"/>
              <a:buAutoNum type="arabicPeriod"/>
            </a:pPr>
            <a:endParaRPr lang="en-US" sz="2000" dirty="0"/>
          </a:p>
          <a:p>
            <a:endParaRPr lang="en-US" dirty="0" smtClean="0"/>
          </a:p>
        </p:txBody>
      </p:sp>
      <p:sp>
        <p:nvSpPr>
          <p:cNvPr id="5" name="TextBox 4"/>
          <p:cNvSpPr txBox="1"/>
          <p:nvPr/>
        </p:nvSpPr>
        <p:spPr>
          <a:xfrm>
            <a:off x="4267200" y="2133600"/>
            <a:ext cx="4038600" cy="954107"/>
          </a:xfrm>
          <a:prstGeom prst="rect">
            <a:avLst/>
          </a:prstGeom>
          <a:noFill/>
        </p:spPr>
        <p:txBody>
          <a:bodyPr wrap="square" rtlCol="0">
            <a:spAutoFit/>
          </a:bodyPr>
          <a:lstStyle/>
          <a:p>
            <a:pPr defTabSz="457200" fontAlgn="auto">
              <a:spcBef>
                <a:spcPts val="0"/>
              </a:spcBef>
              <a:spcAft>
                <a:spcPts val="0"/>
              </a:spcAft>
            </a:pPr>
            <a:r>
              <a:rPr lang="en-US" sz="2800" dirty="0" smtClean="0">
                <a:solidFill>
                  <a:prstClr val="black"/>
                </a:solidFill>
                <a:latin typeface="+mn-lt"/>
              </a:rPr>
              <a:t>Prompt communication reduces problems !</a:t>
            </a:r>
            <a:endParaRPr lang="en-US" sz="2800" dirty="0">
              <a:solidFill>
                <a:prstClr val="black"/>
              </a:solidFill>
              <a:latin typeface="+mn-lt"/>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313296"/>
            <a:ext cx="2562368" cy="2562368"/>
          </a:xfrm>
          <a:prstGeom prst="rect">
            <a:avLst/>
          </a:prstGeom>
          <a:effectLst>
            <a:outerShdw blurRad="73025" dist="114300" dir="2700000" algn="tl" rotWithShape="0">
              <a:srgbClr val="000000"/>
            </a:outerShdw>
          </a:effectLst>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22</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11390320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311" y="3352800"/>
            <a:ext cx="3018689" cy="2724367"/>
          </a:xfrm>
          <a:prstGeom prst="rect">
            <a:avLst/>
          </a:prstGeom>
        </p:spPr>
      </p:pic>
      <p:sp>
        <p:nvSpPr>
          <p:cNvPr id="2" name="Title 1"/>
          <p:cNvSpPr>
            <a:spLocks noGrp="1"/>
          </p:cNvSpPr>
          <p:nvPr>
            <p:ph type="ctrTitle"/>
          </p:nvPr>
        </p:nvSpPr>
        <p:spPr>
          <a:xfrm>
            <a:off x="19792" y="1734630"/>
            <a:ext cx="9124208" cy="1618170"/>
          </a:xfrm>
        </p:spPr>
        <p:txBody>
          <a:bodyPr>
            <a:normAutofit fontScale="90000"/>
          </a:bodyPr>
          <a:lstStyle/>
          <a:p>
            <a:r>
              <a:rPr lang="en-US" sz="2400" dirty="0" smtClean="0"/>
              <a:t>Product </a:t>
            </a:r>
            <a:r>
              <a:rPr lang="en-US" sz="2400" dirty="0"/>
              <a:t>and all relevant </a:t>
            </a:r>
            <a:r>
              <a:rPr lang="en-US" sz="2400" dirty="0" smtClean="0"/>
              <a:t>information</a:t>
            </a:r>
            <a:br>
              <a:rPr lang="en-US" sz="2400" dirty="0" smtClean="0"/>
            </a:br>
            <a:r>
              <a:rPr lang="en-US" sz="2400" dirty="0" smtClean="0"/>
              <a:t>--</a:t>
            </a:r>
            <a:r>
              <a:rPr lang="en-US" sz="2400" dirty="0"/>
              <a:t>such as quantity, destination, and packaging </a:t>
            </a:r>
            <a:r>
              <a:rPr lang="en-US" sz="2400" dirty="0" smtClean="0"/>
              <a:t>instructions--</a:t>
            </a:r>
            <a:br>
              <a:rPr lang="en-US" sz="2400" dirty="0" smtClean="0"/>
            </a:br>
            <a:r>
              <a:rPr lang="en-US" sz="2400" dirty="0" smtClean="0"/>
              <a:t>are </a:t>
            </a:r>
            <a:r>
              <a:rPr lang="en-US" sz="2400" dirty="0"/>
              <a:t>checked against the work </a:t>
            </a:r>
            <a:r>
              <a:rPr lang="en-US" sz="2400" dirty="0" smtClean="0"/>
              <a:t>order</a:t>
            </a:r>
            <a:r>
              <a:rPr lang="en-US" dirty="0" smtClean="0"/>
              <a:t/>
            </a:r>
            <a:br>
              <a:rPr lang="en-US" dirty="0" smtClean="0"/>
            </a:br>
            <a:endParaRPr lang="en-US" dirty="0"/>
          </a:p>
        </p:txBody>
      </p:sp>
      <p:sp>
        <p:nvSpPr>
          <p:cNvPr id="5" name="TextBox 4"/>
          <p:cNvSpPr txBox="1"/>
          <p:nvPr/>
        </p:nvSpPr>
        <p:spPr>
          <a:xfrm>
            <a:off x="2438400" y="4963180"/>
            <a:ext cx="4495800" cy="523220"/>
          </a:xfrm>
          <a:prstGeom prst="rect">
            <a:avLst/>
          </a:prstGeom>
          <a:noFill/>
        </p:spPr>
        <p:txBody>
          <a:bodyPr wrap="square" rtlCol="0">
            <a:spAutoFit/>
          </a:bodyPr>
          <a:lstStyle/>
          <a:p>
            <a:pPr defTabSz="457200" fontAlgn="auto">
              <a:spcBef>
                <a:spcPts val="0"/>
              </a:spcBef>
              <a:spcAft>
                <a:spcPts val="0"/>
              </a:spcAft>
            </a:pPr>
            <a:r>
              <a:rPr lang="en-US" sz="2800" dirty="0" smtClean="0">
                <a:solidFill>
                  <a:prstClr val="black"/>
                </a:solidFill>
                <a:latin typeface="+mn-lt"/>
              </a:rPr>
              <a:t>Practice Package </a:t>
            </a:r>
            <a:r>
              <a:rPr lang="en-US" sz="2800" dirty="0">
                <a:solidFill>
                  <a:prstClr val="black"/>
                </a:solidFill>
                <a:latin typeface="+mn-lt"/>
              </a:rPr>
              <a:t>E</a:t>
            </a:r>
            <a:r>
              <a:rPr lang="en-US" sz="2800" dirty="0" smtClean="0">
                <a:solidFill>
                  <a:prstClr val="black"/>
                </a:solidFill>
                <a:latin typeface="+mn-lt"/>
              </a:rPr>
              <a:t>xercise</a:t>
            </a:r>
            <a:endParaRPr lang="en-US" sz="2800" dirty="0">
              <a:solidFill>
                <a:prstClr val="black"/>
              </a:solidFill>
              <a:latin typeface="+mn-lt"/>
            </a:endParaRP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23</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3198233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1" y="670105"/>
            <a:ext cx="9127999" cy="1311095"/>
          </a:xfrm>
        </p:spPr>
        <p:txBody>
          <a:bodyPr>
            <a:normAutofit fontScale="90000"/>
          </a:bodyPr>
          <a:lstStyle/>
          <a:p>
            <a:r>
              <a:rPr lang="en-US" dirty="0" smtClean="0"/>
              <a:t>Product Stored or Staged for Shipping</a:t>
            </a:r>
            <a:br>
              <a:rPr lang="en-US" dirty="0" smtClean="0"/>
            </a:b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958357"/>
            <a:ext cx="3581400" cy="2381631"/>
          </a:xfrm>
          <a:prstGeom prst="rect">
            <a:avLst/>
          </a:prstGeom>
        </p:spPr>
      </p:pic>
      <p:sp>
        <p:nvSpPr>
          <p:cNvPr id="7" name="TextBox 6"/>
          <p:cNvSpPr txBox="1"/>
          <p:nvPr/>
        </p:nvSpPr>
        <p:spPr>
          <a:xfrm>
            <a:off x="3810000" y="4245114"/>
            <a:ext cx="2342028" cy="707886"/>
          </a:xfrm>
          <a:prstGeom prst="rect">
            <a:avLst/>
          </a:prstGeom>
          <a:noFill/>
        </p:spPr>
        <p:txBody>
          <a:bodyPr wrap="square" rtlCol="0">
            <a:spAutoFit/>
          </a:bodyPr>
          <a:lstStyle/>
          <a:p>
            <a:pPr defTabSz="457200" fontAlgn="auto">
              <a:spcBef>
                <a:spcPts val="0"/>
              </a:spcBef>
              <a:spcAft>
                <a:spcPts val="0"/>
              </a:spcAft>
            </a:pPr>
            <a:r>
              <a:rPr lang="en-US" sz="2000" dirty="0" smtClean="0">
                <a:solidFill>
                  <a:prstClr val="black"/>
                </a:solidFill>
                <a:latin typeface="+mn-lt"/>
              </a:rPr>
              <a:t>Practice moving packages safely !</a:t>
            </a:r>
            <a:endParaRPr lang="en-US" sz="2000" dirty="0">
              <a:solidFill>
                <a:prstClr val="black"/>
              </a:solidFill>
              <a:latin typeface="+mn-lt"/>
            </a:endParaRPr>
          </a:p>
        </p:txBody>
      </p:sp>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24</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31712427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3400"/>
            <a:ext cx="9144000" cy="757344"/>
          </a:xfrm>
        </p:spPr>
        <p:txBody>
          <a:bodyPr>
            <a:normAutofit/>
          </a:bodyPr>
          <a:lstStyle/>
          <a:p>
            <a:r>
              <a:rPr lang="en-US" sz="4000" dirty="0"/>
              <a:t>L</a:t>
            </a:r>
            <a:r>
              <a:rPr lang="en-US" sz="4000" dirty="0" smtClean="0"/>
              <a:t>abeling, Packaging, and Transport</a:t>
            </a:r>
            <a:endParaRPr lang="en-US" sz="4000" dirty="0"/>
          </a:p>
        </p:txBody>
      </p:sp>
      <p:sp>
        <p:nvSpPr>
          <p:cNvPr id="7" name="TextBox 6"/>
          <p:cNvSpPr txBox="1"/>
          <p:nvPr/>
        </p:nvSpPr>
        <p:spPr>
          <a:xfrm>
            <a:off x="1524000" y="4572000"/>
            <a:ext cx="6635704" cy="1015663"/>
          </a:xfrm>
          <a:prstGeom prst="rect">
            <a:avLst/>
          </a:prstGeom>
          <a:noFill/>
        </p:spPr>
        <p:txBody>
          <a:bodyPr wrap="square" rtlCol="0">
            <a:spAutoFit/>
          </a:bodyPr>
          <a:lstStyle/>
          <a:p>
            <a:pPr defTabSz="457200" fontAlgn="auto">
              <a:spcBef>
                <a:spcPts val="0"/>
              </a:spcBef>
              <a:spcAft>
                <a:spcPts val="0"/>
              </a:spcAft>
            </a:pPr>
            <a:r>
              <a:rPr lang="en-US" sz="2000" dirty="0" smtClean="0">
                <a:solidFill>
                  <a:prstClr val="black"/>
                </a:solidFill>
                <a:latin typeface="+mn-lt"/>
              </a:rPr>
              <a:t>Regulations require proper handling!</a:t>
            </a:r>
          </a:p>
          <a:p>
            <a:pPr defTabSz="457200" fontAlgn="auto">
              <a:spcBef>
                <a:spcPts val="0"/>
              </a:spcBef>
              <a:spcAft>
                <a:spcPts val="0"/>
              </a:spcAft>
            </a:pPr>
            <a:endParaRPr lang="en-US" sz="2000" dirty="0">
              <a:solidFill>
                <a:prstClr val="black"/>
              </a:solidFill>
              <a:latin typeface="+mn-lt"/>
            </a:endParaRPr>
          </a:p>
          <a:p>
            <a:pPr defTabSz="457200" fontAlgn="auto">
              <a:spcBef>
                <a:spcPts val="0"/>
              </a:spcBef>
              <a:spcAft>
                <a:spcPts val="0"/>
              </a:spcAft>
            </a:pPr>
            <a:r>
              <a:rPr lang="en-US" sz="2000" dirty="0" smtClean="0">
                <a:solidFill>
                  <a:prstClr val="black"/>
                </a:solidFill>
                <a:latin typeface="+mn-lt"/>
              </a:rPr>
              <a:t>Documentation is then filed according to company policy.</a:t>
            </a:r>
            <a:endParaRPr lang="en-US" sz="2000" dirty="0">
              <a:solidFill>
                <a:prstClr val="black"/>
              </a:solidFill>
              <a:latin typeface="+mn-lt"/>
            </a:endParaRPr>
          </a:p>
        </p:txBody>
      </p:sp>
      <p:pic>
        <p:nvPicPr>
          <p:cNvPr id="3074" name="Picture 1" descr="Do Not Stack 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09800"/>
            <a:ext cx="1905000"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75" name="Picture 3" descr="ID-1001286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828800"/>
            <a:ext cx="2657475" cy="2657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25</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41060985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401372"/>
            <a:ext cx="8991600" cy="817828"/>
          </a:xfrm>
        </p:spPr>
        <p:txBody>
          <a:bodyPr>
            <a:normAutofit/>
          </a:bodyPr>
          <a:lstStyle/>
          <a:p>
            <a:r>
              <a:rPr lang="en-US" sz="2400" b="1" dirty="0" smtClean="0"/>
              <a:t> </a:t>
            </a:r>
            <a:r>
              <a:rPr lang="en-US" sz="4000" dirty="0" smtClean="0"/>
              <a:t>Material Handling Procedures</a:t>
            </a:r>
            <a:endParaRPr lang="en-US" dirty="0"/>
          </a:p>
        </p:txBody>
      </p:sp>
      <p:sp>
        <p:nvSpPr>
          <p:cNvPr id="7" name="TextBox 6"/>
          <p:cNvSpPr txBox="1"/>
          <p:nvPr/>
        </p:nvSpPr>
        <p:spPr>
          <a:xfrm>
            <a:off x="1524000" y="4800600"/>
            <a:ext cx="6903961" cy="523220"/>
          </a:xfrm>
          <a:prstGeom prst="rect">
            <a:avLst/>
          </a:prstGeom>
          <a:noFill/>
        </p:spPr>
        <p:txBody>
          <a:bodyPr wrap="square" rtlCol="0">
            <a:spAutoFit/>
          </a:bodyPr>
          <a:lstStyle/>
          <a:p>
            <a:pPr defTabSz="457200" fontAlgn="auto">
              <a:spcBef>
                <a:spcPts val="0"/>
              </a:spcBef>
              <a:spcAft>
                <a:spcPts val="0"/>
              </a:spcAft>
            </a:pPr>
            <a:r>
              <a:rPr lang="en-US" sz="2800" dirty="0" smtClean="0">
                <a:solidFill>
                  <a:prstClr val="black"/>
                </a:solidFill>
                <a:latin typeface="+mn-lt"/>
              </a:rPr>
              <a:t>Regulations require proper handling!</a:t>
            </a:r>
            <a:endParaRPr lang="en-US" sz="2800" dirty="0">
              <a:solidFill>
                <a:prstClr val="black"/>
              </a:solidFill>
              <a:latin typeface="+mn-lt"/>
            </a:endParaRPr>
          </a:p>
        </p:txBody>
      </p:sp>
      <p:pic>
        <p:nvPicPr>
          <p:cNvPr id="4098" name="Picture 2" descr="damaged box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830" y="1570630"/>
            <a:ext cx="2772770" cy="27727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9" name="Picture 3" descr="ID-1001452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981200"/>
            <a:ext cx="3097404"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26</a:t>
            </a:fld>
            <a:r>
              <a:rPr lang="en-US" dirty="0" smtClean="0">
                <a:solidFill>
                  <a:srgbClr val="000000"/>
                </a:solidFill>
              </a:rPr>
              <a:t>/27</a:t>
            </a:r>
            <a:endParaRPr lang="en-US" dirty="0">
              <a:solidFill>
                <a:srgbClr val="000000"/>
              </a:solidFill>
            </a:endParaRPr>
          </a:p>
        </p:txBody>
      </p:sp>
    </p:spTree>
    <p:extLst>
      <p:ext uri="{BB962C8B-B14F-4D97-AF65-F5344CB8AC3E}">
        <p14:creationId xmlns:p14="http://schemas.microsoft.com/office/powerpoint/2010/main" val="13482398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27710" y="274638"/>
            <a:ext cx="9171709"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Summary</a:t>
            </a:r>
          </a:p>
        </p:txBody>
      </p:sp>
      <p:sp>
        <p:nvSpPr>
          <p:cNvPr id="15363" name="Rectangle 3"/>
          <p:cNvSpPr>
            <a:spLocks noGrp="1" noChangeArrowheads="1"/>
          </p:cNvSpPr>
          <p:nvPr>
            <p:ph idx="1"/>
          </p:nvPr>
        </p:nvSpPr>
        <p:spPr>
          <a:xfrm>
            <a:off x="76200" y="1447800"/>
            <a:ext cx="8915400" cy="2027238"/>
          </a:xfrm>
        </p:spPr>
        <p:txBody>
          <a:bodyPr>
            <a:normAutofit/>
          </a:bodyPr>
          <a:lstStyle/>
          <a:p>
            <a:pPr eaLnBrk="1" hangingPunct="1">
              <a:spcAft>
                <a:spcPts val="1200"/>
              </a:spcAft>
            </a:pPr>
            <a:r>
              <a:rPr lang="en-US" sz="2800" dirty="0" smtClean="0">
                <a:solidFill>
                  <a:srgbClr val="800000"/>
                </a:solidFill>
              </a:rPr>
              <a:t>Supply chain improvement activities</a:t>
            </a:r>
          </a:p>
          <a:p>
            <a:pPr eaLnBrk="1" hangingPunct="1">
              <a:spcAft>
                <a:spcPts val="1200"/>
              </a:spcAft>
            </a:pPr>
            <a:r>
              <a:rPr lang="en-US" sz="2800" dirty="0" smtClean="0">
                <a:solidFill>
                  <a:srgbClr val="008000"/>
                </a:solidFill>
              </a:rPr>
              <a:t>Supply chain understanding is important for improvement</a:t>
            </a:r>
          </a:p>
          <a:p>
            <a:pPr eaLnBrk="1" hangingPunct="1">
              <a:spcAft>
                <a:spcPts val="1200"/>
              </a:spcAft>
            </a:pPr>
            <a:r>
              <a:rPr lang="en-US" sz="2800" dirty="0" smtClean="0"/>
              <a:t>Company success is dependent on supply chain success</a:t>
            </a:r>
          </a:p>
        </p:txBody>
      </p:sp>
      <p:pic>
        <p:nvPicPr>
          <p:cNvPr id="6146" name="Picture 2" descr="C:\Documents and Settings\edickinson\Local Settings\Temporary Internet Files\Content.IE5\X017BEQ2\MCj04396090000[1].png"/>
          <p:cNvPicPr>
            <a:picLocks noChangeAspect="1" noChangeArrowheads="1"/>
          </p:cNvPicPr>
          <p:nvPr/>
        </p:nvPicPr>
        <p:blipFill>
          <a:blip r:embed="rId4" cstate="print"/>
          <a:srcRect/>
          <a:stretch>
            <a:fillRect/>
          </a:stretch>
        </p:blipFill>
        <p:spPr bwMode="auto">
          <a:xfrm>
            <a:off x="4343400" y="3581400"/>
            <a:ext cx="3492830" cy="3042880"/>
          </a:xfrm>
          <a:prstGeom prst="rect">
            <a:avLst/>
          </a:prstGeom>
          <a:noFill/>
        </p:spPr>
      </p:pic>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27</a:t>
            </a:fld>
            <a:r>
              <a:rPr lang="en-US" dirty="0" smtClean="0">
                <a:solidFill>
                  <a:srgbClr val="000000"/>
                </a:solidFill>
              </a:rPr>
              <a:t>/27</a:t>
            </a:r>
            <a:endParaRPr lang="en-US"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fade">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PRRESPONSE4" val="7"/>
  <p:tag name="PRRESPONSE8" val="3"/>
  <p:tag name="POWERPOINTVERSION" val="12.0"/>
  <p:tag name="ANSWERNOWSTYLE" val="-1"/>
  <p:tag name="COUNTDOWNSECONDS" val="10"/>
  <p:tag name="BACKUPMAINTENANCE" val="7"/>
  <p:tag name="AUTOUPDATEALIASES" val="True"/>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USESECONDARYMONITOR" val="True"/>
  <p:tag name="RESPCOUNTERFORMAT" val="0"/>
  <p:tag name="CHARTVALUEFORMAT" val="0"/>
  <p:tag name="TEAMSINLEADERBOARD" val="5"/>
  <p:tag name="CUSTOMGRIDBACKCOLOR" val="-2830136"/>
  <p:tag name="DISPLAYDEVICENUMBER" val="True"/>
  <p:tag name="GRIDPOSITION" val="1"/>
  <p:tag name="PARTLISTDEFAULT" val="0"/>
  <p:tag name="AUTOADJUSTPARTRANGE" val="True"/>
  <p:tag name="PRRESPONSE1" val="10"/>
  <p:tag name="PRRESPONSE7" val="4"/>
  <p:tag name="BULLETTYPE" val="3"/>
  <p:tag name="NUMRESPONSES" val="1"/>
  <p:tag name="PARTICIPANTSINLEADERBOARD" val="5"/>
  <p:tag name="CUSTOMCELLBACKCOLOR1" val="-657956"/>
  <p:tag name="GRIDOPACITY" val="90"/>
  <p:tag name="MULTIRESPDIVISOR" val="1"/>
  <p:tag name="CHARTSCALE" val="True"/>
  <p:tag name="PRRESPONSE5" val="6"/>
  <p:tag name="SHOWBARVISIBLE" val="True"/>
  <p:tag name="BACKUPSESSIONS" val="True"/>
  <p:tag name="BUBBLEVALUEFORMAT" val="0.0"/>
  <p:tag name="DISPLAYDEVICEID" val="True"/>
  <p:tag name="CORRECTPOINTVALUE" val="100"/>
  <p:tag name="FIBINCLUDEOTHER" val="True"/>
  <p:tag name="TPVERSION" val="2008"/>
  <p:tag name="REVIEWONLY" val="False"/>
  <p:tag name="CUSTOMCELLBACKCOLOR3" val="-268652"/>
  <p:tag name="RESETCHARTS" val="True"/>
  <p:tag name="PRRESPONSE2" val="9"/>
  <p:tag name="RESPCOUNTERSTYLE" val="-1"/>
  <p:tag name="BUBBLEGROUPING" val="3"/>
  <p:tag name="INCORRECTPOINTVALUE" val="0"/>
  <p:tag name="PRRESPONSE10" val="1"/>
  <p:tag name="MAXRESPONDERS" val="5"/>
  <p:tag name="REALTIMEBACKUP" val="False"/>
  <p:tag name="INPUTSOURCE" val="1"/>
  <p:tag name="CHARTCOLORS" val="0"/>
  <p:tag name="ROTATIONINTERVAL" val="2"/>
  <p:tag name="PRRESPONSE6" val="5"/>
  <p:tag name="FIBDISPLAYRESULTS" val="True"/>
  <p:tag name="COUNTDOWNSTYLE" val="-1"/>
  <p:tag name="GRIDSIZE" val="{Width=800, Height=600}"/>
  <p:tag name="CUSTOMCELLBACKCOLOR4" val="-8355712"/>
  <p:tag name="DELIMITERS"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TotalTime>
  <Words>2308</Words>
  <Application>Microsoft Office PowerPoint</Application>
  <PresentationFormat>On-screen Show (4:3)</PresentationFormat>
  <Paragraphs>250</Paragraphs>
  <Slides>27</Slides>
  <Notes>25</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Courier New</vt:lpstr>
      <vt:lpstr>Futura Condensed</vt:lpstr>
      <vt:lpstr>Futura Medium</vt:lpstr>
      <vt:lpstr>Symbol</vt:lpstr>
      <vt:lpstr>Times New Roman</vt:lpstr>
      <vt:lpstr>Office Theme</vt:lpstr>
      <vt:lpstr>Foundations of Manufacturing</vt:lpstr>
      <vt:lpstr>PowerPoint Presentation</vt:lpstr>
      <vt:lpstr>Learning Objectives (Cont’d.)</vt:lpstr>
      <vt:lpstr>QUESTION</vt:lpstr>
      <vt:lpstr>The Supply Chain</vt:lpstr>
      <vt:lpstr>The Supply Chain</vt:lpstr>
      <vt:lpstr>QUESTION</vt:lpstr>
      <vt:lpstr>The Supply Chain Informal  Communication Needs</vt:lpstr>
      <vt:lpstr>Supply Chain Information Loop</vt:lpstr>
      <vt:lpstr>QUESTION</vt:lpstr>
      <vt:lpstr>The Changing Supply Chain</vt:lpstr>
      <vt:lpstr>Why Are Supply Chains Difficult To Manage?</vt:lpstr>
      <vt:lpstr>QUESTION</vt:lpstr>
      <vt:lpstr>Cost of Poor Supply Chain Management</vt:lpstr>
      <vt:lpstr>Preparing the Product for Shipping or Distribution</vt:lpstr>
      <vt:lpstr>Preparing the Product for Shipping or Distribution (Cont’d.)</vt:lpstr>
      <vt:lpstr>PowerPoint Presentation</vt:lpstr>
      <vt:lpstr>Packaging Materials</vt:lpstr>
      <vt:lpstr>Packaging Materials (Cont’d.)</vt:lpstr>
      <vt:lpstr>Packaging Materials (Cont’d.) </vt:lpstr>
      <vt:lpstr>Documentation of Customer Packaging</vt:lpstr>
      <vt:lpstr>Product Communication</vt:lpstr>
      <vt:lpstr>Product and all relevant information --such as quantity, destination, and packaging instructions-- are checked against the work order </vt:lpstr>
      <vt:lpstr>Product Stored or Staged for Shipping </vt:lpstr>
      <vt:lpstr>Labeling, Packaging, and Transport</vt:lpstr>
      <vt:lpstr> Material Handling Procedures</vt:lpstr>
      <vt:lpstr>Summary</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97</cp:revision>
  <cp:lastPrinted>2015-01-11T19:23:04Z</cp:lastPrinted>
  <dcterms:created xsi:type="dcterms:W3CDTF">2006-11-06T17:53:47Z</dcterms:created>
  <dcterms:modified xsi:type="dcterms:W3CDTF">2016-01-19T19:57:51Z</dcterms:modified>
</cp:coreProperties>
</file>