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tags/tag23.xml" ContentType="application/vnd.openxmlformats-officedocument.presentationml.tags+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tags/tag27.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tags/tag29.xml" ContentType="application/vnd.openxmlformats-officedocument.presentationml.tags+xml"/>
  <Override PartName="/ppt/notesSlides/notesSlide33.xml" ContentType="application/vnd.openxmlformats-officedocument.presentationml.notesSlide+xml"/>
  <Override PartName="/ppt/tags/tag30.xml" ContentType="application/vnd.openxmlformats-officedocument.presentationml.tags+xml"/>
  <Override PartName="/ppt/notesSlides/notesSlide34.xml" ContentType="application/vnd.openxmlformats-officedocument.presentationml.notesSlide+xml"/>
  <Override PartName="/ppt/tags/tag31.xml" ContentType="application/vnd.openxmlformats-officedocument.presentationml.tags+xml"/>
  <Override PartName="/ppt/notesSlides/notesSlide35.xml" ContentType="application/vnd.openxmlformats-officedocument.presentationml.notesSlide+xml"/>
  <Override PartName="/ppt/tags/tag32.xml" ContentType="application/vnd.openxmlformats-officedocument.presentationml.tags+xml"/>
  <Override PartName="/ppt/notesSlides/notesSlide36.xml" ContentType="application/vnd.openxmlformats-officedocument.presentationml.notesSlide+xml"/>
  <Override PartName="/ppt/tags/tag33.xml" ContentType="application/vnd.openxmlformats-officedocument.presentationml.tags+xml"/>
  <Override PartName="/ppt/notesSlides/notesSlide37.xml" ContentType="application/vnd.openxmlformats-officedocument.presentationml.notesSlide+xml"/>
  <Override PartName="/ppt/tags/tag34.xml" ContentType="application/vnd.openxmlformats-officedocument.presentationml.tags+xml"/>
  <Override PartName="/ppt/notesSlides/notesSlide38.xml" ContentType="application/vnd.openxmlformats-officedocument.presentationml.notesSlide+xml"/>
  <Override PartName="/ppt/tags/tag35.xml" ContentType="application/vnd.openxmlformats-officedocument.presentationml.tags+xml"/>
  <Override PartName="/ppt/notesSlides/notesSlide39.xml" ContentType="application/vnd.openxmlformats-officedocument.presentationml.notesSlide+xml"/>
  <Override PartName="/ppt/tags/tag36.xml" ContentType="application/vnd.openxmlformats-officedocument.presentationml.tags+xml"/>
  <Override PartName="/ppt/notesSlides/notesSlide40.xml" ContentType="application/vnd.openxmlformats-officedocument.presentationml.notesSlide+xml"/>
  <Override PartName="/ppt/tags/tag37.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9" r:id="rId1"/>
  </p:sldMasterIdLst>
  <p:notesMasterIdLst>
    <p:notesMasterId r:id="rId60"/>
  </p:notesMasterIdLst>
  <p:handoutMasterIdLst>
    <p:handoutMasterId r:id="rId61"/>
  </p:handoutMasterIdLst>
  <p:sldIdLst>
    <p:sldId id="263" r:id="rId2"/>
    <p:sldId id="256" r:id="rId3"/>
    <p:sldId id="568" r:id="rId4"/>
    <p:sldId id="569" r:id="rId5"/>
    <p:sldId id="575" r:id="rId6"/>
    <p:sldId id="572" r:id="rId7"/>
    <p:sldId id="261" r:id="rId8"/>
    <p:sldId id="542" r:id="rId9"/>
    <p:sldId id="363" r:id="rId10"/>
    <p:sldId id="543" r:id="rId11"/>
    <p:sldId id="483" r:id="rId12"/>
    <p:sldId id="484" r:id="rId13"/>
    <p:sldId id="485" r:id="rId14"/>
    <p:sldId id="364" r:id="rId15"/>
    <p:sldId id="365" r:id="rId16"/>
    <p:sldId id="366" r:id="rId17"/>
    <p:sldId id="367" r:id="rId18"/>
    <p:sldId id="368" r:id="rId19"/>
    <p:sldId id="370" r:id="rId20"/>
    <p:sldId id="371" r:id="rId21"/>
    <p:sldId id="535" r:id="rId22"/>
    <p:sldId id="536" r:id="rId23"/>
    <p:sldId id="550" r:id="rId24"/>
    <p:sldId id="372" r:id="rId25"/>
    <p:sldId id="262" r:id="rId26"/>
    <p:sldId id="567" r:id="rId27"/>
    <p:sldId id="268" r:id="rId28"/>
    <p:sldId id="544" r:id="rId29"/>
    <p:sldId id="547" r:id="rId30"/>
    <p:sldId id="552" r:id="rId31"/>
    <p:sldId id="546" r:id="rId32"/>
    <p:sldId id="551" r:id="rId33"/>
    <p:sldId id="491" r:id="rId34"/>
    <p:sldId id="494" r:id="rId35"/>
    <p:sldId id="548" r:id="rId36"/>
    <p:sldId id="549" r:id="rId37"/>
    <p:sldId id="490" r:id="rId38"/>
    <p:sldId id="382" r:id="rId39"/>
    <p:sldId id="553" r:id="rId40"/>
    <p:sldId id="516" r:id="rId41"/>
    <p:sldId id="517" r:id="rId42"/>
    <p:sldId id="520" r:id="rId43"/>
    <p:sldId id="521" r:id="rId44"/>
    <p:sldId id="554" r:id="rId45"/>
    <p:sldId id="555" r:id="rId46"/>
    <p:sldId id="556" r:id="rId47"/>
    <p:sldId id="557" r:id="rId48"/>
    <p:sldId id="558" r:id="rId49"/>
    <p:sldId id="559" r:id="rId50"/>
    <p:sldId id="560" r:id="rId51"/>
    <p:sldId id="561" r:id="rId52"/>
    <p:sldId id="562" r:id="rId53"/>
    <p:sldId id="573" r:id="rId54"/>
    <p:sldId id="563" r:id="rId55"/>
    <p:sldId id="564" r:id="rId56"/>
    <p:sldId id="565" r:id="rId57"/>
    <p:sldId id="566" r:id="rId58"/>
    <p:sldId id="362" r:id="rId59"/>
  </p:sldIdLst>
  <p:sldSz cx="9144000" cy="6858000" type="screen4x3"/>
  <p:notesSz cx="7010400" cy="9296400"/>
  <p:custDataLst>
    <p:tags r:id="rId62"/>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ewberg, Jon" initials="N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5596"/>
    <a:srgbClr val="008000"/>
    <a:srgbClr val="663300"/>
    <a:srgbClr val="660066"/>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84756" autoAdjust="0"/>
    <p:restoredTop sz="81718" autoAdjust="0"/>
  </p:normalViewPr>
  <p:slideViewPr>
    <p:cSldViewPr>
      <p:cViewPr varScale="1">
        <p:scale>
          <a:sx n="65" d="100"/>
          <a:sy n="65" d="100"/>
        </p:scale>
        <p:origin x="90" y="348"/>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notesViewPr>
    <p:cSldViewPr>
      <p:cViewPr varScale="1">
        <p:scale>
          <a:sx n="71" d="100"/>
          <a:sy n="71" d="100"/>
        </p:scale>
        <p:origin x="1680"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66" tIns="46583" rIns="93166" bIns="46583" numCol="1" anchor="t" anchorCtr="0" compatLnSpc="1">
            <a:prstTxWarp prst="textNoShape">
              <a:avLst/>
            </a:prstTxWarp>
          </a:bodyPr>
          <a:lstStyle>
            <a:lvl1pPr defTabSz="931887">
              <a:defRPr sz="1200">
                <a:latin typeface="Arial" charset="0"/>
              </a:defRPr>
            </a:lvl1pPr>
          </a:lstStyle>
          <a:p>
            <a:pPr>
              <a:defRPr/>
            </a:pPr>
            <a:endParaRPr lang="en-US" dirty="0"/>
          </a:p>
        </p:txBody>
      </p:sp>
      <p:sp>
        <p:nvSpPr>
          <p:cNvPr id="134147" name="Rectangle 3"/>
          <p:cNvSpPr>
            <a:spLocks noGrp="1" noChangeArrowheads="1"/>
          </p:cNvSpPr>
          <p:nvPr>
            <p:ph type="dt" sz="quarter" idx="1"/>
          </p:nvPr>
        </p:nvSpPr>
        <p:spPr bwMode="auto">
          <a:xfrm>
            <a:off x="3970734" y="1"/>
            <a:ext cx="3038145" cy="464205"/>
          </a:xfrm>
          <a:prstGeom prst="rect">
            <a:avLst/>
          </a:prstGeom>
          <a:noFill/>
          <a:ln w="9525">
            <a:noFill/>
            <a:miter lim="800000"/>
            <a:headEnd/>
            <a:tailEnd/>
          </a:ln>
          <a:effectLst/>
        </p:spPr>
        <p:txBody>
          <a:bodyPr vert="horz" wrap="square" lIns="93166" tIns="46583" rIns="93166" bIns="46583" numCol="1" anchor="t" anchorCtr="0" compatLnSpc="1">
            <a:prstTxWarp prst="textNoShape">
              <a:avLst/>
            </a:prstTxWarp>
          </a:bodyPr>
          <a:lstStyle>
            <a:lvl1pPr algn="r" defTabSz="931887">
              <a:defRPr sz="1200">
                <a:latin typeface="Arial" charset="0"/>
              </a:defRPr>
            </a:lvl1pPr>
          </a:lstStyle>
          <a:p>
            <a:pPr>
              <a:defRPr/>
            </a:pPr>
            <a:endParaRPr lang="en-US" dirty="0"/>
          </a:p>
        </p:txBody>
      </p:sp>
      <p:sp>
        <p:nvSpPr>
          <p:cNvPr id="134148" name="Rectangle 4"/>
          <p:cNvSpPr>
            <a:spLocks noGrp="1" noChangeArrowheads="1"/>
          </p:cNvSpPr>
          <p:nvPr>
            <p:ph type="ftr" sz="quarter" idx="2"/>
          </p:nvPr>
        </p:nvSpPr>
        <p:spPr bwMode="auto">
          <a:xfrm>
            <a:off x="0" y="8830659"/>
            <a:ext cx="3038145" cy="464205"/>
          </a:xfrm>
          <a:prstGeom prst="rect">
            <a:avLst/>
          </a:prstGeom>
          <a:noFill/>
          <a:ln w="9525">
            <a:noFill/>
            <a:miter lim="800000"/>
            <a:headEnd/>
            <a:tailEnd/>
          </a:ln>
          <a:effectLst/>
        </p:spPr>
        <p:txBody>
          <a:bodyPr vert="horz" wrap="square" lIns="93166" tIns="46583" rIns="93166" bIns="46583" numCol="1" anchor="b" anchorCtr="0" compatLnSpc="1">
            <a:prstTxWarp prst="textNoShape">
              <a:avLst/>
            </a:prstTxWarp>
          </a:bodyPr>
          <a:lstStyle>
            <a:lvl1pPr defTabSz="931887">
              <a:defRPr sz="1200">
                <a:latin typeface="Arial" charset="0"/>
              </a:defRPr>
            </a:lvl1pPr>
          </a:lstStyle>
          <a:p>
            <a:pPr>
              <a:defRPr/>
            </a:pPr>
            <a:endParaRPr lang="en-US" dirty="0"/>
          </a:p>
        </p:txBody>
      </p:sp>
      <p:sp>
        <p:nvSpPr>
          <p:cNvPr id="134149" name="Rectangle 5"/>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66" tIns="46583" rIns="93166" bIns="46583" numCol="1" anchor="b" anchorCtr="0" compatLnSpc="1">
            <a:prstTxWarp prst="textNoShape">
              <a:avLst/>
            </a:prstTxWarp>
          </a:bodyPr>
          <a:lstStyle>
            <a:lvl1pPr algn="r" defTabSz="931887">
              <a:defRPr sz="1200">
                <a:latin typeface="Arial" charset="0"/>
              </a:defRPr>
            </a:lvl1pPr>
          </a:lstStyle>
          <a:p>
            <a:pPr>
              <a:defRPr/>
            </a:pPr>
            <a:endParaRPr lang="en-US" dirty="0"/>
          </a:p>
        </p:txBody>
      </p:sp>
    </p:spTree>
    <p:extLst>
      <p:ext uri="{BB962C8B-B14F-4D97-AF65-F5344CB8AC3E}">
        <p14:creationId xmlns:p14="http://schemas.microsoft.com/office/powerpoint/2010/main" val="738565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66" tIns="46583" rIns="93166" bIns="46583" numCol="1" anchor="t" anchorCtr="0" compatLnSpc="1">
            <a:prstTxWarp prst="textNoShape">
              <a:avLst/>
            </a:prstTxWarp>
          </a:bodyPr>
          <a:lstStyle>
            <a:lvl1pPr defTabSz="931887">
              <a:defRPr sz="1200">
                <a:latin typeface="Arial" charset="0"/>
              </a:defRPr>
            </a:lvl1pPr>
          </a:lstStyle>
          <a:p>
            <a:pPr>
              <a:defRPr/>
            </a:pPr>
            <a:endParaRPr lang="en-US"/>
          </a:p>
        </p:txBody>
      </p:sp>
      <p:sp>
        <p:nvSpPr>
          <p:cNvPr id="62467" name="Rectangle 3"/>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66" tIns="46583" rIns="93166" bIns="46583" numCol="1" anchor="t" anchorCtr="0" compatLnSpc="1">
            <a:prstTxWarp prst="textNoShape">
              <a:avLst/>
            </a:prstTxWarp>
          </a:bodyPr>
          <a:lstStyle>
            <a:lvl1pPr algn="r" defTabSz="931887">
              <a:defRPr sz="1200">
                <a:latin typeface="Arial" charset="0"/>
              </a:defRPr>
            </a:lvl1pPr>
          </a:lstStyle>
          <a:p>
            <a:pPr>
              <a:defRPr/>
            </a:pPr>
            <a:endParaRPr lang="en-US"/>
          </a:p>
        </p:txBody>
      </p:sp>
      <p:sp>
        <p:nvSpPr>
          <p:cNvPr id="161796"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p:spPr>
      </p:sp>
      <p:sp>
        <p:nvSpPr>
          <p:cNvPr id="62469" name="Rectangle 5"/>
          <p:cNvSpPr>
            <a:spLocks noGrp="1" noChangeArrowheads="1"/>
          </p:cNvSpPr>
          <p:nvPr>
            <p:ph type="body" sz="quarter" idx="3"/>
          </p:nvPr>
        </p:nvSpPr>
        <p:spPr bwMode="auto">
          <a:xfrm>
            <a:off x="701345" y="4414561"/>
            <a:ext cx="5607711" cy="4183995"/>
          </a:xfrm>
          <a:prstGeom prst="rect">
            <a:avLst/>
          </a:prstGeom>
          <a:noFill/>
          <a:ln w="9525">
            <a:noFill/>
            <a:miter lim="800000"/>
            <a:headEnd/>
            <a:tailEnd/>
          </a:ln>
          <a:effectLst/>
        </p:spPr>
        <p:txBody>
          <a:bodyPr vert="horz" wrap="square" lIns="93166" tIns="46583" rIns="93166" bIns="4658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2470" name="Rectangle 6"/>
          <p:cNvSpPr>
            <a:spLocks noGrp="1" noChangeArrowheads="1"/>
          </p:cNvSpPr>
          <p:nvPr>
            <p:ph type="ftr" sz="quarter" idx="4"/>
          </p:nvPr>
        </p:nvSpPr>
        <p:spPr bwMode="auto">
          <a:xfrm>
            <a:off x="0" y="8830659"/>
            <a:ext cx="3038145" cy="464205"/>
          </a:xfrm>
          <a:prstGeom prst="rect">
            <a:avLst/>
          </a:prstGeom>
          <a:noFill/>
          <a:ln w="9525">
            <a:noFill/>
            <a:miter lim="800000"/>
            <a:headEnd/>
            <a:tailEnd/>
          </a:ln>
          <a:effectLst/>
        </p:spPr>
        <p:txBody>
          <a:bodyPr vert="horz" wrap="square" lIns="93166" tIns="46583" rIns="93166" bIns="46583" numCol="1" anchor="b" anchorCtr="0" compatLnSpc="1">
            <a:prstTxWarp prst="textNoShape">
              <a:avLst/>
            </a:prstTxWarp>
          </a:bodyPr>
          <a:lstStyle>
            <a:lvl1pPr defTabSz="931887">
              <a:defRPr sz="1200">
                <a:latin typeface="Arial" charset="0"/>
              </a:defRPr>
            </a:lvl1pPr>
          </a:lstStyle>
          <a:p>
            <a:pPr>
              <a:defRPr/>
            </a:pPr>
            <a:endParaRPr lang="en-US"/>
          </a:p>
        </p:txBody>
      </p:sp>
      <p:sp>
        <p:nvSpPr>
          <p:cNvPr id="62471" name="Rectangle 7"/>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66" tIns="46583" rIns="93166" bIns="46583" numCol="1" anchor="b" anchorCtr="0" compatLnSpc="1">
            <a:prstTxWarp prst="textNoShape">
              <a:avLst/>
            </a:prstTxWarp>
          </a:bodyPr>
          <a:lstStyle>
            <a:lvl1pPr algn="r" defTabSz="931887">
              <a:defRPr sz="1200">
                <a:latin typeface="Arial" charset="0"/>
              </a:defRPr>
            </a:lvl1pPr>
          </a:lstStyle>
          <a:p>
            <a:pPr>
              <a:defRPr/>
            </a:pPr>
            <a:fld id="{F5C435AA-5A9F-4CAB-BD2E-B1184B3BCC1A}" type="slidenum">
              <a:rPr lang="en-US"/>
              <a:pPr>
                <a:defRPr/>
              </a:pPr>
              <a:t>‹#›</a:t>
            </a:fld>
            <a:endParaRPr lang="en-US"/>
          </a:p>
        </p:txBody>
      </p:sp>
    </p:spTree>
    <p:extLst>
      <p:ext uri="{BB962C8B-B14F-4D97-AF65-F5344CB8AC3E}">
        <p14:creationId xmlns:p14="http://schemas.microsoft.com/office/powerpoint/2010/main" val="13477245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p:spPr>
        <p:txBody>
          <a:bodyPr/>
          <a:lstStyle/>
          <a:p>
            <a:pPr defTabSz="881390" eaLnBrk="1" hangingPunct="1">
              <a:defRPr/>
            </a:pPr>
            <a:r>
              <a:rPr lang="en-US" b="1" dirty="0"/>
              <a:t>Read </a:t>
            </a:r>
            <a:r>
              <a:rPr lang="en-US" dirty="0"/>
              <a:t>Lesson Link aloud to students:</a:t>
            </a:r>
          </a:p>
          <a:p>
            <a:pPr defTabSz="881390" eaLnBrk="1" hangingPunct="1">
              <a:defRPr/>
            </a:pPr>
            <a:r>
              <a:rPr lang="en-US" dirty="0"/>
              <a:t>Simple/compound machines, as used in manufacturing, are devices that perform or assist in performing useful work on the production line. They normally require an energy source (“input”) and accomplish some sort of mechanical work (“output”). Moreover, since automation is an integral part of modern day production standards, many forms of machines are computer controlled. For example, computer numerical controllers (CNCs) are devices designed to enhance or replace what is currently being done with more conventional machines. It is vital for the contemporary production technician to understand the fundamental concepts of these machines, their functions (e.g., machining), their operational characteristics, the computerized aspects that may control them, and how to maintain these machines to ensure effectiveness, efficiency, and minimal downtime on the production line.</a:t>
            </a:r>
          </a:p>
          <a:p>
            <a:pPr eaLnBrk="1" hangingPunct="1"/>
            <a:endParaRPr lang="en-US" dirty="0" smtClean="0"/>
          </a:p>
        </p:txBody>
      </p:sp>
      <p:sp>
        <p:nvSpPr>
          <p:cNvPr id="162820" name="Slide Number Placeholder 3"/>
          <p:cNvSpPr>
            <a:spLocks noGrp="1"/>
          </p:cNvSpPr>
          <p:nvPr>
            <p:ph type="sldNum" sz="quarter" idx="5"/>
          </p:nvPr>
        </p:nvSpPr>
        <p:spPr>
          <a:noFill/>
        </p:spPr>
        <p:txBody>
          <a:bodyPr/>
          <a:lstStyle/>
          <a:p>
            <a:fld id="{28475547-B549-4CCA-BD2B-101764943402}" type="slidenum">
              <a:rPr lang="en-US" smtClean="0"/>
              <a:pPr/>
              <a:t>1</a:t>
            </a:fld>
            <a:endParaRPr lang="en-US" smtClean="0"/>
          </a:p>
        </p:txBody>
      </p:sp>
    </p:spTree>
    <p:extLst>
      <p:ext uri="{BB962C8B-B14F-4D97-AF65-F5344CB8AC3E}">
        <p14:creationId xmlns:p14="http://schemas.microsoft.com/office/powerpoint/2010/main" val="137785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p:spPr>
        <p:txBody>
          <a:bodyPr/>
          <a:lstStyle/>
          <a:p>
            <a:endParaRPr lang="en-US" dirty="0"/>
          </a:p>
        </p:txBody>
      </p:sp>
      <p:sp>
        <p:nvSpPr>
          <p:cNvPr id="163844" name="Slide Number Placeholder 3"/>
          <p:cNvSpPr>
            <a:spLocks noGrp="1"/>
          </p:cNvSpPr>
          <p:nvPr>
            <p:ph type="sldNum" sz="quarter" idx="5"/>
          </p:nvPr>
        </p:nvSpPr>
        <p:spPr>
          <a:noFill/>
        </p:spPr>
        <p:txBody>
          <a:bodyPr/>
          <a:lstStyle/>
          <a:p>
            <a:fld id="{791BA435-9FD2-408E-BD24-24A6BF470015}" type="slidenum">
              <a:rPr lang="en-US" smtClean="0"/>
              <a:pPr/>
              <a:t>2</a:t>
            </a:fld>
            <a:endParaRPr lang="en-US" smtClean="0"/>
          </a:p>
        </p:txBody>
      </p:sp>
    </p:spTree>
    <p:extLst>
      <p:ext uri="{BB962C8B-B14F-4D97-AF65-F5344CB8AC3E}">
        <p14:creationId xmlns:p14="http://schemas.microsoft.com/office/powerpoint/2010/main" val="3635370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a:t>
            </a:r>
            <a:endParaRPr lang="en-US"/>
          </a:p>
        </p:txBody>
      </p:sp>
      <p:sp>
        <p:nvSpPr>
          <p:cNvPr id="4" name="Slide Number Placeholder 3"/>
          <p:cNvSpPr>
            <a:spLocks noGrp="1"/>
          </p:cNvSpPr>
          <p:nvPr>
            <p:ph type="sldNum" sz="quarter" idx="10"/>
          </p:nvPr>
        </p:nvSpPr>
        <p:spPr/>
        <p:txBody>
          <a:bodyPr/>
          <a:lstStyle/>
          <a:p>
            <a:pPr>
              <a:defRPr/>
            </a:pPr>
            <a:fld id="{F5C435AA-5A9F-4CAB-BD2E-B1184B3BCC1A}" type="slidenum">
              <a:rPr lang="en-US" smtClean="0"/>
              <a:pPr>
                <a:defRPr/>
              </a:pPr>
              <a:t>3</a:t>
            </a:fld>
            <a:endParaRPr lang="en-US"/>
          </a:p>
        </p:txBody>
      </p:sp>
    </p:spTree>
    <p:extLst>
      <p:ext uri="{BB962C8B-B14F-4D97-AF65-F5344CB8AC3E}">
        <p14:creationId xmlns:p14="http://schemas.microsoft.com/office/powerpoint/2010/main" val="1827870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CF272B3-6A76-405C-BD81-D85A08317FC2}" type="slidenum">
              <a:rPr lang="en-US" smtClean="0"/>
              <a:pPr>
                <a:defRPr/>
              </a:pPr>
              <a:t>6</a:t>
            </a:fld>
            <a:endParaRPr lang="en-US" dirty="0"/>
          </a:p>
        </p:txBody>
      </p:sp>
    </p:spTree>
    <p:extLst>
      <p:ext uri="{BB962C8B-B14F-4D97-AF65-F5344CB8AC3E}">
        <p14:creationId xmlns:p14="http://schemas.microsoft.com/office/powerpoint/2010/main" val="106514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a:ln/>
        </p:spPr>
        <p:txBody>
          <a:bodyPr/>
          <a:lstStyle/>
          <a:p>
            <a:pPr eaLnBrk="1" hangingPunct="1"/>
            <a:endParaRPr lang="en-US" smtClean="0"/>
          </a:p>
        </p:txBody>
      </p:sp>
      <p:sp>
        <p:nvSpPr>
          <p:cNvPr id="164868" name="Slide Number Placeholder 3"/>
          <p:cNvSpPr>
            <a:spLocks noGrp="1"/>
          </p:cNvSpPr>
          <p:nvPr>
            <p:ph type="sldNum" sz="quarter" idx="5"/>
          </p:nvPr>
        </p:nvSpPr>
        <p:spPr>
          <a:noFill/>
        </p:spPr>
        <p:txBody>
          <a:bodyPr/>
          <a:lstStyle/>
          <a:p>
            <a:fld id="{C08C5637-681F-49B6-A982-4E3A54728D36}" type="slidenum">
              <a:rPr lang="en-US" smtClean="0"/>
              <a:pPr/>
              <a:t>7</a:t>
            </a:fld>
            <a:endParaRPr lang="en-US" smtClean="0"/>
          </a:p>
        </p:txBody>
      </p:sp>
    </p:spTree>
    <p:extLst>
      <p:ext uri="{BB962C8B-B14F-4D97-AF65-F5344CB8AC3E}">
        <p14:creationId xmlns:p14="http://schemas.microsoft.com/office/powerpoint/2010/main" val="1586289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a:ln/>
        </p:spPr>
        <p:txBody>
          <a:bodyPr/>
          <a:lstStyle/>
          <a:p>
            <a:r>
              <a:rPr lang="en-US" b="1" dirty="0"/>
              <a:t>Invite </a:t>
            </a:r>
            <a:r>
              <a:rPr lang="en-US" dirty="0"/>
              <a:t>students to describe the simple machines they have used in their jobs.</a:t>
            </a:r>
          </a:p>
        </p:txBody>
      </p:sp>
      <p:sp>
        <p:nvSpPr>
          <p:cNvPr id="164868" name="Slide Number Placeholder 3"/>
          <p:cNvSpPr>
            <a:spLocks noGrp="1"/>
          </p:cNvSpPr>
          <p:nvPr>
            <p:ph type="sldNum" sz="quarter" idx="5"/>
          </p:nvPr>
        </p:nvSpPr>
        <p:spPr>
          <a:noFill/>
        </p:spPr>
        <p:txBody>
          <a:bodyPr/>
          <a:lstStyle/>
          <a:p>
            <a:fld id="{C08C5637-681F-49B6-A982-4E3A54728D36}" type="slidenum">
              <a:rPr lang="en-US" smtClean="0"/>
              <a:pPr/>
              <a:t>8</a:t>
            </a:fld>
            <a:endParaRPr lang="en-US" smtClean="0"/>
          </a:p>
        </p:txBody>
      </p:sp>
    </p:spTree>
    <p:extLst>
      <p:ext uri="{BB962C8B-B14F-4D97-AF65-F5344CB8AC3E}">
        <p14:creationId xmlns:p14="http://schemas.microsoft.com/office/powerpoint/2010/main" val="2545105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ln/>
        </p:spPr>
      </p:sp>
      <p:sp>
        <p:nvSpPr>
          <p:cNvPr id="165891" name="Notes Placeholder 2"/>
          <p:cNvSpPr>
            <a:spLocks noGrp="1"/>
          </p:cNvSpPr>
          <p:nvPr>
            <p:ph type="body" idx="1"/>
          </p:nvPr>
        </p:nvSpPr>
        <p:spPr>
          <a:noFill/>
          <a:ln/>
        </p:spPr>
        <p:txBody>
          <a:bodyPr/>
          <a:lstStyle/>
          <a:p>
            <a:r>
              <a:rPr lang="en-US" b="1" dirty="0"/>
              <a:t>Invite </a:t>
            </a:r>
            <a:r>
              <a:rPr lang="en-US" dirty="0"/>
              <a:t>student to describe the types of levers they have used in their jobs.</a:t>
            </a:r>
          </a:p>
        </p:txBody>
      </p:sp>
      <p:sp>
        <p:nvSpPr>
          <p:cNvPr id="165892" name="Slide Number Placeholder 3"/>
          <p:cNvSpPr>
            <a:spLocks noGrp="1"/>
          </p:cNvSpPr>
          <p:nvPr>
            <p:ph type="sldNum" sz="quarter" idx="5"/>
          </p:nvPr>
        </p:nvSpPr>
        <p:spPr>
          <a:noFill/>
        </p:spPr>
        <p:txBody>
          <a:bodyPr/>
          <a:lstStyle/>
          <a:p>
            <a:fld id="{564C098E-E5C6-41A6-8D98-6AC93F36CF27}" type="slidenum">
              <a:rPr lang="en-US" smtClean="0"/>
              <a:pPr/>
              <a:t>9</a:t>
            </a:fld>
            <a:endParaRPr lang="en-US" smtClean="0"/>
          </a:p>
        </p:txBody>
      </p:sp>
    </p:spTree>
    <p:extLst>
      <p:ext uri="{BB962C8B-B14F-4D97-AF65-F5344CB8AC3E}">
        <p14:creationId xmlns:p14="http://schemas.microsoft.com/office/powerpoint/2010/main" val="3641199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p:spPr>
        <p:txBody>
          <a:bodyPr/>
          <a:lstStyle/>
          <a:p>
            <a:pPr eaLnBrk="1" hangingPunct="1"/>
            <a:endParaRPr lang="en-US" smtClean="0"/>
          </a:p>
        </p:txBody>
      </p:sp>
      <p:sp>
        <p:nvSpPr>
          <p:cNvPr id="166916" name="Slide Number Placeholder 3"/>
          <p:cNvSpPr>
            <a:spLocks noGrp="1"/>
          </p:cNvSpPr>
          <p:nvPr>
            <p:ph type="sldNum" sz="quarter" idx="5"/>
          </p:nvPr>
        </p:nvSpPr>
        <p:spPr>
          <a:noFill/>
        </p:spPr>
        <p:txBody>
          <a:bodyPr/>
          <a:lstStyle/>
          <a:p>
            <a:fld id="{7333786A-7761-4CA2-9D4B-D2F6CF15A91E}" type="slidenum">
              <a:rPr lang="en-US" smtClean="0"/>
              <a:pPr/>
              <a:t>10</a:t>
            </a:fld>
            <a:endParaRPr lang="en-US" smtClean="0"/>
          </a:p>
        </p:txBody>
      </p:sp>
    </p:spTree>
    <p:extLst>
      <p:ext uri="{BB962C8B-B14F-4D97-AF65-F5344CB8AC3E}">
        <p14:creationId xmlns:p14="http://schemas.microsoft.com/office/powerpoint/2010/main" val="600891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a:ln/>
        </p:spPr>
        <p:txBody>
          <a:bodyPr/>
          <a:lstStyle/>
          <a:p>
            <a:pPr eaLnBrk="1" hangingPunct="1"/>
            <a:endParaRPr lang="en-US" smtClean="0"/>
          </a:p>
        </p:txBody>
      </p:sp>
      <p:sp>
        <p:nvSpPr>
          <p:cNvPr id="167940" name="Slide Number Placeholder 3"/>
          <p:cNvSpPr>
            <a:spLocks noGrp="1"/>
          </p:cNvSpPr>
          <p:nvPr>
            <p:ph type="sldNum" sz="quarter" idx="5"/>
          </p:nvPr>
        </p:nvSpPr>
        <p:spPr>
          <a:noFill/>
        </p:spPr>
        <p:txBody>
          <a:bodyPr/>
          <a:lstStyle/>
          <a:p>
            <a:fld id="{7F29C51F-5214-4927-B0E3-66866F712614}" type="slidenum">
              <a:rPr lang="en-US" smtClean="0"/>
              <a:pPr/>
              <a:t>11</a:t>
            </a:fld>
            <a:endParaRPr lang="en-US" smtClean="0"/>
          </a:p>
        </p:txBody>
      </p:sp>
    </p:spTree>
    <p:extLst>
      <p:ext uri="{BB962C8B-B14F-4D97-AF65-F5344CB8AC3E}">
        <p14:creationId xmlns:p14="http://schemas.microsoft.com/office/powerpoint/2010/main" val="1193212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p:spPr>
        <p:txBody>
          <a:bodyPr/>
          <a:lstStyle/>
          <a:p>
            <a:pPr eaLnBrk="1" hangingPunct="1"/>
            <a:endParaRPr lang="en-US" smtClean="0"/>
          </a:p>
        </p:txBody>
      </p:sp>
      <p:sp>
        <p:nvSpPr>
          <p:cNvPr id="168964" name="Slide Number Placeholder 3"/>
          <p:cNvSpPr>
            <a:spLocks noGrp="1"/>
          </p:cNvSpPr>
          <p:nvPr>
            <p:ph type="sldNum" sz="quarter" idx="5"/>
          </p:nvPr>
        </p:nvSpPr>
        <p:spPr>
          <a:noFill/>
        </p:spPr>
        <p:txBody>
          <a:bodyPr/>
          <a:lstStyle/>
          <a:p>
            <a:fld id="{11D8997A-533A-4C0B-A228-1CC9973944B0}" type="slidenum">
              <a:rPr lang="en-US" smtClean="0"/>
              <a:pPr/>
              <a:t>12</a:t>
            </a:fld>
            <a:endParaRPr lang="en-US" smtClean="0"/>
          </a:p>
        </p:txBody>
      </p:sp>
    </p:spTree>
    <p:extLst>
      <p:ext uri="{BB962C8B-B14F-4D97-AF65-F5344CB8AC3E}">
        <p14:creationId xmlns:p14="http://schemas.microsoft.com/office/powerpoint/2010/main" val="1970645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p:spPr>
        <p:txBody>
          <a:bodyPr/>
          <a:lstStyle/>
          <a:p>
            <a:pPr eaLnBrk="1" hangingPunct="1"/>
            <a:endParaRPr lang="en-US" smtClean="0"/>
          </a:p>
        </p:txBody>
      </p:sp>
      <p:sp>
        <p:nvSpPr>
          <p:cNvPr id="169988" name="Slide Number Placeholder 3"/>
          <p:cNvSpPr>
            <a:spLocks noGrp="1"/>
          </p:cNvSpPr>
          <p:nvPr>
            <p:ph type="sldNum" sz="quarter" idx="5"/>
          </p:nvPr>
        </p:nvSpPr>
        <p:spPr>
          <a:noFill/>
        </p:spPr>
        <p:txBody>
          <a:bodyPr/>
          <a:lstStyle/>
          <a:p>
            <a:fld id="{572A7C03-7494-438E-977A-794862E5B846}" type="slidenum">
              <a:rPr lang="en-US" smtClean="0"/>
              <a:pPr/>
              <a:t>13</a:t>
            </a:fld>
            <a:endParaRPr lang="en-US" smtClean="0"/>
          </a:p>
        </p:txBody>
      </p:sp>
    </p:spTree>
    <p:extLst>
      <p:ext uri="{BB962C8B-B14F-4D97-AF65-F5344CB8AC3E}">
        <p14:creationId xmlns:p14="http://schemas.microsoft.com/office/powerpoint/2010/main" val="514563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a:ln/>
        </p:spPr>
        <p:txBody>
          <a:bodyPr/>
          <a:lstStyle/>
          <a:p>
            <a:pPr eaLnBrk="1" hangingPunct="1"/>
            <a:endParaRPr lang="en-US" smtClean="0"/>
          </a:p>
        </p:txBody>
      </p:sp>
      <p:sp>
        <p:nvSpPr>
          <p:cNvPr id="171012" name="Slide Number Placeholder 3"/>
          <p:cNvSpPr>
            <a:spLocks noGrp="1"/>
          </p:cNvSpPr>
          <p:nvPr>
            <p:ph type="sldNum" sz="quarter" idx="5"/>
          </p:nvPr>
        </p:nvSpPr>
        <p:spPr>
          <a:noFill/>
        </p:spPr>
        <p:txBody>
          <a:bodyPr/>
          <a:lstStyle/>
          <a:p>
            <a:fld id="{8026BEE9-2A17-407F-8FBE-FA39BA2802BC}" type="slidenum">
              <a:rPr lang="en-US" smtClean="0"/>
              <a:pPr/>
              <a:t>14</a:t>
            </a:fld>
            <a:endParaRPr lang="en-US" smtClean="0"/>
          </a:p>
        </p:txBody>
      </p:sp>
    </p:spTree>
    <p:extLst>
      <p:ext uri="{BB962C8B-B14F-4D97-AF65-F5344CB8AC3E}">
        <p14:creationId xmlns:p14="http://schemas.microsoft.com/office/powerpoint/2010/main" val="2035549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a:ln/>
        </p:spPr>
        <p:txBody>
          <a:bodyPr/>
          <a:lstStyle/>
          <a:p>
            <a:r>
              <a:rPr lang="en-US" b="1" dirty="0"/>
              <a:t>Question:</a:t>
            </a:r>
            <a:r>
              <a:rPr lang="en-US" dirty="0"/>
              <a:t> Is it easier to pull a load along the ground with rope or push the load in a wheelbarrow?</a:t>
            </a:r>
          </a:p>
          <a:p>
            <a:r>
              <a:rPr lang="en-US" b="1" dirty="0"/>
              <a:t>Answer:</a:t>
            </a:r>
            <a:r>
              <a:rPr lang="en-US" dirty="0"/>
              <a:t> Using the wheelbarrow is easier.</a:t>
            </a:r>
          </a:p>
          <a:p>
            <a:endParaRPr lang="en-US" dirty="0"/>
          </a:p>
          <a:p>
            <a:r>
              <a:rPr lang="en-US" b="1" dirty="0"/>
              <a:t>Question:</a:t>
            </a:r>
            <a:r>
              <a:rPr lang="en-US" dirty="0"/>
              <a:t> Would you rather pick up a barrel of solvent and put it on a three-foot high loading dock instead of rolling the barrel along the inclined plane to the top of the deck? Why? </a:t>
            </a:r>
          </a:p>
          <a:p>
            <a:r>
              <a:rPr lang="en-US" b="1" dirty="0"/>
              <a:t>Answers will vary.</a:t>
            </a:r>
            <a:endParaRPr lang="en-US" dirty="0"/>
          </a:p>
          <a:p>
            <a:endParaRPr lang="en-US" dirty="0"/>
          </a:p>
        </p:txBody>
      </p:sp>
      <p:sp>
        <p:nvSpPr>
          <p:cNvPr id="172036" name="Slide Number Placeholder 3"/>
          <p:cNvSpPr>
            <a:spLocks noGrp="1"/>
          </p:cNvSpPr>
          <p:nvPr>
            <p:ph type="sldNum" sz="quarter" idx="5"/>
          </p:nvPr>
        </p:nvSpPr>
        <p:spPr>
          <a:noFill/>
        </p:spPr>
        <p:txBody>
          <a:bodyPr/>
          <a:lstStyle/>
          <a:p>
            <a:fld id="{9DCDA6F5-EAEF-4FDC-9138-12B7DE9FB947}" type="slidenum">
              <a:rPr lang="en-US" smtClean="0"/>
              <a:pPr/>
              <a:t>15</a:t>
            </a:fld>
            <a:endParaRPr lang="en-US" smtClean="0"/>
          </a:p>
        </p:txBody>
      </p:sp>
    </p:spTree>
    <p:extLst>
      <p:ext uri="{BB962C8B-B14F-4D97-AF65-F5344CB8AC3E}">
        <p14:creationId xmlns:p14="http://schemas.microsoft.com/office/powerpoint/2010/main" val="2351180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a:ln/>
        </p:spPr>
        <p:txBody>
          <a:bodyPr/>
          <a:lstStyle/>
          <a:p>
            <a:r>
              <a:rPr lang="en-US" b="1" dirty="0"/>
              <a:t>Question: </a:t>
            </a:r>
            <a:r>
              <a:rPr lang="en-US" dirty="0"/>
              <a:t>What are some common uses for a wedge?</a:t>
            </a:r>
          </a:p>
          <a:p>
            <a:r>
              <a:rPr lang="en-US" b="1" dirty="0"/>
              <a:t>Answers will vary,</a:t>
            </a:r>
            <a:r>
              <a:rPr lang="en-US" dirty="0"/>
              <a:t> but may include:</a:t>
            </a:r>
          </a:p>
          <a:p>
            <a:r>
              <a:rPr lang="en-US" dirty="0"/>
              <a:t> </a:t>
            </a:r>
          </a:p>
          <a:p>
            <a:pPr lvl="0">
              <a:buFont typeface="Arial" pitchFamily="34" charset="0"/>
              <a:buChar char="•"/>
            </a:pPr>
            <a:r>
              <a:rPr lang="en-US" dirty="0"/>
              <a:t>  To split something apart.</a:t>
            </a:r>
          </a:p>
          <a:p>
            <a:pPr lvl="0">
              <a:buFont typeface="Arial" pitchFamily="34" charset="0"/>
              <a:buChar char="•"/>
            </a:pPr>
            <a:r>
              <a:rPr lang="en-US" dirty="0"/>
              <a:t>  To lift an object.</a:t>
            </a:r>
          </a:p>
          <a:p>
            <a:pPr lvl="0">
              <a:buFont typeface="Arial" pitchFamily="34" charset="0"/>
              <a:buChar char="•"/>
            </a:pPr>
            <a:r>
              <a:rPr lang="en-US" dirty="0"/>
              <a:t>  To hold an object in place.</a:t>
            </a:r>
          </a:p>
        </p:txBody>
      </p:sp>
      <p:sp>
        <p:nvSpPr>
          <p:cNvPr id="173060" name="Slide Number Placeholder 3"/>
          <p:cNvSpPr>
            <a:spLocks noGrp="1"/>
          </p:cNvSpPr>
          <p:nvPr>
            <p:ph type="sldNum" sz="quarter" idx="5"/>
          </p:nvPr>
        </p:nvSpPr>
        <p:spPr>
          <a:noFill/>
        </p:spPr>
        <p:txBody>
          <a:bodyPr/>
          <a:lstStyle/>
          <a:p>
            <a:fld id="{3130B7C0-DD67-478B-8A44-529A84870328}" type="slidenum">
              <a:rPr lang="en-US" smtClean="0"/>
              <a:pPr/>
              <a:t>16</a:t>
            </a:fld>
            <a:endParaRPr lang="en-US" smtClean="0"/>
          </a:p>
        </p:txBody>
      </p:sp>
    </p:spTree>
    <p:extLst>
      <p:ext uri="{BB962C8B-B14F-4D97-AF65-F5344CB8AC3E}">
        <p14:creationId xmlns:p14="http://schemas.microsoft.com/office/powerpoint/2010/main" val="1872817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a:ln/>
        </p:spPr>
        <p:txBody>
          <a:bodyPr/>
          <a:lstStyle/>
          <a:p>
            <a:pPr eaLnBrk="1" hangingPunct="1"/>
            <a:endParaRPr lang="en-US" smtClean="0"/>
          </a:p>
        </p:txBody>
      </p:sp>
      <p:sp>
        <p:nvSpPr>
          <p:cNvPr id="174084" name="Slide Number Placeholder 3"/>
          <p:cNvSpPr>
            <a:spLocks noGrp="1"/>
          </p:cNvSpPr>
          <p:nvPr>
            <p:ph type="sldNum" sz="quarter" idx="5"/>
          </p:nvPr>
        </p:nvSpPr>
        <p:spPr>
          <a:noFill/>
        </p:spPr>
        <p:txBody>
          <a:bodyPr/>
          <a:lstStyle/>
          <a:p>
            <a:fld id="{FC6AF194-777D-4841-BEAA-7E3D02E32CC6}" type="slidenum">
              <a:rPr lang="en-US" smtClean="0"/>
              <a:pPr/>
              <a:t>17</a:t>
            </a:fld>
            <a:endParaRPr lang="en-US" smtClean="0"/>
          </a:p>
        </p:txBody>
      </p:sp>
    </p:spTree>
    <p:extLst>
      <p:ext uri="{BB962C8B-B14F-4D97-AF65-F5344CB8AC3E}">
        <p14:creationId xmlns:p14="http://schemas.microsoft.com/office/powerpoint/2010/main" val="3959475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ln/>
        </p:spPr>
      </p:sp>
      <p:sp>
        <p:nvSpPr>
          <p:cNvPr id="175107" name="Notes Placeholder 2"/>
          <p:cNvSpPr>
            <a:spLocks noGrp="1"/>
          </p:cNvSpPr>
          <p:nvPr>
            <p:ph type="body" idx="1"/>
          </p:nvPr>
        </p:nvSpPr>
        <p:spPr>
          <a:noFill/>
          <a:ln/>
        </p:spPr>
        <p:txBody>
          <a:bodyPr/>
          <a:lstStyle/>
          <a:p>
            <a:r>
              <a:rPr lang="en-US" b="1" dirty="0"/>
              <a:t>Question:</a:t>
            </a:r>
            <a:r>
              <a:rPr lang="en-US" dirty="0"/>
              <a:t> Where do we find pulleys?</a:t>
            </a:r>
          </a:p>
          <a:p>
            <a:r>
              <a:rPr lang="en-US" b="1" dirty="0"/>
              <a:t>Answers will vary.</a:t>
            </a:r>
            <a:endParaRPr lang="en-US" dirty="0"/>
          </a:p>
          <a:p>
            <a:pPr eaLnBrk="1" hangingPunct="1"/>
            <a:endParaRPr lang="en-US" dirty="0" smtClean="0"/>
          </a:p>
        </p:txBody>
      </p:sp>
      <p:sp>
        <p:nvSpPr>
          <p:cNvPr id="175108" name="Slide Number Placeholder 3"/>
          <p:cNvSpPr>
            <a:spLocks noGrp="1"/>
          </p:cNvSpPr>
          <p:nvPr>
            <p:ph type="sldNum" sz="quarter" idx="5"/>
          </p:nvPr>
        </p:nvSpPr>
        <p:spPr>
          <a:noFill/>
        </p:spPr>
        <p:txBody>
          <a:bodyPr/>
          <a:lstStyle/>
          <a:p>
            <a:fld id="{8D46AC0A-EB94-41F2-911E-E8D29A3AC28C}" type="slidenum">
              <a:rPr lang="en-US" smtClean="0"/>
              <a:pPr/>
              <a:t>18</a:t>
            </a:fld>
            <a:endParaRPr lang="en-US" smtClean="0"/>
          </a:p>
        </p:txBody>
      </p:sp>
    </p:spTree>
    <p:extLst>
      <p:ext uri="{BB962C8B-B14F-4D97-AF65-F5344CB8AC3E}">
        <p14:creationId xmlns:p14="http://schemas.microsoft.com/office/powerpoint/2010/main" val="1163120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ln/>
        </p:spPr>
      </p:sp>
      <p:sp>
        <p:nvSpPr>
          <p:cNvPr id="176131" name="Notes Placeholder 2"/>
          <p:cNvSpPr>
            <a:spLocks noGrp="1"/>
          </p:cNvSpPr>
          <p:nvPr>
            <p:ph type="body" idx="1"/>
          </p:nvPr>
        </p:nvSpPr>
        <p:spPr>
          <a:noFill/>
          <a:ln/>
        </p:spPr>
        <p:txBody>
          <a:bodyPr/>
          <a:lstStyle/>
          <a:p>
            <a:pPr eaLnBrk="1" hangingPunct="1"/>
            <a:endParaRPr lang="en-US" smtClean="0"/>
          </a:p>
        </p:txBody>
      </p:sp>
      <p:sp>
        <p:nvSpPr>
          <p:cNvPr id="176132" name="Slide Number Placeholder 3"/>
          <p:cNvSpPr>
            <a:spLocks noGrp="1"/>
          </p:cNvSpPr>
          <p:nvPr>
            <p:ph type="sldNum" sz="quarter" idx="5"/>
          </p:nvPr>
        </p:nvSpPr>
        <p:spPr>
          <a:noFill/>
        </p:spPr>
        <p:txBody>
          <a:bodyPr/>
          <a:lstStyle/>
          <a:p>
            <a:fld id="{41C9B95A-81C5-4861-AE42-E09AA61993D8}" type="slidenum">
              <a:rPr lang="en-US" smtClean="0"/>
              <a:pPr/>
              <a:t>19</a:t>
            </a:fld>
            <a:endParaRPr lang="en-US" smtClean="0"/>
          </a:p>
        </p:txBody>
      </p:sp>
    </p:spTree>
    <p:extLst>
      <p:ext uri="{BB962C8B-B14F-4D97-AF65-F5344CB8AC3E}">
        <p14:creationId xmlns:p14="http://schemas.microsoft.com/office/powerpoint/2010/main" val="3094338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p:spPr>
        <p:txBody>
          <a:bodyPr/>
          <a:lstStyle/>
          <a:p>
            <a:r>
              <a:rPr lang="en-US" b="1" dirty="0"/>
              <a:t>Question:</a:t>
            </a:r>
            <a:r>
              <a:rPr lang="en-US" dirty="0"/>
              <a:t> What is a disadvantage of a pulley system such as a block and tackle?</a:t>
            </a:r>
          </a:p>
          <a:p>
            <a:r>
              <a:rPr lang="en-US" b="1" dirty="0"/>
              <a:t>Answers will vary,</a:t>
            </a:r>
            <a:r>
              <a:rPr lang="en-US" dirty="0"/>
              <a:t> but should include the fact that you have to pull the rope a long distance relative to the load being moved.</a:t>
            </a:r>
          </a:p>
        </p:txBody>
      </p:sp>
      <p:sp>
        <p:nvSpPr>
          <p:cNvPr id="177156" name="Slide Number Placeholder 3"/>
          <p:cNvSpPr>
            <a:spLocks noGrp="1"/>
          </p:cNvSpPr>
          <p:nvPr>
            <p:ph type="sldNum" sz="quarter" idx="5"/>
          </p:nvPr>
        </p:nvSpPr>
        <p:spPr>
          <a:noFill/>
        </p:spPr>
        <p:txBody>
          <a:bodyPr/>
          <a:lstStyle/>
          <a:p>
            <a:fld id="{D1FEB46D-5858-4A2D-BB88-2CF52384E37E}" type="slidenum">
              <a:rPr lang="en-US" smtClean="0"/>
              <a:pPr/>
              <a:t>20</a:t>
            </a:fld>
            <a:endParaRPr lang="en-US" smtClean="0"/>
          </a:p>
        </p:txBody>
      </p:sp>
    </p:spTree>
    <p:extLst>
      <p:ext uri="{BB962C8B-B14F-4D97-AF65-F5344CB8AC3E}">
        <p14:creationId xmlns:p14="http://schemas.microsoft.com/office/powerpoint/2010/main" val="170142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ln/>
        </p:spPr>
      </p:sp>
      <p:sp>
        <p:nvSpPr>
          <p:cNvPr id="178179" name="Notes Placeholder 2"/>
          <p:cNvSpPr>
            <a:spLocks noGrp="1"/>
          </p:cNvSpPr>
          <p:nvPr>
            <p:ph type="body" idx="1"/>
          </p:nvPr>
        </p:nvSpPr>
        <p:spPr>
          <a:noFill/>
          <a:ln/>
        </p:spPr>
        <p:txBody>
          <a:bodyPr/>
          <a:lstStyle/>
          <a:p>
            <a:endParaRPr lang="en-US" smtClean="0"/>
          </a:p>
        </p:txBody>
      </p:sp>
      <p:sp>
        <p:nvSpPr>
          <p:cNvPr id="178180" name="Slide Number Placeholder 3"/>
          <p:cNvSpPr>
            <a:spLocks noGrp="1"/>
          </p:cNvSpPr>
          <p:nvPr>
            <p:ph type="sldNum" sz="quarter" idx="5"/>
          </p:nvPr>
        </p:nvSpPr>
        <p:spPr>
          <a:noFill/>
        </p:spPr>
        <p:txBody>
          <a:bodyPr/>
          <a:lstStyle/>
          <a:p>
            <a:fld id="{D6BB3206-561B-433A-AF1D-A0BE1830FCC6}" type="slidenum">
              <a:rPr lang="en-US" smtClean="0"/>
              <a:pPr/>
              <a:t>21</a:t>
            </a:fld>
            <a:endParaRPr lang="en-US" smtClean="0"/>
          </a:p>
        </p:txBody>
      </p:sp>
    </p:spTree>
    <p:extLst>
      <p:ext uri="{BB962C8B-B14F-4D97-AF65-F5344CB8AC3E}">
        <p14:creationId xmlns:p14="http://schemas.microsoft.com/office/powerpoint/2010/main" val="1977907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a:ln/>
        </p:spPr>
      </p:sp>
      <p:sp>
        <p:nvSpPr>
          <p:cNvPr id="205827" name="Notes Placeholder 2"/>
          <p:cNvSpPr>
            <a:spLocks noGrp="1"/>
          </p:cNvSpPr>
          <p:nvPr>
            <p:ph type="body" idx="1"/>
          </p:nvPr>
        </p:nvSpPr>
        <p:spPr>
          <a:noFill/>
          <a:ln/>
        </p:spPr>
        <p:txBody>
          <a:bodyPr/>
          <a:lstStyle/>
          <a:p>
            <a:endParaRPr lang="en-US" dirty="0" smtClean="0"/>
          </a:p>
        </p:txBody>
      </p:sp>
      <p:sp>
        <p:nvSpPr>
          <p:cNvPr id="205828" name="Slide Number Placeholder 3"/>
          <p:cNvSpPr>
            <a:spLocks noGrp="1"/>
          </p:cNvSpPr>
          <p:nvPr>
            <p:ph type="sldNum" sz="quarter" idx="5"/>
          </p:nvPr>
        </p:nvSpPr>
        <p:spPr>
          <a:noFill/>
        </p:spPr>
        <p:txBody>
          <a:bodyPr/>
          <a:lstStyle/>
          <a:p>
            <a:fld id="{36C685E7-7FBF-47B0-B599-21CA1C7CA18F}" type="slidenum">
              <a:rPr lang="en-US" smtClean="0"/>
              <a:pPr/>
              <a:t>22</a:t>
            </a:fld>
            <a:endParaRPr lang="en-US" smtClean="0"/>
          </a:p>
        </p:txBody>
      </p:sp>
    </p:spTree>
    <p:extLst>
      <p:ext uri="{BB962C8B-B14F-4D97-AF65-F5344CB8AC3E}">
        <p14:creationId xmlns:p14="http://schemas.microsoft.com/office/powerpoint/2010/main" val="1082568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5C435AA-5A9F-4CAB-BD2E-B1184B3BCC1A}" type="slidenum">
              <a:rPr lang="en-US" smtClean="0"/>
              <a:pPr>
                <a:defRPr/>
              </a:pPr>
              <a:t>23</a:t>
            </a:fld>
            <a:endParaRPr lang="en-US"/>
          </a:p>
        </p:txBody>
      </p:sp>
    </p:spTree>
    <p:extLst>
      <p:ext uri="{BB962C8B-B14F-4D97-AF65-F5344CB8AC3E}">
        <p14:creationId xmlns:p14="http://schemas.microsoft.com/office/powerpoint/2010/main" val="2032117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a:ln/>
        </p:spPr>
        <p:txBody>
          <a:bodyPr/>
          <a:lstStyle/>
          <a:p>
            <a:pPr eaLnBrk="1" hangingPunct="1"/>
            <a:endParaRPr lang="en-US" smtClean="0"/>
          </a:p>
        </p:txBody>
      </p:sp>
      <p:sp>
        <p:nvSpPr>
          <p:cNvPr id="179204" name="Slide Number Placeholder 3"/>
          <p:cNvSpPr>
            <a:spLocks noGrp="1"/>
          </p:cNvSpPr>
          <p:nvPr>
            <p:ph type="sldNum" sz="quarter" idx="5"/>
          </p:nvPr>
        </p:nvSpPr>
        <p:spPr>
          <a:noFill/>
        </p:spPr>
        <p:txBody>
          <a:bodyPr/>
          <a:lstStyle/>
          <a:p>
            <a:fld id="{3002EB9F-DE10-4400-AF01-B5AC91289E36}" type="slidenum">
              <a:rPr lang="en-US" smtClean="0"/>
              <a:pPr/>
              <a:t>24</a:t>
            </a:fld>
            <a:endParaRPr lang="en-US" smtClean="0"/>
          </a:p>
        </p:txBody>
      </p:sp>
    </p:spTree>
    <p:extLst>
      <p:ext uri="{BB962C8B-B14F-4D97-AF65-F5344CB8AC3E}">
        <p14:creationId xmlns:p14="http://schemas.microsoft.com/office/powerpoint/2010/main" val="548627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ln/>
        </p:spPr>
      </p:sp>
      <p:sp>
        <p:nvSpPr>
          <p:cNvPr id="180227" name="Notes Placeholder 2"/>
          <p:cNvSpPr>
            <a:spLocks noGrp="1"/>
          </p:cNvSpPr>
          <p:nvPr>
            <p:ph type="body" idx="1"/>
          </p:nvPr>
        </p:nvSpPr>
        <p:spPr>
          <a:noFill/>
          <a:ln/>
        </p:spPr>
        <p:txBody>
          <a:bodyPr/>
          <a:lstStyle/>
          <a:p>
            <a:pPr eaLnBrk="1" hangingPunct="1"/>
            <a:endParaRPr lang="en-US" dirty="0" smtClean="0"/>
          </a:p>
        </p:txBody>
      </p:sp>
      <p:sp>
        <p:nvSpPr>
          <p:cNvPr id="180228" name="Slide Number Placeholder 3"/>
          <p:cNvSpPr>
            <a:spLocks noGrp="1"/>
          </p:cNvSpPr>
          <p:nvPr>
            <p:ph type="sldNum" sz="quarter" idx="5"/>
          </p:nvPr>
        </p:nvSpPr>
        <p:spPr>
          <a:noFill/>
        </p:spPr>
        <p:txBody>
          <a:bodyPr/>
          <a:lstStyle/>
          <a:p>
            <a:fld id="{FF9E643F-2583-41E8-94CC-ABC671BAA9B7}" type="slidenum">
              <a:rPr lang="en-US" smtClean="0"/>
              <a:pPr/>
              <a:t>25</a:t>
            </a:fld>
            <a:endParaRPr lang="en-US" smtClean="0"/>
          </a:p>
        </p:txBody>
      </p:sp>
    </p:spTree>
    <p:extLst>
      <p:ext uri="{BB962C8B-B14F-4D97-AF65-F5344CB8AC3E}">
        <p14:creationId xmlns:p14="http://schemas.microsoft.com/office/powerpoint/2010/main" val="3780795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three are used to transfer power from one point to another</a:t>
            </a:r>
            <a:endParaRPr lang="en-US" dirty="0"/>
          </a:p>
        </p:txBody>
      </p:sp>
      <p:sp>
        <p:nvSpPr>
          <p:cNvPr id="4" name="Slide Number Placeholder 3"/>
          <p:cNvSpPr>
            <a:spLocks noGrp="1"/>
          </p:cNvSpPr>
          <p:nvPr>
            <p:ph type="sldNum" sz="quarter" idx="10"/>
          </p:nvPr>
        </p:nvSpPr>
        <p:spPr/>
        <p:txBody>
          <a:bodyPr/>
          <a:lstStyle/>
          <a:p>
            <a:pPr>
              <a:defRPr/>
            </a:pPr>
            <a:fld id="{F5C435AA-5A9F-4CAB-BD2E-B1184B3BCC1A}" type="slidenum">
              <a:rPr lang="en-US" smtClean="0"/>
              <a:pPr>
                <a:defRPr/>
              </a:pPr>
              <a:t>26</a:t>
            </a:fld>
            <a:endParaRPr lang="en-US"/>
          </a:p>
        </p:txBody>
      </p:sp>
    </p:spTree>
    <p:extLst>
      <p:ext uri="{BB962C8B-B14F-4D97-AF65-F5344CB8AC3E}">
        <p14:creationId xmlns:p14="http://schemas.microsoft.com/office/powerpoint/2010/main" val="38440859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pPr eaLnBrk="1" hangingPunct="1"/>
            <a:endParaRPr lang="en-US" smtClean="0"/>
          </a:p>
        </p:txBody>
      </p:sp>
      <p:sp>
        <p:nvSpPr>
          <p:cNvPr id="181252" name="Slide Number Placeholder 3"/>
          <p:cNvSpPr>
            <a:spLocks noGrp="1"/>
          </p:cNvSpPr>
          <p:nvPr>
            <p:ph type="sldNum" sz="quarter" idx="5"/>
          </p:nvPr>
        </p:nvSpPr>
        <p:spPr>
          <a:noFill/>
        </p:spPr>
        <p:txBody>
          <a:bodyPr/>
          <a:lstStyle/>
          <a:p>
            <a:fld id="{325C0089-968C-41AB-881C-A9F381DA40E8}" type="slidenum">
              <a:rPr lang="en-US" smtClean="0"/>
              <a:pPr/>
              <a:t>27</a:t>
            </a:fld>
            <a:endParaRPr lang="en-US" smtClean="0"/>
          </a:p>
        </p:txBody>
      </p:sp>
    </p:spTree>
    <p:extLst>
      <p:ext uri="{BB962C8B-B14F-4D97-AF65-F5344CB8AC3E}">
        <p14:creationId xmlns:p14="http://schemas.microsoft.com/office/powerpoint/2010/main" val="3896840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a:ln/>
        </p:spPr>
        <p:txBody>
          <a:bodyPr/>
          <a:lstStyle/>
          <a:p>
            <a:pPr eaLnBrk="1" hangingPunct="1"/>
            <a:r>
              <a:rPr lang="en-US" u="sng" dirty="0" smtClean="0"/>
              <a:t>NOTE- a sign that a pulley is worn is when the belt rides in the bottom of the pulley grooves.</a:t>
            </a:r>
          </a:p>
        </p:txBody>
      </p:sp>
      <p:sp>
        <p:nvSpPr>
          <p:cNvPr id="198660" name="Slide Number Placeholder 3"/>
          <p:cNvSpPr>
            <a:spLocks noGrp="1"/>
          </p:cNvSpPr>
          <p:nvPr>
            <p:ph type="sldNum" sz="quarter" idx="5"/>
          </p:nvPr>
        </p:nvSpPr>
        <p:spPr>
          <a:noFill/>
        </p:spPr>
        <p:txBody>
          <a:bodyPr/>
          <a:lstStyle/>
          <a:p>
            <a:fld id="{DE84BED8-6EAB-41A2-A457-BBF64B0C8927}" type="slidenum">
              <a:rPr lang="en-US" smtClean="0"/>
              <a:pPr/>
              <a:t>28</a:t>
            </a:fld>
            <a:endParaRPr lang="en-US" smtClean="0"/>
          </a:p>
        </p:txBody>
      </p:sp>
    </p:spTree>
    <p:extLst>
      <p:ext uri="{BB962C8B-B14F-4D97-AF65-F5344CB8AC3E}">
        <p14:creationId xmlns:p14="http://schemas.microsoft.com/office/powerpoint/2010/main" val="39416956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a:ln/>
        </p:spPr>
      </p:sp>
      <p:sp>
        <p:nvSpPr>
          <p:cNvPr id="197635" name="Notes Placeholder 2"/>
          <p:cNvSpPr>
            <a:spLocks noGrp="1"/>
          </p:cNvSpPr>
          <p:nvPr>
            <p:ph type="body" idx="1"/>
          </p:nvPr>
        </p:nvSpPr>
        <p:spPr>
          <a:noFill/>
          <a:ln/>
        </p:spPr>
        <p:txBody>
          <a:bodyPr/>
          <a:lstStyle/>
          <a:p>
            <a:pPr eaLnBrk="1" hangingPunct="1"/>
            <a:endParaRPr lang="en-US" dirty="0" smtClean="0"/>
          </a:p>
        </p:txBody>
      </p:sp>
      <p:sp>
        <p:nvSpPr>
          <p:cNvPr id="197636" name="Slide Number Placeholder 3"/>
          <p:cNvSpPr>
            <a:spLocks noGrp="1"/>
          </p:cNvSpPr>
          <p:nvPr>
            <p:ph type="sldNum" sz="quarter" idx="5"/>
          </p:nvPr>
        </p:nvSpPr>
        <p:spPr>
          <a:noFill/>
        </p:spPr>
        <p:txBody>
          <a:bodyPr/>
          <a:lstStyle/>
          <a:p>
            <a:fld id="{12A13258-99AD-44E2-8094-FD38F261491F}" type="slidenum">
              <a:rPr lang="en-US" smtClean="0"/>
              <a:pPr/>
              <a:t>30</a:t>
            </a:fld>
            <a:endParaRPr lang="en-US" smtClean="0"/>
          </a:p>
        </p:txBody>
      </p:sp>
    </p:spTree>
    <p:extLst>
      <p:ext uri="{BB962C8B-B14F-4D97-AF65-F5344CB8AC3E}">
        <p14:creationId xmlns:p14="http://schemas.microsoft.com/office/powerpoint/2010/main" val="696065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a:ln/>
        </p:spPr>
      </p:sp>
      <p:sp>
        <p:nvSpPr>
          <p:cNvPr id="199683" name="Notes Placeholder 2"/>
          <p:cNvSpPr>
            <a:spLocks noGrp="1"/>
          </p:cNvSpPr>
          <p:nvPr>
            <p:ph type="body" idx="1"/>
          </p:nvPr>
        </p:nvSpPr>
        <p:spPr>
          <a:noFill/>
          <a:ln/>
        </p:spPr>
        <p:txBody>
          <a:bodyPr/>
          <a:lstStyle/>
          <a:p>
            <a:r>
              <a:rPr lang="en-US" dirty="0" smtClean="0"/>
              <a:t>NOTE: discuss</a:t>
            </a:r>
            <a:r>
              <a:rPr lang="en-US" baseline="0" dirty="0" smtClean="0"/>
              <a:t> chain stretch- at what point would a chain need to be replaced?</a:t>
            </a:r>
            <a:endParaRPr lang="en-US" dirty="0" smtClean="0"/>
          </a:p>
        </p:txBody>
      </p:sp>
      <p:sp>
        <p:nvSpPr>
          <p:cNvPr id="199684" name="Slide Number Placeholder 3"/>
          <p:cNvSpPr>
            <a:spLocks noGrp="1"/>
          </p:cNvSpPr>
          <p:nvPr>
            <p:ph type="sldNum" sz="quarter" idx="5"/>
          </p:nvPr>
        </p:nvSpPr>
        <p:spPr>
          <a:noFill/>
        </p:spPr>
        <p:txBody>
          <a:bodyPr/>
          <a:lstStyle/>
          <a:p>
            <a:fld id="{2BAC1D18-0848-4234-9780-BEAFC95B101A}" type="slidenum">
              <a:rPr lang="en-US" smtClean="0"/>
              <a:pPr/>
              <a:t>31</a:t>
            </a:fld>
            <a:endParaRPr lang="en-US" smtClean="0"/>
          </a:p>
        </p:txBody>
      </p:sp>
    </p:spTree>
    <p:extLst>
      <p:ext uri="{BB962C8B-B14F-4D97-AF65-F5344CB8AC3E}">
        <p14:creationId xmlns:p14="http://schemas.microsoft.com/office/powerpoint/2010/main" val="1049355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fld id="{669AF4F9-E256-4AE0-BB44-7BAAF1E06B4A}" type="slidenum">
              <a:rPr lang="en-US" smtClean="0"/>
              <a:pPr/>
              <a:t>33</a:t>
            </a:fld>
            <a:endParaRPr lang="en-US" smtClean="0"/>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xfrm>
            <a:off x="701345" y="4416099"/>
            <a:ext cx="5607711" cy="4182457"/>
          </a:xfrm>
          <a:noFill/>
          <a:ln/>
        </p:spPr>
        <p:txBody>
          <a:bodyPr/>
          <a:lstStyle/>
          <a:p>
            <a:pPr eaLnBrk="1" hangingPunct="1">
              <a:buFontTx/>
              <a:buChar char="•"/>
            </a:pPr>
            <a:r>
              <a:rPr lang="en-US" dirty="0" smtClean="0"/>
              <a:t>  “Tick marks” or small line markings on the head of a bolt identify its grade.</a:t>
            </a:r>
          </a:p>
          <a:p>
            <a:pPr eaLnBrk="1" hangingPunct="1">
              <a:buFontTx/>
              <a:buChar char="•"/>
            </a:pPr>
            <a:r>
              <a:rPr lang="en-US" dirty="0" smtClean="0"/>
              <a:t>  The bolt in this example has no tick marks on the head of the bolt.</a:t>
            </a:r>
          </a:p>
          <a:p>
            <a:pPr eaLnBrk="1" hangingPunct="1">
              <a:buFontTx/>
              <a:buChar char="•"/>
            </a:pPr>
            <a:r>
              <a:rPr lang="en-US" dirty="0" smtClean="0"/>
              <a:t>  An SAE Grade 1 or 2 bolt has no marks on the bolt head.</a:t>
            </a:r>
          </a:p>
          <a:p>
            <a:pPr eaLnBrk="1" hangingPunct="1">
              <a:buFontTx/>
              <a:buChar char="•"/>
            </a:pPr>
            <a:r>
              <a:rPr lang="en-US" dirty="0" smtClean="0"/>
              <a:t>  This grade bolt is rated at 64000 PSI Tensile Strength</a:t>
            </a:r>
          </a:p>
        </p:txBody>
      </p:sp>
    </p:spTree>
    <p:extLst>
      <p:ext uri="{BB962C8B-B14F-4D97-AF65-F5344CB8AC3E}">
        <p14:creationId xmlns:p14="http://schemas.microsoft.com/office/powerpoint/2010/main" val="7924667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84D23269-8E66-49FE-9B94-AFF4C43F18EA}" type="slidenum">
              <a:rPr lang="en-US" smtClean="0"/>
              <a:pPr/>
              <a:t>34</a:t>
            </a:fld>
            <a:endParaRPr lang="en-US"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xfrm>
            <a:off x="701345" y="4416099"/>
            <a:ext cx="5607711" cy="4182457"/>
          </a:xfrm>
          <a:noFill/>
          <a:ln/>
        </p:spPr>
        <p:txBody>
          <a:bodyPr/>
          <a:lstStyle/>
          <a:p>
            <a:pPr eaLnBrk="1" hangingPunct="1">
              <a:buFontTx/>
              <a:buChar char="•"/>
            </a:pPr>
            <a:r>
              <a:rPr lang="en-US" dirty="0" smtClean="0"/>
              <a:t>The bolts in this example have</a:t>
            </a:r>
            <a:r>
              <a:rPr lang="en-US" baseline="0" dirty="0" smtClean="0"/>
              <a:t> 3, 4 or</a:t>
            </a:r>
            <a:r>
              <a:rPr lang="en-US" dirty="0" smtClean="0"/>
              <a:t> 6 tick marks on the head of the bolt.</a:t>
            </a:r>
          </a:p>
          <a:p>
            <a:pPr eaLnBrk="1" hangingPunct="1">
              <a:buFontTx/>
              <a:buChar char="•"/>
            </a:pPr>
            <a:r>
              <a:rPr lang="en-US" dirty="0" smtClean="0"/>
              <a:t>An SAE Grade 8 bolt has 6 marks on the bolt head.</a:t>
            </a:r>
          </a:p>
          <a:p>
            <a:pPr eaLnBrk="1" hangingPunct="1">
              <a:buFontTx/>
              <a:buChar char="•"/>
            </a:pPr>
            <a:r>
              <a:rPr lang="en-US" dirty="0" smtClean="0"/>
              <a:t>This grade bolt is rated at 150,000 PSI Tensile Strength</a:t>
            </a:r>
          </a:p>
          <a:p>
            <a:pPr eaLnBrk="1" hangingPunct="1"/>
            <a:endParaRPr lang="en-US" dirty="0" smtClean="0"/>
          </a:p>
        </p:txBody>
      </p:sp>
    </p:spTree>
    <p:extLst>
      <p:ext uri="{BB962C8B-B14F-4D97-AF65-F5344CB8AC3E}">
        <p14:creationId xmlns:p14="http://schemas.microsoft.com/office/powerpoint/2010/main" val="7764721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5C435AA-5A9F-4CAB-BD2E-B1184B3BCC1A}" type="slidenum">
              <a:rPr lang="en-US" smtClean="0"/>
              <a:pPr>
                <a:defRPr/>
              </a:pPr>
              <a:t>36</a:t>
            </a:fld>
            <a:endParaRPr lang="en-US"/>
          </a:p>
        </p:txBody>
      </p:sp>
    </p:spTree>
    <p:extLst>
      <p:ext uri="{BB962C8B-B14F-4D97-AF65-F5344CB8AC3E}">
        <p14:creationId xmlns:p14="http://schemas.microsoft.com/office/powerpoint/2010/main" val="1039822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p>
            <a:fld id="{B5A99F33-EF2E-4CD4-9128-C5EEF3CA1969}" type="slidenum">
              <a:rPr lang="en-US" smtClean="0"/>
              <a:pPr/>
              <a:t>37</a:t>
            </a:fld>
            <a:endParaRPr lang="en-US" smtClean="0"/>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xfrm>
            <a:off x="701345" y="4416099"/>
            <a:ext cx="5607711" cy="4182457"/>
          </a:xfrm>
          <a:noFill/>
          <a:ln/>
        </p:spPr>
        <p:txBody>
          <a:bodyPr/>
          <a:lstStyle/>
          <a:p>
            <a:pPr eaLnBrk="1" hangingPunct="1">
              <a:buFontTx/>
              <a:buChar char="•"/>
            </a:pPr>
            <a:r>
              <a:rPr lang="en-US" dirty="0" smtClean="0"/>
              <a:t>  Tightening a fastener beyond its yield point is imparting a load greater than the fastener is capable of exerting.  Fasteners that fail upon installation can injure personnel and damage equipment.</a:t>
            </a:r>
          </a:p>
          <a:p>
            <a:pPr eaLnBrk="1" hangingPunct="1">
              <a:buFontTx/>
              <a:buChar char="•"/>
            </a:pPr>
            <a:r>
              <a:rPr lang="en-US" dirty="0" smtClean="0"/>
              <a:t>  Loose or improperly </a:t>
            </a:r>
            <a:r>
              <a:rPr lang="en-US" dirty="0" err="1" smtClean="0"/>
              <a:t>torqued</a:t>
            </a:r>
            <a:r>
              <a:rPr lang="en-US" dirty="0" smtClean="0"/>
              <a:t> fasteners fail because insufficient tension creates an unstable joint.  This allows part movement that promotes fastener failure. (See Lateral Shear Forces, below).</a:t>
            </a:r>
          </a:p>
          <a:p>
            <a:pPr eaLnBrk="1" hangingPunct="1">
              <a:buFontTx/>
              <a:buChar char="•"/>
            </a:pPr>
            <a:r>
              <a:rPr lang="en-US" dirty="0" smtClean="0"/>
              <a:t>  Lateral Shear Forces are perpendicular to the fastener’s axis.  A fastener retains its load best parallel to its axis.</a:t>
            </a:r>
          </a:p>
          <a:p>
            <a:pPr eaLnBrk="1" hangingPunct="1">
              <a:buFontTx/>
              <a:buChar char="•"/>
            </a:pPr>
            <a:r>
              <a:rPr lang="en-US" dirty="0" smtClean="0"/>
              <a:t>  Cross-threaded pullers or nuts, worn or improperly-sized sockets, and corrosion/paint can cause damage to fasteners during assembly.</a:t>
            </a:r>
          </a:p>
          <a:p>
            <a:pPr eaLnBrk="1" hangingPunct="1">
              <a:buFontTx/>
              <a:buChar char="•"/>
            </a:pPr>
            <a:r>
              <a:rPr lang="en-US" dirty="0" smtClean="0"/>
              <a:t>  Selection of low grade fasteners for high load applications invites failure.  Some fastener materials may be incompatible with certain applications .  Ferrous nuts corrode in an acidic environment.  Mixing fasteners of dissimilar materials can cause </a:t>
            </a:r>
            <a:r>
              <a:rPr lang="en-US" dirty="0" err="1" smtClean="0"/>
              <a:t>cathodic</a:t>
            </a:r>
            <a:r>
              <a:rPr lang="en-US" dirty="0" smtClean="0"/>
              <a:t> corrosion. Stainless studs can seize in ferrous joints.</a:t>
            </a:r>
          </a:p>
          <a:p>
            <a:pPr eaLnBrk="1" hangingPunct="1">
              <a:buFontTx/>
              <a:buChar char="•"/>
            </a:pPr>
            <a:endParaRPr lang="en-US" dirty="0" smtClean="0"/>
          </a:p>
        </p:txBody>
      </p:sp>
    </p:spTree>
    <p:extLst>
      <p:ext uri="{BB962C8B-B14F-4D97-AF65-F5344CB8AC3E}">
        <p14:creationId xmlns:p14="http://schemas.microsoft.com/office/powerpoint/2010/main" val="18149735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DE3748FA-0BF7-4344-9505-A5C6EE80BEDA}" type="slidenum">
              <a:rPr lang="en-US" smtClean="0"/>
              <a:pPr/>
              <a:t>38</a:t>
            </a:fld>
            <a:endParaRPr lang="en-US" smtClean="0"/>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xfrm>
            <a:off x="701345" y="4416099"/>
            <a:ext cx="5607711" cy="4182457"/>
          </a:xfrm>
          <a:noFill/>
          <a:ln/>
        </p:spPr>
        <p:txBody>
          <a:bodyPr/>
          <a:lstStyle/>
          <a:p>
            <a:pPr eaLnBrk="1" hangingPunct="1">
              <a:buFontTx/>
              <a:buChar char="•"/>
            </a:pPr>
            <a:r>
              <a:rPr lang="en-US" dirty="0" smtClean="0"/>
              <a:t>  Application of 1 pound of force to a wrench 1 foot long is equal to 1 foot-pound of torque.</a:t>
            </a:r>
          </a:p>
          <a:p>
            <a:pPr eaLnBrk="1" hangingPunct="1">
              <a:buFontTx/>
              <a:buChar char="•"/>
            </a:pPr>
            <a:r>
              <a:rPr lang="en-US" dirty="0" smtClean="0"/>
              <a:t>  Application of two pounds of force to a  wrench one foot long is equal to two foot-pounds of torque.</a:t>
            </a:r>
          </a:p>
          <a:p>
            <a:pPr eaLnBrk="1" hangingPunct="1">
              <a:buFontTx/>
              <a:buChar char="•"/>
            </a:pPr>
            <a:endParaRPr lang="en-US" dirty="0" smtClean="0"/>
          </a:p>
          <a:p>
            <a:pPr eaLnBrk="1" hangingPunct="1">
              <a:buFontTx/>
              <a:buChar char="•"/>
            </a:pPr>
            <a:r>
              <a:rPr lang="en-US" dirty="0" smtClean="0"/>
              <a:t>  Ask the students to create other examples using different values and units.</a:t>
            </a:r>
          </a:p>
        </p:txBody>
      </p:sp>
    </p:spTree>
    <p:extLst>
      <p:ext uri="{BB962C8B-B14F-4D97-AF65-F5344CB8AC3E}">
        <p14:creationId xmlns:p14="http://schemas.microsoft.com/office/powerpoint/2010/main" val="23803015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CCF0396D-A582-4574-939C-A8E353796893}" type="slidenum">
              <a:rPr lang="en-US" smtClean="0"/>
              <a:pPr/>
              <a:t>40</a:t>
            </a:fld>
            <a:endParaRPr lang="en-US" smtClean="0"/>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xfrm>
            <a:off x="701345" y="4416099"/>
            <a:ext cx="5607711" cy="4182457"/>
          </a:xfrm>
          <a:noFill/>
          <a:ln/>
        </p:spPr>
        <p:txBody>
          <a:bodyPr/>
          <a:lstStyle/>
          <a:p>
            <a:pPr>
              <a:buFontTx/>
              <a:buChar char="•"/>
            </a:pPr>
            <a:r>
              <a:rPr lang="en-US" dirty="0" smtClean="0"/>
              <a:t>  Lubricant/anti-seize failure due to time, temperature and environment.  A harsh environment can quickly degrade anti-seize or lubricant.</a:t>
            </a:r>
          </a:p>
          <a:p>
            <a:pPr>
              <a:buFontTx/>
              <a:buChar char="•"/>
            </a:pPr>
            <a:r>
              <a:rPr lang="en-US" dirty="0" smtClean="0"/>
              <a:t>  Paint coatings on fasteners can increase breakout torque significantly.</a:t>
            </a:r>
          </a:p>
          <a:p>
            <a:pPr>
              <a:buFontTx/>
              <a:buChar char="•"/>
            </a:pPr>
            <a:r>
              <a:rPr lang="en-US" dirty="0" smtClean="0"/>
              <a:t>  Oxidation of any contact points may increase breakout torque.  Nut can rust to bolt and nut can rust to flange.</a:t>
            </a:r>
          </a:p>
          <a:p>
            <a:pPr>
              <a:buFontTx/>
              <a:buChar char="•"/>
            </a:pPr>
            <a:endParaRPr lang="en-US" dirty="0" smtClean="0"/>
          </a:p>
        </p:txBody>
      </p:sp>
    </p:spTree>
    <p:extLst>
      <p:ext uri="{BB962C8B-B14F-4D97-AF65-F5344CB8AC3E}">
        <p14:creationId xmlns:p14="http://schemas.microsoft.com/office/powerpoint/2010/main" val="38269349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5E4F5D86-7476-4EA8-A03D-936974B11799}" type="slidenum">
              <a:rPr lang="en-US" smtClean="0"/>
              <a:pPr/>
              <a:t>41</a:t>
            </a:fld>
            <a:endParaRPr lang="en-US" smtClean="0"/>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xfrm>
            <a:off x="701345" y="4416099"/>
            <a:ext cx="5607711" cy="4182457"/>
          </a:xfrm>
          <a:noFill/>
          <a:ln/>
        </p:spPr>
        <p:txBody>
          <a:bodyPr/>
          <a:lstStyle/>
          <a:p>
            <a:r>
              <a:rPr lang="en-US" dirty="0" smtClean="0"/>
              <a:t>Ask the students: “How much does fastener corrosion effect torque?”.</a:t>
            </a:r>
          </a:p>
          <a:p>
            <a:endParaRPr lang="en-US" dirty="0" smtClean="0"/>
          </a:p>
          <a:p>
            <a:pPr>
              <a:buFontTx/>
              <a:buChar char="•"/>
            </a:pPr>
            <a:r>
              <a:rPr lang="en-US" dirty="0" smtClean="0"/>
              <a:t>  Humidity corrosion requires 2 times make up torque to free fastener</a:t>
            </a:r>
          </a:p>
          <a:p>
            <a:pPr>
              <a:buFontTx/>
              <a:buChar char="•"/>
            </a:pPr>
            <a:r>
              <a:rPr lang="en-US" dirty="0" smtClean="0"/>
              <a:t>  Chemical/salt corrosion requires 2.5 times make up torque to free fastener</a:t>
            </a:r>
          </a:p>
          <a:p>
            <a:pPr>
              <a:buFontTx/>
              <a:buChar char="•"/>
            </a:pPr>
            <a:r>
              <a:rPr lang="en-US" dirty="0" smtClean="0"/>
              <a:t>  Heat corrosion requires up to 3 times make up torque to free fastener</a:t>
            </a:r>
          </a:p>
          <a:p>
            <a:pPr>
              <a:buFontTx/>
              <a:buChar char="•"/>
            </a:pPr>
            <a:endParaRPr lang="en-US" dirty="0" smtClean="0"/>
          </a:p>
        </p:txBody>
      </p:sp>
    </p:spTree>
    <p:extLst>
      <p:ext uri="{BB962C8B-B14F-4D97-AF65-F5344CB8AC3E}">
        <p14:creationId xmlns:p14="http://schemas.microsoft.com/office/powerpoint/2010/main" val="40704289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p>
            <a:fld id="{79197C0F-9FA7-42B8-8ABA-98941E68985C}" type="slidenum">
              <a:rPr lang="en-US" smtClean="0"/>
              <a:pPr/>
              <a:t>42</a:t>
            </a:fld>
            <a:endParaRPr lang="en-US" smtClean="0"/>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xfrm>
            <a:off x="701345" y="4416099"/>
            <a:ext cx="5607711" cy="4182457"/>
          </a:xfrm>
          <a:noFill/>
          <a:ln/>
        </p:spPr>
        <p:txBody>
          <a:bodyPr/>
          <a:lstStyle/>
          <a:p>
            <a:r>
              <a:rPr lang="en-US" dirty="0" smtClean="0"/>
              <a:t>The information from the graph on the previous slide is repeated here verbally.</a:t>
            </a:r>
          </a:p>
          <a:p>
            <a:pPr>
              <a:buFontTx/>
              <a:buChar char="•"/>
            </a:pPr>
            <a:r>
              <a:rPr lang="en-US" dirty="0" smtClean="0"/>
              <a:t>  Only 10% of applied torque effort results in useful bolt load</a:t>
            </a:r>
          </a:p>
          <a:p>
            <a:pPr>
              <a:buFontTx/>
              <a:buChar char="•"/>
            </a:pPr>
            <a:r>
              <a:rPr lang="en-US" dirty="0" smtClean="0"/>
              <a:t>  50% is wasted overcoming nut face friction</a:t>
            </a:r>
          </a:p>
          <a:p>
            <a:pPr>
              <a:buFontTx/>
              <a:buChar char="•"/>
            </a:pPr>
            <a:r>
              <a:rPr lang="en-US" dirty="0" smtClean="0"/>
              <a:t>  40% is wasted overcoming nut and bolt thread friction</a:t>
            </a:r>
          </a:p>
          <a:p>
            <a:endParaRPr lang="en-US" dirty="0" smtClean="0"/>
          </a:p>
          <a:p>
            <a:r>
              <a:rPr lang="en-US" dirty="0" smtClean="0"/>
              <a:t>Data from www.integra-home.com/h_torquing_services.htm</a:t>
            </a:r>
          </a:p>
        </p:txBody>
      </p:sp>
    </p:spTree>
    <p:extLst>
      <p:ext uri="{BB962C8B-B14F-4D97-AF65-F5344CB8AC3E}">
        <p14:creationId xmlns:p14="http://schemas.microsoft.com/office/powerpoint/2010/main" val="1426798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5FE5FF47-0D92-4DD1-8A7A-DA75D34E5B2D}" type="slidenum">
              <a:rPr lang="en-US" smtClean="0"/>
              <a:pPr/>
              <a:t>43</a:t>
            </a:fld>
            <a:endParaRPr lang="en-US" smtClean="0"/>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xfrm>
            <a:off x="701345" y="4416099"/>
            <a:ext cx="5607711" cy="4182457"/>
          </a:xfrm>
          <a:noFill/>
          <a:ln/>
        </p:spPr>
        <p:txBody>
          <a:bodyPr/>
          <a:lstStyle/>
          <a:p>
            <a:pPr>
              <a:buFontTx/>
              <a:buChar char="•"/>
            </a:pPr>
            <a:r>
              <a:rPr lang="en-US" dirty="0" smtClean="0"/>
              <a:t>  Tighten a 6 bolt flange in a </a:t>
            </a:r>
            <a:r>
              <a:rPr lang="en-US" dirty="0" err="1" smtClean="0"/>
              <a:t>criss</a:t>
            </a:r>
            <a:r>
              <a:rPr lang="en-US" dirty="0" smtClean="0"/>
              <a:t>-cross/basket weave pattern.</a:t>
            </a:r>
          </a:p>
          <a:p>
            <a:pPr>
              <a:buFontTx/>
              <a:buChar char="•"/>
            </a:pPr>
            <a:r>
              <a:rPr lang="en-US" dirty="0" smtClean="0"/>
              <a:t>  Note that 3 consecutively tightened bolts form a triangular pattern that rotates around the flange.</a:t>
            </a:r>
          </a:p>
        </p:txBody>
      </p:sp>
    </p:spTree>
    <p:extLst>
      <p:ext uri="{BB962C8B-B14F-4D97-AF65-F5344CB8AC3E}">
        <p14:creationId xmlns:p14="http://schemas.microsoft.com/office/powerpoint/2010/main" val="20717869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a:ln/>
        </p:spPr>
      </p:sp>
      <p:sp>
        <p:nvSpPr>
          <p:cNvPr id="238595" name="Notes Placeholder 2"/>
          <p:cNvSpPr>
            <a:spLocks noGrp="1"/>
          </p:cNvSpPr>
          <p:nvPr>
            <p:ph type="body" idx="1"/>
          </p:nvPr>
        </p:nvSpPr>
        <p:spPr>
          <a:noFill/>
          <a:ln/>
        </p:spPr>
        <p:txBody>
          <a:bodyPr/>
          <a:lstStyle/>
          <a:p>
            <a:endParaRPr lang="en-US" smtClean="0"/>
          </a:p>
        </p:txBody>
      </p:sp>
      <p:sp>
        <p:nvSpPr>
          <p:cNvPr id="238596" name="Slide Number Placeholder 3"/>
          <p:cNvSpPr>
            <a:spLocks noGrp="1"/>
          </p:cNvSpPr>
          <p:nvPr>
            <p:ph type="sldNum" sz="quarter" idx="5"/>
          </p:nvPr>
        </p:nvSpPr>
        <p:spPr>
          <a:noFill/>
        </p:spPr>
        <p:txBody>
          <a:bodyPr/>
          <a:lstStyle/>
          <a:p>
            <a:fld id="{5BE57F46-E80C-43DA-A67C-966CC0E95E07}" type="slidenum">
              <a:rPr lang="en-US" smtClean="0">
                <a:solidFill>
                  <a:srgbClr val="000000"/>
                </a:solidFill>
              </a:rPr>
              <a:pPr/>
              <a:t>44</a:t>
            </a:fld>
            <a:endParaRPr lang="en-US" smtClean="0">
              <a:solidFill>
                <a:srgbClr val="000000"/>
              </a:solidFill>
            </a:endParaRPr>
          </a:p>
        </p:txBody>
      </p:sp>
    </p:spTree>
    <p:extLst>
      <p:ext uri="{BB962C8B-B14F-4D97-AF65-F5344CB8AC3E}">
        <p14:creationId xmlns:p14="http://schemas.microsoft.com/office/powerpoint/2010/main" val="8520810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a:ln/>
        </p:spPr>
      </p:sp>
      <p:sp>
        <p:nvSpPr>
          <p:cNvPr id="237571" name="Notes Placeholder 2"/>
          <p:cNvSpPr>
            <a:spLocks noGrp="1"/>
          </p:cNvSpPr>
          <p:nvPr>
            <p:ph type="body" idx="1"/>
          </p:nvPr>
        </p:nvSpPr>
        <p:spPr>
          <a:noFill/>
          <a:ln/>
        </p:spPr>
        <p:txBody>
          <a:bodyPr/>
          <a:lstStyle/>
          <a:p>
            <a:endParaRPr lang="en-US" dirty="0" smtClean="0"/>
          </a:p>
        </p:txBody>
      </p:sp>
      <p:sp>
        <p:nvSpPr>
          <p:cNvPr id="237572" name="Slide Number Placeholder 3"/>
          <p:cNvSpPr>
            <a:spLocks noGrp="1"/>
          </p:cNvSpPr>
          <p:nvPr>
            <p:ph type="sldNum" sz="quarter" idx="5"/>
          </p:nvPr>
        </p:nvSpPr>
        <p:spPr>
          <a:noFill/>
        </p:spPr>
        <p:txBody>
          <a:bodyPr/>
          <a:lstStyle/>
          <a:p>
            <a:fld id="{2D87ADAA-FA4F-48CE-A7E2-B94A9F65860F}" type="slidenum">
              <a:rPr lang="en-US" smtClean="0">
                <a:solidFill>
                  <a:srgbClr val="000000"/>
                </a:solidFill>
              </a:rPr>
              <a:pPr/>
              <a:t>45</a:t>
            </a:fld>
            <a:endParaRPr lang="en-US" dirty="0" smtClean="0">
              <a:solidFill>
                <a:srgbClr val="000000"/>
              </a:solidFill>
            </a:endParaRPr>
          </a:p>
        </p:txBody>
      </p:sp>
    </p:spTree>
    <p:extLst>
      <p:ext uri="{BB962C8B-B14F-4D97-AF65-F5344CB8AC3E}">
        <p14:creationId xmlns:p14="http://schemas.microsoft.com/office/powerpoint/2010/main" val="11104506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a:ln/>
        </p:spPr>
      </p:sp>
      <p:sp>
        <p:nvSpPr>
          <p:cNvPr id="238595" name="Notes Placeholder 2"/>
          <p:cNvSpPr>
            <a:spLocks noGrp="1"/>
          </p:cNvSpPr>
          <p:nvPr>
            <p:ph type="body" idx="1"/>
          </p:nvPr>
        </p:nvSpPr>
        <p:spPr>
          <a:noFill/>
          <a:ln/>
        </p:spPr>
        <p:txBody>
          <a:bodyPr/>
          <a:lstStyle/>
          <a:p>
            <a:endParaRPr lang="en-US" dirty="0" smtClean="0"/>
          </a:p>
        </p:txBody>
      </p:sp>
      <p:sp>
        <p:nvSpPr>
          <p:cNvPr id="238596" name="Slide Number Placeholder 3"/>
          <p:cNvSpPr>
            <a:spLocks noGrp="1"/>
          </p:cNvSpPr>
          <p:nvPr>
            <p:ph type="sldNum" sz="quarter" idx="5"/>
          </p:nvPr>
        </p:nvSpPr>
        <p:spPr>
          <a:noFill/>
        </p:spPr>
        <p:txBody>
          <a:bodyPr/>
          <a:lstStyle/>
          <a:p>
            <a:fld id="{5BE57F46-E80C-43DA-A67C-966CC0E95E07}" type="slidenum">
              <a:rPr lang="en-US" smtClean="0">
                <a:solidFill>
                  <a:srgbClr val="000000"/>
                </a:solidFill>
              </a:rPr>
              <a:pPr/>
              <a:t>46</a:t>
            </a:fld>
            <a:endParaRPr lang="en-US" dirty="0" smtClean="0">
              <a:solidFill>
                <a:srgbClr val="000000"/>
              </a:solidFill>
            </a:endParaRPr>
          </a:p>
        </p:txBody>
      </p:sp>
    </p:spTree>
    <p:extLst>
      <p:ext uri="{BB962C8B-B14F-4D97-AF65-F5344CB8AC3E}">
        <p14:creationId xmlns:p14="http://schemas.microsoft.com/office/powerpoint/2010/main" val="40625518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5C435AA-5A9F-4CAB-BD2E-B1184B3BCC1A}" type="slidenum">
              <a:rPr lang="en-US" smtClean="0"/>
              <a:pPr>
                <a:defRPr/>
              </a:pPr>
              <a:t>48</a:t>
            </a:fld>
            <a:endParaRPr lang="en-US"/>
          </a:p>
        </p:txBody>
      </p:sp>
    </p:spTree>
    <p:extLst>
      <p:ext uri="{BB962C8B-B14F-4D97-AF65-F5344CB8AC3E}">
        <p14:creationId xmlns:p14="http://schemas.microsoft.com/office/powerpoint/2010/main" val="18740190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732BFC-9D52-4D3D-B04A-F416FD27BA59}" type="slidenum">
              <a:rPr lang="en-US" smtClean="0">
                <a:solidFill>
                  <a:srgbClr val="000000"/>
                </a:solidFill>
              </a:rPr>
              <a:pPr>
                <a:defRPr/>
              </a:pPr>
              <a:t>52</a:t>
            </a:fld>
            <a:endParaRPr lang="en-US">
              <a:solidFill>
                <a:srgbClr val="000000"/>
              </a:solidFill>
            </a:endParaRPr>
          </a:p>
        </p:txBody>
      </p:sp>
    </p:spTree>
    <p:extLst>
      <p:ext uri="{BB962C8B-B14F-4D97-AF65-F5344CB8AC3E}">
        <p14:creationId xmlns:p14="http://schemas.microsoft.com/office/powerpoint/2010/main" val="17082173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732BFC-9D52-4D3D-B04A-F416FD27BA59}" type="slidenum">
              <a:rPr lang="en-US" smtClean="0">
                <a:solidFill>
                  <a:srgbClr val="000000"/>
                </a:solidFill>
              </a:rPr>
              <a:pPr>
                <a:defRPr/>
              </a:pPr>
              <a:t>55</a:t>
            </a:fld>
            <a:endParaRPr lang="en-US">
              <a:solidFill>
                <a:srgbClr val="000000"/>
              </a:solidFill>
            </a:endParaRPr>
          </a:p>
        </p:txBody>
      </p:sp>
    </p:spTree>
    <p:extLst>
      <p:ext uri="{BB962C8B-B14F-4D97-AF65-F5344CB8AC3E}">
        <p14:creationId xmlns:p14="http://schemas.microsoft.com/office/powerpoint/2010/main" val="42588563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Slide Image Placeholder 1"/>
          <p:cNvSpPr>
            <a:spLocks noGrp="1" noRot="1" noChangeAspect="1" noTextEdit="1"/>
          </p:cNvSpPr>
          <p:nvPr>
            <p:ph type="sldImg"/>
          </p:nvPr>
        </p:nvSpPr>
        <p:spPr>
          <a:ln/>
        </p:spPr>
      </p:sp>
      <p:sp>
        <p:nvSpPr>
          <p:cNvPr id="318467" name="Notes Placeholder 2"/>
          <p:cNvSpPr>
            <a:spLocks noGrp="1"/>
          </p:cNvSpPr>
          <p:nvPr>
            <p:ph type="body" idx="1"/>
          </p:nvPr>
        </p:nvSpPr>
        <p:spPr>
          <a:noFill/>
          <a:ln/>
        </p:spPr>
        <p:txBody>
          <a:bodyPr/>
          <a:lstStyle/>
          <a:p>
            <a:endParaRPr lang="en-US" smtClean="0"/>
          </a:p>
        </p:txBody>
      </p:sp>
      <p:sp>
        <p:nvSpPr>
          <p:cNvPr id="318468" name="Slide Number Placeholder 3"/>
          <p:cNvSpPr>
            <a:spLocks noGrp="1"/>
          </p:cNvSpPr>
          <p:nvPr>
            <p:ph type="sldNum" sz="quarter" idx="5"/>
          </p:nvPr>
        </p:nvSpPr>
        <p:spPr>
          <a:noFill/>
        </p:spPr>
        <p:txBody>
          <a:bodyPr/>
          <a:lstStyle/>
          <a:p>
            <a:fld id="{7AB0C096-1D88-4BA1-8B6F-9C309CCCD635}" type="slidenum">
              <a:rPr lang="en-US" smtClean="0"/>
              <a:pPr/>
              <a:t>58</a:t>
            </a:fld>
            <a:endParaRPr lang="en-US" smtClean="0"/>
          </a:p>
        </p:txBody>
      </p:sp>
    </p:spTree>
    <p:extLst>
      <p:ext uri="{BB962C8B-B14F-4D97-AF65-F5344CB8AC3E}">
        <p14:creationId xmlns:p14="http://schemas.microsoft.com/office/powerpoint/2010/main" val="4103048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03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755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9837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346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5384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5166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0398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2460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3171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2234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F48D28-2E9E-5B4E-866C-05ADD2C3BDF2}"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EEAA16-F7F9-E74D-9075-57333C9B7B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5295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sz="800"/>
            </a:lvl1pPr>
          </a:lstStyle>
          <a:p>
            <a:pPr>
              <a:defRPr/>
            </a:pPr>
            <a:r>
              <a:rPr lang="en-US" dirty="0" smtClean="0"/>
              <a:t>4-1-</a:t>
            </a:r>
            <a:fld id="{C1C333E1-A0DD-47B1-8556-1AD4455D96AA}" type="slidenum">
              <a:rPr lang="en-US" smtClean="0"/>
              <a:pPr>
                <a:defRPr/>
              </a:pPr>
              <a:t>‹#›</a:t>
            </a:fld>
            <a:endParaRPr lang="en-US" dirty="0"/>
          </a:p>
        </p:txBody>
      </p:sp>
    </p:spTree>
    <p:extLst>
      <p:ext uri="{BB962C8B-B14F-4D97-AF65-F5344CB8AC3E}">
        <p14:creationId xmlns:p14="http://schemas.microsoft.com/office/powerpoint/2010/main" val="2857615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2824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CEF48D28-2E9E-5B4E-866C-05ADD2C3BDF2}" type="datetimeFigureOut">
              <a:rPr lang="en-US" smtClean="0">
                <a:solidFill>
                  <a:prstClr val="black">
                    <a:tint val="75000"/>
                  </a:prstClr>
                </a:solidFill>
                <a:latin typeface="Calibri"/>
              </a:rPr>
              <a:pPr defTabSz="457200" fontAlgn="auto">
                <a:spcBef>
                  <a:spcPts val="0"/>
                </a:spcBef>
                <a:spcAft>
                  <a:spcPts val="0"/>
                </a:spcAft>
              </a:pPr>
              <a:t>1/19/2016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70EEAA16-F7F9-E74D-9075-57333C9B7BDA}" type="slidenum">
              <a:rPr lang="en-US" smtClean="0">
                <a:solidFill>
                  <a:prstClr val="black">
                    <a:tint val="75000"/>
                  </a:prstClr>
                </a:solidFill>
                <a:latin typeface="Calibri"/>
              </a:rPr>
              <a:pPr defTabSz="457200" fontAlgn="auto">
                <a:spcBef>
                  <a:spcPts val="0"/>
                </a:spcBef>
                <a:spcAft>
                  <a:spcPts val="0"/>
                </a:spcAft>
              </a:pPr>
              <a:t>‹#›</a:t>
            </a:fld>
            <a:endParaRPr lang="en-US">
              <a:solidFill>
                <a:prstClr val="black">
                  <a:tint val="75000"/>
                </a:prstClr>
              </a:solidFill>
              <a:latin typeface="Calibri"/>
            </a:endParaRPr>
          </a:p>
        </p:txBody>
      </p:sp>
      <p:pic>
        <p:nvPicPr>
          <p:cNvPr id="8" name="Picture 7" descr="productionslide1.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144174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notesSlide" Target="../notesSlides/notesSlide1.xml"/><Relationship Id="rId7"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vmlDrawing" Target="../drawings/vmlDrawing1.vml"/><Relationship Id="rId6" Type="http://schemas.openxmlformats.org/officeDocument/2006/relationships/image" Target="../media/image13.wmf"/><Relationship Id="rId5" Type="http://schemas.openxmlformats.org/officeDocument/2006/relationships/oleObject" Target="../embeddings/oleObject1.bin"/><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tags" Target="../tags/tag7.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2.bin"/><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tags" Target="../tags/tag8.xml"/><Relationship Id="rId1" Type="http://schemas.openxmlformats.org/officeDocument/2006/relationships/vmlDrawing" Target="../drawings/vmlDrawing3.vml"/><Relationship Id="rId6" Type="http://schemas.openxmlformats.org/officeDocument/2006/relationships/image" Target="../media/image13.wmf"/><Relationship Id="rId5" Type="http://schemas.openxmlformats.org/officeDocument/2006/relationships/oleObject" Target="../embeddings/oleObject3.bin"/><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tags" Target="../tags/tag9.xml"/><Relationship Id="rId1" Type="http://schemas.openxmlformats.org/officeDocument/2006/relationships/vmlDrawing" Target="../drawings/vmlDrawing4.vml"/><Relationship Id="rId6" Type="http://schemas.openxmlformats.org/officeDocument/2006/relationships/image" Target="../media/image13.wmf"/><Relationship Id="rId5" Type="http://schemas.openxmlformats.org/officeDocument/2006/relationships/oleObject" Target="../embeddings/oleObject4.bin"/><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jpeg"/><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13.wmf"/><Relationship Id="rId5" Type="http://schemas.openxmlformats.org/officeDocument/2006/relationships/oleObject" Target="../embeddings/oleObject5.bin"/><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wmf"/><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image" Target="../media/image19.jpe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2.xml"/><Relationship Id="rId7" Type="http://schemas.openxmlformats.org/officeDocument/2006/relationships/image" Target="../media/image20.wmf"/><Relationship Id="rId2" Type="http://schemas.openxmlformats.org/officeDocument/2006/relationships/tags" Target="../tags/tag12.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image" Target="../media/image21.gif"/><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3.wmf"/><Relationship Id="rId2" Type="http://schemas.openxmlformats.org/officeDocument/2006/relationships/tags" Target="../tags/tag13.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image" Target="../media/image24.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5.wmf"/><Relationship Id="rId2" Type="http://schemas.openxmlformats.org/officeDocument/2006/relationships/tags" Target="../tags/tag14.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image" Target="../media/image26.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wmf"/></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49.jpeg"/><Relationship Id="rId4" Type="http://schemas.openxmlformats.org/officeDocument/2006/relationships/image" Target="../media/image48.jpeg"/></Relationships>
</file>

<file path=ppt/slides/_rels/slide3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54.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tags" Target="../tags/tag29.xml"/><Relationship Id="rId5" Type="http://schemas.openxmlformats.org/officeDocument/2006/relationships/image" Target="../media/image12.jpeg"/><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60.jp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61.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tags" Target="../tags/tag34.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tags" Target="../tags/tag37.xml"/><Relationship Id="rId5" Type="http://schemas.openxmlformats.org/officeDocument/2006/relationships/image" Target="../media/image69.png"/><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79.jpg"/><Relationship Id="rId4" Type="http://schemas.openxmlformats.org/officeDocument/2006/relationships/image" Target="../media/image78.jpg"/></Relationships>
</file>

<file path=ppt/slides/_rels/slide5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4.xml"/><Relationship Id="rId1" Type="http://schemas.openxmlformats.org/officeDocument/2006/relationships/tags" Target="../tags/tag38.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ctrTitle"/>
          </p:nvPr>
        </p:nvSpPr>
        <p:spPr>
          <a:xfrm>
            <a:off x="3733800" y="381000"/>
            <a:ext cx="4800600" cy="1219200"/>
          </a:xfrm>
        </p:spPr>
        <p:txBody>
          <a:bodyPr>
            <a:normAutofit fontScale="90000"/>
          </a:bodyPr>
          <a:lstStyle/>
          <a:p>
            <a:pPr eaLnBrk="1" hangingPunct="1"/>
            <a:r>
              <a:rPr lang="en-US" sz="4000" b="1" dirty="0" smtClean="0"/>
              <a:t>Foundations of Manufacturing</a:t>
            </a:r>
          </a:p>
        </p:txBody>
      </p:sp>
      <p:sp>
        <p:nvSpPr>
          <p:cNvPr id="14340" name="Rectangle 3"/>
          <p:cNvSpPr>
            <a:spLocks noGrp="1" noChangeArrowheads="1"/>
          </p:cNvSpPr>
          <p:nvPr>
            <p:ph type="subTitle" idx="1"/>
          </p:nvPr>
        </p:nvSpPr>
        <p:spPr>
          <a:xfrm>
            <a:off x="-1" y="1752600"/>
            <a:ext cx="9091749" cy="3810000"/>
          </a:xfrm>
        </p:spPr>
        <p:txBody>
          <a:bodyPr>
            <a:normAutofit/>
          </a:bodyPr>
          <a:lstStyle/>
          <a:p>
            <a:pPr eaLnBrk="1" hangingPunct="1"/>
            <a:r>
              <a:rPr lang="en-US" b="1" dirty="0" smtClean="0">
                <a:solidFill>
                  <a:srgbClr val="000000"/>
                </a:solidFill>
              </a:rPr>
              <a:t>Domain 2: Production and Processes</a:t>
            </a:r>
          </a:p>
          <a:p>
            <a:pPr eaLnBrk="1" hangingPunct="1"/>
            <a:r>
              <a:rPr lang="en-US" b="1" dirty="0" smtClean="0">
                <a:solidFill>
                  <a:srgbClr val="000000"/>
                </a:solidFill>
              </a:rPr>
              <a:t>Section 7: Machine Fundamentals</a:t>
            </a:r>
          </a:p>
        </p:txBody>
      </p:sp>
      <p:pic>
        <p:nvPicPr>
          <p:cNvPr id="14342" name="Picture 8" descr="incline plane"/>
          <p:cNvPicPr>
            <a:picLocks noChangeAspect="1" noChangeArrowheads="1"/>
          </p:cNvPicPr>
          <p:nvPr/>
        </p:nvPicPr>
        <p:blipFill>
          <a:blip r:embed="rId4" cstate="print"/>
          <a:srcRect/>
          <a:stretch>
            <a:fillRect/>
          </a:stretch>
        </p:blipFill>
        <p:spPr bwMode="auto">
          <a:xfrm>
            <a:off x="636451" y="3283041"/>
            <a:ext cx="1200150" cy="904875"/>
          </a:xfrm>
          <a:prstGeom prst="rect">
            <a:avLst/>
          </a:prstGeom>
          <a:noFill/>
          <a:ln w="9525">
            <a:noFill/>
            <a:miter lim="800000"/>
            <a:headEnd/>
            <a:tailEnd/>
          </a:ln>
        </p:spPr>
      </p:pic>
      <p:pic>
        <p:nvPicPr>
          <p:cNvPr id="14343" name="Picture 9" descr="lever2"/>
          <p:cNvPicPr>
            <a:picLocks noChangeAspect="1" noChangeArrowheads="1"/>
          </p:cNvPicPr>
          <p:nvPr/>
        </p:nvPicPr>
        <p:blipFill>
          <a:blip r:embed="rId5" cstate="print"/>
          <a:srcRect/>
          <a:stretch>
            <a:fillRect/>
          </a:stretch>
        </p:blipFill>
        <p:spPr bwMode="auto">
          <a:xfrm>
            <a:off x="4965303" y="4892042"/>
            <a:ext cx="1625600" cy="1117600"/>
          </a:xfrm>
          <a:prstGeom prst="rect">
            <a:avLst/>
          </a:prstGeom>
          <a:noFill/>
          <a:ln w="9525">
            <a:noFill/>
            <a:miter lim="800000"/>
            <a:headEnd/>
            <a:tailEnd/>
          </a:ln>
        </p:spPr>
      </p:pic>
      <p:pic>
        <p:nvPicPr>
          <p:cNvPr id="14344" name="Picture 10" descr="pulley"/>
          <p:cNvPicPr>
            <a:picLocks noChangeAspect="1" noChangeArrowheads="1"/>
          </p:cNvPicPr>
          <p:nvPr/>
        </p:nvPicPr>
        <p:blipFill>
          <a:blip r:embed="rId6" cstate="print"/>
          <a:srcRect/>
          <a:stretch>
            <a:fillRect/>
          </a:stretch>
        </p:blipFill>
        <p:spPr bwMode="auto">
          <a:xfrm>
            <a:off x="5693965" y="3360150"/>
            <a:ext cx="896938" cy="1371600"/>
          </a:xfrm>
          <a:prstGeom prst="rect">
            <a:avLst/>
          </a:prstGeom>
          <a:noFill/>
          <a:ln w="9525">
            <a:noFill/>
            <a:miter lim="800000"/>
            <a:headEnd/>
            <a:tailEnd/>
          </a:ln>
        </p:spPr>
      </p:pic>
      <p:pic>
        <p:nvPicPr>
          <p:cNvPr id="14345" name="Picture 11" descr="wedge"/>
          <p:cNvPicPr>
            <a:picLocks noChangeAspect="1" noChangeArrowheads="1"/>
          </p:cNvPicPr>
          <p:nvPr/>
        </p:nvPicPr>
        <p:blipFill>
          <a:blip r:embed="rId7" cstate="print"/>
          <a:srcRect/>
          <a:stretch>
            <a:fillRect/>
          </a:stretch>
        </p:blipFill>
        <p:spPr bwMode="auto">
          <a:xfrm>
            <a:off x="2776276" y="3359697"/>
            <a:ext cx="1625600" cy="1282700"/>
          </a:xfrm>
          <a:prstGeom prst="rect">
            <a:avLst/>
          </a:prstGeom>
          <a:noFill/>
          <a:ln w="9525">
            <a:noFill/>
            <a:miter lim="800000"/>
            <a:headEnd/>
            <a:tailEnd/>
          </a:ln>
        </p:spPr>
      </p:pic>
      <p:pic>
        <p:nvPicPr>
          <p:cNvPr id="14346" name="Picture 12" descr="screw"/>
          <p:cNvPicPr>
            <a:picLocks noChangeAspect="1" noChangeArrowheads="1"/>
          </p:cNvPicPr>
          <p:nvPr/>
        </p:nvPicPr>
        <p:blipFill>
          <a:blip r:embed="rId8" cstate="print"/>
          <a:srcRect/>
          <a:stretch>
            <a:fillRect/>
          </a:stretch>
        </p:blipFill>
        <p:spPr bwMode="auto">
          <a:xfrm>
            <a:off x="7275586" y="3266442"/>
            <a:ext cx="1524000" cy="1625600"/>
          </a:xfrm>
          <a:prstGeom prst="rect">
            <a:avLst/>
          </a:prstGeom>
          <a:noFill/>
          <a:ln w="9525">
            <a:noFill/>
            <a:miter lim="800000"/>
            <a:headEnd/>
            <a:tailEnd/>
          </a:ln>
        </p:spPr>
      </p:pic>
      <p:pic>
        <p:nvPicPr>
          <p:cNvPr id="14347" name="Picture 13" descr="wheel and axle"/>
          <p:cNvPicPr>
            <a:picLocks noChangeAspect="1" noChangeArrowheads="1"/>
          </p:cNvPicPr>
          <p:nvPr/>
        </p:nvPicPr>
        <p:blipFill>
          <a:blip r:embed="rId9" cstate="print"/>
          <a:srcRect/>
          <a:stretch>
            <a:fillRect/>
          </a:stretch>
        </p:blipFill>
        <p:spPr bwMode="auto">
          <a:xfrm>
            <a:off x="2034182" y="4692471"/>
            <a:ext cx="1625600" cy="1460500"/>
          </a:xfrm>
          <a:prstGeom prst="rect">
            <a:avLst/>
          </a:prstGeom>
          <a:noFill/>
          <a:ln w="9525">
            <a:noFill/>
            <a:miter lim="800000"/>
            <a:headEnd/>
            <a:tailEnd/>
          </a:ln>
        </p:spPr>
      </p:pic>
      <p:pic>
        <p:nvPicPr>
          <p:cNvPr id="2" name="Picture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924" y="582482"/>
            <a:ext cx="4180952" cy="71162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4"/>
          <p:cNvSpPr>
            <a:spLocks noGrp="1" noChangeArrowheads="1"/>
          </p:cNvSpPr>
          <p:nvPr>
            <p:ph type="title"/>
          </p:nvPr>
        </p:nvSpPr>
        <p:spPr>
          <a:xfrm>
            <a:off x="2176" y="41956"/>
            <a:ext cx="9141823" cy="1143000"/>
          </a:xfrm>
        </p:spPr>
        <p:txBody>
          <a:bodyPr/>
          <a:lstStyle/>
          <a:p>
            <a:pPr eaLnBrk="1" hangingPunct="1"/>
            <a:r>
              <a:rPr lang="en-US" sz="4000" dirty="0" smtClean="0"/>
              <a:t>Learning Objectives</a:t>
            </a:r>
          </a:p>
        </p:txBody>
      </p:sp>
      <p:sp>
        <p:nvSpPr>
          <p:cNvPr id="15364" name="Rectangle 5"/>
          <p:cNvSpPr>
            <a:spLocks noGrp="1" noChangeArrowheads="1"/>
          </p:cNvSpPr>
          <p:nvPr>
            <p:ph idx="1"/>
          </p:nvPr>
        </p:nvSpPr>
        <p:spPr>
          <a:xfrm>
            <a:off x="455022" y="1217613"/>
            <a:ext cx="8536577" cy="4373563"/>
          </a:xfrm>
        </p:spPr>
        <p:txBody>
          <a:bodyPr>
            <a:normAutofit/>
          </a:bodyPr>
          <a:lstStyle/>
          <a:p>
            <a:pPr>
              <a:lnSpc>
                <a:spcPct val="80000"/>
              </a:lnSpc>
              <a:spcBef>
                <a:spcPts val="1200"/>
              </a:spcBef>
            </a:pPr>
            <a:r>
              <a:rPr lang="en-US" sz="2400" dirty="0">
                <a:solidFill>
                  <a:srgbClr val="006666"/>
                </a:solidFill>
              </a:rPr>
              <a:t>Examine</a:t>
            </a:r>
            <a:r>
              <a:rPr lang="en-US" sz="2400" dirty="0"/>
              <a:t> the concept of ratios and proportions.</a:t>
            </a:r>
            <a:endParaRPr lang="en-US" sz="2400" b="1" dirty="0"/>
          </a:p>
          <a:p>
            <a:pPr eaLnBrk="1" hangingPunct="1">
              <a:lnSpc>
                <a:spcPct val="80000"/>
              </a:lnSpc>
              <a:spcBef>
                <a:spcPts val="1200"/>
              </a:spcBef>
            </a:pPr>
            <a:r>
              <a:rPr lang="en-US" sz="2400" b="1" dirty="0" smtClean="0">
                <a:solidFill>
                  <a:schemeClr val="tx1"/>
                </a:solidFill>
              </a:rPr>
              <a:t>Examine</a:t>
            </a:r>
            <a:r>
              <a:rPr lang="en-US" sz="2400" b="1" dirty="0" smtClean="0"/>
              <a:t> </a:t>
            </a:r>
            <a:r>
              <a:rPr lang="en-US" sz="2400" dirty="0" smtClean="0"/>
              <a:t>the concept and components of simple/compound machines.</a:t>
            </a:r>
          </a:p>
          <a:p>
            <a:pPr eaLnBrk="1" hangingPunct="1">
              <a:lnSpc>
                <a:spcPct val="80000"/>
              </a:lnSpc>
              <a:spcBef>
                <a:spcPts val="1200"/>
              </a:spcBef>
            </a:pPr>
            <a:r>
              <a:rPr lang="en-US" sz="2400" b="1" dirty="0" smtClean="0">
                <a:solidFill>
                  <a:srgbClr val="800000"/>
                </a:solidFill>
              </a:rPr>
              <a:t>Identify </a:t>
            </a:r>
            <a:r>
              <a:rPr lang="en-US" sz="2400" dirty="0" smtClean="0"/>
              <a:t>the purpose and functions of simple/compound machines.</a:t>
            </a:r>
          </a:p>
          <a:p>
            <a:pPr eaLnBrk="1" hangingPunct="1">
              <a:lnSpc>
                <a:spcPct val="80000"/>
              </a:lnSpc>
              <a:spcBef>
                <a:spcPts val="1200"/>
              </a:spcBef>
            </a:pPr>
            <a:r>
              <a:rPr lang="en-US" sz="2400" b="1" dirty="0" smtClean="0">
                <a:solidFill>
                  <a:srgbClr val="008000"/>
                </a:solidFill>
              </a:rPr>
              <a:t>Describe </a:t>
            </a:r>
            <a:r>
              <a:rPr lang="en-US" sz="2400" dirty="0" smtClean="0"/>
              <a:t>components and mechanical advantage of simple/compound machines.</a:t>
            </a:r>
          </a:p>
          <a:p>
            <a:pPr eaLnBrk="1" hangingPunct="1">
              <a:lnSpc>
                <a:spcPct val="80000"/>
              </a:lnSpc>
              <a:spcBef>
                <a:spcPts val="1200"/>
              </a:spcBef>
            </a:pPr>
            <a:r>
              <a:rPr lang="en-US" sz="2400" b="1" dirty="0" smtClean="0">
                <a:solidFill>
                  <a:schemeClr val="hlink"/>
                </a:solidFill>
              </a:rPr>
              <a:t>Discuss </a:t>
            </a:r>
            <a:r>
              <a:rPr lang="en-US" sz="2400" dirty="0" smtClean="0"/>
              <a:t>terms associated with simple/compound machines.</a:t>
            </a:r>
          </a:p>
          <a:p>
            <a:pPr eaLnBrk="1" hangingPunct="1">
              <a:lnSpc>
                <a:spcPct val="80000"/>
              </a:lnSpc>
              <a:spcBef>
                <a:spcPts val="1200"/>
              </a:spcBef>
            </a:pPr>
            <a:r>
              <a:rPr lang="en-US" sz="2400" b="1" dirty="0" smtClean="0">
                <a:solidFill>
                  <a:srgbClr val="660066"/>
                </a:solidFill>
              </a:rPr>
              <a:t>Discuss</a:t>
            </a:r>
            <a:r>
              <a:rPr lang="en-US" sz="2400" b="1" dirty="0" smtClean="0"/>
              <a:t> </a:t>
            </a:r>
            <a:r>
              <a:rPr lang="en-US" sz="2400" dirty="0" smtClean="0"/>
              <a:t>the purpose and functions of machining.</a:t>
            </a:r>
          </a:p>
        </p:txBody>
      </p:sp>
      <p:sp>
        <p:nvSpPr>
          <p:cNvPr id="6"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2</a:t>
            </a:fld>
            <a:r>
              <a:rPr lang="en-US" dirty="0" smtClean="0">
                <a:solidFill>
                  <a:srgbClr val="000000"/>
                </a:solidFill>
              </a:rPr>
              <a:t>/58</a:t>
            </a:r>
            <a:endParaRPr lang="en-US"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800px-Metric_Volume_Measuring_Vessels_Frontsides-In_use.jpg"/>
          <p:cNvPicPr>
            <a:picLocks noChangeAspect="1"/>
          </p:cNvPicPr>
          <p:nvPr/>
        </p:nvPicPr>
        <p:blipFill>
          <a:blip r:embed="rId3" cstate="print"/>
          <a:stretch>
            <a:fillRect/>
          </a:stretch>
        </p:blipFill>
        <p:spPr>
          <a:xfrm rot="16200000">
            <a:off x="6048375" y="1038226"/>
            <a:ext cx="3429000" cy="2571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243" name="Rectangle 2"/>
          <p:cNvSpPr>
            <a:spLocks noGrp="1" noChangeArrowheads="1"/>
          </p:cNvSpPr>
          <p:nvPr>
            <p:ph type="title"/>
          </p:nvPr>
        </p:nvSpPr>
        <p:spPr bwMode="auto">
          <a:xfrm>
            <a:off x="0" y="38101"/>
            <a:ext cx="9144000" cy="1143000"/>
          </a:xfrm>
          <a:noFill/>
          <a:ln>
            <a:miter lim="800000"/>
            <a:headEnd/>
            <a:tailEnd/>
          </a:ln>
        </p:spPr>
        <p:txBody>
          <a:bodyPr vert="horz" wrap="square" lIns="91440" tIns="45720" rIns="91440" bIns="45720" numCol="1" anchor="t" anchorCtr="0" compatLnSpc="1">
            <a:prstTxWarp prst="textNoShape">
              <a:avLst/>
            </a:prstTxWarp>
            <a:normAutofit/>
          </a:bodyPr>
          <a:lstStyle/>
          <a:p>
            <a:r>
              <a:rPr lang="en-US" sz="4000" dirty="0" smtClean="0"/>
              <a:t>Ratios</a:t>
            </a:r>
          </a:p>
        </p:txBody>
      </p:sp>
      <p:sp>
        <p:nvSpPr>
          <p:cNvPr id="10244" name="Rectangle 3"/>
          <p:cNvSpPr>
            <a:spLocks noGrp="1" noChangeArrowheads="1"/>
          </p:cNvSpPr>
          <p:nvPr>
            <p:ph type="body" idx="1"/>
          </p:nvPr>
        </p:nvSpPr>
        <p:spPr>
          <a:xfrm>
            <a:off x="76200" y="1600200"/>
            <a:ext cx="7010400" cy="4525963"/>
          </a:xfrm>
        </p:spPr>
        <p:txBody>
          <a:bodyPr/>
          <a:lstStyle/>
          <a:p>
            <a:pPr>
              <a:spcBef>
                <a:spcPts val="3000"/>
              </a:spcBef>
            </a:pPr>
            <a:r>
              <a:rPr lang="en-US" sz="3600" dirty="0">
                <a:latin typeface="Arial Narrow" pitchFamily="34" charset="0"/>
              </a:rPr>
              <a:t>M</a:t>
            </a:r>
            <a:r>
              <a:rPr lang="en-US" sz="3600" dirty="0" smtClean="0">
                <a:latin typeface="Arial Narrow" pitchFamily="34" charset="0"/>
              </a:rPr>
              <a:t>agnitude of one quantity relative</a:t>
            </a:r>
            <a:br>
              <a:rPr lang="en-US" sz="3600" dirty="0" smtClean="0">
                <a:latin typeface="Arial Narrow" pitchFamily="34" charset="0"/>
              </a:rPr>
            </a:br>
            <a:r>
              <a:rPr lang="en-US" sz="3600" dirty="0" smtClean="0">
                <a:latin typeface="Arial Narrow" pitchFamily="34" charset="0"/>
              </a:rPr>
              <a:t>to another. </a:t>
            </a:r>
          </a:p>
          <a:p>
            <a:pPr>
              <a:spcBef>
                <a:spcPts val="3000"/>
              </a:spcBef>
            </a:pPr>
            <a:r>
              <a:rPr lang="en-US" dirty="0" smtClean="0"/>
              <a:t>Example:</a:t>
            </a:r>
          </a:p>
          <a:p>
            <a:pPr lvl="1"/>
            <a:r>
              <a:rPr lang="en-US" dirty="0" smtClean="0"/>
              <a:t>4 parts flour to 1 part sugar (4:1)</a:t>
            </a:r>
          </a:p>
          <a:p>
            <a:pPr lvl="1"/>
            <a:r>
              <a:rPr lang="en-US" dirty="0" smtClean="0"/>
              <a:t>5 parts concrete to 2 part water (5:2)</a:t>
            </a:r>
          </a:p>
          <a:p>
            <a:pPr lvl="1"/>
            <a:r>
              <a:rPr lang="en-US" dirty="0" smtClean="0"/>
              <a:t>Roof pitch 4ft rise in 12ft run (4 in 12) </a:t>
            </a:r>
          </a:p>
        </p:txBody>
      </p:sp>
      <p:sp>
        <p:nvSpPr>
          <p:cNvPr id="10245"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sp>
        <p:nvSpPr>
          <p:cNvPr id="10246" name="Rectangle 5"/>
          <p:cNvSpPr>
            <a:spLocks noChangeArrowheads="1"/>
          </p:cNvSpPr>
          <p:nvPr/>
        </p:nvSpPr>
        <p:spPr bwMode="auto">
          <a:xfrm>
            <a:off x="0" y="390525"/>
            <a:ext cx="9144000" cy="0"/>
          </a:xfrm>
          <a:prstGeom prst="rect">
            <a:avLst/>
          </a:prstGeom>
          <a:noFill/>
          <a:ln w="9525">
            <a:noFill/>
            <a:miter lim="800000"/>
            <a:headEnd/>
            <a:tailEnd/>
          </a:ln>
        </p:spPr>
        <p:txBody>
          <a:bodyPr wrap="none" anchor="ctr">
            <a:spAutoFit/>
          </a:bodyPr>
          <a:lstStyle/>
          <a:p>
            <a:endParaRPr lang="en-US" dirty="0"/>
          </a:p>
        </p:txBody>
      </p:sp>
      <p:sp>
        <p:nvSpPr>
          <p:cNvPr id="10247" name="Rectangle 6"/>
          <p:cNvSpPr>
            <a:spLocks noChangeArrowheads="1"/>
          </p:cNvSpPr>
          <p:nvPr/>
        </p:nvSpPr>
        <p:spPr bwMode="auto">
          <a:xfrm>
            <a:off x="0" y="1171575"/>
            <a:ext cx="9144000" cy="0"/>
          </a:xfrm>
          <a:prstGeom prst="rect">
            <a:avLst/>
          </a:prstGeom>
          <a:noFill/>
          <a:ln w="9525">
            <a:noFill/>
            <a:miter lim="800000"/>
            <a:headEnd/>
            <a:tailEnd/>
          </a:ln>
        </p:spPr>
        <p:txBody>
          <a:bodyPr wrap="none" anchor="ctr">
            <a:spAutoFit/>
          </a:bodyPr>
          <a:lstStyle/>
          <a:p>
            <a:pPr>
              <a:tabLst>
                <a:tab pos="465138" algn="l"/>
              </a:tabLst>
            </a:pPr>
            <a:endParaRPr lang="en-US" dirty="0"/>
          </a:p>
        </p:txBody>
      </p:sp>
      <p:sp>
        <p:nvSpPr>
          <p:cNvPr id="10248" name="Rectangle 7"/>
          <p:cNvSpPr>
            <a:spLocks noChangeArrowheads="1"/>
          </p:cNvSpPr>
          <p:nvPr/>
        </p:nvSpPr>
        <p:spPr bwMode="auto">
          <a:xfrm>
            <a:off x="0" y="1562100"/>
            <a:ext cx="9144000" cy="0"/>
          </a:xfrm>
          <a:prstGeom prst="rect">
            <a:avLst/>
          </a:prstGeom>
          <a:noFill/>
          <a:ln w="9525">
            <a:noFill/>
            <a:miter lim="800000"/>
            <a:headEnd/>
            <a:tailEnd/>
          </a:ln>
        </p:spPr>
        <p:txBody>
          <a:bodyPr wrap="none" anchor="ctr">
            <a:spAutoFit/>
          </a:bodyPr>
          <a:lstStyle/>
          <a:p>
            <a:pPr>
              <a:tabLst>
                <a:tab pos="465138" algn="l"/>
              </a:tabLst>
            </a:pPr>
            <a:endParaRPr lang="en-US" dirty="0"/>
          </a:p>
        </p:txBody>
      </p:sp>
      <p:sp>
        <p:nvSpPr>
          <p:cNvPr id="12" name="Slide Number Placeholder 1"/>
          <p:cNvSpPr>
            <a:spLocks noGrp="1"/>
          </p:cNvSpPr>
          <p:nvPr>
            <p:ph type="sldNum" sz="quarter" idx="12"/>
          </p:nvPr>
        </p:nvSpPr>
        <p:spPr>
          <a:xfrm>
            <a:off x="6705600" y="6248400"/>
            <a:ext cx="2133600" cy="365125"/>
          </a:xfrm>
        </p:spPr>
        <p:txBody>
          <a:bodyPr/>
          <a:lstStyle/>
          <a:p>
            <a:fld id="{70EEAA16-F7F9-E74D-9075-57333C9B7BDA}" type="slidenum">
              <a:rPr lang="en-US" smtClean="0">
                <a:solidFill>
                  <a:srgbClr val="000000"/>
                </a:solidFill>
              </a:rPr>
              <a:pPr/>
              <a:t>3</a:t>
            </a:fld>
            <a:r>
              <a:rPr lang="en-US" dirty="0" smtClean="0">
                <a:solidFill>
                  <a:srgbClr val="000000"/>
                </a:solidFill>
              </a:rPr>
              <a:t>/58</a:t>
            </a:r>
            <a:endParaRPr lang="en-US" dirty="0">
              <a:solidFill>
                <a:srgbClr val="000000"/>
              </a:solidFill>
            </a:endParaRPr>
          </a:p>
        </p:txBody>
      </p:sp>
    </p:spTree>
    <p:extLst>
      <p:ext uri="{BB962C8B-B14F-4D97-AF65-F5344CB8AC3E}">
        <p14:creationId xmlns:p14="http://schemas.microsoft.com/office/powerpoint/2010/main" val="131585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17416" y="381000"/>
            <a:ext cx="9050383"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dirty="0" smtClean="0"/>
              <a:t>Ratios </a:t>
            </a:r>
            <a:r>
              <a:rPr lang="en-US" sz="2800" dirty="0" smtClean="0"/>
              <a:t>(Cont’d.)</a:t>
            </a:r>
          </a:p>
        </p:txBody>
      </p:sp>
      <p:sp>
        <p:nvSpPr>
          <p:cNvPr id="5123" name="Rectangle 3"/>
          <p:cNvSpPr>
            <a:spLocks noGrp="1" noChangeArrowheads="1"/>
          </p:cNvSpPr>
          <p:nvPr>
            <p:ph type="body" sz="half" idx="1"/>
          </p:nvPr>
        </p:nvSpPr>
        <p:spPr>
          <a:xfrm>
            <a:off x="228600" y="1600200"/>
            <a:ext cx="2590800" cy="3429000"/>
          </a:xfrm>
        </p:spPr>
        <p:txBody>
          <a:bodyPr>
            <a:normAutofit/>
          </a:bodyPr>
          <a:lstStyle/>
          <a:p>
            <a:pPr eaLnBrk="1" hangingPunct="1">
              <a:lnSpc>
                <a:spcPct val="90000"/>
              </a:lnSpc>
              <a:buFontTx/>
              <a:buNone/>
              <a:defRPr/>
            </a:pPr>
            <a:r>
              <a:rPr lang="en-US" sz="2800" dirty="0" smtClean="0">
                <a:solidFill>
                  <a:schemeClr val="hlink"/>
                </a:solidFill>
              </a:rPr>
              <a:t>Expressing ratios</a:t>
            </a:r>
          </a:p>
          <a:p>
            <a:pPr eaLnBrk="1" hangingPunct="1">
              <a:lnSpc>
                <a:spcPct val="90000"/>
              </a:lnSpc>
              <a:buFontTx/>
              <a:buNone/>
              <a:defRPr/>
            </a:pPr>
            <a:endParaRPr lang="en-US" sz="1600" dirty="0" smtClean="0"/>
          </a:p>
          <a:p>
            <a:pPr eaLnBrk="1" hangingPunct="1">
              <a:lnSpc>
                <a:spcPct val="90000"/>
              </a:lnSpc>
              <a:buFontTx/>
              <a:buNone/>
              <a:defRPr/>
            </a:pPr>
            <a:r>
              <a:rPr lang="en-US" sz="2800" dirty="0" smtClean="0">
                <a:solidFill>
                  <a:srgbClr val="800000"/>
                </a:solidFill>
              </a:rPr>
              <a:t>Writing ratios</a:t>
            </a:r>
            <a:endParaRPr lang="en-US" sz="2800" dirty="0" smtClean="0"/>
          </a:p>
          <a:p>
            <a:pPr eaLnBrk="1" hangingPunct="1">
              <a:lnSpc>
                <a:spcPct val="90000"/>
              </a:lnSpc>
              <a:buFontTx/>
              <a:buNone/>
              <a:defRPr/>
            </a:pPr>
            <a:endParaRPr lang="en-US" sz="1600" dirty="0" smtClean="0">
              <a:solidFill>
                <a:srgbClr val="008000"/>
              </a:solidFill>
            </a:endParaRPr>
          </a:p>
          <a:p>
            <a:pPr eaLnBrk="1" hangingPunct="1">
              <a:lnSpc>
                <a:spcPct val="90000"/>
              </a:lnSpc>
              <a:buFontTx/>
              <a:buNone/>
              <a:defRPr/>
            </a:pPr>
            <a:r>
              <a:rPr lang="en-US" sz="2800" dirty="0" smtClean="0">
                <a:solidFill>
                  <a:srgbClr val="008000"/>
                </a:solidFill>
              </a:rPr>
              <a:t>Units in ratios</a:t>
            </a:r>
            <a:r>
              <a:rPr lang="en-US" sz="2800" dirty="0" smtClean="0"/>
              <a:t> </a:t>
            </a:r>
          </a:p>
          <a:p>
            <a:pPr eaLnBrk="1" hangingPunct="1">
              <a:lnSpc>
                <a:spcPct val="90000"/>
              </a:lnSpc>
              <a:buFontTx/>
              <a:buNone/>
              <a:defRPr/>
            </a:pPr>
            <a:endParaRPr lang="en-US" sz="1600" dirty="0" smtClean="0"/>
          </a:p>
        </p:txBody>
      </p:sp>
      <p:pic>
        <p:nvPicPr>
          <p:cNvPr id="6" name="Picture 5" descr="Trans_Gear_Ratios.jpg"/>
          <p:cNvPicPr>
            <a:picLocks noChangeAspect="1"/>
          </p:cNvPicPr>
          <p:nvPr/>
        </p:nvPicPr>
        <p:blipFill>
          <a:blip r:embed="rId2" cstate="print"/>
          <a:stretch>
            <a:fillRect/>
          </a:stretch>
        </p:blipFill>
        <p:spPr>
          <a:xfrm>
            <a:off x="2713006" y="1280814"/>
            <a:ext cx="6278594" cy="42055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4</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26632225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bwMode="auto">
          <a:xfrm>
            <a:off x="533400" y="2286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dirty="0" smtClean="0">
                <a:solidFill>
                  <a:srgbClr val="000000"/>
                </a:solidFill>
              </a:rPr>
              <a:t>Ratios </a:t>
            </a:r>
            <a:r>
              <a:rPr lang="en-US" sz="3200" dirty="0" smtClean="0">
                <a:solidFill>
                  <a:srgbClr val="000000"/>
                </a:solidFill>
              </a:rPr>
              <a:t>(Cont’d.)</a:t>
            </a:r>
          </a:p>
        </p:txBody>
      </p:sp>
      <p:sp>
        <p:nvSpPr>
          <p:cNvPr id="9219" name="Content Placeholder 2"/>
          <p:cNvSpPr>
            <a:spLocks noGrp="1"/>
          </p:cNvSpPr>
          <p:nvPr>
            <p:ph idx="1"/>
          </p:nvPr>
        </p:nvSpPr>
        <p:spPr>
          <a:xfrm>
            <a:off x="304800" y="1143000"/>
            <a:ext cx="8534400" cy="4953000"/>
          </a:xfrm>
        </p:spPr>
        <p:txBody>
          <a:bodyPr/>
          <a:lstStyle/>
          <a:p>
            <a:r>
              <a:rPr lang="en-US" sz="2800" dirty="0" smtClean="0">
                <a:latin typeface="Arial Narrow" pitchFamily="34" charset="0"/>
              </a:rPr>
              <a:t>A machine produces 2,000 parts.  Out of these, 400 parts are defective.  What is the ratio of defective parts to total parts?</a:t>
            </a:r>
          </a:p>
          <a:p>
            <a:pPr>
              <a:buFontTx/>
              <a:buNone/>
            </a:pPr>
            <a:r>
              <a:rPr lang="en-US" sz="2800" dirty="0" smtClean="0">
                <a:latin typeface="Arial Narrow" pitchFamily="34" charset="0"/>
              </a:rPr>
              <a:t>		Defective parts = __</a:t>
            </a:r>
            <a:r>
              <a:rPr lang="en-US" sz="2800" u="sng" dirty="0" smtClean="0">
                <a:latin typeface="Arial Narrow" pitchFamily="34" charset="0"/>
              </a:rPr>
              <a:t>400</a:t>
            </a:r>
            <a:r>
              <a:rPr lang="en-US" sz="2800" dirty="0" smtClean="0">
                <a:latin typeface="Arial Narrow" pitchFamily="34" charset="0"/>
              </a:rPr>
              <a:t>_______</a:t>
            </a:r>
          </a:p>
          <a:p>
            <a:pPr>
              <a:buFontTx/>
              <a:buNone/>
            </a:pPr>
            <a:r>
              <a:rPr lang="en-US" sz="2800" dirty="0" smtClean="0">
                <a:latin typeface="Arial Narrow" pitchFamily="34" charset="0"/>
              </a:rPr>
              <a:t>		Total parts = ___</a:t>
            </a:r>
            <a:r>
              <a:rPr lang="en-US" sz="2800" u="sng" dirty="0" smtClean="0">
                <a:latin typeface="Arial Narrow" pitchFamily="34" charset="0"/>
              </a:rPr>
              <a:t>2000</a:t>
            </a:r>
            <a:r>
              <a:rPr lang="en-US" sz="2800" dirty="0" smtClean="0">
                <a:latin typeface="Arial Narrow" pitchFamily="34" charset="0"/>
              </a:rPr>
              <a:t>____</a:t>
            </a:r>
          </a:p>
          <a:p>
            <a:pPr>
              <a:buFontTx/>
              <a:buNone/>
            </a:pPr>
            <a:r>
              <a:rPr lang="en-US" sz="2800" dirty="0" smtClean="0">
                <a:latin typeface="Arial Narrow" pitchFamily="34" charset="0"/>
              </a:rPr>
              <a:t>		Ratio = _</a:t>
            </a:r>
            <a:r>
              <a:rPr lang="en-US" sz="2800" u="sng" dirty="0" smtClean="0">
                <a:latin typeface="Arial Narrow" pitchFamily="34" charset="0"/>
              </a:rPr>
              <a:t>400/2000 = </a:t>
            </a:r>
          </a:p>
          <a:p>
            <a:pPr>
              <a:buFontTx/>
              <a:buNone/>
            </a:pPr>
            <a:r>
              <a:rPr lang="en-US" sz="2800" dirty="0" smtClean="0">
                <a:latin typeface="Arial Narrow" pitchFamily="34" charset="0"/>
              </a:rPr>
              <a:t>What is the ratio of defective parts to acceptable parts?</a:t>
            </a:r>
          </a:p>
          <a:p>
            <a:pPr>
              <a:buFontTx/>
              <a:buNone/>
            </a:pPr>
            <a:r>
              <a:rPr lang="en-US" sz="2800" dirty="0" smtClean="0">
                <a:latin typeface="Arial Narrow" pitchFamily="34" charset="0"/>
              </a:rPr>
              <a:t>Defective parts = _</a:t>
            </a:r>
            <a:r>
              <a:rPr lang="en-US" sz="2800" u="sng" dirty="0" smtClean="0">
                <a:latin typeface="Arial Narrow" pitchFamily="34" charset="0"/>
              </a:rPr>
              <a:t>400</a:t>
            </a:r>
            <a:r>
              <a:rPr lang="en-US" sz="2800" dirty="0" smtClean="0">
                <a:latin typeface="Arial Narrow" pitchFamily="34" charset="0"/>
              </a:rPr>
              <a:t>____</a:t>
            </a:r>
          </a:p>
          <a:p>
            <a:pPr>
              <a:buFontTx/>
              <a:buNone/>
            </a:pPr>
            <a:r>
              <a:rPr lang="en-US" sz="2800" dirty="0" smtClean="0">
                <a:latin typeface="Arial Narrow" pitchFamily="34" charset="0"/>
              </a:rPr>
              <a:t>Acceptable parts = __</a:t>
            </a:r>
            <a:r>
              <a:rPr lang="en-US" sz="2800" u="sng" dirty="0" smtClean="0">
                <a:latin typeface="Arial Narrow" pitchFamily="34" charset="0"/>
              </a:rPr>
              <a:t>1600</a:t>
            </a:r>
            <a:r>
              <a:rPr lang="en-US" sz="2800" dirty="0" smtClean="0">
                <a:latin typeface="Arial Narrow" pitchFamily="34" charset="0"/>
              </a:rPr>
              <a:t>____</a:t>
            </a:r>
          </a:p>
          <a:p>
            <a:pPr>
              <a:buFontTx/>
              <a:buNone/>
            </a:pPr>
            <a:r>
              <a:rPr lang="en-US" sz="2800" dirty="0" smtClean="0">
                <a:latin typeface="Arial Narrow" pitchFamily="34" charset="0"/>
              </a:rPr>
              <a:t>Ratio = _</a:t>
            </a:r>
            <a:r>
              <a:rPr lang="en-US" sz="2800" u="sng" dirty="0" smtClean="0">
                <a:latin typeface="Arial Narrow" pitchFamily="34" charset="0"/>
              </a:rPr>
              <a:t>400/1600 =</a:t>
            </a:r>
            <a:endParaRPr lang="en-US" sz="2800" dirty="0" smtClean="0">
              <a:latin typeface="Arial Narrow" pitchFamily="34" charset="0"/>
            </a:endParaRPr>
          </a:p>
        </p:txBody>
      </p:sp>
      <p:sp>
        <p:nvSpPr>
          <p:cNvPr id="2" name="TextBox 1"/>
          <p:cNvSpPr txBox="1"/>
          <p:nvPr/>
        </p:nvSpPr>
        <p:spPr>
          <a:xfrm>
            <a:off x="3505200" y="3116724"/>
            <a:ext cx="684803" cy="523220"/>
          </a:xfrm>
          <a:prstGeom prst="rect">
            <a:avLst/>
          </a:prstGeom>
          <a:noFill/>
        </p:spPr>
        <p:txBody>
          <a:bodyPr wrap="none" rtlCol="0">
            <a:spAutoFit/>
          </a:bodyPr>
          <a:lstStyle/>
          <a:p>
            <a:r>
              <a:rPr lang="en-US" sz="2800" dirty="0" smtClean="0"/>
              <a:t>1:5</a:t>
            </a:r>
            <a:endParaRPr lang="en-US" sz="2800" dirty="0"/>
          </a:p>
        </p:txBody>
      </p:sp>
      <p:sp>
        <p:nvSpPr>
          <p:cNvPr id="3" name="TextBox 2"/>
          <p:cNvSpPr txBox="1"/>
          <p:nvPr/>
        </p:nvSpPr>
        <p:spPr>
          <a:xfrm>
            <a:off x="3200400" y="5181600"/>
            <a:ext cx="762000" cy="523220"/>
          </a:xfrm>
          <a:prstGeom prst="rect">
            <a:avLst/>
          </a:prstGeom>
          <a:noFill/>
        </p:spPr>
        <p:txBody>
          <a:bodyPr wrap="square" rtlCol="0">
            <a:spAutoFit/>
          </a:bodyPr>
          <a:lstStyle/>
          <a:p>
            <a:r>
              <a:rPr lang="en-US" sz="2800" dirty="0" smtClean="0"/>
              <a:t>1:4</a:t>
            </a:r>
            <a:endParaRPr lang="en-US" sz="2800" dirty="0"/>
          </a:p>
        </p:txBody>
      </p:sp>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5</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197597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bwMode="auto">
          <a:xfrm>
            <a:off x="0" y="152400"/>
            <a:ext cx="91440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dirty="0"/>
              <a:t>Ratios</a:t>
            </a:r>
            <a:r>
              <a:rPr lang="en-US" sz="5400" dirty="0"/>
              <a:t> </a:t>
            </a:r>
            <a:r>
              <a:rPr lang="en-US" sz="2800" dirty="0"/>
              <a:t>(Cont’d.)</a:t>
            </a:r>
            <a:endParaRPr lang="en-US" sz="2800" b="1" dirty="0" smtClean="0">
              <a:solidFill>
                <a:srgbClr val="005596"/>
              </a:solidFill>
            </a:endParaRPr>
          </a:p>
        </p:txBody>
      </p:sp>
      <p:sp>
        <p:nvSpPr>
          <p:cNvPr id="9220" name="Rectangle 3"/>
          <p:cNvSpPr>
            <a:spLocks noGrp="1" noChangeArrowheads="1"/>
          </p:cNvSpPr>
          <p:nvPr>
            <p:ph type="body" idx="1"/>
          </p:nvPr>
        </p:nvSpPr>
        <p:spPr>
          <a:xfrm>
            <a:off x="152400" y="1447800"/>
            <a:ext cx="8229600" cy="4525963"/>
          </a:xfrm>
        </p:spPr>
        <p:txBody>
          <a:bodyPr/>
          <a:lstStyle/>
          <a:p>
            <a:pPr eaLnBrk="1" hangingPunct="1"/>
            <a:r>
              <a:rPr lang="en-US" dirty="0" smtClean="0">
                <a:solidFill>
                  <a:srgbClr val="006666"/>
                </a:solidFill>
              </a:rPr>
              <a:t>Any ratio can be expressed as a decimal and a percentage by multiplying the decimal ratio by 100.</a:t>
            </a:r>
          </a:p>
          <a:p>
            <a:pPr lvl="1" eaLnBrk="1" hangingPunct="1"/>
            <a:r>
              <a:rPr lang="en-US" dirty="0" smtClean="0"/>
              <a:t>¼ = 0.25 x 100 = 25%</a:t>
            </a:r>
          </a:p>
          <a:p>
            <a:pPr lvl="1" eaLnBrk="1" hangingPunct="1"/>
            <a:r>
              <a:rPr lang="en-US" dirty="0" smtClean="0"/>
              <a:t>½ = 0.50 x 100 = 50%</a:t>
            </a:r>
          </a:p>
          <a:p>
            <a:pPr lvl="1" eaLnBrk="1" hangingPunct="1"/>
            <a:r>
              <a:rPr lang="en-US" dirty="0" smtClean="0"/>
              <a:t>¾ = 0.75 x 100 = 75%</a:t>
            </a:r>
          </a:p>
          <a:p>
            <a:pPr lvl="1" eaLnBrk="1" hangingPunct="1"/>
            <a:r>
              <a:rPr lang="en-US" dirty="0" smtClean="0"/>
              <a:t>⅓ = 0.333 x 100 = 33.3%</a:t>
            </a:r>
          </a:p>
          <a:p>
            <a:pPr eaLnBrk="1" hangingPunct="1">
              <a:buFontTx/>
              <a:buNone/>
            </a:pPr>
            <a:endParaRPr lang="en-US" dirty="0" smtClean="0"/>
          </a:p>
        </p:txBody>
      </p:sp>
      <p:sp>
        <p:nvSpPr>
          <p:cNvPr id="9221"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sp>
        <p:nvSpPr>
          <p:cNvPr id="9222" name="Rectangle 9"/>
          <p:cNvSpPr>
            <a:spLocks noChangeArrowheads="1"/>
          </p:cNvSpPr>
          <p:nvPr/>
        </p:nvSpPr>
        <p:spPr bwMode="auto">
          <a:xfrm>
            <a:off x="0" y="390525"/>
            <a:ext cx="9144000" cy="0"/>
          </a:xfrm>
          <a:prstGeom prst="rect">
            <a:avLst/>
          </a:prstGeom>
          <a:noFill/>
          <a:ln w="9525">
            <a:noFill/>
            <a:miter lim="800000"/>
            <a:headEnd/>
            <a:tailEnd/>
          </a:ln>
        </p:spPr>
        <p:txBody>
          <a:bodyPr wrap="none" anchor="ctr">
            <a:spAutoFit/>
          </a:bodyPr>
          <a:lstStyle/>
          <a:p>
            <a:endParaRPr lang="en-US" dirty="0"/>
          </a:p>
        </p:txBody>
      </p:sp>
      <p:sp>
        <p:nvSpPr>
          <p:cNvPr id="9223" name="Rectangle 11"/>
          <p:cNvSpPr>
            <a:spLocks noChangeArrowheads="1"/>
          </p:cNvSpPr>
          <p:nvPr/>
        </p:nvSpPr>
        <p:spPr bwMode="auto">
          <a:xfrm>
            <a:off x="0" y="1171575"/>
            <a:ext cx="9144000" cy="0"/>
          </a:xfrm>
          <a:prstGeom prst="rect">
            <a:avLst/>
          </a:prstGeom>
          <a:noFill/>
          <a:ln w="9525">
            <a:noFill/>
            <a:miter lim="800000"/>
            <a:headEnd/>
            <a:tailEnd/>
          </a:ln>
        </p:spPr>
        <p:txBody>
          <a:bodyPr wrap="none" anchor="ctr">
            <a:spAutoFit/>
          </a:bodyPr>
          <a:lstStyle/>
          <a:p>
            <a:pPr>
              <a:tabLst>
                <a:tab pos="465138" algn="l"/>
              </a:tabLst>
            </a:pPr>
            <a:endParaRPr lang="en-US" dirty="0"/>
          </a:p>
        </p:txBody>
      </p:sp>
      <p:sp>
        <p:nvSpPr>
          <p:cNvPr id="9224" name="Rectangle 12"/>
          <p:cNvSpPr>
            <a:spLocks noChangeArrowheads="1"/>
          </p:cNvSpPr>
          <p:nvPr/>
        </p:nvSpPr>
        <p:spPr bwMode="auto">
          <a:xfrm>
            <a:off x="0" y="1562100"/>
            <a:ext cx="9144000" cy="0"/>
          </a:xfrm>
          <a:prstGeom prst="rect">
            <a:avLst/>
          </a:prstGeom>
          <a:noFill/>
          <a:ln w="9525">
            <a:noFill/>
            <a:miter lim="800000"/>
            <a:headEnd/>
            <a:tailEnd/>
          </a:ln>
        </p:spPr>
        <p:txBody>
          <a:bodyPr wrap="none" anchor="ctr">
            <a:spAutoFit/>
          </a:bodyPr>
          <a:lstStyle/>
          <a:p>
            <a:pPr>
              <a:tabLst>
                <a:tab pos="465138" algn="l"/>
              </a:tabLst>
            </a:pPr>
            <a:endParaRPr lang="en-US" dirty="0"/>
          </a:p>
        </p:txBody>
      </p:sp>
      <p:pic>
        <p:nvPicPr>
          <p:cNvPr id="10" name="Picture 9" descr="Ukraine_NATO_pie_chart.PNG"/>
          <p:cNvPicPr>
            <a:picLocks noChangeAspect="1"/>
          </p:cNvPicPr>
          <p:nvPr/>
        </p:nvPicPr>
        <p:blipFill>
          <a:blip r:embed="rId3" cstate="print"/>
          <a:stretch>
            <a:fillRect/>
          </a:stretch>
        </p:blipFill>
        <p:spPr>
          <a:xfrm>
            <a:off x="5095875" y="2743200"/>
            <a:ext cx="3895725" cy="32368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6</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32390437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0" y="-58193"/>
            <a:ext cx="9144000" cy="1143000"/>
          </a:xfrm>
        </p:spPr>
        <p:txBody>
          <a:bodyPr/>
          <a:lstStyle/>
          <a:p>
            <a:pPr eaLnBrk="1" hangingPunct="1"/>
            <a:r>
              <a:rPr lang="en-US" sz="4000" dirty="0" smtClean="0"/>
              <a:t>What is a Simple Machine?</a:t>
            </a:r>
          </a:p>
        </p:txBody>
      </p:sp>
      <p:sp>
        <p:nvSpPr>
          <p:cNvPr id="16388" name="Rectangle 3"/>
          <p:cNvSpPr>
            <a:spLocks noGrp="1" noChangeArrowheads="1"/>
          </p:cNvSpPr>
          <p:nvPr>
            <p:ph idx="1"/>
          </p:nvPr>
        </p:nvSpPr>
        <p:spPr>
          <a:xfrm>
            <a:off x="609600" y="1600200"/>
            <a:ext cx="7543800" cy="4525963"/>
          </a:xfrm>
        </p:spPr>
        <p:txBody>
          <a:bodyPr/>
          <a:lstStyle/>
          <a:p>
            <a:pPr eaLnBrk="1" hangingPunct="1">
              <a:spcBef>
                <a:spcPts val="1800"/>
              </a:spcBef>
            </a:pPr>
            <a:r>
              <a:rPr lang="en-US" dirty="0" smtClean="0"/>
              <a:t>A device that applies a force</a:t>
            </a:r>
            <a:br>
              <a:rPr lang="en-US" dirty="0" smtClean="0"/>
            </a:br>
            <a:r>
              <a:rPr lang="en-US" dirty="0" smtClean="0"/>
              <a:t>to perform work</a:t>
            </a:r>
          </a:p>
          <a:p>
            <a:pPr eaLnBrk="1" hangingPunct="1">
              <a:spcBef>
                <a:spcPts val="1200"/>
              </a:spcBef>
            </a:pPr>
            <a:r>
              <a:rPr lang="en-US" dirty="0" smtClean="0">
                <a:solidFill>
                  <a:schemeClr val="accent2"/>
                </a:solidFill>
              </a:rPr>
              <a:t>It makes work more efficient</a:t>
            </a:r>
            <a:br>
              <a:rPr lang="en-US" dirty="0" smtClean="0">
                <a:solidFill>
                  <a:schemeClr val="accent2"/>
                </a:solidFill>
              </a:rPr>
            </a:br>
            <a:r>
              <a:rPr lang="en-US" dirty="0" smtClean="0">
                <a:solidFill>
                  <a:schemeClr val="accent2"/>
                </a:solidFill>
              </a:rPr>
              <a:t>or effective by:</a:t>
            </a:r>
          </a:p>
          <a:p>
            <a:pPr lvl="1" eaLnBrk="1" hangingPunct="1">
              <a:spcBef>
                <a:spcPts val="1800"/>
              </a:spcBef>
            </a:pPr>
            <a:r>
              <a:rPr lang="en-US" i="1" dirty="0" smtClean="0">
                <a:solidFill>
                  <a:schemeClr val="accent2"/>
                </a:solidFill>
              </a:rPr>
              <a:t>Transferring force position</a:t>
            </a:r>
          </a:p>
          <a:p>
            <a:pPr lvl="1" eaLnBrk="1" hangingPunct="1">
              <a:spcBef>
                <a:spcPts val="1800"/>
              </a:spcBef>
            </a:pPr>
            <a:r>
              <a:rPr lang="en-US" i="1" dirty="0" smtClean="0">
                <a:solidFill>
                  <a:schemeClr val="accent2"/>
                </a:solidFill>
              </a:rPr>
              <a:t>Changing force direction</a:t>
            </a:r>
          </a:p>
          <a:p>
            <a:pPr lvl="1" eaLnBrk="1" hangingPunct="1">
              <a:spcBef>
                <a:spcPts val="1800"/>
              </a:spcBef>
            </a:pPr>
            <a:r>
              <a:rPr lang="en-US" i="1" dirty="0" smtClean="0">
                <a:solidFill>
                  <a:schemeClr val="accent2"/>
                </a:solidFill>
              </a:rPr>
              <a:t>Increasing force’s distance or speed</a:t>
            </a:r>
          </a:p>
        </p:txBody>
      </p:sp>
      <p:pic>
        <p:nvPicPr>
          <p:cNvPr id="27649" name="Picture 1" descr="C:\Documents and Settings\edickinson\My Documents\BannerTBL\Employability Skills\dreamstimefree_10053288.jpg"/>
          <p:cNvPicPr>
            <a:picLocks noChangeAspect="1" noChangeArrowheads="1"/>
          </p:cNvPicPr>
          <p:nvPr/>
        </p:nvPicPr>
        <p:blipFill>
          <a:blip r:embed="rId4" cstate="print"/>
          <a:srcRect/>
          <a:stretch>
            <a:fillRect/>
          </a:stretch>
        </p:blipFill>
        <p:spPr bwMode="auto">
          <a:xfrm>
            <a:off x="6400800" y="1295400"/>
            <a:ext cx="2362200" cy="2117760"/>
          </a:xfrm>
          <a:prstGeom prst="rect">
            <a:avLst/>
          </a:prstGeom>
          <a:ln>
            <a:noFill/>
          </a:ln>
          <a:effectLst>
            <a:outerShdw blurRad="292100" dist="139700" dir="2700000" algn="tl" rotWithShape="0">
              <a:srgbClr val="333333">
                <a:alpha val="65000"/>
              </a:srgbClr>
            </a:outerShdw>
          </a:effectLst>
        </p:spPr>
      </p:pic>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7</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0" y="228600"/>
            <a:ext cx="9144000" cy="1143000"/>
          </a:xfrm>
        </p:spPr>
        <p:txBody>
          <a:bodyPr/>
          <a:lstStyle/>
          <a:p>
            <a:pPr eaLnBrk="1" hangingPunct="1"/>
            <a:r>
              <a:rPr lang="en-US" sz="4000" dirty="0" smtClean="0"/>
              <a:t>Simple Machine Overview</a:t>
            </a:r>
          </a:p>
        </p:txBody>
      </p:sp>
      <p:sp>
        <p:nvSpPr>
          <p:cNvPr id="16388" name="Rectangle 3"/>
          <p:cNvSpPr>
            <a:spLocks noGrp="1" noChangeArrowheads="1"/>
          </p:cNvSpPr>
          <p:nvPr>
            <p:ph idx="1"/>
          </p:nvPr>
        </p:nvSpPr>
        <p:spPr>
          <a:xfrm>
            <a:off x="990600" y="1417638"/>
            <a:ext cx="7696200" cy="4953000"/>
          </a:xfrm>
        </p:spPr>
        <p:txBody>
          <a:bodyPr/>
          <a:lstStyle/>
          <a:p>
            <a:pPr marL="0" indent="0" eaLnBrk="1" hangingPunct="1">
              <a:spcBef>
                <a:spcPts val="1800"/>
              </a:spcBef>
              <a:buNone/>
            </a:pPr>
            <a:r>
              <a:rPr lang="en-US" dirty="0" smtClean="0"/>
              <a:t>All machines are developed from:</a:t>
            </a:r>
          </a:p>
          <a:p>
            <a:pPr lvl="1" eaLnBrk="1" hangingPunct="1">
              <a:spcBef>
                <a:spcPts val="1800"/>
              </a:spcBef>
            </a:pPr>
            <a:r>
              <a:rPr lang="en-US" dirty="0" smtClean="0"/>
              <a:t>Lever </a:t>
            </a:r>
          </a:p>
          <a:p>
            <a:pPr lvl="1" eaLnBrk="1" hangingPunct="1">
              <a:spcBef>
                <a:spcPts val="1800"/>
              </a:spcBef>
            </a:pPr>
            <a:r>
              <a:rPr lang="en-US" dirty="0" smtClean="0">
                <a:solidFill>
                  <a:srgbClr val="800000"/>
                </a:solidFill>
              </a:rPr>
              <a:t>Wheel and axle </a:t>
            </a:r>
          </a:p>
          <a:p>
            <a:pPr lvl="1" eaLnBrk="1" hangingPunct="1">
              <a:spcBef>
                <a:spcPts val="1800"/>
              </a:spcBef>
            </a:pPr>
            <a:r>
              <a:rPr lang="en-US" dirty="0" smtClean="0">
                <a:solidFill>
                  <a:srgbClr val="660066"/>
                </a:solidFill>
              </a:rPr>
              <a:t>Inclined plane</a:t>
            </a:r>
          </a:p>
          <a:p>
            <a:pPr lvl="2">
              <a:spcBef>
                <a:spcPts val="1800"/>
              </a:spcBef>
            </a:pPr>
            <a:r>
              <a:rPr lang="en-US" i="1" dirty="0" smtClean="0">
                <a:solidFill>
                  <a:srgbClr val="663300"/>
                </a:solidFill>
              </a:rPr>
              <a:t>Wedge</a:t>
            </a:r>
          </a:p>
          <a:p>
            <a:pPr lvl="2">
              <a:spcBef>
                <a:spcPts val="1800"/>
              </a:spcBef>
            </a:pPr>
            <a:r>
              <a:rPr lang="en-US" i="1" dirty="0" smtClean="0">
                <a:solidFill>
                  <a:srgbClr val="008000"/>
                </a:solidFill>
              </a:rPr>
              <a:t>Screw</a:t>
            </a:r>
            <a:r>
              <a:rPr lang="en-US" i="1" dirty="0" smtClean="0"/>
              <a:t> </a:t>
            </a:r>
          </a:p>
          <a:p>
            <a:pPr lvl="1">
              <a:spcBef>
                <a:spcPts val="1800"/>
              </a:spcBef>
            </a:pPr>
            <a:r>
              <a:rPr lang="en-US" dirty="0" smtClean="0">
                <a:solidFill>
                  <a:schemeClr val="accent2"/>
                </a:solidFill>
              </a:rPr>
              <a:t>Pulley</a:t>
            </a:r>
          </a:p>
        </p:txBody>
      </p:sp>
      <p:sp>
        <p:nvSpPr>
          <p:cNvPr id="5"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8</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19594" y="228600"/>
            <a:ext cx="9124406" cy="1143000"/>
          </a:xfrm>
        </p:spPr>
        <p:txBody>
          <a:bodyPr/>
          <a:lstStyle/>
          <a:p>
            <a:pPr eaLnBrk="1" hangingPunct="1"/>
            <a:r>
              <a:rPr lang="en-US" sz="4000" dirty="0" smtClean="0"/>
              <a:t>Simple Machines </a:t>
            </a:r>
            <a:r>
              <a:rPr lang="en-US" sz="2400" dirty="0" smtClean="0"/>
              <a:t>(Cont’d.)</a:t>
            </a:r>
          </a:p>
        </p:txBody>
      </p:sp>
      <p:sp>
        <p:nvSpPr>
          <p:cNvPr id="1029" name="Rectangle 3"/>
          <p:cNvSpPr>
            <a:spLocks noGrp="1" noChangeArrowheads="1"/>
          </p:cNvSpPr>
          <p:nvPr>
            <p:ph idx="1"/>
          </p:nvPr>
        </p:nvSpPr>
        <p:spPr>
          <a:xfrm>
            <a:off x="381000" y="1905000"/>
            <a:ext cx="8229600" cy="4525963"/>
          </a:xfrm>
        </p:spPr>
        <p:txBody>
          <a:bodyPr/>
          <a:lstStyle/>
          <a:p>
            <a:pPr marL="341313" indent="-341313" eaLnBrk="1" hangingPunct="1"/>
            <a:r>
              <a:rPr lang="en-US" sz="2800" dirty="0" smtClean="0">
                <a:solidFill>
                  <a:srgbClr val="800000"/>
                </a:solidFill>
              </a:rPr>
              <a:t>A basic lever is a rigid object (e.g., a bar) that is used with a fixed pivot point</a:t>
            </a:r>
          </a:p>
          <a:p>
            <a:pPr marL="341313" indent="-341313" eaLnBrk="1" hangingPunct="1"/>
            <a:r>
              <a:rPr lang="en-US" sz="2800" dirty="0" smtClean="0">
                <a:solidFill>
                  <a:srgbClr val="800000"/>
                </a:solidFill>
              </a:rPr>
              <a:t>Three types of levers:</a:t>
            </a:r>
          </a:p>
          <a:p>
            <a:pPr marL="682625" lvl="3" indent="-341313" eaLnBrk="1" hangingPunct="1"/>
            <a:r>
              <a:rPr lang="en-US" sz="2400" dirty="0" smtClean="0">
                <a:solidFill>
                  <a:srgbClr val="660066"/>
                </a:solidFill>
              </a:rPr>
              <a:t>First class</a:t>
            </a:r>
          </a:p>
          <a:p>
            <a:pPr marL="682625" lvl="3" indent="-341313" eaLnBrk="1" hangingPunct="1"/>
            <a:r>
              <a:rPr lang="en-US" sz="2400" dirty="0" smtClean="0">
                <a:solidFill>
                  <a:srgbClr val="660066"/>
                </a:solidFill>
              </a:rPr>
              <a:t>Second class</a:t>
            </a:r>
          </a:p>
          <a:p>
            <a:pPr marL="682625" lvl="3" indent="-341313" eaLnBrk="1" hangingPunct="1"/>
            <a:r>
              <a:rPr lang="en-US" sz="2400" dirty="0" smtClean="0">
                <a:solidFill>
                  <a:srgbClr val="660066"/>
                </a:solidFill>
              </a:rPr>
              <a:t>Third class</a:t>
            </a:r>
          </a:p>
          <a:p>
            <a:pPr marL="341313" indent="-341313" eaLnBrk="1" hangingPunct="1"/>
            <a:r>
              <a:rPr lang="en-US" sz="2800" dirty="0" smtClean="0">
                <a:solidFill>
                  <a:srgbClr val="800000"/>
                </a:solidFill>
              </a:rPr>
              <a:t>To find the MA of a lever:</a:t>
            </a:r>
            <a:r>
              <a:rPr lang="en-US" sz="3600" dirty="0" smtClean="0"/>
              <a:t>  </a:t>
            </a:r>
          </a:p>
        </p:txBody>
      </p:sp>
      <p:sp>
        <p:nvSpPr>
          <p:cNvPr id="1030"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026" name="Object 5"/>
          <p:cNvGraphicFramePr>
            <a:graphicFrameLocks noChangeAspect="1"/>
          </p:cNvGraphicFramePr>
          <p:nvPr/>
        </p:nvGraphicFramePr>
        <p:xfrm>
          <a:off x="2667000" y="5486400"/>
          <a:ext cx="3557588" cy="655638"/>
        </p:xfrm>
        <a:graphic>
          <a:graphicData uri="http://schemas.openxmlformats.org/presentationml/2006/ole">
            <mc:AlternateContent xmlns:mc="http://schemas.openxmlformats.org/markup-compatibility/2006">
              <mc:Choice xmlns:v="urn:schemas-microsoft-com:vml" Requires="v">
                <p:oleObj spid="_x0000_s1088" name="Equation" r:id="rId5" imgW="2273300" imgH="419100" progId="Equation.3">
                  <p:embed/>
                </p:oleObj>
              </mc:Choice>
              <mc:Fallback>
                <p:oleObj name="Equation" r:id="rId5" imgW="2273300" imgH="419100" progId="Equation.3">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5486400"/>
                        <a:ext cx="3557588" cy="65563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031" name="Text Box 7"/>
          <p:cNvSpPr txBox="1">
            <a:spLocks noChangeArrowheads="1"/>
          </p:cNvSpPr>
          <p:nvPr/>
        </p:nvSpPr>
        <p:spPr bwMode="auto">
          <a:xfrm>
            <a:off x="3657600" y="1295400"/>
            <a:ext cx="1266825" cy="579438"/>
          </a:xfrm>
          <a:prstGeom prst="rect">
            <a:avLst/>
          </a:prstGeom>
          <a:noFill/>
          <a:ln w="9525">
            <a:noFill/>
            <a:miter lim="800000"/>
            <a:headEnd/>
            <a:tailEnd/>
          </a:ln>
        </p:spPr>
        <p:txBody>
          <a:bodyPr wrap="none">
            <a:spAutoFit/>
          </a:bodyPr>
          <a:lstStyle/>
          <a:p>
            <a:r>
              <a:rPr lang="en-US" sz="3200" b="1">
                <a:solidFill>
                  <a:srgbClr val="006666"/>
                </a:solidFill>
              </a:rPr>
              <a:t>Lever</a:t>
            </a:r>
          </a:p>
        </p:txBody>
      </p:sp>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9</a:t>
            </a:fld>
            <a:r>
              <a:rPr lang="en-US" sz="1200" dirty="0" smtClean="0">
                <a:solidFill>
                  <a:srgbClr val="000000"/>
                </a:solidFill>
              </a:rPr>
              <a:t>/58</a:t>
            </a:r>
            <a:endParaRPr lang="en-US" sz="1200" dirty="0">
              <a:solidFill>
                <a:srgbClr val="000000"/>
              </a:solidFill>
            </a:endParaRPr>
          </a:p>
        </p:txBody>
      </p:sp>
    </p:spTree>
    <p:custDataLst>
      <p:tags r:id="rId2"/>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a:xfrm>
            <a:off x="-17418" y="152400"/>
            <a:ext cx="9161417" cy="1143000"/>
          </a:xfrm>
        </p:spPr>
        <p:txBody>
          <a:bodyPr/>
          <a:lstStyle/>
          <a:p>
            <a:pPr eaLnBrk="1" hangingPunct="1"/>
            <a:r>
              <a:rPr lang="en-US" sz="4000" dirty="0" smtClean="0"/>
              <a:t>Simple Machines </a:t>
            </a:r>
            <a:r>
              <a:rPr lang="en-US" sz="2400" dirty="0" smtClean="0"/>
              <a:t>(Cont’d.)</a:t>
            </a:r>
          </a:p>
        </p:txBody>
      </p:sp>
      <p:sp>
        <p:nvSpPr>
          <p:cNvPr id="2053" name="Rectangle 3"/>
          <p:cNvSpPr>
            <a:spLocks noGrp="1" noChangeArrowheads="1"/>
          </p:cNvSpPr>
          <p:nvPr>
            <p:ph idx="1"/>
          </p:nvPr>
        </p:nvSpPr>
        <p:spPr>
          <a:xfrm>
            <a:off x="457200" y="1905000"/>
            <a:ext cx="3962400" cy="2743200"/>
          </a:xfrm>
        </p:spPr>
        <p:txBody>
          <a:bodyPr/>
          <a:lstStyle/>
          <a:p>
            <a:pPr marL="0" indent="0" eaLnBrk="1" hangingPunct="1">
              <a:buNone/>
            </a:pPr>
            <a:r>
              <a:rPr lang="en-US" dirty="0" smtClean="0"/>
              <a:t>1st Class Lever – the fulcrum is located between the effort and the resistance</a:t>
            </a:r>
          </a:p>
        </p:txBody>
      </p:sp>
      <p:sp>
        <p:nvSpPr>
          <p:cNvPr id="2054"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2050" name="Object 5"/>
          <p:cNvGraphicFramePr>
            <a:graphicFrameLocks noChangeAspect="1"/>
          </p:cNvGraphicFramePr>
          <p:nvPr/>
        </p:nvGraphicFramePr>
        <p:xfrm>
          <a:off x="2667000" y="5486400"/>
          <a:ext cx="3557588" cy="655638"/>
        </p:xfrm>
        <a:graphic>
          <a:graphicData uri="http://schemas.openxmlformats.org/presentationml/2006/ole">
            <mc:AlternateContent xmlns:mc="http://schemas.openxmlformats.org/markup-compatibility/2006">
              <mc:Choice xmlns:v="urn:schemas-microsoft-com:vml" Requires="v">
                <p:oleObj spid="_x0000_s10303" name="Equation" r:id="rId5" imgW="2273300" imgH="419100" progId="Equation.3">
                  <p:embed/>
                </p:oleObj>
              </mc:Choice>
              <mc:Fallback>
                <p:oleObj name="Equation" r:id="rId5" imgW="2273300" imgH="4191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5486400"/>
                        <a:ext cx="3557588" cy="65563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055" name="Text Box 6"/>
          <p:cNvSpPr txBox="1">
            <a:spLocks noChangeArrowheads="1"/>
          </p:cNvSpPr>
          <p:nvPr/>
        </p:nvSpPr>
        <p:spPr bwMode="auto">
          <a:xfrm>
            <a:off x="3657600" y="1295400"/>
            <a:ext cx="1266825" cy="579438"/>
          </a:xfrm>
          <a:prstGeom prst="rect">
            <a:avLst/>
          </a:prstGeom>
          <a:noFill/>
          <a:ln w="9525">
            <a:noFill/>
            <a:miter lim="800000"/>
            <a:headEnd/>
            <a:tailEnd/>
          </a:ln>
        </p:spPr>
        <p:txBody>
          <a:bodyPr wrap="none">
            <a:spAutoFit/>
          </a:bodyPr>
          <a:lstStyle/>
          <a:p>
            <a:r>
              <a:rPr lang="en-US" sz="3200" b="1">
                <a:solidFill>
                  <a:srgbClr val="006666"/>
                </a:solidFill>
              </a:rPr>
              <a:t>Lever</a:t>
            </a:r>
          </a:p>
        </p:txBody>
      </p:sp>
      <p:pic>
        <p:nvPicPr>
          <p:cNvPr id="2056" name="Picture 10" descr="1stClassLeaver"/>
          <p:cNvPicPr>
            <a:picLocks noChangeAspect="1" noChangeArrowheads="1"/>
          </p:cNvPicPr>
          <p:nvPr/>
        </p:nvPicPr>
        <p:blipFill>
          <a:blip r:embed="rId7" cstate="print"/>
          <a:srcRect/>
          <a:stretch>
            <a:fillRect/>
          </a:stretch>
        </p:blipFill>
        <p:spPr bwMode="auto">
          <a:xfrm>
            <a:off x="4495800" y="1981200"/>
            <a:ext cx="4438650" cy="3122613"/>
          </a:xfrm>
          <a:prstGeom prst="rect">
            <a:avLst/>
          </a:prstGeom>
          <a:noFill/>
          <a:ln w="9525">
            <a:noFill/>
            <a:miter lim="800000"/>
            <a:headEnd/>
            <a:tailEnd/>
          </a:ln>
        </p:spPr>
      </p:pic>
      <p:sp>
        <p:nvSpPr>
          <p:cNvPr id="9" name="TextBox 8"/>
          <p:cNvSpPr txBox="1"/>
          <p:nvPr/>
        </p:nvSpPr>
        <p:spPr>
          <a:xfrm>
            <a:off x="6364722" y="4419600"/>
            <a:ext cx="874278" cy="276999"/>
          </a:xfrm>
          <a:prstGeom prst="rect">
            <a:avLst/>
          </a:prstGeom>
          <a:noFill/>
        </p:spPr>
        <p:txBody>
          <a:bodyPr wrap="none" rtlCol="0">
            <a:spAutoFit/>
          </a:bodyPr>
          <a:lstStyle/>
          <a:p>
            <a:r>
              <a:rPr lang="en-US" sz="1200" b="1" dirty="0" smtClean="0">
                <a:solidFill>
                  <a:srgbClr val="0070C0"/>
                </a:solidFill>
                <a:latin typeface="Arial Black" pitchFamily="34" charset="0"/>
              </a:rPr>
              <a:t>Fulcrum</a:t>
            </a:r>
            <a:endParaRPr lang="en-US" sz="1200" b="1" dirty="0">
              <a:solidFill>
                <a:srgbClr val="0070C0"/>
              </a:solidFill>
              <a:latin typeface="Arial Black" pitchFamily="34" charset="0"/>
            </a:endParaRPr>
          </a:p>
        </p:txBody>
      </p:sp>
      <p:sp>
        <p:nvSpPr>
          <p:cNvPr id="11"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10</a:t>
            </a:fld>
            <a:r>
              <a:rPr lang="en-US" sz="1200" dirty="0" smtClean="0">
                <a:solidFill>
                  <a:srgbClr val="000000"/>
                </a:solidFill>
              </a:rPr>
              <a:t>/58</a:t>
            </a:r>
            <a:endParaRPr lang="en-US" sz="1200" dirty="0">
              <a:solidFill>
                <a:srgbClr val="000000"/>
              </a:solidFill>
            </a:endParaRPr>
          </a:p>
        </p:txBody>
      </p:sp>
    </p:spTree>
    <p:custDataLst>
      <p:tags r:id="rId2"/>
    </p:custDataLst>
    <p:extLst>
      <p:ext uri="{BB962C8B-B14F-4D97-AF65-F5344CB8AC3E}">
        <p14:creationId xmlns:p14="http://schemas.microsoft.com/office/powerpoint/2010/main" val="40481378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152400" y="152400"/>
            <a:ext cx="9296400" cy="1143000"/>
          </a:xfrm>
        </p:spPr>
        <p:txBody>
          <a:bodyPr/>
          <a:lstStyle/>
          <a:p>
            <a:pPr eaLnBrk="1" hangingPunct="1"/>
            <a:r>
              <a:rPr lang="en-US" sz="4000" dirty="0" smtClean="0"/>
              <a:t>Simple Machines </a:t>
            </a:r>
            <a:r>
              <a:rPr lang="en-US" sz="2400" dirty="0" smtClean="0"/>
              <a:t>(Cont’d.)</a:t>
            </a:r>
            <a:endParaRPr lang="en-US" sz="2400" b="0" dirty="0" smtClean="0"/>
          </a:p>
        </p:txBody>
      </p:sp>
      <p:sp>
        <p:nvSpPr>
          <p:cNvPr id="3077" name="Rectangle 3"/>
          <p:cNvSpPr>
            <a:spLocks noGrp="1" noChangeArrowheads="1"/>
          </p:cNvSpPr>
          <p:nvPr>
            <p:ph idx="1"/>
          </p:nvPr>
        </p:nvSpPr>
        <p:spPr>
          <a:xfrm>
            <a:off x="457200" y="1981200"/>
            <a:ext cx="3733800" cy="2362200"/>
          </a:xfrm>
        </p:spPr>
        <p:txBody>
          <a:bodyPr/>
          <a:lstStyle/>
          <a:p>
            <a:pPr marL="341313" indent="-341313" eaLnBrk="1" hangingPunct="1"/>
            <a:r>
              <a:rPr lang="en-US" dirty="0" smtClean="0"/>
              <a:t>1st Class Lever </a:t>
            </a:r>
          </a:p>
          <a:p>
            <a:pPr marL="341313" indent="-341313" eaLnBrk="1" hangingPunct="1"/>
            <a:r>
              <a:rPr lang="en-US" dirty="0" smtClean="0"/>
              <a:t>MA = 3.5/3.5 = 1</a:t>
            </a:r>
          </a:p>
          <a:p>
            <a:pPr marL="341313" indent="-341313" eaLnBrk="1" hangingPunct="1"/>
            <a:r>
              <a:rPr lang="en-US" dirty="0" smtClean="0"/>
              <a:t>Effort to balance = 350</a:t>
            </a:r>
          </a:p>
          <a:p>
            <a:pPr marL="609600" indent="-609600" eaLnBrk="1" hangingPunct="1"/>
            <a:endParaRPr lang="en-US" dirty="0" smtClean="0"/>
          </a:p>
        </p:txBody>
      </p:sp>
      <p:sp>
        <p:nvSpPr>
          <p:cNvPr id="3078"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3074" name="Object 5"/>
          <p:cNvGraphicFramePr>
            <a:graphicFrameLocks noChangeAspect="1"/>
          </p:cNvGraphicFramePr>
          <p:nvPr/>
        </p:nvGraphicFramePr>
        <p:xfrm>
          <a:off x="2667000" y="5486400"/>
          <a:ext cx="3557588" cy="655638"/>
        </p:xfrm>
        <a:graphic>
          <a:graphicData uri="http://schemas.openxmlformats.org/presentationml/2006/ole">
            <mc:AlternateContent xmlns:mc="http://schemas.openxmlformats.org/markup-compatibility/2006">
              <mc:Choice xmlns:v="urn:schemas-microsoft-com:vml" Requires="v">
                <p:oleObj spid="_x0000_s3136" name="Equation" r:id="rId5" imgW="2273300" imgH="419100" progId="Equation.3">
                  <p:embed/>
                </p:oleObj>
              </mc:Choice>
              <mc:Fallback>
                <p:oleObj name="Equation" r:id="rId5" imgW="2273300" imgH="419100" progId="Equation.3">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5486400"/>
                        <a:ext cx="3557588" cy="65563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079" name="Text Box 6"/>
          <p:cNvSpPr txBox="1">
            <a:spLocks noChangeArrowheads="1"/>
          </p:cNvSpPr>
          <p:nvPr/>
        </p:nvSpPr>
        <p:spPr bwMode="auto">
          <a:xfrm>
            <a:off x="3657600" y="1295400"/>
            <a:ext cx="1266825" cy="579438"/>
          </a:xfrm>
          <a:prstGeom prst="rect">
            <a:avLst/>
          </a:prstGeom>
          <a:noFill/>
          <a:ln w="9525">
            <a:noFill/>
            <a:miter lim="800000"/>
            <a:headEnd/>
            <a:tailEnd/>
          </a:ln>
        </p:spPr>
        <p:txBody>
          <a:bodyPr wrap="none">
            <a:spAutoFit/>
          </a:bodyPr>
          <a:lstStyle/>
          <a:p>
            <a:r>
              <a:rPr lang="en-US" sz="3200" b="1">
                <a:solidFill>
                  <a:srgbClr val="006666"/>
                </a:solidFill>
              </a:rPr>
              <a:t>Lever</a:t>
            </a:r>
          </a:p>
        </p:txBody>
      </p:sp>
      <p:pic>
        <p:nvPicPr>
          <p:cNvPr id="3080" name="Picture 8" descr="lever1"/>
          <p:cNvPicPr>
            <a:picLocks noChangeAspect="1" noChangeArrowheads="1"/>
          </p:cNvPicPr>
          <p:nvPr/>
        </p:nvPicPr>
        <p:blipFill>
          <a:blip r:embed="rId7" cstate="print"/>
          <a:srcRect/>
          <a:stretch>
            <a:fillRect/>
          </a:stretch>
        </p:blipFill>
        <p:spPr bwMode="auto">
          <a:xfrm>
            <a:off x="3962400" y="2514600"/>
            <a:ext cx="5181600" cy="2906713"/>
          </a:xfrm>
          <a:prstGeom prst="rect">
            <a:avLst/>
          </a:prstGeom>
          <a:noFill/>
          <a:ln w="9525">
            <a:noFill/>
            <a:miter lim="800000"/>
            <a:headEnd/>
            <a:tailEnd/>
          </a:ln>
        </p:spPr>
      </p:pic>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11</a:t>
            </a:fld>
            <a:r>
              <a:rPr lang="en-US" sz="1200" dirty="0" smtClean="0">
                <a:solidFill>
                  <a:srgbClr val="000000"/>
                </a:solidFill>
              </a:rPr>
              <a:t>/58</a:t>
            </a:r>
            <a:endParaRPr lang="en-US" sz="1200" dirty="0">
              <a:solidFill>
                <a:srgbClr val="000000"/>
              </a:solidFill>
            </a:endParaRPr>
          </a:p>
        </p:txBody>
      </p:sp>
    </p:spTree>
    <p:custDataLst>
      <p:tags r:id="rId2"/>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a:xfrm>
            <a:off x="0" y="228600"/>
            <a:ext cx="9144000" cy="1143000"/>
          </a:xfrm>
        </p:spPr>
        <p:txBody>
          <a:bodyPr/>
          <a:lstStyle/>
          <a:p>
            <a:pPr eaLnBrk="1" hangingPunct="1"/>
            <a:r>
              <a:rPr lang="en-US" sz="4000" dirty="0" smtClean="0"/>
              <a:t>Simple Machines </a:t>
            </a:r>
            <a:r>
              <a:rPr lang="en-US" sz="2400" dirty="0" smtClean="0"/>
              <a:t>(Cont’d.)</a:t>
            </a:r>
            <a:endParaRPr lang="en-US" sz="2400" b="0" dirty="0" smtClean="0"/>
          </a:p>
        </p:txBody>
      </p:sp>
      <p:sp>
        <p:nvSpPr>
          <p:cNvPr id="4101" name="Rectangle 3"/>
          <p:cNvSpPr>
            <a:spLocks noGrp="1" noChangeArrowheads="1"/>
          </p:cNvSpPr>
          <p:nvPr>
            <p:ph idx="1"/>
          </p:nvPr>
        </p:nvSpPr>
        <p:spPr>
          <a:xfrm>
            <a:off x="457200" y="1905000"/>
            <a:ext cx="3962400" cy="2362200"/>
          </a:xfrm>
        </p:spPr>
        <p:txBody>
          <a:bodyPr>
            <a:normAutofit/>
          </a:bodyPr>
          <a:lstStyle/>
          <a:p>
            <a:pPr marL="0" indent="0" eaLnBrk="1" hangingPunct="1">
              <a:buNone/>
            </a:pPr>
            <a:r>
              <a:rPr lang="en-US" dirty="0" smtClean="0"/>
              <a:t>2nd Class Lever – the resistance is located between the fulcrum and the effort</a:t>
            </a:r>
          </a:p>
        </p:txBody>
      </p:sp>
      <p:sp>
        <p:nvSpPr>
          <p:cNvPr id="4102"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4098" name="Object 5"/>
          <p:cNvGraphicFramePr>
            <a:graphicFrameLocks noChangeAspect="1"/>
          </p:cNvGraphicFramePr>
          <p:nvPr/>
        </p:nvGraphicFramePr>
        <p:xfrm>
          <a:off x="2667000" y="5486400"/>
          <a:ext cx="3557588" cy="655638"/>
        </p:xfrm>
        <a:graphic>
          <a:graphicData uri="http://schemas.openxmlformats.org/presentationml/2006/ole">
            <mc:AlternateContent xmlns:mc="http://schemas.openxmlformats.org/markup-compatibility/2006">
              <mc:Choice xmlns:v="urn:schemas-microsoft-com:vml" Requires="v">
                <p:oleObj spid="_x0000_s4160" name="Equation" r:id="rId5" imgW="2273300" imgH="419100" progId="Equation.3">
                  <p:embed/>
                </p:oleObj>
              </mc:Choice>
              <mc:Fallback>
                <p:oleObj name="Equation" r:id="rId5" imgW="2273300" imgH="419100" progId="Equation.3">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5486400"/>
                        <a:ext cx="3557588" cy="65563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4103" name="Text Box 6"/>
          <p:cNvSpPr txBox="1">
            <a:spLocks noChangeArrowheads="1"/>
          </p:cNvSpPr>
          <p:nvPr/>
        </p:nvSpPr>
        <p:spPr bwMode="auto">
          <a:xfrm>
            <a:off x="3657600" y="1295400"/>
            <a:ext cx="1266825" cy="579438"/>
          </a:xfrm>
          <a:prstGeom prst="rect">
            <a:avLst/>
          </a:prstGeom>
          <a:noFill/>
          <a:ln w="9525">
            <a:noFill/>
            <a:miter lim="800000"/>
            <a:headEnd/>
            <a:tailEnd/>
          </a:ln>
        </p:spPr>
        <p:txBody>
          <a:bodyPr wrap="none">
            <a:spAutoFit/>
          </a:bodyPr>
          <a:lstStyle/>
          <a:p>
            <a:r>
              <a:rPr lang="en-US" sz="3200" b="1">
                <a:solidFill>
                  <a:srgbClr val="006666"/>
                </a:solidFill>
              </a:rPr>
              <a:t>Lever</a:t>
            </a:r>
          </a:p>
        </p:txBody>
      </p:sp>
      <p:pic>
        <p:nvPicPr>
          <p:cNvPr id="4104" name="Picture 8" descr="2ndClassLeaver"/>
          <p:cNvPicPr>
            <a:picLocks noChangeAspect="1" noChangeArrowheads="1"/>
          </p:cNvPicPr>
          <p:nvPr/>
        </p:nvPicPr>
        <p:blipFill>
          <a:blip r:embed="rId7" cstate="print"/>
          <a:srcRect/>
          <a:stretch>
            <a:fillRect/>
          </a:stretch>
        </p:blipFill>
        <p:spPr bwMode="auto">
          <a:xfrm>
            <a:off x="4114800" y="2286000"/>
            <a:ext cx="4838700" cy="2590800"/>
          </a:xfrm>
          <a:prstGeom prst="rect">
            <a:avLst/>
          </a:prstGeom>
          <a:noFill/>
          <a:ln w="9525">
            <a:noFill/>
            <a:miter lim="800000"/>
            <a:headEnd/>
            <a:tailEnd/>
          </a:ln>
        </p:spPr>
      </p:pic>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12</a:t>
            </a:fld>
            <a:r>
              <a:rPr lang="en-US" sz="1200" dirty="0" smtClean="0">
                <a:solidFill>
                  <a:srgbClr val="000000"/>
                </a:solidFill>
              </a:rPr>
              <a:t>/58</a:t>
            </a:r>
            <a:endParaRPr lang="en-US" sz="1200" dirty="0">
              <a:solidFill>
                <a:srgbClr val="000000"/>
              </a:solidFill>
            </a:endParaRPr>
          </a:p>
        </p:txBody>
      </p:sp>
    </p:spTree>
    <p:custDataLst>
      <p:tags r:id="rId2"/>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0" y="152400"/>
            <a:ext cx="9220200" cy="1143000"/>
          </a:xfrm>
        </p:spPr>
        <p:txBody>
          <a:bodyPr/>
          <a:lstStyle/>
          <a:p>
            <a:pPr eaLnBrk="1" hangingPunct="1"/>
            <a:r>
              <a:rPr lang="en-US" sz="4000" dirty="0" smtClean="0"/>
              <a:t>Simple Machines </a:t>
            </a:r>
            <a:r>
              <a:rPr lang="en-US" sz="2400" dirty="0" smtClean="0"/>
              <a:t>(Cont’d.)</a:t>
            </a:r>
            <a:endParaRPr lang="en-US" sz="2400" b="0" dirty="0" smtClean="0"/>
          </a:p>
        </p:txBody>
      </p:sp>
      <p:sp>
        <p:nvSpPr>
          <p:cNvPr id="5125" name="Rectangle 3"/>
          <p:cNvSpPr>
            <a:spLocks noGrp="1" noChangeArrowheads="1"/>
          </p:cNvSpPr>
          <p:nvPr>
            <p:ph idx="1"/>
          </p:nvPr>
        </p:nvSpPr>
        <p:spPr>
          <a:xfrm>
            <a:off x="457200" y="1905000"/>
            <a:ext cx="3962400" cy="2362200"/>
          </a:xfrm>
        </p:spPr>
        <p:txBody>
          <a:bodyPr>
            <a:normAutofit/>
          </a:bodyPr>
          <a:lstStyle/>
          <a:p>
            <a:pPr marL="0" indent="0" eaLnBrk="1" hangingPunct="1">
              <a:buNone/>
            </a:pPr>
            <a:r>
              <a:rPr lang="en-US" dirty="0" smtClean="0"/>
              <a:t>3rd Class Lever – the effort force is applied between the fulcrum and the resistance</a:t>
            </a:r>
          </a:p>
        </p:txBody>
      </p:sp>
      <p:sp>
        <p:nvSpPr>
          <p:cNvPr id="5126"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5122" name="Object 5"/>
          <p:cNvGraphicFramePr>
            <a:graphicFrameLocks noChangeAspect="1"/>
          </p:cNvGraphicFramePr>
          <p:nvPr/>
        </p:nvGraphicFramePr>
        <p:xfrm>
          <a:off x="2667000" y="5486400"/>
          <a:ext cx="3557588" cy="655638"/>
        </p:xfrm>
        <a:graphic>
          <a:graphicData uri="http://schemas.openxmlformats.org/presentationml/2006/ole">
            <mc:AlternateContent xmlns:mc="http://schemas.openxmlformats.org/markup-compatibility/2006">
              <mc:Choice xmlns:v="urn:schemas-microsoft-com:vml" Requires="v">
                <p:oleObj spid="_x0000_s5184" name="Equation" r:id="rId5" imgW="2273300" imgH="419100" progId="Equation.3">
                  <p:embed/>
                </p:oleObj>
              </mc:Choice>
              <mc:Fallback>
                <p:oleObj name="Equation" r:id="rId5" imgW="2273300" imgH="419100" progId="Equation.3">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5486400"/>
                        <a:ext cx="3557588" cy="65563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5127" name="Text Box 6"/>
          <p:cNvSpPr txBox="1">
            <a:spLocks noChangeArrowheads="1"/>
          </p:cNvSpPr>
          <p:nvPr/>
        </p:nvSpPr>
        <p:spPr bwMode="auto">
          <a:xfrm>
            <a:off x="3657600" y="1295400"/>
            <a:ext cx="1266825" cy="579438"/>
          </a:xfrm>
          <a:prstGeom prst="rect">
            <a:avLst/>
          </a:prstGeom>
          <a:noFill/>
          <a:ln w="9525">
            <a:noFill/>
            <a:miter lim="800000"/>
            <a:headEnd/>
            <a:tailEnd/>
          </a:ln>
        </p:spPr>
        <p:txBody>
          <a:bodyPr wrap="none">
            <a:spAutoFit/>
          </a:bodyPr>
          <a:lstStyle/>
          <a:p>
            <a:r>
              <a:rPr lang="en-US" sz="3200" b="1">
                <a:solidFill>
                  <a:srgbClr val="006666"/>
                </a:solidFill>
              </a:rPr>
              <a:t>Lever</a:t>
            </a:r>
          </a:p>
        </p:txBody>
      </p:sp>
      <p:pic>
        <p:nvPicPr>
          <p:cNvPr id="5128" name="Picture 15" descr="C:\Documents and Settings\gmarker\Local Settings\Temporary Internet Files\Content.IE5\B8ADUJW5\MCj04349280000[1].png"/>
          <p:cNvPicPr>
            <a:picLocks noChangeAspect="1" noChangeArrowheads="1"/>
          </p:cNvPicPr>
          <p:nvPr/>
        </p:nvPicPr>
        <p:blipFill>
          <a:blip r:embed="rId7" cstate="print"/>
          <a:stretch>
            <a:fillRect/>
          </a:stretch>
        </p:blipFill>
        <p:spPr bwMode="auto">
          <a:xfrm>
            <a:off x="5029200" y="2819400"/>
            <a:ext cx="3352800" cy="2351151"/>
          </a:xfrm>
          <a:prstGeom prst="rect">
            <a:avLst/>
          </a:prstGeom>
          <a:ln>
            <a:noFill/>
          </a:ln>
          <a:effectLst>
            <a:outerShdw blurRad="292100" dist="139700" dir="2700000" algn="tl" rotWithShape="0">
              <a:srgbClr val="333333">
                <a:alpha val="65000"/>
              </a:srgbClr>
            </a:outerShdw>
          </a:effectLst>
        </p:spPr>
      </p:pic>
      <p:sp>
        <p:nvSpPr>
          <p:cNvPr id="5129" name="TextBox 15"/>
          <p:cNvSpPr txBox="1">
            <a:spLocks noChangeArrowheads="1"/>
          </p:cNvSpPr>
          <p:nvPr/>
        </p:nvSpPr>
        <p:spPr bwMode="auto">
          <a:xfrm>
            <a:off x="7467600" y="2514600"/>
            <a:ext cx="941388" cy="369888"/>
          </a:xfrm>
          <a:prstGeom prst="rect">
            <a:avLst/>
          </a:prstGeom>
          <a:noFill/>
          <a:ln w="9525">
            <a:noFill/>
            <a:miter lim="800000"/>
            <a:headEnd/>
            <a:tailEnd/>
          </a:ln>
        </p:spPr>
        <p:txBody>
          <a:bodyPr wrap="none">
            <a:spAutoFit/>
          </a:bodyPr>
          <a:lstStyle/>
          <a:p>
            <a:r>
              <a:rPr lang="en-US"/>
              <a:t>fulcrum</a:t>
            </a:r>
          </a:p>
        </p:txBody>
      </p:sp>
      <p:sp>
        <p:nvSpPr>
          <p:cNvPr id="5130" name="TextBox 16"/>
          <p:cNvSpPr txBox="1">
            <a:spLocks noChangeArrowheads="1"/>
          </p:cNvSpPr>
          <p:nvPr/>
        </p:nvSpPr>
        <p:spPr bwMode="auto">
          <a:xfrm>
            <a:off x="4876800" y="2525712"/>
            <a:ext cx="1236663" cy="369888"/>
          </a:xfrm>
          <a:prstGeom prst="rect">
            <a:avLst/>
          </a:prstGeom>
          <a:noFill/>
          <a:ln w="9525">
            <a:noFill/>
            <a:miter lim="800000"/>
            <a:headEnd/>
            <a:tailEnd/>
          </a:ln>
        </p:spPr>
        <p:txBody>
          <a:bodyPr wrap="none">
            <a:spAutoFit/>
          </a:bodyPr>
          <a:lstStyle/>
          <a:p>
            <a:r>
              <a:rPr lang="en-US" dirty="0"/>
              <a:t>resistance</a:t>
            </a:r>
          </a:p>
        </p:txBody>
      </p:sp>
      <p:sp>
        <p:nvSpPr>
          <p:cNvPr id="5131" name="TextBox 17"/>
          <p:cNvSpPr txBox="1">
            <a:spLocks noChangeArrowheads="1"/>
          </p:cNvSpPr>
          <p:nvPr/>
        </p:nvSpPr>
        <p:spPr bwMode="auto">
          <a:xfrm>
            <a:off x="6248400" y="1600200"/>
            <a:ext cx="706438" cy="369888"/>
          </a:xfrm>
          <a:prstGeom prst="rect">
            <a:avLst/>
          </a:prstGeom>
          <a:noFill/>
          <a:ln w="9525">
            <a:noFill/>
            <a:miter lim="800000"/>
            <a:headEnd/>
            <a:tailEnd/>
          </a:ln>
        </p:spPr>
        <p:txBody>
          <a:bodyPr wrap="none">
            <a:spAutoFit/>
          </a:bodyPr>
          <a:lstStyle/>
          <a:p>
            <a:r>
              <a:rPr lang="en-US"/>
              <a:t>effort</a:t>
            </a:r>
          </a:p>
        </p:txBody>
      </p:sp>
      <p:sp>
        <p:nvSpPr>
          <p:cNvPr id="19" name="Down Arrow 18"/>
          <p:cNvSpPr/>
          <p:nvPr/>
        </p:nvSpPr>
        <p:spPr>
          <a:xfrm>
            <a:off x="6400800" y="2133600"/>
            <a:ext cx="484188" cy="977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13</a:t>
            </a:fld>
            <a:r>
              <a:rPr lang="en-US" sz="1200" dirty="0" smtClean="0">
                <a:solidFill>
                  <a:srgbClr val="000000"/>
                </a:solidFill>
              </a:rPr>
              <a:t>/58</a:t>
            </a:r>
            <a:endParaRPr lang="en-US" sz="1200" dirty="0">
              <a:solidFill>
                <a:srgbClr val="000000"/>
              </a:solidFill>
            </a:endParaRPr>
          </a:p>
        </p:txBody>
      </p:sp>
    </p:spTree>
    <p:custDataLst>
      <p:tags r:id="rId2"/>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0" y="228600"/>
            <a:ext cx="9144000" cy="1143000"/>
          </a:xfrm>
        </p:spPr>
        <p:txBody>
          <a:bodyPr/>
          <a:lstStyle/>
          <a:p>
            <a:pPr eaLnBrk="1" hangingPunct="1"/>
            <a:r>
              <a:rPr lang="en-US" sz="4000" dirty="0" smtClean="0"/>
              <a:t>Simple Machines </a:t>
            </a:r>
            <a:r>
              <a:rPr lang="en-US" sz="2400" dirty="0" smtClean="0"/>
              <a:t>(Cont’d.)</a:t>
            </a:r>
            <a:endParaRPr lang="en-US" sz="2400" b="0" dirty="0" smtClean="0"/>
          </a:p>
        </p:txBody>
      </p:sp>
      <p:sp>
        <p:nvSpPr>
          <p:cNvPr id="6149" name="Rectangle 3"/>
          <p:cNvSpPr>
            <a:spLocks noGrp="1" noChangeArrowheads="1"/>
          </p:cNvSpPr>
          <p:nvPr>
            <p:ph idx="1"/>
          </p:nvPr>
        </p:nvSpPr>
        <p:spPr>
          <a:xfrm>
            <a:off x="457200" y="2286000"/>
            <a:ext cx="5715000" cy="2895600"/>
          </a:xfrm>
        </p:spPr>
        <p:txBody>
          <a:bodyPr/>
          <a:lstStyle/>
          <a:p>
            <a:pPr marL="341313" indent="-341313" eaLnBrk="1" hangingPunct="1"/>
            <a:r>
              <a:rPr lang="en-US" sz="2800" dirty="0" smtClean="0">
                <a:solidFill>
                  <a:srgbClr val="800000"/>
                </a:solidFill>
              </a:rPr>
              <a:t>A simple machine that is comprised of a wheel that turns on an axle.</a:t>
            </a:r>
          </a:p>
          <a:p>
            <a:pPr marL="341313" indent="-341313" eaLnBrk="1" hangingPunct="1"/>
            <a:r>
              <a:rPr lang="en-US" sz="2800" dirty="0" smtClean="0">
                <a:solidFill>
                  <a:srgbClr val="800000"/>
                </a:solidFill>
              </a:rPr>
              <a:t>Ferris wheel, wheels of a car.</a:t>
            </a:r>
          </a:p>
          <a:p>
            <a:pPr marL="341313" indent="-341313" eaLnBrk="1" hangingPunct="1"/>
            <a:r>
              <a:rPr lang="en-US" sz="2800" dirty="0" smtClean="0">
                <a:solidFill>
                  <a:srgbClr val="800000"/>
                </a:solidFill>
              </a:rPr>
              <a:t>To find the MA of a wheel and axle:</a:t>
            </a:r>
          </a:p>
        </p:txBody>
      </p:sp>
      <p:sp>
        <p:nvSpPr>
          <p:cNvPr id="6150" name="Text Box 6"/>
          <p:cNvSpPr txBox="1">
            <a:spLocks noChangeArrowheads="1"/>
          </p:cNvSpPr>
          <p:nvPr/>
        </p:nvSpPr>
        <p:spPr bwMode="auto">
          <a:xfrm>
            <a:off x="2819400" y="1524000"/>
            <a:ext cx="3182938" cy="579438"/>
          </a:xfrm>
          <a:prstGeom prst="rect">
            <a:avLst/>
          </a:prstGeom>
          <a:noFill/>
          <a:ln w="9525">
            <a:noFill/>
            <a:miter lim="800000"/>
            <a:headEnd/>
            <a:tailEnd/>
          </a:ln>
        </p:spPr>
        <p:txBody>
          <a:bodyPr wrap="none">
            <a:spAutoFit/>
          </a:bodyPr>
          <a:lstStyle/>
          <a:p>
            <a:r>
              <a:rPr lang="en-US" sz="3200" b="1">
                <a:solidFill>
                  <a:srgbClr val="006666"/>
                </a:solidFill>
              </a:rPr>
              <a:t>Wheel and Axle</a:t>
            </a:r>
          </a:p>
        </p:txBody>
      </p:sp>
      <p:pic>
        <p:nvPicPr>
          <p:cNvPr id="6151" name="Picture 8" descr="ferris"/>
          <p:cNvPicPr>
            <a:picLocks noChangeAspect="1" noChangeArrowheads="1"/>
          </p:cNvPicPr>
          <p:nvPr/>
        </p:nvPicPr>
        <p:blipFill>
          <a:blip r:embed="rId5" cstate="print"/>
          <a:stretch>
            <a:fillRect/>
          </a:stretch>
        </p:blipFill>
        <p:spPr bwMode="auto">
          <a:xfrm>
            <a:off x="6248400" y="2819400"/>
            <a:ext cx="2286000" cy="3048000"/>
          </a:xfrm>
          <a:prstGeom prst="rect">
            <a:avLst/>
          </a:prstGeom>
          <a:ln>
            <a:noFill/>
          </a:ln>
          <a:effectLst>
            <a:outerShdw blurRad="292100" dist="139700" dir="2700000" algn="tl" rotWithShape="0">
              <a:srgbClr val="333333">
                <a:alpha val="65000"/>
              </a:srgbClr>
            </a:outerShdw>
          </a:effectLst>
        </p:spPr>
      </p:pic>
      <p:sp>
        <p:nvSpPr>
          <p:cNvPr id="6152" name="Rectangle 10"/>
          <p:cNvSpPr>
            <a:spLocks noChangeArrowheads="1"/>
          </p:cNvSpPr>
          <p:nvPr/>
        </p:nvSpPr>
        <p:spPr bwMode="auto">
          <a:xfrm>
            <a:off x="0" y="3233738"/>
            <a:ext cx="9144000" cy="0"/>
          </a:xfrm>
          <a:prstGeom prst="rect">
            <a:avLst/>
          </a:prstGeom>
          <a:noFill/>
          <a:ln w="9525">
            <a:noFill/>
            <a:miter lim="800000"/>
            <a:headEnd/>
            <a:tailEnd/>
          </a:ln>
        </p:spPr>
        <p:txBody>
          <a:bodyPr wrap="none" anchor="ctr">
            <a:spAutoFit/>
          </a:bodyPr>
          <a:lstStyle/>
          <a:p>
            <a:endParaRPr lang="en-US"/>
          </a:p>
        </p:txBody>
      </p:sp>
      <p:graphicFrame>
        <p:nvGraphicFramePr>
          <p:cNvPr id="6146" name="Object 9"/>
          <p:cNvGraphicFramePr>
            <a:graphicFrameLocks noChangeAspect="1"/>
          </p:cNvGraphicFramePr>
          <p:nvPr/>
        </p:nvGraphicFramePr>
        <p:xfrm>
          <a:off x="1255713" y="5334000"/>
          <a:ext cx="4359275" cy="560388"/>
        </p:xfrm>
        <a:graphic>
          <a:graphicData uri="http://schemas.openxmlformats.org/presentationml/2006/ole">
            <mc:AlternateContent xmlns:mc="http://schemas.openxmlformats.org/markup-compatibility/2006">
              <mc:Choice xmlns:v="urn:schemas-microsoft-com:vml" Requires="v">
                <p:oleObj spid="_x0000_s6208" name="Equation" r:id="rId6" imgW="3035300" imgH="393700" progId="Equation.3">
                  <p:embed/>
                </p:oleObj>
              </mc:Choice>
              <mc:Fallback>
                <p:oleObj name="Equation" r:id="rId6" imgW="3035300" imgH="393700" progId="Equation.3">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5713" y="5334000"/>
                        <a:ext cx="4359275" cy="56038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14</a:t>
            </a:fld>
            <a:r>
              <a:rPr lang="en-US" sz="1200" dirty="0" smtClean="0">
                <a:solidFill>
                  <a:srgbClr val="000000"/>
                </a:solidFill>
              </a:rPr>
              <a:t>/58</a:t>
            </a:r>
            <a:endParaRPr lang="en-US" sz="1200" dirty="0">
              <a:solidFill>
                <a:srgbClr val="000000"/>
              </a:solidFill>
            </a:endParaRPr>
          </a:p>
        </p:txBody>
      </p:sp>
    </p:spTree>
    <p:custDataLst>
      <p:tags r:id="rId2"/>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a:xfrm>
            <a:off x="0" y="152400"/>
            <a:ext cx="9144000" cy="1143000"/>
          </a:xfrm>
        </p:spPr>
        <p:txBody>
          <a:bodyPr/>
          <a:lstStyle/>
          <a:p>
            <a:pPr eaLnBrk="1" hangingPunct="1"/>
            <a:r>
              <a:rPr lang="en-US" sz="4000" dirty="0" smtClean="0"/>
              <a:t>Simple Machines </a:t>
            </a:r>
            <a:r>
              <a:rPr lang="en-US" sz="2400" dirty="0" smtClean="0"/>
              <a:t>(Cont’d.)</a:t>
            </a:r>
            <a:endParaRPr lang="en-US" sz="2400" b="0" dirty="0" smtClean="0"/>
          </a:p>
        </p:txBody>
      </p:sp>
      <p:sp>
        <p:nvSpPr>
          <p:cNvPr id="7173" name="Rectangle 3"/>
          <p:cNvSpPr>
            <a:spLocks noGrp="1" noChangeArrowheads="1"/>
          </p:cNvSpPr>
          <p:nvPr>
            <p:ph idx="1"/>
          </p:nvPr>
        </p:nvSpPr>
        <p:spPr>
          <a:xfrm>
            <a:off x="421957" y="1915309"/>
            <a:ext cx="4800600" cy="3154363"/>
          </a:xfrm>
        </p:spPr>
        <p:txBody>
          <a:bodyPr/>
          <a:lstStyle/>
          <a:p>
            <a:pPr marL="341313" indent="-341313" eaLnBrk="1" hangingPunct="1"/>
            <a:r>
              <a:rPr lang="en-US" dirty="0" smtClean="0">
                <a:solidFill>
                  <a:srgbClr val="800000"/>
                </a:solidFill>
              </a:rPr>
              <a:t>A slanted surface or ramp used to move objects up to another height.</a:t>
            </a:r>
          </a:p>
          <a:p>
            <a:pPr marL="341313" indent="-341313" eaLnBrk="1" hangingPunct="1"/>
            <a:r>
              <a:rPr lang="en-US" dirty="0" smtClean="0">
                <a:solidFill>
                  <a:srgbClr val="800000"/>
                </a:solidFill>
              </a:rPr>
              <a:t>To find the MA of an inclined plane:</a:t>
            </a:r>
          </a:p>
        </p:txBody>
      </p:sp>
      <p:pic>
        <p:nvPicPr>
          <p:cNvPr id="7174" name="Picture 4"/>
          <p:cNvPicPr>
            <a:picLocks noChangeAspect="1" noChangeArrowheads="1"/>
          </p:cNvPicPr>
          <p:nvPr/>
        </p:nvPicPr>
        <p:blipFill>
          <a:blip r:embed="rId5" cstate="print"/>
          <a:stretch>
            <a:fillRect/>
          </a:stretch>
        </p:blipFill>
        <p:spPr bwMode="auto">
          <a:xfrm>
            <a:off x="5316458" y="3881845"/>
            <a:ext cx="3827542" cy="1536503"/>
          </a:xfrm>
          <a:prstGeom prst="rect">
            <a:avLst/>
          </a:prstGeom>
          <a:noFill/>
          <a:ln w="9525">
            <a:noFill/>
            <a:miter lim="800000"/>
            <a:headEnd/>
            <a:tailEnd/>
          </a:ln>
        </p:spPr>
      </p:pic>
      <p:sp>
        <p:nvSpPr>
          <p:cNvPr id="7175" name="Text Box 5"/>
          <p:cNvSpPr txBox="1">
            <a:spLocks noChangeArrowheads="1"/>
          </p:cNvSpPr>
          <p:nvPr/>
        </p:nvSpPr>
        <p:spPr bwMode="auto">
          <a:xfrm>
            <a:off x="3116262" y="1110446"/>
            <a:ext cx="2911475" cy="804863"/>
          </a:xfrm>
          <a:prstGeom prst="rect">
            <a:avLst/>
          </a:prstGeom>
          <a:noFill/>
          <a:ln w="9525">
            <a:noFill/>
            <a:miter lim="800000"/>
            <a:headEnd/>
            <a:tailEnd/>
          </a:ln>
        </p:spPr>
        <p:txBody>
          <a:bodyPr wrap="none">
            <a:spAutoFit/>
          </a:bodyPr>
          <a:lstStyle/>
          <a:p>
            <a:pPr>
              <a:lnSpc>
                <a:spcPct val="90000"/>
              </a:lnSpc>
              <a:spcBef>
                <a:spcPct val="20000"/>
              </a:spcBef>
            </a:pPr>
            <a:r>
              <a:rPr lang="en-US" sz="3200" b="1" dirty="0">
                <a:solidFill>
                  <a:srgbClr val="006666"/>
                </a:solidFill>
              </a:rPr>
              <a:t>Inclined Plane</a:t>
            </a:r>
          </a:p>
          <a:p>
            <a:endParaRPr lang="en-US" dirty="0"/>
          </a:p>
        </p:txBody>
      </p:sp>
      <p:sp>
        <p:nvSpPr>
          <p:cNvPr id="7176" name="Rectangle 7"/>
          <p:cNvSpPr>
            <a:spLocks noChangeArrowheads="1"/>
          </p:cNvSpPr>
          <p:nvPr/>
        </p:nvSpPr>
        <p:spPr bwMode="auto">
          <a:xfrm>
            <a:off x="0" y="3233738"/>
            <a:ext cx="9144000" cy="0"/>
          </a:xfrm>
          <a:prstGeom prst="rect">
            <a:avLst/>
          </a:prstGeom>
          <a:noFill/>
          <a:ln w="9525">
            <a:noFill/>
            <a:miter lim="800000"/>
            <a:headEnd/>
            <a:tailEnd/>
          </a:ln>
        </p:spPr>
        <p:txBody>
          <a:bodyPr wrap="none" anchor="ctr">
            <a:spAutoFit/>
          </a:bodyPr>
          <a:lstStyle/>
          <a:p>
            <a:endParaRPr lang="en-US"/>
          </a:p>
        </p:txBody>
      </p:sp>
      <p:sp>
        <p:nvSpPr>
          <p:cNvPr id="7177" name="Rectangle 9"/>
          <p:cNvSpPr>
            <a:spLocks noChangeArrowheads="1"/>
          </p:cNvSpPr>
          <p:nvPr/>
        </p:nvSpPr>
        <p:spPr bwMode="auto">
          <a:xfrm>
            <a:off x="0" y="3219450"/>
            <a:ext cx="9144000" cy="0"/>
          </a:xfrm>
          <a:prstGeom prst="rect">
            <a:avLst/>
          </a:prstGeom>
          <a:noFill/>
          <a:ln w="9525">
            <a:noFill/>
            <a:miter lim="800000"/>
            <a:headEnd/>
            <a:tailEnd/>
          </a:ln>
        </p:spPr>
        <p:txBody>
          <a:bodyPr wrap="none" anchor="ctr">
            <a:spAutoFit/>
          </a:bodyPr>
          <a:lstStyle/>
          <a:p>
            <a:endParaRPr lang="en-US"/>
          </a:p>
        </p:txBody>
      </p:sp>
      <p:graphicFrame>
        <p:nvGraphicFramePr>
          <p:cNvPr id="7170" name="Object 8"/>
          <p:cNvGraphicFramePr>
            <a:graphicFrameLocks noChangeAspect="1"/>
          </p:cNvGraphicFramePr>
          <p:nvPr>
            <p:extLst>
              <p:ext uri="{D42A27DB-BD31-4B8C-83A1-F6EECF244321}">
                <p14:modId xmlns:p14="http://schemas.microsoft.com/office/powerpoint/2010/main" val="3914321521"/>
              </p:ext>
            </p:extLst>
          </p:nvPr>
        </p:nvGraphicFramePr>
        <p:xfrm>
          <a:off x="1418181" y="5523804"/>
          <a:ext cx="5154613" cy="592138"/>
        </p:xfrm>
        <a:graphic>
          <a:graphicData uri="http://schemas.openxmlformats.org/presentationml/2006/ole">
            <mc:AlternateContent xmlns:mc="http://schemas.openxmlformats.org/markup-compatibility/2006">
              <mc:Choice xmlns:v="urn:schemas-microsoft-com:vml" Requires="v">
                <p:oleObj spid="_x0000_s7232" name="Equation" r:id="rId6" imgW="3657600" imgH="419100" progId="Equation.3">
                  <p:embed/>
                </p:oleObj>
              </mc:Choice>
              <mc:Fallback>
                <p:oleObj name="Equation" r:id="rId6" imgW="3657600" imgH="419100" progId="Equation.3">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8181" y="5523804"/>
                        <a:ext cx="5154613" cy="59213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pic>
        <p:nvPicPr>
          <p:cNvPr id="10" name="Picture 9"/>
          <p:cNvPicPr/>
          <p:nvPr/>
        </p:nvPicPr>
        <p:blipFill>
          <a:blip r:embed="rId8" cstate="print">
            <a:clrChange>
              <a:clrFrom>
                <a:srgbClr val="FFFFFF"/>
              </a:clrFrom>
              <a:clrTo>
                <a:srgbClr val="FFFFFF">
                  <a:alpha val="0"/>
                </a:srgbClr>
              </a:clrTo>
            </a:clrChange>
          </a:blip>
          <a:srcRect b="17455"/>
          <a:stretch>
            <a:fillRect/>
          </a:stretch>
        </p:blipFill>
        <p:spPr bwMode="auto">
          <a:xfrm>
            <a:off x="5638800" y="1524000"/>
            <a:ext cx="3205480" cy="2209800"/>
          </a:xfrm>
          <a:prstGeom prst="rect">
            <a:avLst/>
          </a:prstGeom>
          <a:noFill/>
          <a:ln w="9525">
            <a:noFill/>
            <a:miter lim="800000"/>
            <a:headEnd/>
            <a:tailEnd/>
          </a:ln>
        </p:spPr>
      </p:pic>
      <p:sp>
        <p:nvSpPr>
          <p:cNvPr id="12"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15</a:t>
            </a:fld>
            <a:r>
              <a:rPr lang="en-US" sz="1200" dirty="0" smtClean="0">
                <a:solidFill>
                  <a:srgbClr val="000000"/>
                </a:solidFill>
              </a:rPr>
              <a:t>/58</a:t>
            </a:r>
            <a:endParaRPr lang="en-US" sz="1200" dirty="0">
              <a:solidFill>
                <a:srgbClr val="000000"/>
              </a:solidFill>
            </a:endParaRPr>
          </a:p>
        </p:txBody>
      </p:sp>
    </p:spTree>
    <p:custDataLst>
      <p:tags r:id="rId2"/>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23950" y="152400"/>
            <a:ext cx="9167949" cy="1143000"/>
          </a:xfrm>
        </p:spPr>
        <p:txBody>
          <a:bodyPr/>
          <a:lstStyle/>
          <a:p>
            <a:pPr eaLnBrk="1" hangingPunct="1"/>
            <a:r>
              <a:rPr lang="en-US" sz="4000" dirty="0" smtClean="0"/>
              <a:t>Simple Machines </a:t>
            </a:r>
            <a:r>
              <a:rPr lang="en-US" sz="2400" dirty="0" smtClean="0"/>
              <a:t>(Cont’d.)</a:t>
            </a:r>
            <a:endParaRPr lang="en-US" sz="2400" b="0" dirty="0" smtClean="0"/>
          </a:p>
        </p:txBody>
      </p:sp>
      <p:sp>
        <p:nvSpPr>
          <p:cNvPr id="8197" name="Rectangle 3"/>
          <p:cNvSpPr>
            <a:spLocks noGrp="1" noChangeArrowheads="1"/>
          </p:cNvSpPr>
          <p:nvPr>
            <p:ph idx="1"/>
          </p:nvPr>
        </p:nvSpPr>
        <p:spPr>
          <a:xfrm>
            <a:off x="457200" y="2438400"/>
            <a:ext cx="7772400" cy="3763963"/>
          </a:xfrm>
        </p:spPr>
        <p:txBody>
          <a:bodyPr/>
          <a:lstStyle/>
          <a:p>
            <a:pPr marL="341313" indent="-341313" eaLnBrk="1" hangingPunct="1"/>
            <a:r>
              <a:rPr lang="en-US" dirty="0" smtClean="0">
                <a:solidFill>
                  <a:srgbClr val="800000"/>
                </a:solidFill>
              </a:rPr>
              <a:t>A portable inclined plane turned </a:t>
            </a:r>
            <a:br>
              <a:rPr lang="en-US" dirty="0" smtClean="0">
                <a:solidFill>
                  <a:srgbClr val="800000"/>
                </a:solidFill>
              </a:rPr>
            </a:br>
            <a:r>
              <a:rPr lang="en-US" dirty="0" smtClean="0">
                <a:solidFill>
                  <a:srgbClr val="800000"/>
                </a:solidFill>
              </a:rPr>
              <a:t>on its side</a:t>
            </a:r>
          </a:p>
          <a:p>
            <a:pPr marL="341313" indent="-341313" eaLnBrk="1" hangingPunct="1"/>
            <a:r>
              <a:rPr lang="en-US" dirty="0" smtClean="0">
                <a:solidFill>
                  <a:srgbClr val="800000"/>
                </a:solidFill>
              </a:rPr>
              <a:t>Helps push things apart  </a:t>
            </a:r>
          </a:p>
          <a:p>
            <a:pPr marL="341313" indent="-341313" eaLnBrk="1" hangingPunct="1"/>
            <a:r>
              <a:rPr lang="en-US" dirty="0" smtClean="0">
                <a:solidFill>
                  <a:srgbClr val="800000"/>
                </a:solidFill>
              </a:rPr>
              <a:t>To find the MA of a wedge:</a:t>
            </a:r>
          </a:p>
        </p:txBody>
      </p:sp>
      <p:pic>
        <p:nvPicPr>
          <p:cNvPr id="8198" name="Picture 4"/>
          <p:cNvPicPr>
            <a:picLocks noChangeAspect="1" noChangeArrowheads="1"/>
          </p:cNvPicPr>
          <p:nvPr/>
        </p:nvPicPr>
        <p:blipFill>
          <a:blip r:embed="rId5" cstate="print"/>
          <a:stretch>
            <a:fillRect/>
          </a:stretch>
        </p:blipFill>
        <p:spPr bwMode="auto">
          <a:xfrm>
            <a:off x="6324600" y="1828800"/>
            <a:ext cx="1612899" cy="3862899"/>
          </a:xfrm>
          <a:prstGeom prst="rect">
            <a:avLst/>
          </a:prstGeom>
          <a:noFill/>
          <a:ln w="9525">
            <a:noFill/>
            <a:miter lim="800000"/>
            <a:headEnd/>
            <a:tailEnd/>
          </a:ln>
        </p:spPr>
      </p:pic>
      <p:sp>
        <p:nvSpPr>
          <p:cNvPr id="8199" name="Text Box 5"/>
          <p:cNvSpPr txBox="1">
            <a:spLocks noChangeArrowheads="1"/>
          </p:cNvSpPr>
          <p:nvPr/>
        </p:nvSpPr>
        <p:spPr bwMode="auto">
          <a:xfrm>
            <a:off x="3581400" y="1371600"/>
            <a:ext cx="1514475" cy="579438"/>
          </a:xfrm>
          <a:prstGeom prst="rect">
            <a:avLst/>
          </a:prstGeom>
          <a:noFill/>
          <a:ln w="9525">
            <a:noFill/>
            <a:miter lim="800000"/>
            <a:headEnd/>
            <a:tailEnd/>
          </a:ln>
        </p:spPr>
        <p:txBody>
          <a:bodyPr wrap="none">
            <a:spAutoFit/>
          </a:bodyPr>
          <a:lstStyle/>
          <a:p>
            <a:pPr>
              <a:spcBef>
                <a:spcPct val="20000"/>
              </a:spcBef>
            </a:pPr>
            <a:r>
              <a:rPr lang="en-US" sz="3200" b="1">
                <a:solidFill>
                  <a:srgbClr val="006666"/>
                </a:solidFill>
              </a:rPr>
              <a:t>Wedge</a:t>
            </a:r>
            <a:endParaRPr lang="en-US" sz="3200"/>
          </a:p>
        </p:txBody>
      </p:sp>
      <p:sp>
        <p:nvSpPr>
          <p:cNvPr id="8200"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8194" name="Object 6"/>
          <p:cNvGraphicFramePr>
            <a:graphicFrameLocks noChangeAspect="1"/>
          </p:cNvGraphicFramePr>
          <p:nvPr/>
        </p:nvGraphicFramePr>
        <p:xfrm>
          <a:off x="1143000" y="5011737"/>
          <a:ext cx="3429000" cy="703263"/>
        </p:xfrm>
        <a:graphic>
          <a:graphicData uri="http://schemas.openxmlformats.org/presentationml/2006/ole">
            <mc:AlternateContent xmlns:mc="http://schemas.openxmlformats.org/markup-compatibility/2006">
              <mc:Choice xmlns:v="urn:schemas-microsoft-com:vml" Requires="v">
                <p:oleObj spid="_x0000_s8256" name="Equation" r:id="rId6" imgW="1905000" imgH="393700" progId="Equation.3">
                  <p:embed/>
                </p:oleObj>
              </mc:Choice>
              <mc:Fallback>
                <p:oleObj name="Equation" r:id="rId6" imgW="1905000" imgH="393700" progId="Equation.3">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5011737"/>
                        <a:ext cx="3429000" cy="703263"/>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16</a:t>
            </a:fld>
            <a:r>
              <a:rPr lang="en-US" sz="1200" dirty="0" smtClean="0">
                <a:solidFill>
                  <a:srgbClr val="000000"/>
                </a:solidFill>
              </a:rPr>
              <a:t>/58</a:t>
            </a:r>
            <a:endParaRPr lang="en-US" sz="1200" dirty="0">
              <a:solidFill>
                <a:srgbClr val="000000"/>
              </a:solidFill>
            </a:endParaRPr>
          </a:p>
        </p:txBody>
      </p:sp>
    </p:spTree>
    <p:custDataLst>
      <p:tags r:id="rId2"/>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15240" y="228600"/>
            <a:ext cx="9128760" cy="1143000"/>
          </a:xfrm>
        </p:spPr>
        <p:txBody>
          <a:bodyPr/>
          <a:lstStyle/>
          <a:p>
            <a:pPr eaLnBrk="1" hangingPunct="1"/>
            <a:r>
              <a:rPr lang="en-US" sz="4000" dirty="0" smtClean="0"/>
              <a:t>Simple Machines </a:t>
            </a:r>
            <a:r>
              <a:rPr lang="en-US" sz="2400" dirty="0" smtClean="0"/>
              <a:t>(Cont’d.)</a:t>
            </a:r>
            <a:endParaRPr lang="en-US" sz="2400" b="0" dirty="0" smtClean="0"/>
          </a:p>
        </p:txBody>
      </p:sp>
      <p:sp>
        <p:nvSpPr>
          <p:cNvPr id="9221" name="Rectangle 3"/>
          <p:cNvSpPr>
            <a:spLocks noGrp="1" noChangeArrowheads="1"/>
          </p:cNvSpPr>
          <p:nvPr>
            <p:ph idx="1"/>
          </p:nvPr>
        </p:nvSpPr>
        <p:spPr>
          <a:xfrm>
            <a:off x="457200" y="1981200"/>
            <a:ext cx="6629400" cy="2971800"/>
          </a:xfrm>
        </p:spPr>
        <p:txBody>
          <a:bodyPr/>
          <a:lstStyle/>
          <a:p>
            <a:pPr marL="341313" indent="-341313" eaLnBrk="1" hangingPunct="1"/>
            <a:r>
              <a:rPr lang="en-US" sz="2800" dirty="0" smtClean="0">
                <a:solidFill>
                  <a:srgbClr val="800000"/>
                </a:solidFill>
              </a:rPr>
              <a:t>A helical inclined plane that converts a rotational force to a linear force.</a:t>
            </a:r>
          </a:p>
          <a:p>
            <a:pPr marL="341313" indent="-341313" eaLnBrk="1" hangingPunct="1"/>
            <a:r>
              <a:rPr lang="en-US" sz="2800" dirty="0" smtClean="0">
                <a:solidFill>
                  <a:srgbClr val="800000"/>
                </a:solidFill>
              </a:rPr>
              <a:t>Holds objects together.</a:t>
            </a:r>
          </a:p>
          <a:p>
            <a:pPr marL="341313" indent="-341313"/>
            <a:r>
              <a:rPr lang="en-US" sz="2800" dirty="0">
                <a:solidFill>
                  <a:srgbClr val="800000"/>
                </a:solidFill>
              </a:rPr>
              <a:t>W</a:t>
            </a:r>
            <a:r>
              <a:rPr lang="en-US" sz="2800" dirty="0" smtClean="0">
                <a:solidFill>
                  <a:srgbClr val="800000"/>
                </a:solidFill>
              </a:rPr>
              <a:t>edge </a:t>
            </a:r>
            <a:r>
              <a:rPr lang="en-US" sz="2800" dirty="0">
                <a:solidFill>
                  <a:srgbClr val="800000"/>
                </a:solidFill>
              </a:rPr>
              <a:t>causes an increase in rotational force and/or reduction in insertion </a:t>
            </a:r>
            <a:r>
              <a:rPr lang="en-US" sz="2800" dirty="0" smtClean="0">
                <a:solidFill>
                  <a:srgbClr val="800000"/>
                </a:solidFill>
              </a:rPr>
              <a:t>rate</a:t>
            </a:r>
          </a:p>
          <a:p>
            <a:pPr marL="341313" indent="-341313"/>
            <a:r>
              <a:rPr lang="en-US" sz="2800" dirty="0" smtClean="0">
                <a:solidFill>
                  <a:srgbClr val="800000"/>
                </a:solidFill>
              </a:rPr>
              <a:t>To find the MA of a screw:</a:t>
            </a:r>
          </a:p>
          <a:p>
            <a:pPr marL="609600" indent="-609600" eaLnBrk="1" hangingPunct="1">
              <a:lnSpc>
                <a:spcPct val="80000"/>
              </a:lnSpc>
            </a:pPr>
            <a:endParaRPr lang="en-US" sz="2400" dirty="0" smtClean="0">
              <a:solidFill>
                <a:srgbClr val="800000"/>
              </a:solidFill>
            </a:endParaRPr>
          </a:p>
        </p:txBody>
      </p:sp>
      <p:pic>
        <p:nvPicPr>
          <p:cNvPr id="9222" name="Picture 4"/>
          <p:cNvPicPr>
            <a:picLocks noChangeAspect="1" noChangeArrowheads="1"/>
          </p:cNvPicPr>
          <p:nvPr/>
        </p:nvPicPr>
        <p:blipFill>
          <a:blip r:embed="rId5" cstate="print"/>
          <a:stretch>
            <a:fillRect/>
          </a:stretch>
        </p:blipFill>
        <p:spPr bwMode="auto">
          <a:xfrm>
            <a:off x="6858000" y="1828800"/>
            <a:ext cx="1236987" cy="4014034"/>
          </a:xfrm>
          <a:prstGeom prst="rect">
            <a:avLst/>
          </a:prstGeom>
          <a:noFill/>
          <a:ln w="9525">
            <a:noFill/>
            <a:miter lim="800000"/>
            <a:headEnd/>
            <a:tailEnd/>
          </a:ln>
        </p:spPr>
      </p:pic>
      <p:sp>
        <p:nvSpPr>
          <p:cNvPr id="9223" name="Text Box 5"/>
          <p:cNvSpPr txBox="1">
            <a:spLocks noChangeArrowheads="1"/>
          </p:cNvSpPr>
          <p:nvPr/>
        </p:nvSpPr>
        <p:spPr bwMode="auto">
          <a:xfrm>
            <a:off x="3657600" y="1447800"/>
            <a:ext cx="1676400" cy="579438"/>
          </a:xfrm>
          <a:prstGeom prst="rect">
            <a:avLst/>
          </a:prstGeom>
          <a:noFill/>
          <a:ln w="9525">
            <a:noFill/>
            <a:miter lim="800000"/>
            <a:headEnd/>
            <a:tailEnd/>
          </a:ln>
        </p:spPr>
        <p:txBody>
          <a:bodyPr>
            <a:spAutoFit/>
          </a:bodyPr>
          <a:lstStyle/>
          <a:p>
            <a:pPr>
              <a:spcBef>
                <a:spcPct val="20000"/>
              </a:spcBef>
            </a:pPr>
            <a:r>
              <a:rPr lang="en-US" sz="3200" b="1">
                <a:solidFill>
                  <a:srgbClr val="006666"/>
                </a:solidFill>
              </a:rPr>
              <a:t>Screw</a:t>
            </a:r>
            <a:endParaRPr lang="en-US" sz="3200"/>
          </a:p>
        </p:txBody>
      </p:sp>
      <p:sp>
        <p:nvSpPr>
          <p:cNvPr id="9224" name="Rectangle 7"/>
          <p:cNvSpPr>
            <a:spLocks noChangeArrowheads="1"/>
          </p:cNvSpPr>
          <p:nvPr/>
        </p:nvSpPr>
        <p:spPr bwMode="auto">
          <a:xfrm>
            <a:off x="0" y="3214688"/>
            <a:ext cx="9144000" cy="0"/>
          </a:xfrm>
          <a:prstGeom prst="rect">
            <a:avLst/>
          </a:prstGeom>
          <a:noFill/>
          <a:ln w="9525">
            <a:noFill/>
            <a:miter lim="800000"/>
            <a:headEnd/>
            <a:tailEnd/>
          </a:ln>
        </p:spPr>
        <p:txBody>
          <a:bodyPr wrap="none" anchor="ctr">
            <a:spAutoFit/>
          </a:bodyPr>
          <a:lstStyle/>
          <a:p>
            <a:endParaRPr lang="en-US"/>
          </a:p>
        </p:txBody>
      </p:sp>
      <p:graphicFrame>
        <p:nvGraphicFramePr>
          <p:cNvPr id="9218" name="Object 6"/>
          <p:cNvGraphicFramePr>
            <a:graphicFrameLocks noChangeAspect="1"/>
          </p:cNvGraphicFramePr>
          <p:nvPr>
            <p:extLst>
              <p:ext uri="{D42A27DB-BD31-4B8C-83A1-F6EECF244321}">
                <p14:modId xmlns:p14="http://schemas.microsoft.com/office/powerpoint/2010/main" val="3230756726"/>
              </p:ext>
            </p:extLst>
          </p:nvPr>
        </p:nvGraphicFramePr>
        <p:xfrm>
          <a:off x="1752600" y="5345905"/>
          <a:ext cx="3448050" cy="622300"/>
        </p:xfrm>
        <a:graphic>
          <a:graphicData uri="http://schemas.openxmlformats.org/presentationml/2006/ole">
            <mc:AlternateContent xmlns:mc="http://schemas.openxmlformats.org/markup-compatibility/2006">
              <mc:Choice xmlns:v="urn:schemas-microsoft-com:vml" Requires="v">
                <p:oleObj spid="_x0000_s9280" name="Equation" r:id="rId6" imgW="2298700" imgH="419100" progId="Equation.3">
                  <p:embed/>
                </p:oleObj>
              </mc:Choice>
              <mc:Fallback>
                <p:oleObj name="Equation" r:id="rId6" imgW="2298700" imgH="419100" progId="Equation.3">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5345905"/>
                        <a:ext cx="3448050" cy="6223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17</a:t>
            </a:fld>
            <a:r>
              <a:rPr lang="en-US" sz="1200" dirty="0" smtClean="0">
                <a:solidFill>
                  <a:srgbClr val="000000"/>
                </a:solidFill>
              </a:rPr>
              <a:t>/58</a:t>
            </a:r>
            <a:endParaRPr lang="en-US" sz="1200" dirty="0">
              <a:solidFill>
                <a:srgbClr val="000000"/>
              </a:solidFill>
            </a:endParaRPr>
          </a:p>
        </p:txBody>
      </p:sp>
    </p:spTree>
    <p:custDataLst>
      <p:tags r:id="rId2"/>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olea-simple-fija.jpg"/>
          <p:cNvPicPr>
            <a:picLocks noChangeAspect="1"/>
          </p:cNvPicPr>
          <p:nvPr/>
        </p:nvPicPr>
        <p:blipFill>
          <a:blip r:embed="rId4" cstate="print"/>
          <a:stretch>
            <a:fillRect/>
          </a:stretch>
        </p:blipFill>
        <p:spPr>
          <a:xfrm>
            <a:off x="5733917" y="3063025"/>
            <a:ext cx="2724283" cy="2896450"/>
          </a:xfrm>
          <a:prstGeom prst="rect">
            <a:avLst/>
          </a:prstGeom>
        </p:spPr>
      </p:pic>
      <p:sp>
        <p:nvSpPr>
          <p:cNvPr id="17411" name="Rectangle 2"/>
          <p:cNvSpPr>
            <a:spLocks noGrp="1" noChangeArrowheads="1"/>
          </p:cNvSpPr>
          <p:nvPr>
            <p:ph type="title"/>
          </p:nvPr>
        </p:nvSpPr>
        <p:spPr>
          <a:xfrm>
            <a:off x="0" y="152400"/>
            <a:ext cx="9144000" cy="1143000"/>
          </a:xfrm>
        </p:spPr>
        <p:txBody>
          <a:bodyPr/>
          <a:lstStyle/>
          <a:p>
            <a:pPr eaLnBrk="1" hangingPunct="1"/>
            <a:r>
              <a:rPr lang="en-US" sz="4000" dirty="0" smtClean="0"/>
              <a:t>Simple Machines </a:t>
            </a:r>
            <a:r>
              <a:rPr lang="en-US" sz="2400" dirty="0" smtClean="0"/>
              <a:t>(Cont’d.)</a:t>
            </a:r>
            <a:endParaRPr lang="en-US" sz="2400" b="0" dirty="0" smtClean="0"/>
          </a:p>
        </p:txBody>
      </p:sp>
      <p:sp>
        <p:nvSpPr>
          <p:cNvPr id="17412" name="Rectangle 3"/>
          <p:cNvSpPr>
            <a:spLocks noGrp="1" noChangeArrowheads="1"/>
          </p:cNvSpPr>
          <p:nvPr>
            <p:ph idx="1"/>
          </p:nvPr>
        </p:nvSpPr>
        <p:spPr>
          <a:xfrm>
            <a:off x="609600" y="2195195"/>
            <a:ext cx="7924800" cy="3048000"/>
          </a:xfrm>
        </p:spPr>
        <p:txBody>
          <a:bodyPr>
            <a:normAutofit fontScale="92500" lnSpcReduction="10000"/>
          </a:bodyPr>
          <a:lstStyle/>
          <a:p>
            <a:pPr marL="341313" indent="-341313" eaLnBrk="1" hangingPunct="1">
              <a:lnSpc>
                <a:spcPct val="90000"/>
              </a:lnSpc>
            </a:pPr>
            <a:r>
              <a:rPr lang="en-US" sz="2800" dirty="0" smtClean="0">
                <a:solidFill>
                  <a:srgbClr val="800000"/>
                </a:solidFill>
              </a:rPr>
              <a:t>A rope wrapped around a freely turning, grooved wheel, attached to a frame (or block).</a:t>
            </a:r>
          </a:p>
          <a:p>
            <a:pPr marL="341313" indent="-341313" eaLnBrk="1" hangingPunct="1">
              <a:lnSpc>
                <a:spcPct val="90000"/>
              </a:lnSpc>
            </a:pPr>
            <a:r>
              <a:rPr lang="en-US" sz="2800" dirty="0" smtClean="0">
                <a:solidFill>
                  <a:srgbClr val="800000"/>
                </a:solidFill>
              </a:rPr>
              <a:t>Used to lift and lower </a:t>
            </a:r>
            <a:br>
              <a:rPr lang="en-US" sz="2800" dirty="0" smtClean="0">
                <a:solidFill>
                  <a:srgbClr val="800000"/>
                </a:solidFill>
              </a:rPr>
            </a:br>
            <a:r>
              <a:rPr lang="en-US" sz="2800" dirty="0" smtClean="0">
                <a:solidFill>
                  <a:srgbClr val="800000"/>
                </a:solidFill>
              </a:rPr>
              <a:t>objects.</a:t>
            </a:r>
          </a:p>
          <a:p>
            <a:pPr marL="341313" indent="-341313" eaLnBrk="1" hangingPunct="1">
              <a:lnSpc>
                <a:spcPct val="90000"/>
              </a:lnSpc>
            </a:pPr>
            <a:r>
              <a:rPr lang="en-US" sz="2800" dirty="0" smtClean="0">
                <a:solidFill>
                  <a:srgbClr val="800000"/>
                </a:solidFill>
              </a:rPr>
              <a:t>Three types of pulleys</a:t>
            </a:r>
          </a:p>
          <a:p>
            <a:pPr marL="573088" indent="-573088" eaLnBrk="1" hangingPunct="1">
              <a:lnSpc>
                <a:spcPct val="90000"/>
              </a:lnSpc>
              <a:buFontTx/>
              <a:buNone/>
            </a:pPr>
            <a:endParaRPr lang="en-US" sz="1000" dirty="0" smtClean="0">
              <a:solidFill>
                <a:srgbClr val="800000"/>
              </a:solidFill>
            </a:endParaRPr>
          </a:p>
          <a:p>
            <a:pPr marL="682625" lvl="1" indent="-341313" eaLnBrk="1" hangingPunct="1">
              <a:lnSpc>
                <a:spcPct val="90000"/>
              </a:lnSpc>
            </a:pPr>
            <a:r>
              <a:rPr lang="en-US" sz="2400" dirty="0" smtClean="0">
                <a:solidFill>
                  <a:srgbClr val="008000"/>
                </a:solidFill>
              </a:rPr>
              <a:t>Fixed</a:t>
            </a:r>
          </a:p>
          <a:p>
            <a:pPr marL="682625" lvl="1" indent="-341313" eaLnBrk="1" hangingPunct="1">
              <a:lnSpc>
                <a:spcPct val="90000"/>
              </a:lnSpc>
            </a:pPr>
            <a:r>
              <a:rPr lang="en-US" sz="2400" dirty="0" smtClean="0">
                <a:solidFill>
                  <a:srgbClr val="008000"/>
                </a:solidFill>
              </a:rPr>
              <a:t>Moveable</a:t>
            </a:r>
          </a:p>
          <a:p>
            <a:pPr marL="682625" lvl="1" indent="-341313" eaLnBrk="1" hangingPunct="1">
              <a:lnSpc>
                <a:spcPct val="90000"/>
              </a:lnSpc>
            </a:pPr>
            <a:r>
              <a:rPr lang="en-US" sz="2400" dirty="0" smtClean="0">
                <a:solidFill>
                  <a:srgbClr val="008000"/>
                </a:solidFill>
              </a:rPr>
              <a:t>Pulley system</a:t>
            </a:r>
          </a:p>
          <a:p>
            <a:pPr marL="1274763" lvl="1" indent="-533400" eaLnBrk="1" hangingPunct="1">
              <a:lnSpc>
                <a:spcPct val="90000"/>
              </a:lnSpc>
            </a:pPr>
            <a:endParaRPr lang="en-US" sz="2000" dirty="0" smtClean="0">
              <a:solidFill>
                <a:srgbClr val="008000"/>
              </a:solidFill>
            </a:endParaRPr>
          </a:p>
          <a:p>
            <a:pPr marL="573088" indent="-573088" eaLnBrk="1" hangingPunct="1">
              <a:lnSpc>
                <a:spcPct val="90000"/>
              </a:lnSpc>
            </a:pPr>
            <a:endParaRPr lang="en-US" sz="2400" dirty="0" smtClean="0">
              <a:solidFill>
                <a:srgbClr val="008000"/>
              </a:solidFill>
            </a:endParaRPr>
          </a:p>
        </p:txBody>
      </p:sp>
      <p:sp>
        <p:nvSpPr>
          <p:cNvPr id="17413" name="Text Box 4"/>
          <p:cNvSpPr txBox="1">
            <a:spLocks noChangeArrowheads="1"/>
          </p:cNvSpPr>
          <p:nvPr/>
        </p:nvSpPr>
        <p:spPr bwMode="auto">
          <a:xfrm>
            <a:off x="3505200" y="1249362"/>
            <a:ext cx="1379538" cy="579438"/>
          </a:xfrm>
          <a:prstGeom prst="rect">
            <a:avLst/>
          </a:prstGeom>
          <a:noFill/>
          <a:ln w="9525">
            <a:noFill/>
            <a:miter lim="800000"/>
            <a:headEnd/>
            <a:tailEnd/>
          </a:ln>
        </p:spPr>
        <p:txBody>
          <a:bodyPr wrap="none">
            <a:spAutoFit/>
          </a:bodyPr>
          <a:lstStyle/>
          <a:p>
            <a:pPr>
              <a:spcBef>
                <a:spcPct val="20000"/>
              </a:spcBef>
            </a:pPr>
            <a:r>
              <a:rPr lang="en-US" sz="3200" b="1" dirty="0">
                <a:solidFill>
                  <a:srgbClr val="006666"/>
                </a:solidFill>
              </a:rPr>
              <a:t>Pulley</a:t>
            </a:r>
            <a:endParaRPr lang="en-US" dirty="0"/>
          </a:p>
        </p:txBody>
      </p:sp>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18</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0" y="152400"/>
            <a:ext cx="9144000" cy="1143000"/>
          </a:xfrm>
        </p:spPr>
        <p:txBody>
          <a:bodyPr/>
          <a:lstStyle/>
          <a:p>
            <a:pPr eaLnBrk="1" hangingPunct="1"/>
            <a:r>
              <a:rPr lang="en-US" sz="4000" dirty="0" smtClean="0"/>
              <a:t>Simple Machines </a:t>
            </a:r>
            <a:r>
              <a:rPr lang="en-US" sz="2400" dirty="0" smtClean="0"/>
              <a:t>(Cont’d.)</a:t>
            </a:r>
            <a:endParaRPr lang="en-US" sz="2400" b="0" dirty="0" smtClean="0"/>
          </a:p>
        </p:txBody>
      </p:sp>
      <p:pic>
        <p:nvPicPr>
          <p:cNvPr id="18436" name="Picture 4"/>
          <p:cNvPicPr>
            <a:picLocks noChangeAspect="1" noChangeArrowheads="1"/>
          </p:cNvPicPr>
          <p:nvPr/>
        </p:nvPicPr>
        <p:blipFill>
          <a:blip r:embed="rId4" cstate="print"/>
          <a:srcRect t="12857"/>
          <a:stretch>
            <a:fillRect/>
          </a:stretch>
        </p:blipFill>
        <p:spPr bwMode="auto">
          <a:xfrm>
            <a:off x="5486400" y="1600200"/>
            <a:ext cx="1524000" cy="1430338"/>
          </a:xfrm>
          <a:prstGeom prst="rect">
            <a:avLst/>
          </a:prstGeom>
          <a:noFill/>
          <a:ln w="9525">
            <a:noFill/>
            <a:miter lim="800000"/>
            <a:headEnd/>
            <a:tailEnd/>
          </a:ln>
        </p:spPr>
      </p:pic>
      <p:pic>
        <p:nvPicPr>
          <p:cNvPr id="18437" name="Picture 5"/>
          <p:cNvPicPr>
            <a:picLocks noChangeAspect="1" noChangeArrowheads="1"/>
          </p:cNvPicPr>
          <p:nvPr/>
        </p:nvPicPr>
        <p:blipFill>
          <a:blip r:embed="rId5" cstate="print"/>
          <a:srcRect t="10909"/>
          <a:stretch>
            <a:fillRect/>
          </a:stretch>
        </p:blipFill>
        <p:spPr bwMode="auto">
          <a:xfrm>
            <a:off x="5715000" y="3956050"/>
            <a:ext cx="1435100" cy="2063750"/>
          </a:xfrm>
          <a:prstGeom prst="rect">
            <a:avLst/>
          </a:prstGeom>
          <a:noFill/>
          <a:ln w="9525">
            <a:noFill/>
            <a:miter lim="800000"/>
            <a:headEnd/>
            <a:tailEnd/>
          </a:ln>
        </p:spPr>
      </p:pic>
      <p:sp>
        <p:nvSpPr>
          <p:cNvPr id="18438" name="Text Box 6"/>
          <p:cNvSpPr txBox="1">
            <a:spLocks noChangeArrowheads="1"/>
          </p:cNvSpPr>
          <p:nvPr/>
        </p:nvSpPr>
        <p:spPr bwMode="auto">
          <a:xfrm>
            <a:off x="1152293" y="1709796"/>
            <a:ext cx="3962400" cy="2062103"/>
          </a:xfrm>
          <a:prstGeom prst="rect">
            <a:avLst/>
          </a:prstGeom>
          <a:noFill/>
          <a:ln w="9525">
            <a:noFill/>
            <a:miter lim="800000"/>
            <a:headEnd/>
            <a:tailEnd/>
          </a:ln>
        </p:spPr>
        <p:txBody>
          <a:bodyPr>
            <a:spAutoFit/>
          </a:bodyPr>
          <a:lstStyle/>
          <a:p>
            <a:pPr marL="342900" indent="-342900" eaLnBrk="0" hangingPunct="0">
              <a:spcBef>
                <a:spcPct val="20000"/>
              </a:spcBef>
              <a:buChar char="•"/>
            </a:pPr>
            <a:r>
              <a:rPr lang="en-US" sz="3200" dirty="0">
                <a:solidFill>
                  <a:srgbClr val="006666"/>
                </a:solidFill>
                <a:latin typeface="+mn-lt"/>
              </a:rPr>
              <a:t>Fixed Pulley</a:t>
            </a:r>
          </a:p>
          <a:p>
            <a:pPr marL="682625" lvl="1" indent="-341313">
              <a:buFont typeface="Arial" charset="0"/>
              <a:buChar char="–"/>
            </a:pPr>
            <a:r>
              <a:rPr lang="en-US" sz="2400" dirty="0">
                <a:solidFill>
                  <a:srgbClr val="006666"/>
                </a:solidFill>
                <a:latin typeface="+mn-lt"/>
              </a:rPr>
              <a:t> </a:t>
            </a:r>
            <a:r>
              <a:rPr lang="en-US" sz="2400" dirty="0"/>
              <a:t>wheel rotates and is attached to </a:t>
            </a:r>
            <a:r>
              <a:rPr lang="en-US" sz="2400" dirty="0" smtClean="0"/>
              <a:t>ceiling.  Force is same.  Direction changes </a:t>
            </a:r>
            <a:r>
              <a:rPr lang="en-US" sz="2400" dirty="0"/>
              <a:t>only</a:t>
            </a:r>
            <a:endParaRPr lang="en-US" sz="2400" dirty="0">
              <a:solidFill>
                <a:srgbClr val="006666"/>
              </a:solidFill>
              <a:latin typeface="+mn-lt"/>
            </a:endParaRPr>
          </a:p>
        </p:txBody>
      </p:sp>
      <p:sp>
        <p:nvSpPr>
          <p:cNvPr id="18439" name="Text Box 7"/>
          <p:cNvSpPr txBox="1">
            <a:spLocks noChangeArrowheads="1"/>
          </p:cNvSpPr>
          <p:nvPr/>
        </p:nvSpPr>
        <p:spPr bwMode="auto">
          <a:xfrm>
            <a:off x="1143000" y="3886200"/>
            <a:ext cx="4191000" cy="2062103"/>
          </a:xfrm>
          <a:prstGeom prst="rect">
            <a:avLst/>
          </a:prstGeom>
          <a:noFill/>
          <a:ln w="9525">
            <a:noFill/>
            <a:miter lim="800000"/>
            <a:headEnd/>
            <a:tailEnd/>
          </a:ln>
        </p:spPr>
        <p:txBody>
          <a:bodyPr>
            <a:spAutoFit/>
          </a:bodyPr>
          <a:lstStyle/>
          <a:p>
            <a:pPr marL="342900" indent="-342900" eaLnBrk="0" hangingPunct="0">
              <a:spcBef>
                <a:spcPct val="20000"/>
              </a:spcBef>
              <a:buChar char="•"/>
            </a:pPr>
            <a:r>
              <a:rPr lang="en-US" sz="3200" dirty="0">
                <a:solidFill>
                  <a:srgbClr val="006666"/>
                </a:solidFill>
                <a:latin typeface="+mn-lt"/>
              </a:rPr>
              <a:t>Moveable pulley</a:t>
            </a:r>
          </a:p>
          <a:p>
            <a:pPr marL="682625" lvl="1" indent="-341313">
              <a:buFont typeface="Arial" charset="0"/>
              <a:buChar char="–"/>
            </a:pPr>
            <a:r>
              <a:rPr lang="en-US" sz="2400" dirty="0" smtClean="0"/>
              <a:t>force in same direction as </a:t>
            </a:r>
            <a:r>
              <a:rPr lang="en-US" sz="2400" dirty="0"/>
              <a:t>the </a:t>
            </a:r>
            <a:r>
              <a:rPr lang="en-US" sz="2400" dirty="0" smtClean="0"/>
              <a:t>effort, but the amount </a:t>
            </a:r>
            <a:r>
              <a:rPr lang="en-US" sz="2400" dirty="0"/>
              <a:t>of the </a:t>
            </a:r>
            <a:r>
              <a:rPr lang="en-US" sz="2400" dirty="0" smtClean="0"/>
              <a:t>force is reduced</a:t>
            </a:r>
            <a:endParaRPr lang="en-US" sz="2400" dirty="0">
              <a:solidFill>
                <a:srgbClr val="006666"/>
              </a:solidFill>
              <a:latin typeface="+mn-lt"/>
            </a:endParaRPr>
          </a:p>
        </p:txBody>
      </p:sp>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19</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0" y="228600"/>
            <a:ext cx="9144000" cy="1143000"/>
          </a:xfrm>
        </p:spPr>
        <p:txBody>
          <a:bodyPr/>
          <a:lstStyle/>
          <a:p>
            <a:pPr eaLnBrk="1" hangingPunct="1"/>
            <a:r>
              <a:rPr lang="en-US" sz="4000" dirty="0" smtClean="0"/>
              <a:t>Simple Machines </a:t>
            </a:r>
            <a:r>
              <a:rPr lang="en-US" sz="2400" dirty="0" smtClean="0"/>
              <a:t>(Cont’d.)</a:t>
            </a:r>
            <a:endParaRPr lang="en-US" sz="2400" b="0" dirty="0" smtClean="0"/>
          </a:p>
        </p:txBody>
      </p:sp>
      <p:pic>
        <p:nvPicPr>
          <p:cNvPr id="19460" name="Picture 4"/>
          <p:cNvPicPr>
            <a:picLocks noChangeAspect="1" noChangeArrowheads="1"/>
          </p:cNvPicPr>
          <p:nvPr/>
        </p:nvPicPr>
        <p:blipFill>
          <a:blip r:embed="rId4" cstate="print"/>
          <a:srcRect t="19513"/>
          <a:stretch>
            <a:fillRect/>
          </a:stretch>
        </p:blipFill>
        <p:spPr bwMode="auto">
          <a:xfrm>
            <a:off x="2133600" y="3200400"/>
            <a:ext cx="4419600" cy="2311400"/>
          </a:xfrm>
          <a:prstGeom prst="rect">
            <a:avLst/>
          </a:prstGeom>
          <a:noFill/>
          <a:ln w="9525">
            <a:noFill/>
            <a:miter lim="800000"/>
            <a:headEnd/>
            <a:tailEnd/>
          </a:ln>
        </p:spPr>
      </p:pic>
      <p:sp>
        <p:nvSpPr>
          <p:cNvPr id="19461" name="Text Box 5"/>
          <p:cNvSpPr txBox="1">
            <a:spLocks noChangeArrowheads="1"/>
          </p:cNvSpPr>
          <p:nvPr/>
        </p:nvSpPr>
        <p:spPr bwMode="auto">
          <a:xfrm>
            <a:off x="838200" y="1828800"/>
            <a:ext cx="7696200" cy="954107"/>
          </a:xfrm>
          <a:prstGeom prst="rect">
            <a:avLst/>
          </a:prstGeom>
          <a:noFill/>
          <a:ln w="9525">
            <a:noFill/>
            <a:miter lim="800000"/>
            <a:headEnd/>
            <a:tailEnd/>
          </a:ln>
        </p:spPr>
        <p:txBody>
          <a:bodyPr>
            <a:spAutoFit/>
          </a:bodyPr>
          <a:lstStyle/>
          <a:p>
            <a:pPr eaLnBrk="0" hangingPunct="0">
              <a:spcBef>
                <a:spcPct val="20000"/>
              </a:spcBef>
            </a:pPr>
            <a:r>
              <a:rPr lang="en-US" sz="3200" dirty="0">
                <a:solidFill>
                  <a:srgbClr val="006666"/>
                </a:solidFill>
                <a:latin typeface="+mn-lt"/>
              </a:rPr>
              <a:t>Pulley system</a:t>
            </a:r>
          </a:p>
          <a:p>
            <a:pPr marL="682625" lvl="1" indent="-341313">
              <a:buFont typeface="Arial" charset="0"/>
              <a:buChar char="–"/>
            </a:pPr>
            <a:r>
              <a:rPr lang="en-US" sz="2400" dirty="0">
                <a:solidFill>
                  <a:srgbClr val="006666"/>
                </a:solidFill>
                <a:latin typeface="+mn-lt"/>
              </a:rPr>
              <a:t> </a:t>
            </a:r>
            <a:r>
              <a:rPr lang="en-US" sz="2400" dirty="0" smtClean="0">
                <a:solidFill>
                  <a:srgbClr val="006666"/>
                </a:solidFill>
                <a:latin typeface="+mn-lt"/>
              </a:rPr>
              <a:t>A </a:t>
            </a:r>
            <a:r>
              <a:rPr lang="en-US" sz="2400" dirty="0">
                <a:solidFill>
                  <a:srgbClr val="006666"/>
                </a:solidFill>
                <a:latin typeface="+mn-lt"/>
              </a:rPr>
              <a:t>fixed and moveable pulley used in combination</a:t>
            </a:r>
          </a:p>
        </p:txBody>
      </p:sp>
      <p:sp>
        <p:nvSpPr>
          <p:cNvPr id="6"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20</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7418" y="228600"/>
            <a:ext cx="9161417" cy="1143000"/>
          </a:xfrm>
        </p:spPr>
        <p:txBody>
          <a:bodyPr>
            <a:normAutofit/>
          </a:bodyPr>
          <a:lstStyle/>
          <a:p>
            <a:r>
              <a:rPr lang="en-US" sz="4000" dirty="0" smtClean="0"/>
              <a:t>Mechanical Advantage</a:t>
            </a:r>
          </a:p>
        </p:txBody>
      </p:sp>
      <p:pic>
        <p:nvPicPr>
          <p:cNvPr id="20483" name="Content Placeholder 4" descr="Four_pulleys_svg.png"/>
          <p:cNvPicPr>
            <a:picLocks noGrp="1" noChangeAspect="1"/>
          </p:cNvPicPr>
          <p:nvPr>
            <p:ph idx="1"/>
          </p:nvPr>
        </p:nvPicPr>
        <p:blipFill>
          <a:blip r:embed="rId4" cstate="print"/>
          <a:stretch>
            <a:fillRect/>
          </a:stretch>
        </p:blipFill>
        <p:spPr>
          <a:xfrm>
            <a:off x="304800" y="1677541"/>
            <a:ext cx="8609013" cy="3766443"/>
          </a:xfrm>
        </p:spPr>
      </p:pic>
      <p:sp>
        <p:nvSpPr>
          <p:cNvPr id="5"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21</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0" y="-21771"/>
            <a:ext cx="9144000" cy="1143000"/>
          </a:xfrm>
        </p:spPr>
        <p:txBody>
          <a:bodyPr>
            <a:normAutofit/>
          </a:bodyPr>
          <a:lstStyle/>
          <a:p>
            <a:r>
              <a:rPr lang="en-US" sz="4000" dirty="0" smtClean="0"/>
              <a:t>QUESTION</a:t>
            </a:r>
          </a:p>
        </p:txBody>
      </p:sp>
      <p:sp>
        <p:nvSpPr>
          <p:cNvPr id="48131" name="Content Placeholder 2"/>
          <p:cNvSpPr>
            <a:spLocks noGrp="1"/>
          </p:cNvSpPr>
          <p:nvPr>
            <p:ph idx="1"/>
          </p:nvPr>
        </p:nvSpPr>
        <p:spPr>
          <a:xfrm>
            <a:off x="381000" y="990600"/>
            <a:ext cx="6629400" cy="3176070"/>
          </a:xfrm>
        </p:spPr>
        <p:txBody>
          <a:bodyPr>
            <a:normAutofit fontScale="92500" lnSpcReduction="10000"/>
          </a:bodyPr>
          <a:lstStyle/>
          <a:p>
            <a:endParaRPr lang="en-US" dirty="0" smtClean="0"/>
          </a:p>
          <a:p>
            <a:pPr marL="0" indent="0">
              <a:buNone/>
            </a:pPr>
            <a:r>
              <a:rPr lang="en-US" dirty="0" smtClean="0"/>
              <a:t>If a small gear turns a larger gear then…?</a:t>
            </a:r>
          </a:p>
          <a:p>
            <a:pPr>
              <a:buNone/>
            </a:pPr>
            <a:endParaRPr lang="en-US" dirty="0" smtClean="0"/>
          </a:p>
          <a:p>
            <a:r>
              <a:rPr lang="en-US" dirty="0" smtClean="0"/>
              <a:t>Torque decreases</a:t>
            </a:r>
          </a:p>
          <a:p>
            <a:r>
              <a:rPr lang="en-US" dirty="0" smtClean="0"/>
              <a:t>There is no change in torque</a:t>
            </a:r>
          </a:p>
          <a:p>
            <a:r>
              <a:rPr lang="en-US" dirty="0" smtClean="0"/>
              <a:t>Torque increases</a:t>
            </a:r>
          </a:p>
          <a:p>
            <a:endParaRPr lang="en-US" dirty="0" smtClean="0"/>
          </a:p>
        </p:txBody>
      </p:sp>
      <p:pic>
        <p:nvPicPr>
          <p:cNvPr id="6" name="Picture 1" descr="C:\Documents and Settings\edickinson\My Documents\BannerTBL\Employability Skills\dreamstimefree_10053288.jpg"/>
          <p:cNvPicPr>
            <a:picLocks noChangeAspect="1" noChangeArrowheads="1"/>
          </p:cNvPicPr>
          <p:nvPr/>
        </p:nvPicPr>
        <p:blipFill>
          <a:blip r:embed="rId4" cstate="print"/>
          <a:srcRect/>
          <a:stretch>
            <a:fillRect/>
          </a:stretch>
        </p:blipFill>
        <p:spPr bwMode="auto">
          <a:xfrm>
            <a:off x="6840409" y="304800"/>
            <a:ext cx="1869897" cy="1676400"/>
          </a:xfrm>
          <a:prstGeom prst="rect">
            <a:avLst/>
          </a:prstGeom>
          <a:ln>
            <a:noFill/>
          </a:ln>
          <a:effectLst>
            <a:outerShdw blurRad="292100" dist="139700" dir="2700000" algn="tl" rotWithShape="0">
              <a:srgbClr val="333333">
                <a:alpha val="65000"/>
              </a:srgbClr>
            </a:outerShdw>
          </a:effectLst>
        </p:spPr>
      </p:pic>
      <p:pic>
        <p:nvPicPr>
          <p:cNvPr id="7" name="Picture 6" descr="728px-Shimano2203.JPG"/>
          <p:cNvPicPr>
            <a:picLocks noChangeAspect="1"/>
          </p:cNvPicPr>
          <p:nvPr/>
        </p:nvPicPr>
        <p:blipFill>
          <a:blip r:embed="rId5" cstate="print"/>
          <a:stretch>
            <a:fillRect/>
          </a:stretch>
        </p:blipFill>
        <p:spPr>
          <a:xfrm>
            <a:off x="6184392" y="2167502"/>
            <a:ext cx="2871216" cy="2366387"/>
          </a:xfrm>
          <a:prstGeom prst="rect">
            <a:avLst/>
          </a:prstGeom>
          <a:ln>
            <a:noFill/>
          </a:ln>
          <a:effectLst>
            <a:outerShdw blurRad="292100" dist="139700" dir="2700000" algn="tl" rotWithShape="0">
              <a:srgbClr val="333333">
                <a:alpha val="65000"/>
              </a:srgbClr>
            </a:outerShdw>
          </a:effectLst>
        </p:spPr>
      </p:pic>
      <p:pic>
        <p:nvPicPr>
          <p:cNvPr id="8" name="Picture 7" descr="800px-New_gear_on_the_rear_hub_gear_drive_on_a_Mountain_bike.jpg"/>
          <p:cNvPicPr>
            <a:picLocks noChangeAspect="1"/>
          </p:cNvPicPr>
          <p:nvPr/>
        </p:nvPicPr>
        <p:blipFill>
          <a:blip r:embed="rId6" cstate="print"/>
          <a:stretch>
            <a:fillRect/>
          </a:stretch>
        </p:blipFill>
        <p:spPr>
          <a:xfrm>
            <a:off x="3429000" y="4166670"/>
            <a:ext cx="2819400" cy="1874901"/>
          </a:xfrm>
          <a:prstGeom prst="rect">
            <a:avLst/>
          </a:prstGeom>
          <a:ln>
            <a:noFill/>
          </a:ln>
          <a:effectLst>
            <a:outerShdw blurRad="292100" dist="139700" dir="2700000" algn="tl" rotWithShape="0">
              <a:srgbClr val="333333">
                <a:alpha val="65000"/>
              </a:srgbClr>
            </a:outerShdw>
          </a:effectLst>
        </p:spPr>
      </p:pic>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22</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131">
                                            <p:txEl>
                                              <p:pRg st="3" end="3"/>
                                            </p:txEl>
                                          </p:spTgt>
                                        </p:tgtEl>
                                        <p:attrNameLst>
                                          <p:attrName>style.visibility</p:attrName>
                                        </p:attrNameLst>
                                      </p:cBhvr>
                                      <p:to>
                                        <p:strVal val="visible"/>
                                      </p:to>
                                    </p:set>
                                    <p:anim calcmode="lin" valueType="num">
                                      <p:cBhvr additive="base">
                                        <p:cTn id="7" dur="500" fill="hold"/>
                                        <p:tgtEl>
                                          <p:spTgt spid="4813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8131">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8131">
                                            <p:txEl>
                                              <p:pRg st="4" end="4"/>
                                            </p:txEl>
                                          </p:spTgt>
                                        </p:tgtEl>
                                        <p:attrNameLst>
                                          <p:attrName>style.visibility</p:attrName>
                                        </p:attrNameLst>
                                      </p:cBhvr>
                                      <p:to>
                                        <p:strVal val="visible"/>
                                      </p:to>
                                    </p:set>
                                    <p:anim calcmode="lin" valueType="num">
                                      <p:cBhvr additive="base">
                                        <p:cTn id="11" dur="500" fill="hold"/>
                                        <p:tgtEl>
                                          <p:spTgt spid="48131">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8131">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8131">
                                            <p:txEl>
                                              <p:pRg st="5" end="5"/>
                                            </p:txEl>
                                          </p:spTgt>
                                        </p:tgtEl>
                                        <p:attrNameLst>
                                          <p:attrName>style.visibility</p:attrName>
                                        </p:attrNameLst>
                                      </p:cBhvr>
                                      <p:to>
                                        <p:strVal val="visible"/>
                                      </p:to>
                                    </p:set>
                                    <p:anim calcmode="lin" valueType="num">
                                      <p:cBhvr additive="base">
                                        <p:cTn id="15" dur="500" fill="hold"/>
                                        <p:tgtEl>
                                          <p:spTgt spid="48131">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813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8" presetClass="emph" presetSubtype="0" fill="hold" nodeType="clickEffect">
                                  <p:stCondLst>
                                    <p:cond delay="0"/>
                                  </p:stCondLst>
                                  <p:childTnLst>
                                    <p:animRot by="21600000">
                                      <p:cBhvr>
                                        <p:cTn id="20" dur="2000" fill="hold"/>
                                        <p:tgtEl>
                                          <p:spTgt spid="48131">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172"/>
            <a:ext cx="9220200" cy="1143000"/>
          </a:xfrm>
        </p:spPr>
        <p:txBody>
          <a:bodyPr>
            <a:normAutofit/>
          </a:bodyPr>
          <a:lstStyle/>
          <a:p>
            <a:r>
              <a:rPr lang="en-US" sz="4000" dirty="0"/>
              <a:t>QUESTION</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71800" y="1295400"/>
            <a:ext cx="2857500" cy="1952625"/>
          </a:xfrm>
        </p:spPr>
      </p:pic>
      <p:sp>
        <p:nvSpPr>
          <p:cNvPr id="6" name="TextBox 5"/>
          <p:cNvSpPr txBox="1"/>
          <p:nvPr/>
        </p:nvSpPr>
        <p:spPr>
          <a:xfrm>
            <a:off x="618899" y="3352800"/>
            <a:ext cx="8345170" cy="2862322"/>
          </a:xfrm>
          <a:prstGeom prst="rect">
            <a:avLst/>
          </a:prstGeom>
          <a:noFill/>
        </p:spPr>
        <p:txBody>
          <a:bodyPr wrap="square" rtlCol="0">
            <a:spAutoFit/>
          </a:bodyPr>
          <a:lstStyle/>
          <a:p>
            <a:r>
              <a:rPr lang="en-US" sz="2400" dirty="0" smtClean="0"/>
              <a:t>Assume the smaller gear has 12 teeth and is the </a:t>
            </a:r>
            <a:r>
              <a:rPr lang="en-US" sz="2400" u="sng" dirty="0" smtClean="0"/>
              <a:t>driver</a:t>
            </a:r>
            <a:r>
              <a:rPr lang="en-US" sz="2400" dirty="0" smtClean="0"/>
              <a:t> gear.  It has 240 ft-lbs. torque on its shaft.  The larger </a:t>
            </a:r>
            <a:r>
              <a:rPr lang="en-US" sz="2400" u="sng" dirty="0" smtClean="0"/>
              <a:t>driven</a:t>
            </a:r>
            <a:r>
              <a:rPr lang="en-US" sz="2400" dirty="0" smtClean="0"/>
              <a:t> gear has 36 teeth.  What is the torque on the </a:t>
            </a:r>
            <a:r>
              <a:rPr lang="en-US" sz="2400" u="sng" dirty="0" smtClean="0"/>
              <a:t>driven</a:t>
            </a:r>
            <a:r>
              <a:rPr lang="en-US" sz="2400" dirty="0" smtClean="0"/>
              <a:t> shaft?</a:t>
            </a:r>
          </a:p>
          <a:p>
            <a:endParaRPr lang="en-US" dirty="0"/>
          </a:p>
          <a:p>
            <a:endParaRPr lang="en-US" dirty="0" smtClean="0"/>
          </a:p>
          <a:p>
            <a:pPr algn="ctr"/>
            <a:r>
              <a:rPr lang="en-US" sz="2400" dirty="0" smtClean="0"/>
              <a:t>720 ft-lbs. torque</a:t>
            </a:r>
          </a:p>
          <a:p>
            <a:endParaRPr lang="en-US" sz="2400" dirty="0"/>
          </a:p>
          <a:p>
            <a:pPr algn="ctr"/>
            <a:r>
              <a:rPr lang="en-US" sz="2400" dirty="0" smtClean="0"/>
              <a:t>36 is to 12 as ? </a:t>
            </a:r>
            <a:r>
              <a:rPr lang="en-US" sz="2400" dirty="0"/>
              <a:t>i</a:t>
            </a:r>
            <a:r>
              <a:rPr lang="en-US" sz="2400" dirty="0" smtClean="0"/>
              <a:t>s to 240.</a:t>
            </a:r>
            <a:endParaRPr lang="en-US" sz="2400" dirty="0"/>
          </a:p>
        </p:txBody>
      </p:sp>
      <p:pic>
        <p:nvPicPr>
          <p:cNvPr id="7" name="Picture 1" descr="C:\Documents and Settings\edickinson\My Documents\BannerTBL\Employability Skills\dreamstimefree_10053288.jpg"/>
          <p:cNvPicPr>
            <a:picLocks noChangeAspect="1" noChangeArrowheads="1"/>
          </p:cNvPicPr>
          <p:nvPr/>
        </p:nvPicPr>
        <p:blipFill>
          <a:blip r:embed="rId4" cstate="print"/>
          <a:srcRect/>
          <a:stretch>
            <a:fillRect/>
          </a:stretch>
        </p:blipFill>
        <p:spPr bwMode="auto">
          <a:xfrm>
            <a:off x="7102881" y="50662"/>
            <a:ext cx="1869897" cy="1676400"/>
          </a:xfrm>
          <a:prstGeom prst="rect">
            <a:avLst/>
          </a:prstGeom>
          <a:ln>
            <a:noFill/>
          </a:ln>
          <a:effectLst>
            <a:outerShdw blurRad="292100" dist="139700" dir="2700000" algn="tl" rotWithShape="0">
              <a:srgbClr val="333333">
                <a:alpha val="65000"/>
              </a:srgbClr>
            </a:outerShdw>
          </a:effectLst>
        </p:spPr>
      </p:pic>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23</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311163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animEffect transition="in" filter="fade">
                                      <p:cBhvr>
                                        <p:cTn id="13" dur="1000"/>
                                        <p:tgtEl>
                                          <p:spTgt spid="6">
                                            <p:txEl>
                                              <p:pRg st="5" end="5"/>
                                            </p:txEl>
                                          </p:spTgt>
                                        </p:tgtEl>
                                      </p:cBhvr>
                                    </p:animEffect>
                                    <p:anim calcmode="lin" valueType="num">
                                      <p:cBhvr>
                                        <p:cTn id="14"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0" y="76200"/>
            <a:ext cx="9144000" cy="1143000"/>
          </a:xfrm>
        </p:spPr>
        <p:txBody>
          <a:bodyPr/>
          <a:lstStyle/>
          <a:p>
            <a:pPr eaLnBrk="1" hangingPunct="1"/>
            <a:r>
              <a:rPr lang="en-US" sz="4000" dirty="0" smtClean="0"/>
              <a:t>Compound Simple Machine</a:t>
            </a:r>
          </a:p>
        </p:txBody>
      </p:sp>
      <p:sp>
        <p:nvSpPr>
          <p:cNvPr id="21508" name="Rectangle 3"/>
          <p:cNvSpPr>
            <a:spLocks noGrp="1" noChangeArrowheads="1"/>
          </p:cNvSpPr>
          <p:nvPr>
            <p:ph idx="1"/>
          </p:nvPr>
        </p:nvSpPr>
        <p:spPr>
          <a:xfrm>
            <a:off x="461554" y="1189037"/>
            <a:ext cx="8229600" cy="4525963"/>
          </a:xfrm>
        </p:spPr>
        <p:txBody>
          <a:bodyPr/>
          <a:lstStyle/>
          <a:p>
            <a:pPr eaLnBrk="1" hangingPunct="1"/>
            <a:r>
              <a:rPr lang="en-US" dirty="0" smtClean="0"/>
              <a:t>Consists of two or more simple machines put together.</a:t>
            </a:r>
          </a:p>
          <a:p>
            <a:pPr eaLnBrk="1" hangingPunct="1"/>
            <a:r>
              <a:rPr lang="en-US" dirty="0" smtClean="0"/>
              <a:t>Can do more difficult jobs than simple machines alone.</a:t>
            </a:r>
          </a:p>
          <a:p>
            <a:pPr eaLnBrk="1" hangingPunct="1"/>
            <a:r>
              <a:rPr lang="en-US" dirty="0" smtClean="0"/>
              <a:t>One example of a compound machine is a bicycle.</a:t>
            </a:r>
          </a:p>
        </p:txBody>
      </p:sp>
      <p:pic>
        <p:nvPicPr>
          <p:cNvPr id="21509" name="Picture 4"/>
          <p:cNvPicPr>
            <a:picLocks noChangeAspect="1" noChangeArrowheads="1"/>
          </p:cNvPicPr>
          <p:nvPr/>
        </p:nvPicPr>
        <p:blipFill>
          <a:blip r:embed="rId4" cstate="print"/>
          <a:stretch>
            <a:fillRect/>
          </a:stretch>
        </p:blipFill>
        <p:spPr bwMode="auto">
          <a:xfrm>
            <a:off x="3429000" y="3906430"/>
            <a:ext cx="2828924" cy="2057400"/>
          </a:xfrm>
          <a:prstGeom prst="rect">
            <a:avLst/>
          </a:prstGeom>
          <a:noFill/>
          <a:ln w="9525">
            <a:noFill/>
            <a:miter lim="800000"/>
            <a:headEnd/>
            <a:tailEnd/>
          </a:ln>
        </p:spPr>
      </p:pic>
      <p:sp>
        <p:nvSpPr>
          <p:cNvPr id="6"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24</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Gary\AppData\Local\Microsoft\Windows\Temporary Internet Files\Content.IE5\AKE22518\MPj03164080000[1].jpg"/>
          <p:cNvPicPr/>
          <p:nvPr/>
        </p:nvPicPr>
        <p:blipFill>
          <a:blip r:embed="rId4" cstate="print"/>
          <a:srcRect/>
          <a:stretch>
            <a:fillRect/>
          </a:stretch>
        </p:blipFill>
        <p:spPr bwMode="auto">
          <a:xfrm>
            <a:off x="5120906" y="2321070"/>
            <a:ext cx="2499094" cy="1524000"/>
          </a:xfrm>
          <a:prstGeom prst="rect">
            <a:avLst/>
          </a:prstGeom>
          <a:noFill/>
          <a:ln w="9525">
            <a:noFill/>
            <a:miter lim="800000"/>
            <a:headEnd/>
            <a:tailEnd/>
          </a:ln>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00" y="4597485"/>
            <a:ext cx="1436104" cy="1158457"/>
          </a:xfrm>
          <a:prstGeom prst="rect">
            <a:avLst/>
          </a:prstGeom>
        </p:spPr>
      </p:pic>
      <p:sp>
        <p:nvSpPr>
          <p:cNvPr id="22531" name="Rectangle 2"/>
          <p:cNvSpPr>
            <a:spLocks noGrp="1" noChangeArrowheads="1"/>
          </p:cNvSpPr>
          <p:nvPr>
            <p:ph type="title"/>
          </p:nvPr>
        </p:nvSpPr>
        <p:spPr>
          <a:xfrm>
            <a:off x="0" y="228600"/>
            <a:ext cx="9144000" cy="1143000"/>
          </a:xfrm>
        </p:spPr>
        <p:txBody>
          <a:bodyPr>
            <a:noAutofit/>
          </a:bodyPr>
          <a:lstStyle/>
          <a:p>
            <a:pPr eaLnBrk="1" hangingPunct="1"/>
            <a:r>
              <a:rPr lang="en-US" sz="4000" dirty="0" smtClean="0"/>
              <a:t>Associated Elements of Compound Machines</a:t>
            </a:r>
          </a:p>
        </p:txBody>
      </p:sp>
      <p:sp>
        <p:nvSpPr>
          <p:cNvPr id="22532" name="Rectangle 4"/>
          <p:cNvSpPr>
            <a:spLocks noGrp="1" noChangeArrowheads="1"/>
          </p:cNvSpPr>
          <p:nvPr>
            <p:ph idx="1"/>
          </p:nvPr>
        </p:nvSpPr>
        <p:spPr>
          <a:xfrm>
            <a:off x="152400" y="1450295"/>
            <a:ext cx="8229600" cy="4114800"/>
          </a:xfrm>
        </p:spPr>
        <p:txBody>
          <a:bodyPr>
            <a:normAutofit fontScale="92500" lnSpcReduction="20000"/>
          </a:bodyPr>
          <a:lstStyle/>
          <a:p>
            <a:pPr eaLnBrk="1" hangingPunct="1"/>
            <a:r>
              <a:rPr lang="en-US" dirty="0" smtClean="0"/>
              <a:t>Rope</a:t>
            </a:r>
          </a:p>
          <a:p>
            <a:pPr lvl="1" eaLnBrk="1" hangingPunct="1"/>
            <a:r>
              <a:rPr lang="en-US" dirty="0" smtClean="0"/>
              <a:t>A length of fibers, twisted or braided together</a:t>
            </a:r>
          </a:p>
          <a:p>
            <a:pPr lvl="1" eaLnBrk="1" hangingPunct="1"/>
            <a:r>
              <a:rPr lang="en-US" dirty="0" smtClean="0"/>
              <a:t>Tensile strength</a:t>
            </a:r>
          </a:p>
          <a:p>
            <a:pPr lvl="1" eaLnBrk="1" hangingPunct="1"/>
            <a:r>
              <a:rPr lang="en-US" dirty="0" smtClean="0"/>
              <a:t>Compressive strength</a:t>
            </a:r>
            <a:endParaRPr lang="en-US" sz="2800" dirty="0" smtClean="0"/>
          </a:p>
          <a:p>
            <a:pPr eaLnBrk="1" hangingPunct="1"/>
            <a:r>
              <a:rPr lang="en-US" dirty="0" smtClean="0"/>
              <a:t>Belt</a:t>
            </a:r>
          </a:p>
          <a:p>
            <a:pPr lvl="1" eaLnBrk="1" hangingPunct="1"/>
            <a:r>
              <a:rPr lang="en-US" dirty="0" smtClean="0"/>
              <a:t>A looped strip of flexible material</a:t>
            </a:r>
          </a:p>
          <a:p>
            <a:pPr lvl="1" eaLnBrk="1" hangingPunct="1"/>
            <a:r>
              <a:rPr lang="en-US" dirty="0" smtClean="0"/>
              <a:t>Links two or more rotating shafts</a:t>
            </a:r>
          </a:p>
          <a:p>
            <a:pPr eaLnBrk="1" hangingPunct="1"/>
            <a:r>
              <a:rPr lang="en-US" dirty="0" smtClean="0"/>
              <a:t>Chain</a:t>
            </a:r>
          </a:p>
          <a:p>
            <a:pPr lvl="1" eaLnBrk="1" hangingPunct="1"/>
            <a:r>
              <a:rPr lang="en-US" dirty="0" smtClean="0"/>
              <a:t>A series of connected links typically made of metal</a:t>
            </a: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10450" y="3226776"/>
            <a:ext cx="1276350" cy="1276350"/>
          </a:xfrm>
          <a:prstGeom prst="rect">
            <a:avLst/>
          </a:prstGeom>
        </p:spPr>
      </p:pic>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25</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normAutofit/>
          </a:bodyPr>
          <a:lstStyle/>
          <a:p>
            <a:r>
              <a:rPr lang="en-US" sz="4000" dirty="0" smtClean="0"/>
              <a:t>QUESTION</a:t>
            </a:r>
            <a:endParaRPr lang="en-US" sz="4000" dirty="0"/>
          </a:p>
        </p:txBody>
      </p:sp>
      <p:sp>
        <p:nvSpPr>
          <p:cNvPr id="3" name="Content Placeholder 2"/>
          <p:cNvSpPr>
            <a:spLocks noGrp="1"/>
          </p:cNvSpPr>
          <p:nvPr>
            <p:ph idx="1"/>
          </p:nvPr>
        </p:nvSpPr>
        <p:spPr>
          <a:xfrm>
            <a:off x="457200" y="2438401"/>
            <a:ext cx="8229600" cy="2971800"/>
          </a:xfrm>
        </p:spPr>
        <p:txBody>
          <a:bodyPr/>
          <a:lstStyle/>
          <a:p>
            <a:pPr marL="0" indent="0">
              <a:buNone/>
            </a:pPr>
            <a:r>
              <a:rPr lang="en-US" dirty="0" smtClean="0"/>
              <a:t>What do ropes, belts and chains have in common?</a:t>
            </a:r>
            <a:endParaRPr lang="en-US" dirty="0"/>
          </a:p>
        </p:txBody>
      </p:sp>
      <p:pic>
        <p:nvPicPr>
          <p:cNvPr id="5" name="Picture 1" descr="C:\Documents and Settings\edickinson\My Documents\BannerTBL\Employability Skills\dreamstimefree_10053288.jpg"/>
          <p:cNvPicPr>
            <a:picLocks noChangeAspect="1" noChangeArrowheads="1"/>
          </p:cNvPicPr>
          <p:nvPr/>
        </p:nvPicPr>
        <p:blipFill>
          <a:blip r:embed="rId3" cstate="print"/>
          <a:srcRect/>
          <a:stretch>
            <a:fillRect/>
          </a:stretch>
        </p:blipFill>
        <p:spPr bwMode="auto">
          <a:xfrm>
            <a:off x="7162800" y="7938"/>
            <a:ext cx="1869897" cy="1676400"/>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762000" y="4267200"/>
            <a:ext cx="7391400" cy="954107"/>
          </a:xfrm>
          <a:prstGeom prst="rect">
            <a:avLst/>
          </a:prstGeom>
        </p:spPr>
        <p:txBody>
          <a:bodyPr wrap="square">
            <a:spAutoFit/>
          </a:bodyPr>
          <a:lstStyle/>
          <a:p>
            <a:r>
              <a:rPr lang="en-US" sz="2800" dirty="0"/>
              <a:t>All three are used to transfer power from one point to another</a:t>
            </a:r>
          </a:p>
        </p:txBody>
      </p:sp>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26</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348571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33400" y="228600"/>
            <a:ext cx="8229600" cy="1004887"/>
          </a:xfrm>
        </p:spPr>
        <p:txBody>
          <a:bodyPr>
            <a:normAutofit/>
          </a:bodyPr>
          <a:lstStyle/>
          <a:p>
            <a:r>
              <a:rPr lang="en-US" sz="4000" dirty="0" smtClean="0"/>
              <a:t>Belts</a:t>
            </a:r>
            <a:endParaRPr lang="en-US" sz="4000" dirty="0"/>
          </a:p>
        </p:txBody>
      </p:sp>
      <p:pic>
        <p:nvPicPr>
          <p:cNvPr id="23556" name="Picture 6" descr="180px-Keilriemen-V-Belt"/>
          <p:cNvPicPr>
            <a:picLocks noGrp="1" noChangeAspect="1" noChangeArrowheads="1"/>
          </p:cNvPicPr>
          <p:nvPr>
            <p:ph idx="1"/>
          </p:nvPr>
        </p:nvPicPr>
        <p:blipFill>
          <a:blip r:embed="rId4" cstate="print"/>
          <a:srcRect/>
          <a:stretch>
            <a:fillRect/>
          </a:stretch>
        </p:blipFill>
        <p:spPr>
          <a:xfrm>
            <a:off x="1219200" y="2743200"/>
            <a:ext cx="3165013" cy="2971800"/>
          </a:xfrm>
        </p:spPr>
      </p:pic>
      <p:pic>
        <p:nvPicPr>
          <p:cNvPr id="23557" name="Picture 7" descr="180px-Flachriemen"/>
          <p:cNvPicPr>
            <a:picLocks noChangeAspect="1" noChangeArrowheads="1"/>
          </p:cNvPicPr>
          <p:nvPr/>
        </p:nvPicPr>
        <p:blipFill>
          <a:blip r:embed="rId5" cstate="print"/>
          <a:srcRect/>
          <a:stretch>
            <a:fillRect/>
          </a:stretch>
        </p:blipFill>
        <p:spPr bwMode="auto">
          <a:xfrm>
            <a:off x="5257800" y="2835275"/>
            <a:ext cx="3048000" cy="2727325"/>
          </a:xfrm>
          <a:prstGeom prst="rect">
            <a:avLst/>
          </a:prstGeom>
          <a:noFill/>
          <a:ln w="9525">
            <a:noFill/>
            <a:miter lim="800000"/>
            <a:headEnd/>
            <a:tailEnd/>
          </a:ln>
        </p:spPr>
      </p:pic>
      <p:sp>
        <p:nvSpPr>
          <p:cNvPr id="23558" name="Text Box 8"/>
          <p:cNvSpPr txBox="1">
            <a:spLocks noChangeArrowheads="1"/>
          </p:cNvSpPr>
          <p:nvPr/>
        </p:nvSpPr>
        <p:spPr bwMode="auto">
          <a:xfrm>
            <a:off x="2362200" y="5715000"/>
            <a:ext cx="1066800" cy="396875"/>
          </a:xfrm>
          <a:prstGeom prst="rect">
            <a:avLst/>
          </a:prstGeom>
          <a:noFill/>
          <a:ln w="9525">
            <a:noFill/>
            <a:miter lim="800000"/>
            <a:headEnd/>
            <a:tailEnd/>
          </a:ln>
        </p:spPr>
        <p:txBody>
          <a:bodyPr>
            <a:spAutoFit/>
          </a:bodyPr>
          <a:lstStyle/>
          <a:p>
            <a:r>
              <a:rPr lang="en-US" sz="2000"/>
              <a:t>V-belt</a:t>
            </a:r>
          </a:p>
        </p:txBody>
      </p:sp>
      <p:sp>
        <p:nvSpPr>
          <p:cNvPr id="23559" name="Text Box 9"/>
          <p:cNvSpPr txBox="1">
            <a:spLocks noChangeArrowheads="1"/>
          </p:cNvSpPr>
          <p:nvPr/>
        </p:nvSpPr>
        <p:spPr bwMode="auto">
          <a:xfrm>
            <a:off x="6019800" y="5622925"/>
            <a:ext cx="1219200" cy="396875"/>
          </a:xfrm>
          <a:prstGeom prst="rect">
            <a:avLst/>
          </a:prstGeom>
          <a:noFill/>
          <a:ln w="9525">
            <a:noFill/>
            <a:miter lim="800000"/>
            <a:headEnd/>
            <a:tailEnd/>
          </a:ln>
        </p:spPr>
        <p:txBody>
          <a:bodyPr>
            <a:spAutoFit/>
          </a:bodyPr>
          <a:lstStyle/>
          <a:p>
            <a:r>
              <a:rPr lang="en-US" sz="2000" dirty="0"/>
              <a:t>Flat belt</a:t>
            </a:r>
          </a:p>
        </p:txBody>
      </p:sp>
      <p:pic>
        <p:nvPicPr>
          <p:cNvPr id="2" name="Picture 1" descr="Wide Web Belt 4100 khaki bkS.jpg"/>
          <p:cNvPicPr>
            <a:picLocks noChangeAspect="1"/>
          </p:cNvPicPr>
          <p:nvPr/>
        </p:nvPicPr>
        <p:blipFill>
          <a:blip r:embed="rId6" cstate="print">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3124200" y="1143000"/>
            <a:ext cx="3048000" cy="2499360"/>
          </a:xfrm>
          <a:prstGeom prst="rect">
            <a:avLst/>
          </a:prstGeom>
        </p:spPr>
      </p:pic>
      <p:sp>
        <p:nvSpPr>
          <p:cNvPr id="10" name="Text Box 9"/>
          <p:cNvSpPr txBox="1">
            <a:spLocks noChangeArrowheads="1"/>
          </p:cNvSpPr>
          <p:nvPr/>
        </p:nvSpPr>
        <p:spPr bwMode="auto">
          <a:xfrm>
            <a:off x="6019800" y="1981200"/>
            <a:ext cx="1905000" cy="400110"/>
          </a:xfrm>
          <a:prstGeom prst="rect">
            <a:avLst/>
          </a:prstGeom>
          <a:noFill/>
          <a:ln w="9525">
            <a:noFill/>
            <a:miter lim="800000"/>
            <a:headEnd/>
            <a:tailEnd/>
          </a:ln>
        </p:spPr>
        <p:txBody>
          <a:bodyPr wrap="square">
            <a:spAutoFit/>
          </a:bodyPr>
          <a:lstStyle/>
          <a:p>
            <a:r>
              <a:rPr lang="en-US" sz="2000" dirty="0" smtClean="0"/>
              <a:t>Pants </a:t>
            </a:r>
            <a:r>
              <a:rPr lang="en-US" sz="2000" dirty="0"/>
              <a:t>belt</a:t>
            </a:r>
          </a:p>
        </p:txBody>
      </p:sp>
      <p:sp>
        <p:nvSpPr>
          <p:cNvPr id="12"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27</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457200" y="304800"/>
            <a:ext cx="8229600" cy="1143000"/>
          </a:xfrm>
        </p:spPr>
        <p:txBody>
          <a:bodyPr anchor="t">
            <a:normAutofit/>
          </a:bodyPr>
          <a:lstStyle/>
          <a:p>
            <a:pPr eaLnBrk="1" hangingPunct="1"/>
            <a:r>
              <a:rPr lang="en-US" sz="4000" dirty="0" smtClean="0"/>
              <a:t>Belts</a:t>
            </a:r>
          </a:p>
        </p:txBody>
      </p:sp>
      <p:sp>
        <p:nvSpPr>
          <p:cNvPr id="40968" name="Text Box 8"/>
          <p:cNvSpPr txBox="1">
            <a:spLocks noChangeArrowheads="1"/>
          </p:cNvSpPr>
          <p:nvPr/>
        </p:nvSpPr>
        <p:spPr bwMode="auto">
          <a:xfrm>
            <a:off x="285816" y="1303616"/>
            <a:ext cx="4724400" cy="3877984"/>
          </a:xfrm>
          <a:prstGeom prst="rect">
            <a:avLst/>
          </a:prstGeom>
          <a:noFill/>
          <a:ln w="9525">
            <a:noFill/>
            <a:miter lim="800000"/>
            <a:headEnd/>
            <a:tailEnd/>
          </a:ln>
        </p:spPr>
        <p:txBody>
          <a:bodyPr wrap="square">
            <a:spAutoFit/>
          </a:bodyPr>
          <a:lstStyle/>
          <a:p>
            <a:pPr eaLnBrk="0" hangingPunct="0">
              <a:spcBef>
                <a:spcPct val="20000"/>
              </a:spcBef>
            </a:pPr>
            <a:r>
              <a:rPr lang="en-US" sz="2400" dirty="0" smtClean="0">
                <a:solidFill>
                  <a:srgbClr val="006666"/>
                </a:solidFill>
                <a:latin typeface="+mn-lt"/>
              </a:rPr>
              <a:t>During </a:t>
            </a:r>
            <a:r>
              <a:rPr lang="en-US" sz="2400" dirty="0">
                <a:solidFill>
                  <a:srgbClr val="006666"/>
                </a:solidFill>
                <a:latin typeface="+mn-lt"/>
              </a:rPr>
              <a:t>an alignment </a:t>
            </a:r>
            <a:r>
              <a:rPr lang="en-US" sz="2400" dirty="0" smtClean="0">
                <a:solidFill>
                  <a:srgbClr val="006666"/>
                </a:solidFill>
                <a:latin typeface="+mn-lt"/>
              </a:rPr>
              <a:t>check, to be </a:t>
            </a:r>
            <a:r>
              <a:rPr lang="en-US" sz="2400" dirty="0">
                <a:solidFill>
                  <a:srgbClr val="006666"/>
                </a:solidFill>
                <a:latin typeface="+mn-lt"/>
              </a:rPr>
              <a:t>sure </a:t>
            </a:r>
            <a:r>
              <a:rPr lang="en-US" sz="2400" dirty="0" smtClean="0">
                <a:solidFill>
                  <a:srgbClr val="006666"/>
                </a:solidFill>
                <a:latin typeface="+mn-lt"/>
              </a:rPr>
              <a:t>that the two </a:t>
            </a:r>
            <a:r>
              <a:rPr lang="en-US" sz="2400" dirty="0">
                <a:solidFill>
                  <a:srgbClr val="006666"/>
                </a:solidFill>
                <a:latin typeface="+mn-lt"/>
              </a:rPr>
              <a:t>pulley flanges </a:t>
            </a:r>
            <a:r>
              <a:rPr lang="en-US" sz="2400" dirty="0" smtClean="0">
                <a:solidFill>
                  <a:srgbClr val="006666"/>
                </a:solidFill>
                <a:latin typeface="+mn-lt"/>
              </a:rPr>
              <a:t>(sheaves) are </a:t>
            </a:r>
            <a:r>
              <a:rPr lang="en-US" sz="2400" dirty="0">
                <a:solidFill>
                  <a:srgbClr val="006666"/>
                </a:solidFill>
                <a:latin typeface="+mn-lt"/>
              </a:rPr>
              <a:t>in good </a:t>
            </a:r>
            <a:r>
              <a:rPr lang="en-US" sz="2400" dirty="0" smtClean="0">
                <a:solidFill>
                  <a:srgbClr val="006666"/>
                </a:solidFill>
                <a:latin typeface="+mn-lt"/>
              </a:rPr>
              <a:t>condition, measure each pulleys groove angle.</a:t>
            </a:r>
          </a:p>
          <a:p>
            <a:pPr eaLnBrk="0" hangingPunct="0">
              <a:spcBef>
                <a:spcPts val="3600"/>
              </a:spcBef>
            </a:pPr>
            <a:r>
              <a:rPr lang="en-US" sz="2400" dirty="0" smtClean="0">
                <a:solidFill>
                  <a:srgbClr val="006666"/>
                </a:solidFill>
                <a:latin typeface="+mn-lt"/>
              </a:rPr>
              <a:t>Since the belt should never rest on the bottom of the pulley groove, this situation would indicate that the pulley is beyond its useful life-span</a:t>
            </a:r>
            <a:endParaRPr lang="en-US" sz="2400" dirty="0">
              <a:solidFill>
                <a:srgbClr val="006666"/>
              </a:solidFill>
              <a:latin typeface="+mn-lt"/>
            </a:endParaRPr>
          </a:p>
        </p:txBody>
      </p:sp>
      <p:grpSp>
        <p:nvGrpSpPr>
          <p:cNvPr id="3" name="Group 2"/>
          <p:cNvGrpSpPr/>
          <p:nvPr/>
        </p:nvGrpSpPr>
        <p:grpSpPr>
          <a:xfrm>
            <a:off x="5067300" y="4289165"/>
            <a:ext cx="4038600" cy="1833563"/>
            <a:chOff x="4800600" y="4872037"/>
            <a:chExt cx="4038600" cy="1833563"/>
          </a:xfrm>
        </p:grpSpPr>
        <p:pic>
          <p:nvPicPr>
            <p:cNvPr id="40965" name="Picture 5"/>
            <p:cNvPicPr>
              <a:picLocks noChangeAspect="1" noChangeArrowheads="1"/>
            </p:cNvPicPr>
            <p:nvPr/>
          </p:nvPicPr>
          <p:blipFill>
            <a:blip r:embed="rId4" cstate="print"/>
            <a:srcRect/>
            <a:stretch>
              <a:fillRect/>
            </a:stretch>
          </p:blipFill>
          <p:spPr bwMode="auto">
            <a:xfrm>
              <a:off x="4800600" y="4872037"/>
              <a:ext cx="2822575" cy="1833563"/>
            </a:xfrm>
            <a:prstGeom prst="rect">
              <a:avLst/>
            </a:prstGeom>
            <a:noFill/>
            <a:ln w="9525">
              <a:noFill/>
              <a:miter lim="800000"/>
              <a:headEnd/>
              <a:tailEnd/>
            </a:ln>
          </p:spPr>
        </p:pic>
        <p:sp>
          <p:nvSpPr>
            <p:cNvPr id="40969" name="AutoShape 9"/>
            <p:cNvSpPr>
              <a:spLocks noChangeArrowheads="1"/>
            </p:cNvSpPr>
            <p:nvPr/>
          </p:nvSpPr>
          <p:spPr bwMode="auto">
            <a:xfrm>
              <a:off x="7772400" y="5334000"/>
              <a:ext cx="1066800" cy="609600"/>
            </a:xfrm>
            <a:prstGeom prst="wedgeRectCallout">
              <a:avLst>
                <a:gd name="adj1" fmla="val -74205"/>
                <a:gd name="adj2" fmla="val 111847"/>
              </a:avLst>
            </a:prstGeom>
            <a:noFill/>
            <a:ln w="9525">
              <a:solidFill>
                <a:schemeClr val="tx1"/>
              </a:solidFill>
              <a:miter lim="800000"/>
              <a:headEnd/>
              <a:tailEnd/>
            </a:ln>
          </p:spPr>
          <p:txBody>
            <a:bodyPr/>
            <a:lstStyle/>
            <a:p>
              <a:pPr algn="ctr"/>
              <a:r>
                <a:rPr lang="en-US" dirty="0"/>
                <a:t>Pulley flange</a:t>
              </a:r>
            </a:p>
          </p:txBody>
        </p:sp>
      </p:grpSp>
      <p:grpSp>
        <p:nvGrpSpPr>
          <p:cNvPr id="2" name="Group 1"/>
          <p:cNvGrpSpPr/>
          <p:nvPr/>
        </p:nvGrpSpPr>
        <p:grpSpPr>
          <a:xfrm>
            <a:off x="5181600" y="283500"/>
            <a:ext cx="3848100" cy="3238500"/>
            <a:chOff x="5105400" y="685800"/>
            <a:chExt cx="3848100" cy="3238500"/>
          </a:xfrm>
        </p:grpSpPr>
        <p:sp>
          <p:nvSpPr>
            <p:cNvPr id="40966" name="AutoShape 6"/>
            <p:cNvSpPr>
              <a:spLocks noChangeArrowheads="1"/>
            </p:cNvSpPr>
            <p:nvPr/>
          </p:nvSpPr>
          <p:spPr bwMode="auto">
            <a:xfrm>
              <a:off x="5715000" y="685800"/>
              <a:ext cx="1066800" cy="381000"/>
            </a:xfrm>
            <a:prstGeom prst="wedgeRectCallout">
              <a:avLst>
                <a:gd name="adj1" fmla="val 148"/>
                <a:gd name="adj2" fmla="val 185000"/>
              </a:avLst>
            </a:prstGeom>
            <a:solidFill>
              <a:schemeClr val="bg1"/>
            </a:solidFill>
            <a:ln w="9525">
              <a:solidFill>
                <a:schemeClr val="tx1"/>
              </a:solidFill>
              <a:miter lim="800000"/>
              <a:headEnd/>
              <a:tailEnd/>
            </a:ln>
          </p:spPr>
          <p:txBody>
            <a:bodyPr/>
            <a:lstStyle/>
            <a:p>
              <a:pPr algn="ctr"/>
              <a:r>
                <a:rPr lang="en-US"/>
                <a:t>Good</a:t>
              </a:r>
            </a:p>
          </p:txBody>
        </p:sp>
        <p:sp>
          <p:nvSpPr>
            <p:cNvPr id="40967" name="AutoShape 7"/>
            <p:cNvSpPr>
              <a:spLocks noChangeArrowheads="1"/>
            </p:cNvSpPr>
            <p:nvPr/>
          </p:nvSpPr>
          <p:spPr bwMode="auto">
            <a:xfrm>
              <a:off x="7315200" y="685800"/>
              <a:ext cx="1143000" cy="381000"/>
            </a:xfrm>
            <a:prstGeom prst="wedgeRectCallout">
              <a:avLst>
                <a:gd name="adj1" fmla="val -7000"/>
                <a:gd name="adj2" fmla="val 213477"/>
              </a:avLst>
            </a:prstGeom>
            <a:solidFill>
              <a:schemeClr val="bg1"/>
            </a:solidFill>
            <a:ln w="9525">
              <a:solidFill>
                <a:schemeClr val="tx1"/>
              </a:solidFill>
              <a:miter lim="800000"/>
              <a:headEnd/>
              <a:tailEnd/>
            </a:ln>
          </p:spPr>
          <p:txBody>
            <a:bodyPr/>
            <a:lstStyle/>
            <a:p>
              <a:pPr algn="ctr"/>
              <a:r>
                <a:rPr lang="en-US"/>
                <a:t>Bad</a:t>
              </a:r>
            </a:p>
          </p:txBody>
        </p:sp>
        <p:pic>
          <p:nvPicPr>
            <p:cNvPr id="223233" name="Picture 1"/>
            <p:cNvPicPr>
              <a:picLocks noChangeAspect="1" noChangeArrowheads="1"/>
            </p:cNvPicPr>
            <p:nvPr/>
          </p:nvPicPr>
          <p:blipFill>
            <a:blip r:embed="rId5" cstate="print"/>
            <a:srcRect/>
            <a:stretch>
              <a:fillRect/>
            </a:stretch>
          </p:blipFill>
          <p:spPr bwMode="auto">
            <a:xfrm>
              <a:off x="5105400" y="1600200"/>
              <a:ext cx="1771650" cy="2324100"/>
            </a:xfrm>
            <a:prstGeom prst="rect">
              <a:avLst/>
            </a:prstGeom>
            <a:noFill/>
            <a:ln w="9525">
              <a:noFill/>
              <a:miter lim="800000"/>
              <a:headEnd/>
              <a:tailEnd/>
            </a:ln>
          </p:spPr>
        </p:pic>
        <p:pic>
          <p:nvPicPr>
            <p:cNvPr id="223234" name="Picture 2"/>
            <p:cNvPicPr>
              <a:picLocks noChangeAspect="1" noChangeArrowheads="1"/>
            </p:cNvPicPr>
            <p:nvPr/>
          </p:nvPicPr>
          <p:blipFill>
            <a:blip r:embed="rId6" cstate="print"/>
            <a:srcRect/>
            <a:stretch>
              <a:fillRect/>
            </a:stretch>
          </p:blipFill>
          <p:spPr bwMode="auto">
            <a:xfrm>
              <a:off x="7162800" y="1586552"/>
              <a:ext cx="1790700" cy="2324100"/>
            </a:xfrm>
            <a:prstGeom prst="rect">
              <a:avLst/>
            </a:prstGeom>
            <a:noFill/>
            <a:ln w="9525">
              <a:noFill/>
              <a:miter lim="800000"/>
              <a:headEnd/>
              <a:tailEnd/>
            </a:ln>
          </p:spPr>
        </p:pic>
      </p:grpSp>
      <p:sp>
        <p:nvSpPr>
          <p:cNvPr id="17" name="TextBox 16"/>
          <p:cNvSpPr txBox="1"/>
          <p:nvPr/>
        </p:nvSpPr>
        <p:spPr>
          <a:xfrm>
            <a:off x="6358824" y="4168083"/>
            <a:ext cx="1188852" cy="276999"/>
          </a:xfrm>
          <a:prstGeom prst="rect">
            <a:avLst/>
          </a:prstGeom>
          <a:noFill/>
        </p:spPr>
        <p:txBody>
          <a:bodyPr wrap="none" rtlCol="0">
            <a:spAutoFit/>
          </a:bodyPr>
          <a:lstStyle/>
          <a:p>
            <a:r>
              <a:rPr lang="en-US" sz="1200" b="1" dirty="0" smtClean="0"/>
              <a:t>Groove Angle</a:t>
            </a:r>
            <a:endParaRPr lang="en-US" sz="1200" b="1" dirty="0"/>
          </a:p>
        </p:txBody>
      </p:sp>
      <p:sp>
        <p:nvSpPr>
          <p:cNvPr id="18" name="Right Triangle 17"/>
          <p:cNvSpPr/>
          <p:nvPr/>
        </p:nvSpPr>
        <p:spPr>
          <a:xfrm flipH="1">
            <a:off x="7239000" y="4412449"/>
            <a:ext cx="365760" cy="1078992"/>
          </a:xfrm>
          <a:prstGeom prst="rtTriangl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cxnSp>
        <p:nvCxnSpPr>
          <p:cNvPr id="20" name="Straight Arrow Connector 19"/>
          <p:cNvCxnSpPr/>
          <p:nvPr/>
        </p:nvCxnSpPr>
        <p:spPr>
          <a:xfrm rot="16200000" flipH="1">
            <a:off x="6863955" y="5023247"/>
            <a:ext cx="445291" cy="152400"/>
          </a:xfrm>
          <a:prstGeom prst="straightConnector1">
            <a:avLst/>
          </a:prstGeom>
          <a:ln>
            <a:tailEnd type="triangle" w="sm" len="med"/>
          </a:ln>
        </p:spPr>
        <p:style>
          <a:lnRef idx="1">
            <a:schemeClr val="dk1"/>
          </a:lnRef>
          <a:fillRef idx="0">
            <a:schemeClr val="dk1"/>
          </a:fillRef>
          <a:effectRef idx="0">
            <a:schemeClr val="dk1"/>
          </a:effectRef>
          <a:fontRef idx="minor">
            <a:schemeClr val="tx1"/>
          </a:fontRef>
        </p:style>
      </p:cxnSp>
      <p:sp>
        <p:nvSpPr>
          <p:cNvPr id="1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28</a:t>
            </a:fld>
            <a:r>
              <a:rPr lang="en-US" sz="1200" dirty="0" smtClean="0">
                <a:solidFill>
                  <a:srgbClr val="000000"/>
                </a:solidFill>
              </a:rPr>
              <a:t>/58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33650122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9383"/>
            <a:ext cx="9144000" cy="986017"/>
          </a:xfrm>
        </p:spPr>
        <p:txBody>
          <a:bodyPr>
            <a:normAutofit/>
          </a:bodyPr>
          <a:lstStyle/>
          <a:p>
            <a:r>
              <a:rPr lang="en-US" sz="4000" dirty="0" smtClean="0"/>
              <a:t>Sheave Wear</a:t>
            </a: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752690"/>
            <a:ext cx="2542635" cy="29686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1123224"/>
            <a:ext cx="2819400" cy="3598091"/>
          </a:xfrm>
          <a:prstGeom prst="rect">
            <a:avLst/>
          </a:prstGeom>
        </p:spPr>
      </p:pic>
      <p:sp>
        <p:nvSpPr>
          <p:cNvPr id="6" name="TextBox 5"/>
          <p:cNvSpPr txBox="1"/>
          <p:nvPr/>
        </p:nvSpPr>
        <p:spPr>
          <a:xfrm>
            <a:off x="733560" y="4953000"/>
            <a:ext cx="7729550" cy="461665"/>
          </a:xfrm>
          <a:prstGeom prst="rect">
            <a:avLst/>
          </a:prstGeom>
          <a:noFill/>
        </p:spPr>
        <p:txBody>
          <a:bodyPr wrap="none" rtlCol="0">
            <a:spAutoFit/>
          </a:bodyPr>
          <a:lstStyle/>
          <a:p>
            <a:r>
              <a:rPr lang="en-US" sz="2400" dirty="0" smtClean="0"/>
              <a:t>To check for sheave wear, measure each groove angle.</a:t>
            </a:r>
            <a:endParaRPr lang="en-US" sz="2400" dirty="0"/>
          </a:p>
        </p:txBody>
      </p:sp>
      <p:sp>
        <p:nvSpPr>
          <p:cNvPr id="8" name="TextBox 7"/>
          <p:cNvSpPr txBox="1"/>
          <p:nvPr/>
        </p:nvSpPr>
        <p:spPr>
          <a:xfrm>
            <a:off x="1219200" y="1383268"/>
            <a:ext cx="1676400" cy="369332"/>
          </a:xfrm>
          <a:prstGeom prst="rect">
            <a:avLst/>
          </a:prstGeom>
          <a:noFill/>
        </p:spPr>
        <p:txBody>
          <a:bodyPr wrap="square" rtlCol="0">
            <a:spAutoFit/>
          </a:bodyPr>
          <a:lstStyle/>
          <a:p>
            <a:r>
              <a:rPr lang="en-US" i="1" dirty="0" smtClean="0"/>
              <a:t>Good, like this</a:t>
            </a:r>
            <a:endParaRPr lang="en-US" i="1" dirty="0"/>
          </a:p>
        </p:txBody>
      </p:sp>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29</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22983493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10886" y="304800"/>
            <a:ext cx="8980714" cy="1143000"/>
          </a:xfrm>
        </p:spPr>
        <p:txBody>
          <a:bodyPr anchor="t">
            <a:normAutofit/>
          </a:bodyPr>
          <a:lstStyle/>
          <a:p>
            <a:pPr eaLnBrk="1" hangingPunct="1"/>
            <a:r>
              <a:rPr lang="en-US" sz="4000" dirty="0" smtClean="0"/>
              <a:t>Belts</a:t>
            </a:r>
          </a:p>
        </p:txBody>
      </p:sp>
      <p:sp>
        <p:nvSpPr>
          <p:cNvPr id="39940" name="Rectangle 3"/>
          <p:cNvSpPr>
            <a:spLocks noGrp="1" noChangeArrowheads="1"/>
          </p:cNvSpPr>
          <p:nvPr>
            <p:ph idx="1"/>
          </p:nvPr>
        </p:nvSpPr>
        <p:spPr>
          <a:xfrm>
            <a:off x="685800" y="960437"/>
            <a:ext cx="8001000" cy="2468563"/>
          </a:xfrm>
        </p:spPr>
        <p:txBody>
          <a:bodyPr/>
          <a:lstStyle/>
          <a:p>
            <a:pPr marL="0" indent="0" eaLnBrk="1" hangingPunct="1">
              <a:buNone/>
            </a:pPr>
            <a:r>
              <a:rPr lang="en-US" dirty="0" smtClean="0"/>
              <a:t>In an emergency, 5L belts can be used to replace B belts </a:t>
            </a:r>
          </a:p>
        </p:txBody>
      </p:sp>
      <p:pic>
        <p:nvPicPr>
          <p:cNvPr id="5" name="Picture 4" descr="638px-Keilriemen-V-Belt.png"/>
          <p:cNvPicPr>
            <a:picLocks noChangeAspect="1"/>
          </p:cNvPicPr>
          <p:nvPr/>
        </p:nvPicPr>
        <p:blipFill>
          <a:blip r:embed="rId4" cstate="print"/>
          <a:stretch>
            <a:fillRect/>
          </a:stretch>
        </p:blipFill>
        <p:spPr>
          <a:xfrm>
            <a:off x="4038600" y="1456001"/>
            <a:ext cx="2057400" cy="1931634"/>
          </a:xfrm>
          <a:prstGeom prst="rect">
            <a:avLst/>
          </a:prstGeom>
        </p:spPr>
      </p:pic>
      <p:sp>
        <p:nvSpPr>
          <p:cNvPr id="2" name="TextBox 1"/>
          <p:cNvSpPr txBox="1"/>
          <p:nvPr/>
        </p:nvSpPr>
        <p:spPr>
          <a:xfrm>
            <a:off x="234043" y="3439103"/>
            <a:ext cx="8534400" cy="1938992"/>
          </a:xfrm>
          <a:prstGeom prst="rect">
            <a:avLst/>
          </a:prstGeom>
          <a:noFill/>
        </p:spPr>
        <p:txBody>
          <a:bodyPr wrap="square" rtlCol="0">
            <a:spAutoFit/>
          </a:bodyPr>
          <a:lstStyle/>
          <a:p>
            <a:r>
              <a:rPr lang="en-US" sz="2000" dirty="0">
                <a:latin typeface="+mn-lt"/>
              </a:rPr>
              <a:t>A 5L belt is a light duty belt, even though it can have the same </a:t>
            </a:r>
            <a:r>
              <a:rPr lang="en-US" sz="2000" dirty="0" smtClean="0">
                <a:latin typeface="+mn-lt"/>
              </a:rPr>
              <a:t>dimensions </a:t>
            </a:r>
            <a:r>
              <a:rPr lang="en-US" sz="2000" dirty="0">
                <a:latin typeface="+mn-lt"/>
              </a:rPr>
              <a:t>of the B belt, the 5L is cheaper to buy, but the B belt will usually last longer, provided all is properly aligned and belt tension is correct</a:t>
            </a:r>
            <a:r>
              <a:rPr lang="en-US" sz="2000" dirty="0" smtClean="0">
                <a:latin typeface="+mn-lt"/>
              </a:rPr>
              <a:t>.   A </a:t>
            </a:r>
            <a:r>
              <a:rPr lang="en-US" sz="2000" dirty="0">
                <a:latin typeface="+mn-lt"/>
              </a:rPr>
              <a:t>"5V" belt is a Higher HP belt (stronger then even the "B" series... A "BX" and a "5VX" belt are cogged belts of the "B" and "5V" series of those belts, they are cogged to </a:t>
            </a:r>
            <a:r>
              <a:rPr lang="en-US" sz="2000" dirty="0" smtClean="0">
                <a:latin typeface="+mn-lt"/>
              </a:rPr>
              <a:t>allow </a:t>
            </a:r>
            <a:r>
              <a:rPr lang="en-US" sz="2000" dirty="0">
                <a:latin typeface="+mn-lt"/>
              </a:rPr>
              <a:t>themselves to go around a smaller then normal </a:t>
            </a:r>
            <a:r>
              <a:rPr lang="en-US" sz="2000" dirty="0" smtClean="0">
                <a:latin typeface="+mn-lt"/>
              </a:rPr>
              <a:t>pulley </a:t>
            </a:r>
            <a:r>
              <a:rPr lang="en-US" sz="2000" dirty="0">
                <a:latin typeface="+mn-lt"/>
              </a:rPr>
              <a:t>diameter and still grip the pulley fine</a:t>
            </a:r>
            <a:r>
              <a:rPr lang="en-US" sz="2000" dirty="0" smtClean="0">
                <a:latin typeface="+mn-lt"/>
              </a:rPr>
              <a:t>.</a:t>
            </a:r>
            <a:endParaRPr lang="en-US" sz="2000" dirty="0">
              <a:latin typeface="+mn-lt"/>
            </a:endParaRPr>
          </a:p>
        </p:txBody>
      </p:sp>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30</a:t>
            </a:fld>
            <a:r>
              <a:rPr lang="en-US" sz="1200" dirty="0" smtClean="0">
                <a:solidFill>
                  <a:srgbClr val="000000"/>
                </a:solidFill>
              </a:rPr>
              <a:t>/58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21279021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0" y="381000"/>
            <a:ext cx="9143999" cy="1143000"/>
          </a:xfrm>
        </p:spPr>
        <p:txBody>
          <a:bodyPr anchor="t">
            <a:normAutofit/>
          </a:bodyPr>
          <a:lstStyle/>
          <a:p>
            <a:pPr eaLnBrk="1" hangingPunct="1"/>
            <a:r>
              <a:rPr lang="en-US" sz="4000" dirty="0" smtClean="0"/>
              <a:t>Chains</a:t>
            </a:r>
          </a:p>
        </p:txBody>
      </p:sp>
      <p:sp>
        <p:nvSpPr>
          <p:cNvPr id="41988" name="Rectangle 3"/>
          <p:cNvSpPr>
            <a:spLocks noGrp="1" noChangeArrowheads="1"/>
          </p:cNvSpPr>
          <p:nvPr>
            <p:ph idx="1"/>
          </p:nvPr>
        </p:nvSpPr>
        <p:spPr>
          <a:xfrm>
            <a:off x="457200" y="1371600"/>
            <a:ext cx="8229600" cy="2209800"/>
          </a:xfrm>
        </p:spPr>
        <p:txBody>
          <a:bodyPr>
            <a:normAutofit/>
          </a:bodyPr>
          <a:lstStyle/>
          <a:p>
            <a:pPr eaLnBrk="1" hangingPunct="1"/>
            <a:r>
              <a:rPr lang="en-US" sz="2400" dirty="0" smtClean="0"/>
              <a:t>A double pitch chain has side plates that are twice as LONG.</a:t>
            </a:r>
          </a:p>
          <a:p>
            <a:pPr eaLnBrk="1" hangingPunct="1"/>
            <a:r>
              <a:rPr lang="en-US" sz="2400" dirty="0" smtClean="0"/>
              <a:t>Chain Pitch is measured in 1/8”. A pitch of 30 is 3/8”; a pitch of 40 is 1/2“ (4/8); a pitch of 50 is 5/8, etc.</a:t>
            </a:r>
          </a:p>
          <a:p>
            <a:pPr eaLnBrk="1" hangingPunct="1"/>
            <a:r>
              <a:rPr lang="en-US" sz="2400" dirty="0" smtClean="0"/>
              <a:t>When a chain is stretched more than 3% of its original length it should be replaced</a:t>
            </a:r>
          </a:p>
        </p:txBody>
      </p:sp>
      <p:pic>
        <p:nvPicPr>
          <p:cNvPr id="9" name="Picture 8" descr="iStock_000005692580Small.jpg"/>
          <p:cNvPicPr>
            <a:picLocks noChangeAspect="1"/>
          </p:cNvPicPr>
          <p:nvPr/>
        </p:nvPicPr>
        <p:blipFill>
          <a:blip r:embed="rId4" cstate="print"/>
          <a:stretch>
            <a:fillRect/>
          </a:stretch>
        </p:blipFill>
        <p:spPr>
          <a:xfrm>
            <a:off x="1524000" y="3733799"/>
            <a:ext cx="2393157" cy="23931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4757" name="Picture 5" descr="C:\Documents and Settings\edickinson\Local Settings\Temporary Internet Files\Content.IE5\GINH6IPH\MPj02897410000[1].jpg"/>
          <p:cNvPicPr>
            <a:picLocks noChangeAspect="1" noChangeArrowheads="1"/>
          </p:cNvPicPr>
          <p:nvPr/>
        </p:nvPicPr>
        <p:blipFill>
          <a:blip r:embed="rId5" cstate="print"/>
          <a:srcRect/>
          <a:stretch>
            <a:fillRect/>
          </a:stretch>
        </p:blipFill>
        <p:spPr bwMode="auto">
          <a:xfrm>
            <a:off x="5181600" y="3788236"/>
            <a:ext cx="3352800" cy="22240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31</a:t>
            </a:fld>
            <a:r>
              <a:rPr lang="en-US" sz="1200" dirty="0" smtClean="0">
                <a:solidFill>
                  <a:srgbClr val="000000"/>
                </a:solidFill>
              </a:rPr>
              <a:t>/58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17686592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88" y="381000"/>
            <a:ext cx="9220487" cy="1143000"/>
          </a:xfrm>
        </p:spPr>
        <p:txBody>
          <a:bodyPr>
            <a:normAutofit/>
          </a:bodyPr>
          <a:lstStyle/>
          <a:p>
            <a:r>
              <a:rPr lang="en-US" sz="4000" dirty="0" smtClean="0"/>
              <a:t>Chain “Stretch”</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68657" y="2383570"/>
            <a:ext cx="3606085" cy="16002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168571" y="2411115"/>
            <a:ext cx="3508042" cy="1447067"/>
          </a:xfrm>
          <a:prstGeom prst="rect">
            <a:avLst/>
          </a:prstGeom>
        </p:spPr>
      </p:pic>
      <p:sp>
        <p:nvSpPr>
          <p:cNvPr id="8" name="TextBox 7"/>
          <p:cNvSpPr txBox="1"/>
          <p:nvPr/>
        </p:nvSpPr>
        <p:spPr>
          <a:xfrm>
            <a:off x="1259430" y="5257800"/>
            <a:ext cx="1824538" cy="523220"/>
          </a:xfrm>
          <a:prstGeom prst="rect">
            <a:avLst/>
          </a:prstGeom>
          <a:noFill/>
        </p:spPr>
        <p:txBody>
          <a:bodyPr wrap="none" rtlCol="0">
            <a:spAutoFit/>
          </a:bodyPr>
          <a:lstStyle/>
          <a:p>
            <a:r>
              <a:rPr lang="en-US" sz="2800" dirty="0" smtClean="0"/>
              <a:t>Good Link</a:t>
            </a:r>
            <a:endParaRPr lang="en-US" sz="2800" dirty="0"/>
          </a:p>
        </p:txBody>
      </p:sp>
      <p:sp>
        <p:nvSpPr>
          <p:cNvPr id="9" name="TextBox 8"/>
          <p:cNvSpPr txBox="1"/>
          <p:nvPr/>
        </p:nvSpPr>
        <p:spPr>
          <a:xfrm>
            <a:off x="6168578" y="5257800"/>
            <a:ext cx="1797223" cy="523220"/>
          </a:xfrm>
          <a:prstGeom prst="rect">
            <a:avLst/>
          </a:prstGeom>
          <a:noFill/>
        </p:spPr>
        <p:txBody>
          <a:bodyPr wrap="none" rtlCol="0">
            <a:spAutoFit/>
          </a:bodyPr>
          <a:lstStyle/>
          <a:p>
            <a:r>
              <a:rPr lang="en-US" sz="2800" dirty="0" smtClean="0"/>
              <a:t>Worn Link</a:t>
            </a:r>
            <a:endParaRPr lang="en-US" sz="2800" dirty="0"/>
          </a:p>
        </p:txBody>
      </p:sp>
      <p:sp>
        <p:nvSpPr>
          <p:cNvPr id="13" name="Down Arrow 12"/>
          <p:cNvSpPr/>
          <p:nvPr/>
        </p:nvSpPr>
        <p:spPr>
          <a:xfrm rot="3300000">
            <a:off x="7364591" y="1392637"/>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rot="3300000">
            <a:off x="7362178" y="3207888"/>
            <a:ext cx="495943"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32</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25249166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a:xfrm>
            <a:off x="0" y="152400"/>
            <a:ext cx="9144000" cy="1143000"/>
          </a:xfrm>
        </p:spPr>
        <p:txBody>
          <a:bodyPr>
            <a:normAutofit/>
          </a:bodyPr>
          <a:lstStyle/>
          <a:p>
            <a:pPr eaLnBrk="1" hangingPunct="1"/>
            <a:r>
              <a:rPr lang="en-US" sz="4000" dirty="0" smtClean="0"/>
              <a:t>Fastener Grades</a:t>
            </a:r>
          </a:p>
        </p:txBody>
      </p:sp>
      <p:sp>
        <p:nvSpPr>
          <p:cNvPr id="17" name="Content Placeholder 16"/>
          <p:cNvSpPr>
            <a:spLocks noGrp="1"/>
          </p:cNvSpPr>
          <p:nvPr>
            <p:ph sz="half" idx="1"/>
          </p:nvPr>
        </p:nvSpPr>
        <p:spPr>
          <a:xfrm>
            <a:off x="533400" y="1341437"/>
            <a:ext cx="4038600" cy="3687763"/>
          </a:xfrm>
        </p:spPr>
        <p:style>
          <a:lnRef idx="2">
            <a:schemeClr val="accent1"/>
          </a:lnRef>
          <a:fillRef idx="1">
            <a:schemeClr val="lt1"/>
          </a:fillRef>
          <a:effectRef idx="0">
            <a:schemeClr val="accent1"/>
          </a:effectRef>
          <a:fontRef idx="minor">
            <a:schemeClr val="dk1"/>
          </a:fontRef>
        </p:style>
        <p:txBody>
          <a:bodyPr>
            <a:scene3d>
              <a:camera prst="orthographicFront"/>
              <a:lightRig rig="glow" dir="tl">
                <a:rot lat="0" lon="0" rev="5400000"/>
              </a:lightRig>
            </a:scene3d>
            <a:sp3d>
              <a:contourClr>
                <a:schemeClr val="accent6">
                  <a:shade val="73000"/>
                </a:schemeClr>
              </a:contourClr>
            </a:sp3d>
          </a:bodyPr>
          <a:lstStyle/>
          <a:p>
            <a:r>
              <a:rPr lang="en-US" sz="3200" dirty="0" smtClean="0">
                <a:solidFill>
                  <a:srgbClr val="006666"/>
                </a:solidFill>
              </a:rPr>
              <a:t>No Marks on Bolt Head</a:t>
            </a:r>
          </a:p>
          <a:p>
            <a:r>
              <a:rPr lang="en-US" sz="3200" dirty="0" smtClean="0">
                <a:solidFill>
                  <a:srgbClr val="006666"/>
                </a:solidFill>
              </a:rPr>
              <a:t>SAE Grade</a:t>
            </a:r>
            <a:br>
              <a:rPr lang="en-US" sz="3200" dirty="0" smtClean="0">
                <a:solidFill>
                  <a:srgbClr val="006666"/>
                </a:solidFill>
              </a:rPr>
            </a:br>
            <a:r>
              <a:rPr lang="en-US" sz="3200" dirty="0" smtClean="0">
                <a:solidFill>
                  <a:srgbClr val="006666"/>
                </a:solidFill>
              </a:rPr>
              <a:t>1 or 2</a:t>
            </a:r>
          </a:p>
          <a:p>
            <a:r>
              <a:rPr lang="en-US" sz="3200" dirty="0" smtClean="0">
                <a:solidFill>
                  <a:srgbClr val="006666"/>
                </a:solidFill>
              </a:rPr>
              <a:t>64,000-PSI</a:t>
            </a:r>
            <a:br>
              <a:rPr lang="en-US" sz="3200" dirty="0" smtClean="0">
                <a:solidFill>
                  <a:srgbClr val="006666"/>
                </a:solidFill>
              </a:rPr>
            </a:br>
            <a:r>
              <a:rPr lang="en-US" sz="3200" dirty="0" smtClean="0">
                <a:solidFill>
                  <a:srgbClr val="006666"/>
                </a:solidFill>
              </a:rPr>
              <a:t>Tensile Strength</a:t>
            </a:r>
          </a:p>
          <a:p>
            <a:endPar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en-U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grpSp>
        <p:nvGrpSpPr>
          <p:cNvPr id="2" name="Group 3"/>
          <p:cNvGrpSpPr>
            <a:grpSpLocks noChangeAspect="1"/>
          </p:cNvGrpSpPr>
          <p:nvPr/>
        </p:nvGrpSpPr>
        <p:grpSpPr bwMode="auto">
          <a:xfrm>
            <a:off x="4965092" y="1524000"/>
            <a:ext cx="3711793" cy="3262313"/>
            <a:chOff x="280" y="1411"/>
            <a:chExt cx="1584" cy="1392"/>
          </a:xfrm>
        </p:grpSpPr>
        <p:sp>
          <p:nvSpPr>
            <p:cNvPr id="196612" name="AutoShape 4"/>
            <p:cNvSpPr>
              <a:spLocks noChangeAspect="1" noChangeArrowheads="1"/>
            </p:cNvSpPr>
            <p:nvPr/>
          </p:nvSpPr>
          <p:spPr bwMode="auto">
            <a:xfrm rot="-1716520">
              <a:off x="280" y="1411"/>
              <a:ext cx="1584" cy="1392"/>
            </a:xfrm>
            <a:prstGeom prst="hexagon">
              <a:avLst>
                <a:gd name="adj" fmla="val 28448"/>
                <a:gd name="vf" fmla="val 115470"/>
              </a:avLst>
            </a:prstGeom>
            <a:gradFill rotWithShape="1">
              <a:gsLst>
                <a:gs pos="0">
                  <a:srgbClr val="000000">
                    <a:gamma/>
                    <a:tint val="0"/>
                    <a:invGamma/>
                  </a:srgbClr>
                </a:gs>
                <a:gs pos="100000">
                  <a:srgbClr val="000000"/>
                </a:gs>
              </a:gsLst>
              <a:lin ang="18900000" scaled="1"/>
            </a:gradFill>
            <a:ln w="38100" algn="ctr">
              <a:solidFill>
                <a:srgbClr val="000000"/>
              </a:solidFill>
              <a:miter lim="800000"/>
              <a:headEnd/>
              <a:tailEnd/>
            </a:ln>
            <a:effectLst>
              <a:outerShdw dist="35921" dir="2700000" algn="ctr" rotWithShape="0">
                <a:schemeClr val="bg2"/>
              </a:outerShdw>
            </a:effectLst>
          </p:spPr>
          <p:txBody>
            <a:bodyPr wrap="none" anchor="ctr"/>
            <a:lstStyle/>
            <a:p>
              <a:pPr>
                <a:defRPr/>
              </a:pPr>
              <a:endParaRPr lang="en-US"/>
            </a:p>
          </p:txBody>
        </p:sp>
        <p:sp>
          <p:nvSpPr>
            <p:cNvPr id="63497" name="Oval 5"/>
            <p:cNvSpPr>
              <a:spLocks noChangeAspect="1" noChangeArrowheads="1"/>
            </p:cNvSpPr>
            <p:nvPr/>
          </p:nvSpPr>
          <p:spPr bwMode="auto">
            <a:xfrm>
              <a:off x="398" y="1421"/>
              <a:ext cx="1365" cy="1365"/>
            </a:xfrm>
            <a:prstGeom prst="ellipse">
              <a:avLst/>
            </a:prstGeom>
            <a:gradFill rotWithShape="1">
              <a:gsLst>
                <a:gs pos="0">
                  <a:srgbClr val="000000"/>
                </a:gs>
                <a:gs pos="50000">
                  <a:srgbClr val="FFFFFF"/>
                </a:gs>
                <a:gs pos="100000">
                  <a:srgbClr val="000000"/>
                </a:gs>
              </a:gsLst>
              <a:lin ang="2700000" scaled="1"/>
            </a:gradFill>
            <a:ln w="28575" algn="ctr">
              <a:solidFill>
                <a:srgbClr val="000000"/>
              </a:solidFill>
              <a:round/>
              <a:headEnd/>
              <a:tailEnd/>
            </a:ln>
          </p:spPr>
          <p:txBody>
            <a:bodyPr wrap="none" anchor="ctr"/>
            <a:lstStyle/>
            <a:p>
              <a:endParaRPr lang="en-US"/>
            </a:p>
          </p:txBody>
        </p:sp>
      </p:grpSp>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33</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a:xfrm>
            <a:off x="-37250" y="0"/>
            <a:ext cx="9181249" cy="1143000"/>
          </a:xfrm>
        </p:spPr>
        <p:txBody>
          <a:bodyPr>
            <a:normAutofit/>
          </a:bodyPr>
          <a:lstStyle/>
          <a:p>
            <a:pPr eaLnBrk="1" hangingPunct="1"/>
            <a:r>
              <a:rPr lang="en-US" sz="4000" dirty="0" smtClean="0"/>
              <a:t>Fastener Grades (Cont’d.)</a:t>
            </a:r>
          </a:p>
        </p:txBody>
      </p:sp>
      <p:grpSp>
        <p:nvGrpSpPr>
          <p:cNvPr id="2" name="Group 3"/>
          <p:cNvGrpSpPr>
            <a:grpSpLocks/>
          </p:cNvGrpSpPr>
          <p:nvPr/>
        </p:nvGrpSpPr>
        <p:grpSpPr bwMode="auto">
          <a:xfrm>
            <a:off x="7244807" y="4683585"/>
            <a:ext cx="1524000" cy="1211263"/>
            <a:chOff x="2952" y="1013"/>
            <a:chExt cx="2645" cy="2324"/>
          </a:xfrm>
        </p:grpSpPr>
        <p:grpSp>
          <p:nvGrpSpPr>
            <p:cNvPr id="66568" name="Group 4"/>
            <p:cNvGrpSpPr>
              <a:grpSpLocks noChangeAspect="1"/>
            </p:cNvGrpSpPr>
            <p:nvPr/>
          </p:nvGrpSpPr>
          <p:grpSpPr bwMode="auto">
            <a:xfrm>
              <a:off x="2952" y="1013"/>
              <a:ext cx="2645" cy="2324"/>
              <a:chOff x="280" y="1411"/>
              <a:chExt cx="1584" cy="1392"/>
            </a:xfrm>
          </p:grpSpPr>
          <p:sp>
            <p:nvSpPr>
              <p:cNvPr id="202757" name="AutoShape 5"/>
              <p:cNvSpPr>
                <a:spLocks noChangeAspect="1" noChangeArrowheads="1"/>
              </p:cNvSpPr>
              <p:nvPr/>
            </p:nvSpPr>
            <p:spPr bwMode="auto">
              <a:xfrm rot="-1716520">
                <a:off x="280" y="1411"/>
                <a:ext cx="1584" cy="1392"/>
              </a:xfrm>
              <a:prstGeom prst="hexagon">
                <a:avLst>
                  <a:gd name="adj" fmla="val 28448"/>
                  <a:gd name="vf" fmla="val 115470"/>
                </a:avLst>
              </a:prstGeom>
              <a:gradFill rotWithShape="1">
                <a:gsLst>
                  <a:gs pos="0">
                    <a:srgbClr val="000000">
                      <a:gamma/>
                      <a:tint val="0"/>
                      <a:invGamma/>
                    </a:srgbClr>
                  </a:gs>
                  <a:gs pos="100000">
                    <a:srgbClr val="000000"/>
                  </a:gs>
                </a:gsLst>
                <a:lin ang="18900000" scaled="1"/>
              </a:gradFill>
              <a:ln w="38100" algn="ctr">
                <a:solidFill>
                  <a:srgbClr val="000000"/>
                </a:solidFill>
                <a:miter lim="800000"/>
                <a:headEnd/>
                <a:tailEnd/>
              </a:ln>
              <a:effectLst>
                <a:outerShdw dist="35921" dir="2700000" algn="ctr" rotWithShape="0">
                  <a:schemeClr val="bg2"/>
                </a:outerShdw>
              </a:effectLst>
            </p:spPr>
            <p:txBody>
              <a:bodyPr wrap="none" anchor="ctr"/>
              <a:lstStyle/>
              <a:p>
                <a:pPr>
                  <a:defRPr/>
                </a:pPr>
                <a:endParaRPr lang="en-US"/>
              </a:p>
            </p:txBody>
          </p:sp>
          <p:sp>
            <p:nvSpPr>
              <p:cNvPr id="66575" name="Oval 6"/>
              <p:cNvSpPr>
                <a:spLocks noChangeAspect="1" noChangeArrowheads="1"/>
              </p:cNvSpPr>
              <p:nvPr/>
            </p:nvSpPr>
            <p:spPr bwMode="auto">
              <a:xfrm>
                <a:off x="398" y="1421"/>
                <a:ext cx="1365" cy="1365"/>
              </a:xfrm>
              <a:prstGeom prst="ellipse">
                <a:avLst/>
              </a:prstGeom>
              <a:gradFill rotWithShape="1">
                <a:gsLst>
                  <a:gs pos="0">
                    <a:srgbClr val="000000"/>
                  </a:gs>
                  <a:gs pos="50000">
                    <a:srgbClr val="FFFFFF"/>
                  </a:gs>
                  <a:gs pos="100000">
                    <a:srgbClr val="000000"/>
                  </a:gs>
                </a:gsLst>
                <a:lin ang="2700000" scaled="1"/>
              </a:gradFill>
              <a:ln w="28575" algn="ctr">
                <a:solidFill>
                  <a:srgbClr val="000000"/>
                </a:solidFill>
                <a:round/>
                <a:headEnd/>
                <a:tailEnd/>
              </a:ln>
            </p:spPr>
            <p:txBody>
              <a:bodyPr wrap="none" anchor="ctr"/>
              <a:lstStyle/>
              <a:p>
                <a:endParaRPr lang="en-US"/>
              </a:p>
            </p:txBody>
          </p:sp>
        </p:grpSp>
        <p:grpSp>
          <p:nvGrpSpPr>
            <p:cNvPr id="66569" name="Group 7"/>
            <p:cNvGrpSpPr>
              <a:grpSpLocks/>
            </p:cNvGrpSpPr>
            <p:nvPr/>
          </p:nvGrpSpPr>
          <p:grpSpPr bwMode="auto">
            <a:xfrm>
              <a:off x="3298" y="1025"/>
              <a:ext cx="1982" cy="2277"/>
              <a:chOff x="3298" y="1025"/>
              <a:chExt cx="1982" cy="2277"/>
            </a:xfrm>
          </p:grpSpPr>
          <p:sp>
            <p:nvSpPr>
              <p:cNvPr id="66570" name="Line 8"/>
              <p:cNvSpPr>
                <a:spLocks noChangeAspect="1" noChangeShapeType="1"/>
              </p:cNvSpPr>
              <p:nvPr/>
            </p:nvSpPr>
            <p:spPr bwMode="auto">
              <a:xfrm flipH="1">
                <a:off x="4251" y="1025"/>
                <a:ext cx="34" cy="2277"/>
              </a:xfrm>
              <a:prstGeom prst="line">
                <a:avLst/>
              </a:prstGeom>
              <a:noFill/>
              <a:ln w="76200">
                <a:solidFill>
                  <a:srgbClr val="000000"/>
                </a:solidFill>
                <a:round/>
                <a:headEnd/>
                <a:tailEnd/>
              </a:ln>
            </p:spPr>
            <p:txBody>
              <a:bodyPr/>
              <a:lstStyle/>
              <a:p>
                <a:endParaRPr lang="en-US"/>
              </a:p>
            </p:txBody>
          </p:sp>
          <p:sp>
            <p:nvSpPr>
              <p:cNvPr id="66571" name="Line 9"/>
              <p:cNvSpPr>
                <a:spLocks noChangeAspect="1" noChangeShapeType="1"/>
              </p:cNvSpPr>
              <p:nvPr/>
            </p:nvSpPr>
            <p:spPr bwMode="auto">
              <a:xfrm flipH="1">
                <a:off x="3298" y="1633"/>
                <a:ext cx="1982" cy="1078"/>
              </a:xfrm>
              <a:prstGeom prst="line">
                <a:avLst/>
              </a:prstGeom>
              <a:noFill/>
              <a:ln w="76200">
                <a:solidFill>
                  <a:srgbClr val="000000"/>
                </a:solidFill>
                <a:round/>
                <a:headEnd/>
                <a:tailEnd/>
              </a:ln>
            </p:spPr>
            <p:txBody>
              <a:bodyPr/>
              <a:lstStyle/>
              <a:p>
                <a:endParaRPr lang="en-US"/>
              </a:p>
            </p:txBody>
          </p:sp>
          <p:sp>
            <p:nvSpPr>
              <p:cNvPr id="66572" name="Line 10"/>
              <p:cNvSpPr>
                <a:spLocks noChangeAspect="1" noChangeShapeType="1"/>
              </p:cNvSpPr>
              <p:nvPr/>
            </p:nvSpPr>
            <p:spPr bwMode="auto">
              <a:xfrm>
                <a:off x="3326" y="1573"/>
                <a:ext cx="1899" cy="1203"/>
              </a:xfrm>
              <a:prstGeom prst="line">
                <a:avLst/>
              </a:prstGeom>
              <a:noFill/>
              <a:ln w="76200">
                <a:solidFill>
                  <a:srgbClr val="000000"/>
                </a:solidFill>
                <a:round/>
                <a:headEnd/>
                <a:tailEnd/>
              </a:ln>
            </p:spPr>
            <p:txBody>
              <a:bodyPr/>
              <a:lstStyle/>
              <a:p>
                <a:endParaRPr lang="en-US"/>
              </a:p>
            </p:txBody>
          </p:sp>
          <p:sp>
            <p:nvSpPr>
              <p:cNvPr id="66573" name="Oval 11"/>
              <p:cNvSpPr>
                <a:spLocks noChangeAspect="1" noChangeArrowheads="1"/>
              </p:cNvSpPr>
              <p:nvPr/>
            </p:nvSpPr>
            <p:spPr bwMode="auto">
              <a:xfrm flipH="1">
                <a:off x="3861" y="1746"/>
                <a:ext cx="836" cy="837"/>
              </a:xfrm>
              <a:prstGeom prst="ellipse">
                <a:avLst/>
              </a:prstGeom>
              <a:solidFill>
                <a:schemeClr val="tx1"/>
              </a:solidFill>
              <a:ln w="28575" algn="ctr">
                <a:noFill/>
                <a:round/>
                <a:headEnd/>
                <a:tailEnd/>
              </a:ln>
            </p:spPr>
            <p:txBody>
              <a:bodyPr wrap="none" anchor="ctr"/>
              <a:lstStyle/>
              <a:p>
                <a:endParaRPr lang="en-US"/>
              </a:p>
            </p:txBody>
          </p:sp>
        </p:grpSp>
      </p:grpSp>
      <p:sp>
        <p:nvSpPr>
          <p:cNvPr id="202764" name="Text Box 12"/>
          <p:cNvSpPr txBox="1">
            <a:spLocks noChangeArrowheads="1"/>
          </p:cNvSpPr>
          <p:nvPr/>
        </p:nvSpPr>
        <p:spPr bwMode="auto">
          <a:xfrm>
            <a:off x="391268" y="977929"/>
            <a:ext cx="5749925" cy="1538883"/>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eaLnBrk="0" hangingPunct="0">
              <a:spcBef>
                <a:spcPts val="600"/>
              </a:spcBef>
              <a:defRPr/>
            </a:pPr>
            <a:r>
              <a:rPr lang="en-US" sz="2800" b="1" dirty="0" smtClean="0">
                <a:solidFill>
                  <a:schemeClr val="hlink"/>
                </a:solidFill>
              </a:rPr>
              <a:t>SAE Grade 5</a:t>
            </a:r>
          </a:p>
          <a:p>
            <a:pPr algn="ctr" eaLnBrk="0" hangingPunct="0">
              <a:spcBef>
                <a:spcPts val="600"/>
              </a:spcBef>
              <a:defRPr/>
            </a:pPr>
            <a:r>
              <a:rPr lang="en-US" sz="2800" b="1" dirty="0" smtClean="0">
                <a:solidFill>
                  <a:schemeClr val="hlink"/>
                </a:solidFill>
              </a:rPr>
              <a:t>3 Marks on Bolt Head</a:t>
            </a:r>
          </a:p>
          <a:p>
            <a:pPr algn="ctr" eaLnBrk="0" hangingPunct="0">
              <a:spcBef>
                <a:spcPts val="600"/>
              </a:spcBef>
              <a:defRPr/>
            </a:pPr>
            <a:r>
              <a:rPr lang="en-US" sz="2800" b="1" dirty="0" smtClean="0">
                <a:solidFill>
                  <a:schemeClr val="hlink"/>
                </a:solidFill>
              </a:rPr>
              <a:t>105,000-PSI Tensile Strength</a:t>
            </a:r>
            <a:endParaRPr lang="en-US" sz="2800" b="1" dirty="0">
              <a:solidFill>
                <a:schemeClr val="hlink"/>
              </a:solidFill>
            </a:endParaRPr>
          </a:p>
        </p:txBody>
      </p:sp>
      <p:sp>
        <p:nvSpPr>
          <p:cNvPr id="202765" name="Text Box 13"/>
          <p:cNvSpPr txBox="1">
            <a:spLocks noChangeArrowheads="1"/>
          </p:cNvSpPr>
          <p:nvPr/>
        </p:nvSpPr>
        <p:spPr bwMode="auto">
          <a:xfrm>
            <a:off x="773556" y="2744015"/>
            <a:ext cx="5440362" cy="1538883"/>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eaLnBrk="0" hangingPunct="0">
              <a:spcBef>
                <a:spcPts val="600"/>
              </a:spcBef>
              <a:defRPr/>
            </a:pPr>
            <a:r>
              <a:rPr lang="en-US" sz="2800" b="1" dirty="0" smtClean="0">
                <a:solidFill>
                  <a:schemeClr val="hlink"/>
                </a:solidFill>
              </a:rPr>
              <a:t>SAE Grade 6</a:t>
            </a:r>
          </a:p>
          <a:p>
            <a:pPr algn="ctr" eaLnBrk="0" hangingPunct="0">
              <a:spcBef>
                <a:spcPts val="600"/>
              </a:spcBef>
              <a:defRPr/>
            </a:pPr>
            <a:r>
              <a:rPr lang="en-US" sz="2800" b="1" dirty="0" smtClean="0">
                <a:solidFill>
                  <a:schemeClr val="hlink"/>
                </a:solidFill>
              </a:rPr>
              <a:t>4 Marks on Bolt Head</a:t>
            </a:r>
          </a:p>
          <a:p>
            <a:pPr algn="ctr" eaLnBrk="0" hangingPunct="0">
              <a:spcBef>
                <a:spcPts val="600"/>
              </a:spcBef>
              <a:defRPr/>
            </a:pPr>
            <a:r>
              <a:rPr lang="en-US" sz="2800" b="1" dirty="0" smtClean="0">
                <a:solidFill>
                  <a:schemeClr val="hlink"/>
                </a:solidFill>
              </a:rPr>
              <a:t>130,000-PSI Tensile Strength</a:t>
            </a:r>
            <a:endParaRPr lang="en-US" sz="2800" b="1" dirty="0">
              <a:solidFill>
                <a:schemeClr val="hlink"/>
              </a:solidFill>
            </a:endParaRPr>
          </a:p>
        </p:txBody>
      </p:sp>
      <p:sp>
        <p:nvSpPr>
          <p:cNvPr id="202766" name="Text Box 14"/>
          <p:cNvSpPr txBox="1">
            <a:spLocks noChangeArrowheads="1"/>
          </p:cNvSpPr>
          <p:nvPr/>
        </p:nvSpPr>
        <p:spPr bwMode="auto">
          <a:xfrm>
            <a:off x="1416155" y="4470242"/>
            <a:ext cx="5486400" cy="1538883"/>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eaLnBrk="0" hangingPunct="0">
              <a:spcBef>
                <a:spcPts val="600"/>
              </a:spcBef>
              <a:defRPr/>
            </a:pPr>
            <a:r>
              <a:rPr lang="en-US" sz="2800" b="1" dirty="0" smtClean="0">
                <a:solidFill>
                  <a:schemeClr val="hlink"/>
                </a:solidFill>
              </a:rPr>
              <a:t>SAE Grade 8</a:t>
            </a:r>
          </a:p>
          <a:p>
            <a:pPr algn="ctr" eaLnBrk="0" hangingPunct="0">
              <a:spcBef>
                <a:spcPts val="600"/>
              </a:spcBef>
              <a:defRPr/>
            </a:pPr>
            <a:r>
              <a:rPr lang="en-US" sz="2800" b="1" dirty="0" smtClean="0">
                <a:solidFill>
                  <a:schemeClr val="hlink"/>
                </a:solidFill>
              </a:rPr>
              <a:t>6 Marks on Bolt Head</a:t>
            </a:r>
          </a:p>
          <a:p>
            <a:pPr algn="ctr" eaLnBrk="0" hangingPunct="0">
              <a:spcBef>
                <a:spcPts val="600"/>
              </a:spcBef>
              <a:defRPr/>
            </a:pPr>
            <a:r>
              <a:rPr lang="en-US" sz="2800" b="1" dirty="0" smtClean="0">
                <a:solidFill>
                  <a:schemeClr val="hlink"/>
                </a:solidFill>
              </a:rPr>
              <a:t>150,000-PSI</a:t>
            </a:r>
            <a:r>
              <a:rPr lang="en-US" sz="2800" b="1" dirty="0">
                <a:solidFill>
                  <a:schemeClr val="hlink"/>
                </a:solidFill>
              </a:rPr>
              <a:t> </a:t>
            </a:r>
            <a:r>
              <a:rPr lang="en-US" sz="2800" b="1" dirty="0" smtClean="0">
                <a:solidFill>
                  <a:schemeClr val="hlink"/>
                </a:solidFill>
              </a:rPr>
              <a:t>Tensile </a:t>
            </a:r>
            <a:r>
              <a:rPr lang="en-US" sz="2800" b="1" dirty="0">
                <a:solidFill>
                  <a:schemeClr val="hlink"/>
                </a:solidFill>
              </a:rPr>
              <a:t>Strength</a:t>
            </a:r>
          </a:p>
        </p:txBody>
      </p:sp>
      <p:grpSp>
        <p:nvGrpSpPr>
          <p:cNvPr id="16" name="Group 3"/>
          <p:cNvGrpSpPr>
            <a:grpSpLocks/>
          </p:cNvGrpSpPr>
          <p:nvPr/>
        </p:nvGrpSpPr>
        <p:grpSpPr bwMode="auto">
          <a:xfrm>
            <a:off x="6596337" y="2949090"/>
            <a:ext cx="1524000" cy="1295400"/>
            <a:chOff x="140" y="1134"/>
            <a:chExt cx="2681" cy="2356"/>
          </a:xfrm>
        </p:grpSpPr>
        <p:grpSp>
          <p:nvGrpSpPr>
            <p:cNvPr id="18" name="Group 4"/>
            <p:cNvGrpSpPr>
              <a:grpSpLocks noChangeAspect="1"/>
            </p:cNvGrpSpPr>
            <p:nvPr/>
          </p:nvGrpSpPr>
          <p:grpSpPr bwMode="auto">
            <a:xfrm>
              <a:off x="140" y="1134"/>
              <a:ext cx="2681" cy="2356"/>
              <a:chOff x="280" y="1411"/>
              <a:chExt cx="1584" cy="1392"/>
            </a:xfrm>
          </p:grpSpPr>
          <p:sp>
            <p:nvSpPr>
              <p:cNvPr id="24" name="AutoShape 5"/>
              <p:cNvSpPr>
                <a:spLocks noChangeAspect="1" noChangeArrowheads="1"/>
              </p:cNvSpPr>
              <p:nvPr/>
            </p:nvSpPr>
            <p:spPr bwMode="auto">
              <a:xfrm rot="-1716520">
                <a:off x="280" y="1411"/>
                <a:ext cx="1584" cy="1392"/>
              </a:xfrm>
              <a:prstGeom prst="hexagon">
                <a:avLst>
                  <a:gd name="adj" fmla="val 28448"/>
                  <a:gd name="vf" fmla="val 115470"/>
                </a:avLst>
              </a:prstGeom>
              <a:gradFill rotWithShape="1">
                <a:gsLst>
                  <a:gs pos="0">
                    <a:srgbClr val="000000">
                      <a:gamma/>
                      <a:tint val="0"/>
                      <a:invGamma/>
                    </a:srgbClr>
                  </a:gs>
                  <a:gs pos="100000">
                    <a:srgbClr val="000000"/>
                  </a:gs>
                </a:gsLst>
                <a:lin ang="18900000" scaled="1"/>
              </a:gradFill>
              <a:ln w="38100" algn="ctr">
                <a:solidFill>
                  <a:srgbClr val="000000"/>
                </a:solidFill>
                <a:miter lim="800000"/>
                <a:headEnd/>
                <a:tailEnd/>
              </a:ln>
              <a:effectLst>
                <a:outerShdw dist="35921" dir="2700000" algn="ctr" rotWithShape="0">
                  <a:schemeClr val="bg2"/>
                </a:outerShdw>
              </a:effectLst>
            </p:spPr>
            <p:txBody>
              <a:bodyPr wrap="none" anchor="ctr"/>
              <a:lstStyle/>
              <a:p>
                <a:pPr>
                  <a:defRPr/>
                </a:pPr>
                <a:endParaRPr lang="en-US"/>
              </a:p>
            </p:txBody>
          </p:sp>
          <p:sp>
            <p:nvSpPr>
              <p:cNvPr id="25" name="Oval 6"/>
              <p:cNvSpPr>
                <a:spLocks noChangeAspect="1" noChangeArrowheads="1"/>
              </p:cNvSpPr>
              <p:nvPr/>
            </p:nvSpPr>
            <p:spPr bwMode="auto">
              <a:xfrm>
                <a:off x="398" y="1421"/>
                <a:ext cx="1365" cy="1365"/>
              </a:xfrm>
              <a:prstGeom prst="ellipse">
                <a:avLst/>
              </a:prstGeom>
              <a:gradFill rotWithShape="1">
                <a:gsLst>
                  <a:gs pos="0">
                    <a:srgbClr val="000000"/>
                  </a:gs>
                  <a:gs pos="50000">
                    <a:srgbClr val="FFFFFF"/>
                  </a:gs>
                  <a:gs pos="100000">
                    <a:srgbClr val="000000"/>
                  </a:gs>
                </a:gsLst>
                <a:lin ang="2700000" scaled="1"/>
              </a:gradFill>
              <a:ln w="28575" algn="ctr">
                <a:solidFill>
                  <a:srgbClr val="000000"/>
                </a:solidFill>
                <a:round/>
                <a:headEnd/>
                <a:tailEnd/>
              </a:ln>
            </p:spPr>
            <p:txBody>
              <a:bodyPr wrap="none" anchor="ctr"/>
              <a:lstStyle/>
              <a:p>
                <a:endParaRPr lang="en-US"/>
              </a:p>
            </p:txBody>
          </p:sp>
        </p:grpSp>
        <p:grpSp>
          <p:nvGrpSpPr>
            <p:cNvPr id="19" name="Group 7"/>
            <p:cNvGrpSpPr>
              <a:grpSpLocks/>
            </p:cNvGrpSpPr>
            <p:nvPr/>
          </p:nvGrpSpPr>
          <p:grpSpPr bwMode="auto">
            <a:xfrm>
              <a:off x="321" y="1148"/>
              <a:ext cx="2312" cy="2291"/>
              <a:chOff x="321" y="1148"/>
              <a:chExt cx="2312" cy="2291"/>
            </a:xfrm>
          </p:grpSpPr>
          <p:sp>
            <p:nvSpPr>
              <p:cNvPr id="20" name="Line 8"/>
              <p:cNvSpPr>
                <a:spLocks noChangeAspect="1" noChangeShapeType="1"/>
              </p:cNvSpPr>
              <p:nvPr/>
            </p:nvSpPr>
            <p:spPr bwMode="auto">
              <a:xfrm rot="5818658">
                <a:off x="681" y="1852"/>
                <a:ext cx="100" cy="819"/>
              </a:xfrm>
              <a:prstGeom prst="line">
                <a:avLst/>
              </a:prstGeom>
              <a:noFill/>
              <a:ln w="76200">
                <a:solidFill>
                  <a:srgbClr val="000000"/>
                </a:solidFill>
                <a:round/>
                <a:headEnd/>
                <a:tailEnd/>
              </a:ln>
            </p:spPr>
            <p:txBody>
              <a:bodyPr/>
              <a:lstStyle/>
              <a:p>
                <a:endParaRPr lang="en-US"/>
              </a:p>
            </p:txBody>
          </p:sp>
          <p:sp>
            <p:nvSpPr>
              <p:cNvPr id="21" name="Line 9"/>
              <p:cNvSpPr>
                <a:spLocks noChangeAspect="1" noChangeShapeType="1"/>
              </p:cNvSpPr>
              <p:nvPr/>
            </p:nvSpPr>
            <p:spPr bwMode="auto">
              <a:xfrm rot="5818658">
                <a:off x="2174" y="1852"/>
                <a:ext cx="100" cy="819"/>
              </a:xfrm>
              <a:prstGeom prst="line">
                <a:avLst/>
              </a:prstGeom>
              <a:noFill/>
              <a:ln w="76200">
                <a:solidFill>
                  <a:srgbClr val="000000"/>
                </a:solidFill>
                <a:round/>
                <a:headEnd/>
                <a:tailEnd/>
              </a:ln>
            </p:spPr>
            <p:txBody>
              <a:bodyPr/>
              <a:lstStyle/>
              <a:p>
                <a:endParaRPr lang="en-US"/>
              </a:p>
            </p:txBody>
          </p:sp>
          <p:sp>
            <p:nvSpPr>
              <p:cNvPr id="22" name="Line 10"/>
              <p:cNvSpPr>
                <a:spLocks noChangeAspect="1" noChangeShapeType="1"/>
              </p:cNvSpPr>
              <p:nvPr/>
            </p:nvSpPr>
            <p:spPr bwMode="auto">
              <a:xfrm rot="-10381342">
                <a:off x="1452" y="1148"/>
                <a:ext cx="99" cy="819"/>
              </a:xfrm>
              <a:prstGeom prst="line">
                <a:avLst/>
              </a:prstGeom>
              <a:noFill/>
              <a:ln w="76200">
                <a:solidFill>
                  <a:srgbClr val="000000"/>
                </a:solidFill>
                <a:round/>
                <a:headEnd/>
                <a:tailEnd/>
              </a:ln>
            </p:spPr>
            <p:txBody>
              <a:bodyPr/>
              <a:lstStyle/>
              <a:p>
                <a:endParaRPr lang="en-US"/>
              </a:p>
            </p:txBody>
          </p:sp>
          <p:sp>
            <p:nvSpPr>
              <p:cNvPr id="23" name="Line 11"/>
              <p:cNvSpPr>
                <a:spLocks noChangeAspect="1" noChangeShapeType="1"/>
              </p:cNvSpPr>
              <p:nvPr/>
            </p:nvSpPr>
            <p:spPr bwMode="auto">
              <a:xfrm rot="-10381342">
                <a:off x="1452" y="2620"/>
                <a:ext cx="99" cy="819"/>
              </a:xfrm>
              <a:prstGeom prst="line">
                <a:avLst/>
              </a:prstGeom>
              <a:noFill/>
              <a:ln w="76200">
                <a:solidFill>
                  <a:srgbClr val="000000"/>
                </a:solidFill>
                <a:round/>
                <a:headEnd/>
                <a:tailEnd/>
              </a:ln>
            </p:spPr>
            <p:txBody>
              <a:bodyPr/>
              <a:lstStyle/>
              <a:p>
                <a:endParaRPr lang="en-US"/>
              </a:p>
            </p:txBody>
          </p:sp>
        </p:grpSp>
      </p:grpSp>
      <p:grpSp>
        <p:nvGrpSpPr>
          <p:cNvPr id="26" name="Group 3"/>
          <p:cNvGrpSpPr>
            <a:grpSpLocks/>
          </p:cNvGrpSpPr>
          <p:nvPr/>
        </p:nvGrpSpPr>
        <p:grpSpPr bwMode="auto">
          <a:xfrm>
            <a:off x="6651996" y="1044728"/>
            <a:ext cx="1524000" cy="1320800"/>
            <a:chOff x="3941" y="1894"/>
            <a:chExt cx="1584" cy="1392"/>
          </a:xfrm>
        </p:grpSpPr>
        <p:grpSp>
          <p:nvGrpSpPr>
            <p:cNvPr id="27" name="Group 4"/>
            <p:cNvGrpSpPr>
              <a:grpSpLocks/>
            </p:cNvGrpSpPr>
            <p:nvPr/>
          </p:nvGrpSpPr>
          <p:grpSpPr bwMode="auto">
            <a:xfrm>
              <a:off x="3941" y="1894"/>
              <a:ext cx="1584" cy="1392"/>
              <a:chOff x="2232" y="1451"/>
              <a:chExt cx="1584" cy="1392"/>
            </a:xfrm>
          </p:grpSpPr>
          <p:grpSp>
            <p:nvGrpSpPr>
              <p:cNvPr id="29" name="Group 5"/>
              <p:cNvGrpSpPr>
                <a:grpSpLocks/>
              </p:cNvGrpSpPr>
              <p:nvPr/>
            </p:nvGrpSpPr>
            <p:grpSpPr bwMode="auto">
              <a:xfrm>
                <a:off x="2232" y="1451"/>
                <a:ext cx="1584" cy="1392"/>
                <a:chOff x="2232" y="1451"/>
                <a:chExt cx="1584" cy="1392"/>
              </a:xfrm>
            </p:grpSpPr>
            <p:sp>
              <p:nvSpPr>
                <p:cNvPr id="34" name="AutoShape 6"/>
                <p:cNvSpPr>
                  <a:spLocks noChangeArrowheads="1"/>
                </p:cNvSpPr>
                <p:nvPr/>
              </p:nvSpPr>
              <p:spPr bwMode="auto">
                <a:xfrm rot="-1716520">
                  <a:off x="2232" y="1451"/>
                  <a:ext cx="1584" cy="1392"/>
                </a:xfrm>
                <a:prstGeom prst="hexagon">
                  <a:avLst>
                    <a:gd name="adj" fmla="val 28448"/>
                    <a:gd name="vf" fmla="val 115470"/>
                  </a:avLst>
                </a:prstGeom>
                <a:gradFill rotWithShape="1">
                  <a:gsLst>
                    <a:gs pos="0">
                      <a:srgbClr val="000000">
                        <a:gamma/>
                        <a:tint val="0"/>
                        <a:invGamma/>
                      </a:srgbClr>
                    </a:gs>
                    <a:gs pos="100000">
                      <a:srgbClr val="000000"/>
                    </a:gs>
                  </a:gsLst>
                  <a:lin ang="18900000" scaled="1"/>
                </a:gradFill>
                <a:ln w="38100" algn="ctr">
                  <a:solidFill>
                    <a:srgbClr val="000000"/>
                  </a:solidFill>
                  <a:miter lim="800000"/>
                  <a:headEnd/>
                  <a:tailEnd/>
                </a:ln>
                <a:effectLst>
                  <a:outerShdw dist="35921" dir="2700000" algn="ctr" rotWithShape="0">
                    <a:schemeClr val="bg2"/>
                  </a:outerShdw>
                </a:effectLst>
              </p:spPr>
              <p:txBody>
                <a:bodyPr wrap="none" anchor="ctr"/>
                <a:lstStyle/>
                <a:p>
                  <a:pPr>
                    <a:defRPr/>
                  </a:pPr>
                  <a:endParaRPr lang="en-US"/>
                </a:p>
              </p:txBody>
            </p:sp>
            <p:sp>
              <p:nvSpPr>
                <p:cNvPr id="35" name="Oval 7"/>
                <p:cNvSpPr>
                  <a:spLocks noChangeAspect="1" noChangeArrowheads="1"/>
                </p:cNvSpPr>
                <p:nvPr/>
              </p:nvSpPr>
              <p:spPr bwMode="auto">
                <a:xfrm>
                  <a:off x="2350" y="1461"/>
                  <a:ext cx="1365" cy="1365"/>
                </a:xfrm>
                <a:prstGeom prst="ellipse">
                  <a:avLst/>
                </a:prstGeom>
                <a:gradFill rotWithShape="1">
                  <a:gsLst>
                    <a:gs pos="0">
                      <a:srgbClr val="000000"/>
                    </a:gs>
                    <a:gs pos="50000">
                      <a:srgbClr val="FFFFFF"/>
                    </a:gs>
                    <a:gs pos="100000">
                      <a:srgbClr val="000000"/>
                    </a:gs>
                  </a:gsLst>
                  <a:lin ang="2700000" scaled="1"/>
                </a:gradFill>
                <a:ln w="28575" algn="ctr">
                  <a:solidFill>
                    <a:srgbClr val="000000"/>
                  </a:solidFill>
                  <a:round/>
                  <a:headEnd/>
                  <a:tailEnd/>
                </a:ln>
              </p:spPr>
              <p:txBody>
                <a:bodyPr wrap="none" anchor="ctr"/>
                <a:lstStyle/>
                <a:p>
                  <a:endParaRPr lang="en-US"/>
                </a:p>
              </p:txBody>
            </p:sp>
          </p:grpSp>
          <p:grpSp>
            <p:nvGrpSpPr>
              <p:cNvPr id="30" name="Group 8"/>
              <p:cNvGrpSpPr>
                <a:grpSpLocks/>
              </p:cNvGrpSpPr>
              <p:nvPr/>
            </p:nvGrpSpPr>
            <p:grpSpPr bwMode="auto">
              <a:xfrm>
                <a:off x="2453" y="1790"/>
                <a:ext cx="1159" cy="1033"/>
                <a:chOff x="2453" y="1790"/>
                <a:chExt cx="1159" cy="1033"/>
              </a:xfrm>
            </p:grpSpPr>
            <p:sp>
              <p:nvSpPr>
                <p:cNvPr id="31" name="Line 9"/>
                <p:cNvSpPr>
                  <a:spLocks noChangeShapeType="1"/>
                </p:cNvSpPr>
                <p:nvPr/>
              </p:nvSpPr>
              <p:spPr bwMode="auto">
                <a:xfrm>
                  <a:off x="2453" y="1798"/>
                  <a:ext cx="364" cy="220"/>
                </a:xfrm>
                <a:prstGeom prst="line">
                  <a:avLst/>
                </a:prstGeom>
                <a:noFill/>
                <a:ln w="57150">
                  <a:solidFill>
                    <a:srgbClr val="000000"/>
                  </a:solidFill>
                  <a:round/>
                  <a:headEnd/>
                  <a:tailEnd/>
                </a:ln>
              </p:spPr>
              <p:txBody>
                <a:bodyPr/>
                <a:lstStyle/>
                <a:p>
                  <a:endParaRPr lang="en-US"/>
                </a:p>
              </p:txBody>
            </p:sp>
            <p:sp>
              <p:nvSpPr>
                <p:cNvPr id="32" name="Line 10"/>
                <p:cNvSpPr>
                  <a:spLocks noChangeShapeType="1"/>
                </p:cNvSpPr>
                <p:nvPr/>
              </p:nvSpPr>
              <p:spPr bwMode="auto">
                <a:xfrm rot="5818658">
                  <a:off x="3273" y="1734"/>
                  <a:ext cx="283" cy="395"/>
                </a:xfrm>
                <a:prstGeom prst="line">
                  <a:avLst/>
                </a:prstGeom>
                <a:noFill/>
                <a:ln w="57150">
                  <a:solidFill>
                    <a:srgbClr val="000000"/>
                  </a:solidFill>
                  <a:round/>
                  <a:headEnd/>
                  <a:tailEnd/>
                </a:ln>
              </p:spPr>
              <p:txBody>
                <a:bodyPr/>
                <a:lstStyle/>
                <a:p>
                  <a:endParaRPr lang="en-US"/>
                </a:p>
              </p:txBody>
            </p:sp>
            <p:sp>
              <p:nvSpPr>
                <p:cNvPr id="33" name="Line 11"/>
                <p:cNvSpPr>
                  <a:spLocks noChangeShapeType="1"/>
                </p:cNvSpPr>
                <p:nvPr/>
              </p:nvSpPr>
              <p:spPr bwMode="auto">
                <a:xfrm flipH="1">
                  <a:off x="3014" y="2347"/>
                  <a:ext cx="3" cy="476"/>
                </a:xfrm>
                <a:prstGeom prst="line">
                  <a:avLst/>
                </a:prstGeom>
                <a:noFill/>
                <a:ln w="57150">
                  <a:solidFill>
                    <a:srgbClr val="000000"/>
                  </a:solidFill>
                  <a:round/>
                  <a:headEnd/>
                  <a:tailEnd/>
                </a:ln>
              </p:spPr>
              <p:txBody>
                <a:bodyPr/>
                <a:lstStyle/>
                <a:p>
                  <a:endParaRPr lang="en-US"/>
                </a:p>
              </p:txBody>
            </p:sp>
          </p:grpSp>
        </p:grpSp>
        <p:sp>
          <p:nvSpPr>
            <p:cNvPr id="28" name="Oval 12"/>
            <p:cNvSpPr>
              <a:spLocks noChangeAspect="1" noChangeArrowheads="1"/>
            </p:cNvSpPr>
            <p:nvPr/>
          </p:nvSpPr>
          <p:spPr bwMode="auto">
            <a:xfrm flipH="1">
              <a:off x="4472" y="2339"/>
              <a:ext cx="501" cy="501"/>
            </a:xfrm>
            <a:prstGeom prst="ellipse">
              <a:avLst/>
            </a:prstGeom>
            <a:solidFill>
              <a:schemeClr val="tx1"/>
            </a:solidFill>
            <a:ln w="28575" algn="ctr">
              <a:noFill/>
              <a:round/>
              <a:headEnd/>
              <a:tailEnd/>
            </a:ln>
          </p:spPr>
          <p:txBody>
            <a:bodyPr wrap="none" anchor="ctr"/>
            <a:lstStyle/>
            <a:p>
              <a:endParaRPr lang="en-US"/>
            </a:p>
          </p:txBody>
        </p:sp>
      </p:grpSp>
      <p:sp>
        <p:nvSpPr>
          <p:cNvPr id="36"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34</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2764"/>
                                        </p:tgtEl>
                                        <p:attrNameLst>
                                          <p:attrName>style.visibility</p:attrName>
                                        </p:attrNameLst>
                                      </p:cBhvr>
                                      <p:to>
                                        <p:strVal val="visible"/>
                                      </p:to>
                                    </p:set>
                                    <p:animEffect transition="in" filter="fade">
                                      <p:cBhvr>
                                        <p:cTn id="7" dur="500"/>
                                        <p:tgtEl>
                                          <p:spTgt spid="202764"/>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2765"/>
                                        </p:tgtEl>
                                        <p:attrNameLst>
                                          <p:attrName>style.visibility</p:attrName>
                                        </p:attrNameLst>
                                      </p:cBhvr>
                                      <p:to>
                                        <p:strVal val="visible"/>
                                      </p:to>
                                    </p:set>
                                    <p:animEffect transition="in" filter="fade">
                                      <p:cBhvr>
                                        <p:cTn id="15" dur="500"/>
                                        <p:tgtEl>
                                          <p:spTgt spid="202765"/>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2766"/>
                                        </p:tgtEl>
                                        <p:attrNameLst>
                                          <p:attrName>style.visibility</p:attrName>
                                        </p:attrNameLst>
                                      </p:cBhvr>
                                      <p:to>
                                        <p:strVal val="visible"/>
                                      </p:to>
                                    </p:set>
                                    <p:animEffect transition="in" filter="fade">
                                      <p:cBhvr>
                                        <p:cTn id="23" dur="500"/>
                                        <p:tgtEl>
                                          <p:spTgt spid="202766"/>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64" grpId="0" animBg="1"/>
      <p:bldP spid="202765" grpId="0" animBg="1"/>
      <p:bldP spid="20276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rmAutofit/>
          </a:bodyPr>
          <a:lstStyle/>
          <a:p>
            <a:r>
              <a:rPr lang="en-US" sz="4000" dirty="0" smtClean="0"/>
              <a:t>Threads </a:t>
            </a:r>
            <a:endParaRPr lang="en-US" sz="40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1417" y="1143000"/>
            <a:ext cx="6096000" cy="4856480"/>
          </a:xfrm>
        </p:spPr>
      </p:pic>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35</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40306398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normAutofit/>
          </a:bodyPr>
          <a:lstStyle/>
          <a:p>
            <a:r>
              <a:rPr lang="en-US" sz="4000" dirty="0" smtClean="0"/>
              <a:t>Nut and Bolt Usage</a:t>
            </a:r>
            <a:endParaRPr lang="en-US" sz="40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98484" y="1783080"/>
            <a:ext cx="3692505" cy="3794760"/>
          </a:xfrm>
          <a:effectLst>
            <a:outerShdw blurRad="69850" dist="101600" dir="2700000" algn="tl" rotWithShape="0">
              <a:srgbClr val="000000"/>
            </a:outerShdw>
          </a:effectLst>
        </p:spPr>
      </p:pic>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36</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12631119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a:xfrm>
            <a:off x="-152400" y="228600"/>
            <a:ext cx="9244149" cy="1143000"/>
          </a:xfrm>
        </p:spPr>
        <p:txBody>
          <a:bodyPr>
            <a:normAutofit/>
          </a:bodyPr>
          <a:lstStyle/>
          <a:p>
            <a:pPr eaLnBrk="1" hangingPunct="1"/>
            <a:r>
              <a:rPr lang="en-US" sz="4000" dirty="0" smtClean="0"/>
              <a:t>Causes of Fastener Failure</a:t>
            </a:r>
          </a:p>
        </p:txBody>
      </p:sp>
      <p:sp>
        <p:nvSpPr>
          <p:cNvPr id="194563" name="Rectangle 3"/>
          <p:cNvSpPr>
            <a:spLocks noGrp="1" noChangeArrowheads="1"/>
          </p:cNvSpPr>
          <p:nvPr>
            <p:ph idx="1"/>
          </p:nvPr>
        </p:nvSpPr>
        <p:spPr>
          <a:xfrm>
            <a:off x="533400" y="1524000"/>
            <a:ext cx="6858000" cy="3352800"/>
          </a:xfrm>
        </p:spPr>
        <p:txBody>
          <a:bodyPr>
            <a:normAutofit/>
          </a:bodyPr>
          <a:lstStyle/>
          <a:p>
            <a:pPr eaLnBrk="1" hangingPunct="1"/>
            <a:r>
              <a:rPr lang="en-US" sz="2400" dirty="0" smtClean="0"/>
              <a:t>Tightened beyond yield point (over-torque)</a:t>
            </a:r>
          </a:p>
          <a:p>
            <a:pPr eaLnBrk="1" hangingPunct="1"/>
            <a:r>
              <a:rPr lang="en-US" sz="2400" dirty="0" smtClean="0"/>
              <a:t>Loose fasteners; insufficient joint tension (improper torque)</a:t>
            </a:r>
          </a:p>
          <a:p>
            <a:pPr eaLnBrk="1" hangingPunct="1"/>
            <a:r>
              <a:rPr lang="en-US" sz="2400" dirty="0" smtClean="0"/>
              <a:t>Lateral shear forces (sideways movement)</a:t>
            </a:r>
          </a:p>
          <a:p>
            <a:pPr eaLnBrk="1" hangingPunct="1"/>
            <a:r>
              <a:rPr lang="en-US" sz="2400" dirty="0" smtClean="0"/>
              <a:t>Damage during assembly (threads)</a:t>
            </a:r>
          </a:p>
          <a:p>
            <a:pPr eaLnBrk="1" hangingPunct="1"/>
            <a:r>
              <a:rPr lang="en-US" sz="2400" dirty="0" smtClean="0"/>
              <a:t>Cross-threading</a:t>
            </a:r>
          </a:p>
          <a:p>
            <a:pPr eaLnBrk="1" hangingPunct="1"/>
            <a:r>
              <a:rPr lang="en-US" sz="2400" dirty="0" smtClean="0"/>
              <a:t>Poor fastener/material selection (import?)</a:t>
            </a:r>
          </a:p>
        </p:txBody>
      </p:sp>
      <p:pic>
        <p:nvPicPr>
          <p:cNvPr id="5" name="Picture 4" descr="3621221607_7cbed6a49c.jpg"/>
          <p:cNvPicPr>
            <a:picLocks noChangeAspect="1"/>
          </p:cNvPicPr>
          <p:nvPr/>
        </p:nvPicPr>
        <p:blipFill>
          <a:blip r:embed="rId4" cstate="print"/>
          <a:srcRect l="3921" t="19672" r="10918"/>
          <a:stretch>
            <a:fillRect/>
          </a:stretch>
        </p:blipFill>
        <p:spPr>
          <a:xfrm>
            <a:off x="6553200" y="4507063"/>
            <a:ext cx="2514600" cy="1579685"/>
          </a:xfrm>
          <a:prstGeom prst="rect">
            <a:avLst/>
          </a:prstGeom>
          <a:ln>
            <a:noFill/>
          </a:ln>
          <a:effectLst>
            <a:outerShdw blurRad="292100" dist="139700" dir="2700000" algn="tl" rotWithShape="0">
              <a:srgbClr val="333333">
                <a:alpha val="65000"/>
              </a:srgbClr>
            </a:outerShdw>
          </a:effectLst>
        </p:spPr>
      </p:pic>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37</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Effect transition="in" filter="fade">
                                      <p:cBhvr>
                                        <p:cTn id="7" dur="1000"/>
                                        <p:tgtEl>
                                          <p:spTgt spid="194563">
                                            <p:txEl>
                                              <p:pRg st="0" end="0"/>
                                            </p:txEl>
                                          </p:spTgt>
                                        </p:tgtEl>
                                      </p:cBhvr>
                                    </p:animEffect>
                                    <p:anim calcmode="lin" valueType="num">
                                      <p:cBhvr>
                                        <p:cTn id="8" dur="1000" fill="hold"/>
                                        <p:tgtEl>
                                          <p:spTgt spid="1945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45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4563">
                                            <p:txEl>
                                              <p:pRg st="1" end="1"/>
                                            </p:txEl>
                                          </p:spTgt>
                                        </p:tgtEl>
                                        <p:attrNameLst>
                                          <p:attrName>style.visibility</p:attrName>
                                        </p:attrNameLst>
                                      </p:cBhvr>
                                      <p:to>
                                        <p:strVal val="visible"/>
                                      </p:to>
                                    </p:set>
                                    <p:animEffect transition="in" filter="fade">
                                      <p:cBhvr>
                                        <p:cTn id="14" dur="1000"/>
                                        <p:tgtEl>
                                          <p:spTgt spid="194563">
                                            <p:txEl>
                                              <p:pRg st="1" end="1"/>
                                            </p:txEl>
                                          </p:spTgt>
                                        </p:tgtEl>
                                      </p:cBhvr>
                                    </p:animEffect>
                                    <p:anim calcmode="lin" valueType="num">
                                      <p:cBhvr>
                                        <p:cTn id="15" dur="1000" fill="hold"/>
                                        <p:tgtEl>
                                          <p:spTgt spid="19456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45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94563">
                                            <p:txEl>
                                              <p:pRg st="2" end="2"/>
                                            </p:txEl>
                                          </p:spTgt>
                                        </p:tgtEl>
                                        <p:attrNameLst>
                                          <p:attrName>style.visibility</p:attrName>
                                        </p:attrNameLst>
                                      </p:cBhvr>
                                      <p:to>
                                        <p:strVal val="visible"/>
                                      </p:to>
                                    </p:set>
                                    <p:animEffect transition="in" filter="fade">
                                      <p:cBhvr>
                                        <p:cTn id="21" dur="1000"/>
                                        <p:tgtEl>
                                          <p:spTgt spid="194563">
                                            <p:txEl>
                                              <p:pRg st="2" end="2"/>
                                            </p:txEl>
                                          </p:spTgt>
                                        </p:tgtEl>
                                      </p:cBhvr>
                                    </p:animEffect>
                                    <p:anim calcmode="lin" valueType="num">
                                      <p:cBhvr>
                                        <p:cTn id="22" dur="1000" fill="hold"/>
                                        <p:tgtEl>
                                          <p:spTgt spid="19456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456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94563">
                                            <p:txEl>
                                              <p:pRg st="3" end="3"/>
                                            </p:txEl>
                                          </p:spTgt>
                                        </p:tgtEl>
                                        <p:attrNameLst>
                                          <p:attrName>style.visibility</p:attrName>
                                        </p:attrNameLst>
                                      </p:cBhvr>
                                      <p:to>
                                        <p:strVal val="visible"/>
                                      </p:to>
                                    </p:set>
                                    <p:animEffect transition="in" filter="fade">
                                      <p:cBhvr>
                                        <p:cTn id="28" dur="1000"/>
                                        <p:tgtEl>
                                          <p:spTgt spid="194563">
                                            <p:txEl>
                                              <p:pRg st="3" end="3"/>
                                            </p:txEl>
                                          </p:spTgt>
                                        </p:tgtEl>
                                      </p:cBhvr>
                                    </p:animEffect>
                                    <p:anim calcmode="lin" valueType="num">
                                      <p:cBhvr>
                                        <p:cTn id="29" dur="1000" fill="hold"/>
                                        <p:tgtEl>
                                          <p:spTgt spid="19456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9456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94563">
                                            <p:txEl>
                                              <p:pRg st="4" end="4"/>
                                            </p:txEl>
                                          </p:spTgt>
                                        </p:tgtEl>
                                        <p:attrNameLst>
                                          <p:attrName>style.visibility</p:attrName>
                                        </p:attrNameLst>
                                      </p:cBhvr>
                                      <p:to>
                                        <p:strVal val="visible"/>
                                      </p:to>
                                    </p:set>
                                    <p:animEffect transition="in" filter="fade">
                                      <p:cBhvr>
                                        <p:cTn id="35" dur="1000"/>
                                        <p:tgtEl>
                                          <p:spTgt spid="194563">
                                            <p:txEl>
                                              <p:pRg st="4" end="4"/>
                                            </p:txEl>
                                          </p:spTgt>
                                        </p:tgtEl>
                                      </p:cBhvr>
                                    </p:animEffect>
                                    <p:anim calcmode="lin" valueType="num">
                                      <p:cBhvr>
                                        <p:cTn id="36" dur="1000" fill="hold"/>
                                        <p:tgtEl>
                                          <p:spTgt spid="19456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9456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94563">
                                            <p:txEl>
                                              <p:pRg st="5" end="5"/>
                                            </p:txEl>
                                          </p:spTgt>
                                        </p:tgtEl>
                                        <p:attrNameLst>
                                          <p:attrName>style.visibility</p:attrName>
                                        </p:attrNameLst>
                                      </p:cBhvr>
                                      <p:to>
                                        <p:strVal val="visible"/>
                                      </p:to>
                                    </p:set>
                                    <p:animEffect transition="in" filter="fade">
                                      <p:cBhvr>
                                        <p:cTn id="42" dur="1000"/>
                                        <p:tgtEl>
                                          <p:spTgt spid="194563">
                                            <p:txEl>
                                              <p:pRg st="5" end="5"/>
                                            </p:txEl>
                                          </p:spTgt>
                                        </p:tgtEl>
                                      </p:cBhvr>
                                    </p:animEffect>
                                    <p:anim calcmode="lin" valueType="num">
                                      <p:cBhvr>
                                        <p:cTn id="43" dur="1000" fill="hold"/>
                                        <p:tgtEl>
                                          <p:spTgt spid="19456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9456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1" y="13744"/>
            <a:ext cx="8980487" cy="1143000"/>
          </a:xfrm>
        </p:spPr>
        <p:txBody>
          <a:bodyPr>
            <a:normAutofit/>
          </a:bodyPr>
          <a:lstStyle/>
          <a:p>
            <a:pPr eaLnBrk="1" hangingPunct="1"/>
            <a:r>
              <a:rPr lang="en-US" sz="4000" dirty="0" smtClean="0"/>
              <a:t>What is Torque?</a:t>
            </a:r>
          </a:p>
        </p:txBody>
      </p:sp>
      <p:sp>
        <p:nvSpPr>
          <p:cNvPr id="44036" name="Rectangle 3"/>
          <p:cNvSpPr>
            <a:spLocks noGrp="1" noChangeArrowheads="1"/>
          </p:cNvSpPr>
          <p:nvPr>
            <p:ph type="body" sz="half" idx="1"/>
          </p:nvPr>
        </p:nvSpPr>
        <p:spPr>
          <a:xfrm>
            <a:off x="457200" y="1600200"/>
            <a:ext cx="4041775" cy="4525963"/>
          </a:xfrm>
        </p:spPr>
        <p:txBody>
          <a:bodyPr/>
          <a:lstStyle/>
          <a:p>
            <a:pPr eaLnBrk="1" hangingPunct="1">
              <a:buFontTx/>
              <a:buNone/>
            </a:pPr>
            <a:r>
              <a:rPr lang="en-US" sz="2800" smtClean="0"/>
              <a:t> </a:t>
            </a:r>
          </a:p>
        </p:txBody>
      </p:sp>
      <p:pic>
        <p:nvPicPr>
          <p:cNvPr id="147460" name="Picture 4" descr="torque arc"/>
          <p:cNvPicPr>
            <a:picLocks noGrp="1" noChangeAspect="1" noChangeArrowheads="1"/>
          </p:cNvPicPr>
          <p:nvPr>
            <p:ph sz="half" idx="2"/>
          </p:nvPr>
        </p:nvPicPr>
        <p:blipFill>
          <a:blip r:embed="rId4" cstate="print"/>
          <a:srcRect l="2425" t="6071" b="6813"/>
          <a:stretch>
            <a:fillRect/>
          </a:stretch>
        </p:blipFill>
        <p:spPr>
          <a:xfrm>
            <a:off x="2022475" y="1262063"/>
            <a:ext cx="5067300" cy="4681537"/>
          </a:xfrm>
        </p:spPr>
      </p:pic>
      <p:sp>
        <p:nvSpPr>
          <p:cNvPr id="147461" name="AutoShape 5"/>
          <p:cNvSpPr>
            <a:spLocks noChangeArrowheads="1"/>
          </p:cNvSpPr>
          <p:nvPr/>
        </p:nvSpPr>
        <p:spPr bwMode="auto">
          <a:xfrm>
            <a:off x="2174875" y="1403350"/>
            <a:ext cx="4759325" cy="4229100"/>
          </a:xfrm>
          <a:custGeom>
            <a:avLst/>
            <a:gdLst>
              <a:gd name="G0" fmla="+- 279862 0 0"/>
              <a:gd name="G1" fmla="+- -8691222 0 0"/>
              <a:gd name="G2" fmla="+- 279862 0 -8691222"/>
              <a:gd name="G3" fmla="+- 10800 0 0"/>
              <a:gd name="G4" fmla="+- 0 0 279862"/>
              <a:gd name="T0" fmla="*/ 360 256 1"/>
              <a:gd name="T1" fmla="*/ 0 256 1"/>
              <a:gd name="G5" fmla="+- G2 T0 T1"/>
              <a:gd name="G6" fmla="?: G2 G2 G5"/>
              <a:gd name="G7" fmla="+- 0 0 G6"/>
              <a:gd name="G8" fmla="+- 9655 0 0"/>
              <a:gd name="G9" fmla="+- 0 0 -8691222"/>
              <a:gd name="G10" fmla="+- 9655 0 2700"/>
              <a:gd name="G11" fmla="cos G10 279862"/>
              <a:gd name="G12" fmla="sin G10 279862"/>
              <a:gd name="G13" fmla="cos 13500 279862"/>
              <a:gd name="G14" fmla="sin 13500 279862"/>
              <a:gd name="G15" fmla="+- G11 10800 0"/>
              <a:gd name="G16" fmla="+- G12 10800 0"/>
              <a:gd name="G17" fmla="+- G13 10800 0"/>
              <a:gd name="G18" fmla="+- G14 10800 0"/>
              <a:gd name="G19" fmla="*/ 9655 1 2"/>
              <a:gd name="G20" fmla="+- G19 5400 0"/>
              <a:gd name="G21" fmla="cos G20 279862"/>
              <a:gd name="G22" fmla="sin G20 279862"/>
              <a:gd name="G23" fmla="+- G21 10800 0"/>
              <a:gd name="G24" fmla="+- G12 G23 G22"/>
              <a:gd name="G25" fmla="+- G22 G23 G11"/>
              <a:gd name="G26" fmla="cos 10800 279862"/>
              <a:gd name="G27" fmla="sin 10800 279862"/>
              <a:gd name="G28" fmla="cos 9655 279862"/>
              <a:gd name="G29" fmla="sin 9655 279862"/>
              <a:gd name="G30" fmla="+- G26 10800 0"/>
              <a:gd name="G31" fmla="+- G27 10800 0"/>
              <a:gd name="G32" fmla="+- G28 10800 0"/>
              <a:gd name="G33" fmla="+- G29 10800 0"/>
              <a:gd name="G34" fmla="+- G19 5400 0"/>
              <a:gd name="G35" fmla="cos G34 -8691222"/>
              <a:gd name="G36" fmla="sin G34 -8691222"/>
              <a:gd name="G37" fmla="+/ -8691222 279862 2"/>
              <a:gd name="T2" fmla="*/ 180 256 1"/>
              <a:gd name="T3" fmla="*/ 0 256 1"/>
              <a:gd name="G38" fmla="+- G37 T2 T3"/>
              <a:gd name="G39" fmla="?: G2 G37 G38"/>
              <a:gd name="G40" fmla="cos 10800 G39"/>
              <a:gd name="G41" fmla="sin 10800 G39"/>
              <a:gd name="G42" fmla="cos 9655 G39"/>
              <a:gd name="G43" fmla="sin 9655 G39"/>
              <a:gd name="G44" fmla="+- G40 10800 0"/>
              <a:gd name="G45" fmla="+- G41 10800 0"/>
              <a:gd name="G46" fmla="+- G42 10800 0"/>
              <a:gd name="G47" fmla="+- G43 10800 0"/>
              <a:gd name="G48" fmla="+- G35 10800 0"/>
              <a:gd name="G49" fmla="+- G36 10800 0"/>
              <a:gd name="T4" fmla="*/ 15504 w 21600"/>
              <a:gd name="T5" fmla="*/ 1078 h 21600"/>
              <a:gd name="T6" fmla="*/ 3874 w 21600"/>
              <a:gd name="T7" fmla="*/ 3273 h 21600"/>
              <a:gd name="T8" fmla="*/ 15006 w 21600"/>
              <a:gd name="T9" fmla="*/ 2109 h 21600"/>
              <a:gd name="T10" fmla="*/ 24262 w 21600"/>
              <a:gd name="T11" fmla="*/ 11805 h 21600"/>
              <a:gd name="T12" fmla="*/ 20755 w 21600"/>
              <a:gd name="T13" fmla="*/ 14825 h 21600"/>
              <a:gd name="T14" fmla="*/ 17735 w 21600"/>
              <a:gd name="T15" fmla="*/ 1131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28" y="11518"/>
                </a:moveTo>
                <a:cubicBezTo>
                  <a:pt x="20446" y="11279"/>
                  <a:pt x="20455" y="11039"/>
                  <a:pt x="20455" y="10800"/>
                </a:cubicBezTo>
                <a:cubicBezTo>
                  <a:pt x="20455" y="5467"/>
                  <a:pt x="16132" y="1145"/>
                  <a:pt x="10800" y="1145"/>
                </a:cubicBezTo>
                <a:cubicBezTo>
                  <a:pt x="8378" y="1144"/>
                  <a:pt x="6044" y="2055"/>
                  <a:pt x="4262" y="3694"/>
                </a:cubicBezTo>
                <a:lnTo>
                  <a:pt x="3487" y="2852"/>
                </a:lnTo>
                <a:cubicBezTo>
                  <a:pt x="5480" y="1018"/>
                  <a:pt x="8090" y="-1"/>
                  <a:pt x="10800" y="0"/>
                </a:cubicBezTo>
                <a:cubicBezTo>
                  <a:pt x="16764" y="0"/>
                  <a:pt x="21600" y="4835"/>
                  <a:pt x="21600" y="10800"/>
                </a:cubicBezTo>
                <a:cubicBezTo>
                  <a:pt x="21600" y="11068"/>
                  <a:pt x="21589" y="11336"/>
                  <a:pt x="21570" y="11604"/>
                </a:cubicBezTo>
                <a:lnTo>
                  <a:pt x="24262" y="11805"/>
                </a:lnTo>
                <a:lnTo>
                  <a:pt x="20755" y="14825"/>
                </a:lnTo>
                <a:lnTo>
                  <a:pt x="17735" y="11317"/>
                </a:lnTo>
                <a:lnTo>
                  <a:pt x="20428" y="11518"/>
                </a:lnTo>
                <a:close/>
              </a:path>
            </a:pathLst>
          </a:custGeom>
          <a:solidFill>
            <a:srgbClr val="FFFF00"/>
          </a:solidFill>
          <a:ln w="57150" algn="ctr">
            <a:noFill/>
            <a:miter lim="800000"/>
            <a:headEnd/>
            <a:tailEnd/>
          </a:ln>
          <a:effectLst>
            <a:outerShdw dist="81320" dir="2319588" algn="ctr" rotWithShape="0">
              <a:schemeClr val="bg2"/>
            </a:outerShdw>
          </a:effectLst>
        </p:spPr>
        <p:txBody>
          <a:bodyPr wrap="none" anchor="ctr"/>
          <a:lstStyle/>
          <a:p>
            <a:pPr>
              <a:defRPr/>
            </a:pPr>
            <a:endParaRPr lang="en-US"/>
          </a:p>
        </p:txBody>
      </p:sp>
      <p:sp>
        <p:nvSpPr>
          <p:cNvPr id="147462" name="AutoShape 6"/>
          <p:cNvSpPr>
            <a:spLocks noChangeArrowheads="1"/>
          </p:cNvSpPr>
          <p:nvPr/>
        </p:nvSpPr>
        <p:spPr bwMode="auto">
          <a:xfrm rot="-1468553" flipH="1" flipV="1">
            <a:off x="2657292" y="1865187"/>
            <a:ext cx="4303175" cy="3895418"/>
          </a:xfrm>
          <a:custGeom>
            <a:avLst/>
            <a:gdLst>
              <a:gd name="G0" fmla="+- 279862 0 0"/>
              <a:gd name="G1" fmla="+- -8691222 0 0"/>
              <a:gd name="G2" fmla="+- 279862 0 -8691222"/>
              <a:gd name="G3" fmla="+- 10800 0 0"/>
              <a:gd name="G4" fmla="+- 0 0 279862"/>
              <a:gd name="T0" fmla="*/ 360 256 1"/>
              <a:gd name="T1" fmla="*/ 0 256 1"/>
              <a:gd name="G5" fmla="+- G2 T0 T1"/>
              <a:gd name="G6" fmla="?: G2 G2 G5"/>
              <a:gd name="G7" fmla="+- 0 0 G6"/>
              <a:gd name="G8" fmla="+- 9655 0 0"/>
              <a:gd name="G9" fmla="+- 0 0 -8691222"/>
              <a:gd name="G10" fmla="+- 9655 0 2700"/>
              <a:gd name="G11" fmla="cos G10 279862"/>
              <a:gd name="G12" fmla="sin G10 279862"/>
              <a:gd name="G13" fmla="cos 13500 279862"/>
              <a:gd name="G14" fmla="sin 13500 279862"/>
              <a:gd name="G15" fmla="+- G11 10800 0"/>
              <a:gd name="G16" fmla="+- G12 10800 0"/>
              <a:gd name="G17" fmla="+- G13 10800 0"/>
              <a:gd name="G18" fmla="+- G14 10800 0"/>
              <a:gd name="G19" fmla="*/ 9655 1 2"/>
              <a:gd name="G20" fmla="+- G19 5400 0"/>
              <a:gd name="G21" fmla="cos G20 279862"/>
              <a:gd name="G22" fmla="sin G20 279862"/>
              <a:gd name="G23" fmla="+- G21 10800 0"/>
              <a:gd name="G24" fmla="+- G12 G23 G22"/>
              <a:gd name="G25" fmla="+- G22 G23 G11"/>
              <a:gd name="G26" fmla="cos 10800 279862"/>
              <a:gd name="G27" fmla="sin 10800 279862"/>
              <a:gd name="G28" fmla="cos 9655 279862"/>
              <a:gd name="G29" fmla="sin 9655 279862"/>
              <a:gd name="G30" fmla="+- G26 10800 0"/>
              <a:gd name="G31" fmla="+- G27 10800 0"/>
              <a:gd name="G32" fmla="+- G28 10800 0"/>
              <a:gd name="G33" fmla="+- G29 10800 0"/>
              <a:gd name="G34" fmla="+- G19 5400 0"/>
              <a:gd name="G35" fmla="cos G34 -8691222"/>
              <a:gd name="G36" fmla="sin G34 -8691222"/>
              <a:gd name="G37" fmla="+/ -8691222 279862 2"/>
              <a:gd name="T2" fmla="*/ 180 256 1"/>
              <a:gd name="T3" fmla="*/ 0 256 1"/>
              <a:gd name="G38" fmla="+- G37 T2 T3"/>
              <a:gd name="G39" fmla="?: G2 G37 G38"/>
              <a:gd name="G40" fmla="cos 10800 G39"/>
              <a:gd name="G41" fmla="sin 10800 G39"/>
              <a:gd name="G42" fmla="cos 9655 G39"/>
              <a:gd name="G43" fmla="sin 9655 G39"/>
              <a:gd name="G44" fmla="+- G40 10800 0"/>
              <a:gd name="G45" fmla="+- G41 10800 0"/>
              <a:gd name="G46" fmla="+- G42 10800 0"/>
              <a:gd name="G47" fmla="+- G43 10800 0"/>
              <a:gd name="G48" fmla="+- G35 10800 0"/>
              <a:gd name="G49" fmla="+- G36 10800 0"/>
              <a:gd name="T4" fmla="*/ 15504 w 21600"/>
              <a:gd name="T5" fmla="*/ 1078 h 21600"/>
              <a:gd name="T6" fmla="*/ 3874 w 21600"/>
              <a:gd name="T7" fmla="*/ 3273 h 21600"/>
              <a:gd name="T8" fmla="*/ 15006 w 21600"/>
              <a:gd name="T9" fmla="*/ 2109 h 21600"/>
              <a:gd name="T10" fmla="*/ 24262 w 21600"/>
              <a:gd name="T11" fmla="*/ 11805 h 21600"/>
              <a:gd name="T12" fmla="*/ 20755 w 21600"/>
              <a:gd name="T13" fmla="*/ 14825 h 21600"/>
              <a:gd name="T14" fmla="*/ 17735 w 21600"/>
              <a:gd name="T15" fmla="*/ 1131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28" y="11518"/>
                </a:moveTo>
                <a:cubicBezTo>
                  <a:pt x="20446" y="11279"/>
                  <a:pt x="20455" y="11039"/>
                  <a:pt x="20455" y="10800"/>
                </a:cubicBezTo>
                <a:cubicBezTo>
                  <a:pt x="20455" y="5467"/>
                  <a:pt x="16132" y="1145"/>
                  <a:pt x="10800" y="1145"/>
                </a:cubicBezTo>
                <a:cubicBezTo>
                  <a:pt x="8378" y="1144"/>
                  <a:pt x="6044" y="2055"/>
                  <a:pt x="4262" y="3694"/>
                </a:cubicBezTo>
                <a:lnTo>
                  <a:pt x="3487" y="2852"/>
                </a:lnTo>
                <a:cubicBezTo>
                  <a:pt x="5480" y="1018"/>
                  <a:pt x="8090" y="-1"/>
                  <a:pt x="10800" y="0"/>
                </a:cubicBezTo>
                <a:cubicBezTo>
                  <a:pt x="16764" y="0"/>
                  <a:pt x="21600" y="4835"/>
                  <a:pt x="21600" y="10800"/>
                </a:cubicBezTo>
                <a:cubicBezTo>
                  <a:pt x="21600" y="11068"/>
                  <a:pt x="21589" y="11336"/>
                  <a:pt x="21570" y="11604"/>
                </a:cubicBezTo>
                <a:lnTo>
                  <a:pt x="24262" y="11805"/>
                </a:lnTo>
                <a:lnTo>
                  <a:pt x="20755" y="14825"/>
                </a:lnTo>
                <a:lnTo>
                  <a:pt x="17735" y="11317"/>
                </a:lnTo>
                <a:lnTo>
                  <a:pt x="20428" y="11518"/>
                </a:lnTo>
                <a:close/>
              </a:path>
            </a:pathLst>
          </a:custGeom>
          <a:solidFill>
            <a:srgbClr val="FFFF00"/>
          </a:solidFill>
          <a:ln w="57150" algn="ctr">
            <a:noFill/>
            <a:miter lim="800000"/>
            <a:headEnd/>
            <a:tailEnd/>
          </a:ln>
          <a:effectLst>
            <a:outerShdw dist="81320" dir="2319588" algn="ctr" rotWithShape="0">
              <a:schemeClr val="bg2"/>
            </a:outerShdw>
          </a:effectLst>
        </p:spPr>
        <p:txBody>
          <a:bodyPr wrap="none" anchor="ctr"/>
          <a:lstStyle/>
          <a:p>
            <a:pPr>
              <a:defRPr/>
            </a:pPr>
            <a:endParaRPr lang="en-US"/>
          </a:p>
        </p:txBody>
      </p:sp>
      <p:grpSp>
        <p:nvGrpSpPr>
          <p:cNvPr id="2" name="Group 7"/>
          <p:cNvGrpSpPr>
            <a:grpSpLocks/>
          </p:cNvGrpSpPr>
          <p:nvPr/>
        </p:nvGrpSpPr>
        <p:grpSpPr bwMode="auto">
          <a:xfrm>
            <a:off x="0" y="1335088"/>
            <a:ext cx="2187575" cy="1779587"/>
            <a:chOff x="0" y="841"/>
            <a:chExt cx="1378" cy="1121"/>
          </a:xfrm>
        </p:grpSpPr>
        <p:sp>
          <p:nvSpPr>
            <p:cNvPr id="147464" name="Text Box 8"/>
            <p:cNvSpPr txBox="1">
              <a:spLocks noChangeArrowheads="1"/>
            </p:cNvSpPr>
            <p:nvPr/>
          </p:nvSpPr>
          <p:spPr bwMode="auto">
            <a:xfrm>
              <a:off x="0" y="841"/>
              <a:ext cx="1239" cy="1019"/>
            </a:xfrm>
            <a:prstGeom prst="rect">
              <a:avLst/>
            </a:prstGeom>
            <a:noFill/>
            <a:ln w="9525">
              <a:noFill/>
              <a:miter lim="800000"/>
              <a:headEnd/>
              <a:tailEnd/>
            </a:ln>
            <a:effectLst/>
          </p:spPr>
          <p:txBody>
            <a:bodyPr anchor="ctr" anchorCtr="1"/>
            <a:lstStyle/>
            <a:p>
              <a:pPr algn="ctr" eaLnBrk="0" hangingPunct="0">
                <a:spcBef>
                  <a:spcPct val="50000"/>
                </a:spcBef>
                <a:defRPr/>
              </a:pPr>
              <a:r>
                <a:rPr lang="en-US" sz="2000" b="1">
                  <a:effectLst>
                    <a:outerShdw blurRad="38100" dist="38100" dir="2700000" algn="tl">
                      <a:srgbClr val="C0C0C0"/>
                    </a:outerShdw>
                  </a:effectLst>
                </a:rPr>
                <a:t>ONE POUND OF  FORCE  APPLIED TO WRENCH (FORCE)</a:t>
              </a:r>
            </a:p>
          </p:txBody>
        </p:sp>
        <p:sp>
          <p:nvSpPr>
            <p:cNvPr id="147465" name="Line 9"/>
            <p:cNvSpPr>
              <a:spLocks noChangeShapeType="1"/>
            </p:cNvSpPr>
            <p:nvPr/>
          </p:nvSpPr>
          <p:spPr bwMode="auto">
            <a:xfrm flipV="1">
              <a:off x="538" y="1962"/>
              <a:ext cx="840" cy="0"/>
            </a:xfrm>
            <a:prstGeom prst="line">
              <a:avLst/>
            </a:prstGeom>
            <a:noFill/>
            <a:ln w="76200">
              <a:solidFill>
                <a:srgbClr val="FF0000"/>
              </a:solidFill>
              <a:round/>
              <a:headEnd/>
              <a:tailEnd type="triangle" w="med" len="med"/>
            </a:ln>
            <a:effectLst>
              <a:outerShdw dist="35921" dir="2700000" algn="ctr" rotWithShape="0">
                <a:schemeClr val="bg2"/>
              </a:outerShdw>
            </a:effectLst>
          </p:spPr>
          <p:txBody>
            <a:bodyPr/>
            <a:lstStyle/>
            <a:p>
              <a:pPr>
                <a:defRPr/>
              </a:pPr>
              <a:endParaRPr lang="en-US"/>
            </a:p>
          </p:txBody>
        </p:sp>
      </p:grpSp>
      <p:grpSp>
        <p:nvGrpSpPr>
          <p:cNvPr id="3" name="Group 10"/>
          <p:cNvGrpSpPr>
            <a:grpSpLocks/>
          </p:cNvGrpSpPr>
          <p:nvPr/>
        </p:nvGrpSpPr>
        <p:grpSpPr bwMode="auto">
          <a:xfrm>
            <a:off x="0" y="3505200"/>
            <a:ext cx="3319463" cy="2155825"/>
            <a:chOff x="0" y="2208"/>
            <a:chExt cx="2091" cy="1358"/>
          </a:xfrm>
        </p:grpSpPr>
        <p:sp>
          <p:nvSpPr>
            <p:cNvPr id="147467" name="Text Box 11"/>
            <p:cNvSpPr txBox="1">
              <a:spLocks noChangeArrowheads="1"/>
            </p:cNvSpPr>
            <p:nvPr/>
          </p:nvSpPr>
          <p:spPr bwMode="auto">
            <a:xfrm>
              <a:off x="0" y="2593"/>
              <a:ext cx="1238" cy="973"/>
            </a:xfrm>
            <a:prstGeom prst="rect">
              <a:avLst/>
            </a:prstGeom>
            <a:noFill/>
            <a:ln w="9525">
              <a:noFill/>
              <a:miter lim="800000"/>
              <a:headEnd/>
              <a:tailEnd/>
            </a:ln>
            <a:effectLst/>
          </p:spPr>
          <p:txBody>
            <a:bodyPr anchor="ctr" anchorCtr="1"/>
            <a:lstStyle/>
            <a:p>
              <a:pPr algn="ctr" eaLnBrk="0" hangingPunct="0">
                <a:spcBef>
                  <a:spcPct val="50000"/>
                </a:spcBef>
                <a:defRPr/>
              </a:pPr>
              <a:r>
                <a:rPr lang="en-US" sz="2000" b="1">
                  <a:effectLst>
                    <a:outerShdw blurRad="38100" dist="38100" dir="2700000" algn="tl">
                      <a:srgbClr val="C0C0C0"/>
                    </a:outerShdw>
                  </a:effectLst>
                </a:rPr>
                <a:t>WRENCH IS ONE FOOT LONG</a:t>
              </a:r>
            </a:p>
            <a:p>
              <a:pPr algn="ctr" eaLnBrk="0" hangingPunct="0">
                <a:spcBef>
                  <a:spcPct val="50000"/>
                </a:spcBef>
                <a:defRPr/>
              </a:pPr>
              <a:r>
                <a:rPr lang="en-US" sz="2000" b="1">
                  <a:effectLst>
                    <a:outerShdw blurRad="38100" dist="38100" dir="2700000" algn="tl">
                      <a:srgbClr val="C0C0C0"/>
                    </a:outerShdw>
                  </a:effectLst>
                </a:rPr>
                <a:t>(DISTANCE)</a:t>
              </a:r>
            </a:p>
          </p:txBody>
        </p:sp>
        <p:sp>
          <p:nvSpPr>
            <p:cNvPr id="147468" name="Line 12"/>
            <p:cNvSpPr>
              <a:spLocks noChangeShapeType="1"/>
            </p:cNvSpPr>
            <p:nvPr/>
          </p:nvSpPr>
          <p:spPr bwMode="auto">
            <a:xfrm flipV="1">
              <a:off x="1087" y="2208"/>
              <a:ext cx="1004" cy="531"/>
            </a:xfrm>
            <a:prstGeom prst="line">
              <a:avLst/>
            </a:prstGeom>
            <a:noFill/>
            <a:ln w="76200">
              <a:solidFill>
                <a:srgbClr val="FF0000"/>
              </a:solidFill>
              <a:round/>
              <a:headEnd/>
              <a:tailEnd type="triangle" w="med" len="med"/>
            </a:ln>
            <a:effectLst>
              <a:outerShdw dist="35921" dir="2700000" algn="ctr" rotWithShape="0">
                <a:schemeClr val="bg2"/>
              </a:outerShdw>
            </a:effectLst>
          </p:spPr>
          <p:txBody>
            <a:bodyPr/>
            <a:lstStyle/>
            <a:p>
              <a:pPr>
                <a:defRPr/>
              </a:pPr>
              <a:endParaRPr lang="en-US"/>
            </a:p>
          </p:txBody>
        </p:sp>
      </p:grpSp>
      <p:sp>
        <p:nvSpPr>
          <p:cNvPr id="147469" name="Text Box 13"/>
          <p:cNvSpPr txBox="1">
            <a:spLocks noChangeArrowheads="1"/>
          </p:cNvSpPr>
          <p:nvPr/>
        </p:nvSpPr>
        <p:spPr bwMode="auto">
          <a:xfrm>
            <a:off x="5257800" y="1752600"/>
            <a:ext cx="3722687" cy="1052513"/>
          </a:xfrm>
          <a:prstGeom prst="rect">
            <a:avLst/>
          </a:prstGeom>
          <a:solidFill>
            <a:srgbClr val="0000FF"/>
          </a:solidFill>
          <a:ln w="9525">
            <a:solidFill>
              <a:srgbClr val="000000"/>
            </a:solidFill>
            <a:miter lim="800000"/>
            <a:headEnd/>
            <a:tailEnd/>
          </a:ln>
          <a:effectLst>
            <a:outerShdw dist="71842" dir="2700000" algn="ctr" rotWithShape="0">
              <a:schemeClr val="bg2"/>
            </a:outerShdw>
          </a:effectLst>
        </p:spPr>
        <p:txBody>
          <a:bodyPr anchor="ctr" anchorCtr="1"/>
          <a:lstStyle/>
          <a:p>
            <a:pPr algn="ctr" eaLnBrk="0" hangingPunct="0">
              <a:spcBef>
                <a:spcPct val="50000"/>
              </a:spcBef>
              <a:defRPr/>
            </a:pPr>
            <a:r>
              <a:rPr lang="en-US" sz="2000" b="1" dirty="0">
                <a:solidFill>
                  <a:srgbClr val="FFFF00"/>
                </a:solidFill>
                <a:effectLst>
                  <a:outerShdw blurRad="38100" dist="38100" dir="2700000" algn="tl">
                    <a:srgbClr val="000000"/>
                  </a:outerShdw>
                </a:effectLst>
              </a:rPr>
              <a:t>1 POUND (FORCE) </a:t>
            </a:r>
            <a:br>
              <a:rPr lang="en-US" sz="2000" b="1" dirty="0">
                <a:solidFill>
                  <a:srgbClr val="FFFF00"/>
                </a:solidFill>
                <a:effectLst>
                  <a:outerShdw blurRad="38100" dist="38100" dir="2700000" algn="tl">
                    <a:srgbClr val="000000"/>
                  </a:outerShdw>
                </a:effectLst>
              </a:rPr>
            </a:br>
            <a:r>
              <a:rPr lang="en-US" sz="2000" b="1" dirty="0">
                <a:solidFill>
                  <a:srgbClr val="FFFF00"/>
                </a:solidFill>
                <a:effectLst>
                  <a:outerShdw blurRad="38100" dist="38100" dir="2700000" algn="tl">
                    <a:srgbClr val="000000"/>
                  </a:outerShdw>
                </a:effectLst>
              </a:rPr>
              <a:t>x  1 FOOT (DISTANCE) </a:t>
            </a:r>
            <a:br>
              <a:rPr lang="en-US" sz="2000" b="1" dirty="0">
                <a:solidFill>
                  <a:srgbClr val="FFFF00"/>
                </a:solidFill>
                <a:effectLst>
                  <a:outerShdw blurRad="38100" dist="38100" dir="2700000" algn="tl">
                    <a:srgbClr val="000000"/>
                  </a:outerShdw>
                </a:effectLst>
              </a:rPr>
            </a:br>
            <a:r>
              <a:rPr lang="en-US" sz="2000" b="1" dirty="0">
                <a:solidFill>
                  <a:srgbClr val="FFFF00"/>
                </a:solidFill>
                <a:effectLst>
                  <a:outerShdw blurRad="38100" dist="38100" dir="2700000" algn="tl">
                    <a:srgbClr val="000000"/>
                  </a:outerShdw>
                </a:effectLst>
              </a:rPr>
              <a:t>= 1 FOOT-POUND (TORQUE)</a:t>
            </a:r>
          </a:p>
        </p:txBody>
      </p:sp>
      <p:pic>
        <p:nvPicPr>
          <p:cNvPr id="15" name="Picture 1" descr="C:\Documents and Settings\edickinson\My Documents\BannerTBL\Employability Skills\dreamstimefree_10053288.jpg"/>
          <p:cNvPicPr>
            <a:picLocks noChangeAspect="1" noChangeArrowheads="1"/>
          </p:cNvPicPr>
          <p:nvPr/>
        </p:nvPicPr>
        <p:blipFill>
          <a:blip r:embed="rId5" cstate="print"/>
          <a:srcRect/>
          <a:stretch>
            <a:fillRect/>
          </a:stretch>
        </p:blipFill>
        <p:spPr bwMode="auto">
          <a:xfrm>
            <a:off x="8039061" y="304800"/>
            <a:ext cx="1104939" cy="990600"/>
          </a:xfrm>
          <a:prstGeom prst="rect">
            <a:avLst/>
          </a:prstGeom>
          <a:ln>
            <a:noFill/>
          </a:ln>
          <a:effectLst>
            <a:outerShdw blurRad="292100" dist="139700" dir="2700000" algn="tl" rotWithShape="0">
              <a:srgbClr val="333333">
                <a:alpha val="65000"/>
              </a:srgbClr>
            </a:outerShdw>
          </a:effectLst>
        </p:spPr>
      </p:pic>
      <p:sp>
        <p:nvSpPr>
          <p:cNvPr id="1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38</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147460"/>
                                        </p:tgtEl>
                                        <p:attrNameLst>
                                          <p:attrName>style.visibility</p:attrName>
                                        </p:attrNameLst>
                                      </p:cBhvr>
                                      <p:to>
                                        <p:strVal val="visible"/>
                                      </p:to>
                                    </p:set>
                                    <p:animEffect transition="in" filter="fade">
                                      <p:cBhvr>
                                        <p:cTn id="7" dur="2000"/>
                                        <p:tgtEl>
                                          <p:spTgt spid="147460"/>
                                        </p:tgtEl>
                                      </p:cBhvr>
                                    </p:animEffect>
                                    <p:anim calcmode="lin" valueType="num">
                                      <p:cBhvr>
                                        <p:cTn id="8" dur="2000" fill="hold"/>
                                        <p:tgtEl>
                                          <p:spTgt spid="147460"/>
                                        </p:tgtEl>
                                        <p:attrNameLst>
                                          <p:attrName>style.rotation</p:attrName>
                                        </p:attrNameLst>
                                      </p:cBhvr>
                                      <p:tavLst>
                                        <p:tav tm="0">
                                          <p:val>
                                            <p:fltVal val="720"/>
                                          </p:val>
                                        </p:tav>
                                        <p:tav tm="100000">
                                          <p:val>
                                            <p:fltVal val="0"/>
                                          </p:val>
                                        </p:tav>
                                      </p:tavLst>
                                    </p:anim>
                                    <p:anim calcmode="lin" valueType="num">
                                      <p:cBhvr>
                                        <p:cTn id="9" dur="2000" fill="hold"/>
                                        <p:tgtEl>
                                          <p:spTgt spid="147460"/>
                                        </p:tgtEl>
                                        <p:attrNameLst>
                                          <p:attrName>ppt_h</p:attrName>
                                        </p:attrNameLst>
                                      </p:cBhvr>
                                      <p:tavLst>
                                        <p:tav tm="0">
                                          <p:val>
                                            <p:fltVal val="0"/>
                                          </p:val>
                                        </p:tav>
                                        <p:tav tm="100000">
                                          <p:val>
                                            <p:strVal val="#ppt_h"/>
                                          </p:val>
                                        </p:tav>
                                      </p:tavLst>
                                    </p:anim>
                                    <p:anim calcmode="lin" valueType="num">
                                      <p:cBhvr>
                                        <p:cTn id="10" dur="2000" fill="hold"/>
                                        <p:tgtEl>
                                          <p:spTgt spid="147460"/>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7"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000" fill="hold"/>
                                        <p:tgtEl>
                                          <p:spTgt spid="3"/>
                                        </p:tgtEl>
                                        <p:attrNameLst>
                                          <p:attrName>ppt_x</p:attrName>
                                        </p:attrNameLst>
                                      </p:cBhvr>
                                      <p:tavLst>
                                        <p:tav tm="0">
                                          <p:val>
                                            <p:strVal val="#ppt_x"/>
                                          </p:val>
                                        </p:tav>
                                        <p:tav tm="100000">
                                          <p:val>
                                            <p:strVal val="#ppt_x"/>
                                          </p:val>
                                        </p:tav>
                                      </p:tavLst>
                                    </p:anim>
                                    <p:anim calcmode="lin" valueType="num">
                                      <p:cBhvr additive="base">
                                        <p:cTn id="16"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7"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2000" fill="hold"/>
                                        <p:tgtEl>
                                          <p:spTgt spid="2"/>
                                        </p:tgtEl>
                                        <p:attrNameLst>
                                          <p:attrName>ppt_x</p:attrName>
                                        </p:attrNameLst>
                                      </p:cBhvr>
                                      <p:tavLst>
                                        <p:tav tm="0">
                                          <p:val>
                                            <p:strVal val="#ppt_x"/>
                                          </p:val>
                                        </p:tav>
                                        <p:tav tm="100000">
                                          <p:val>
                                            <p:strVal val="#ppt_x"/>
                                          </p:val>
                                        </p:tav>
                                      </p:tavLst>
                                    </p:anim>
                                    <p:anim calcmode="lin" valueType="num">
                                      <p:cBhvr additive="base">
                                        <p:cTn id="22"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147461"/>
                                        </p:tgtEl>
                                        <p:attrNameLst>
                                          <p:attrName>style.visibility</p:attrName>
                                        </p:attrNameLst>
                                      </p:cBhvr>
                                      <p:to>
                                        <p:strVal val="visible"/>
                                      </p:to>
                                    </p:set>
                                    <p:animEffect transition="in" filter="wheel(4)">
                                      <p:cBhvr>
                                        <p:cTn id="27" dur="2000"/>
                                        <p:tgtEl>
                                          <p:spTgt spid="147461"/>
                                        </p:tgtEl>
                                      </p:cBhvr>
                                    </p:animEffect>
                                  </p:childTnLst>
                                </p:cTn>
                              </p:par>
                            </p:childTnLst>
                          </p:cTn>
                        </p:par>
                        <p:par>
                          <p:cTn id="28" fill="hold">
                            <p:stCondLst>
                              <p:cond delay="2000"/>
                            </p:stCondLst>
                            <p:childTnLst>
                              <p:par>
                                <p:cTn id="29" presetID="21" presetClass="entr" presetSubtype="4" fill="hold" nodeType="afterEffect">
                                  <p:stCondLst>
                                    <p:cond delay="0"/>
                                  </p:stCondLst>
                                  <p:childTnLst>
                                    <p:set>
                                      <p:cBhvr>
                                        <p:cTn id="30" dur="1" fill="hold">
                                          <p:stCondLst>
                                            <p:cond delay="0"/>
                                          </p:stCondLst>
                                        </p:cTn>
                                        <p:tgtEl>
                                          <p:spTgt spid="147462"/>
                                        </p:tgtEl>
                                        <p:attrNameLst>
                                          <p:attrName>style.visibility</p:attrName>
                                        </p:attrNameLst>
                                      </p:cBhvr>
                                      <p:to>
                                        <p:strVal val="visible"/>
                                      </p:to>
                                    </p:set>
                                    <p:animEffect transition="in" filter="wheel(4)">
                                      <p:cBhvr>
                                        <p:cTn id="31" dur="2000"/>
                                        <p:tgtEl>
                                          <p:spTgt spid="147462"/>
                                        </p:tgtEl>
                                      </p:cBhvr>
                                    </p:animEffect>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grpId="0" nodeType="clickEffect">
                                  <p:stCondLst>
                                    <p:cond delay="0"/>
                                  </p:stCondLst>
                                  <p:childTnLst>
                                    <p:set>
                                      <p:cBhvr>
                                        <p:cTn id="35" dur="1" fill="hold">
                                          <p:stCondLst>
                                            <p:cond delay="0"/>
                                          </p:stCondLst>
                                        </p:cTn>
                                        <p:tgtEl>
                                          <p:spTgt spid="147469"/>
                                        </p:tgtEl>
                                        <p:attrNameLst>
                                          <p:attrName>style.visibility</p:attrName>
                                        </p:attrNameLst>
                                      </p:cBhvr>
                                      <p:to>
                                        <p:strVal val="visible"/>
                                      </p:to>
                                    </p:set>
                                    <p:anim calcmode="lin" valueType="num">
                                      <p:cBhvr>
                                        <p:cTn id="36" dur="500" fill="hold"/>
                                        <p:tgtEl>
                                          <p:spTgt spid="147469"/>
                                        </p:tgtEl>
                                        <p:attrNameLst>
                                          <p:attrName>ppt_w</p:attrName>
                                        </p:attrNameLst>
                                      </p:cBhvr>
                                      <p:tavLst>
                                        <p:tav tm="0">
                                          <p:val>
                                            <p:fltVal val="0"/>
                                          </p:val>
                                        </p:tav>
                                        <p:tav tm="100000">
                                          <p:val>
                                            <p:strVal val="#ppt_w"/>
                                          </p:val>
                                        </p:tav>
                                      </p:tavLst>
                                    </p:anim>
                                    <p:anim calcmode="lin" valueType="num">
                                      <p:cBhvr>
                                        <p:cTn id="37" dur="500" fill="hold"/>
                                        <p:tgtEl>
                                          <p:spTgt spid="14746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220200" cy="1143000"/>
          </a:xfrm>
        </p:spPr>
        <p:txBody>
          <a:bodyPr>
            <a:normAutofit/>
          </a:bodyPr>
          <a:lstStyle/>
          <a:p>
            <a:r>
              <a:rPr lang="en-US" sz="4000" dirty="0" smtClean="0"/>
              <a:t>Friction Definitions</a:t>
            </a:r>
            <a:endParaRPr lang="en-US" sz="4000" dirty="0"/>
          </a:p>
        </p:txBody>
      </p:sp>
      <p:sp>
        <p:nvSpPr>
          <p:cNvPr id="3" name="Content Placeholder 2"/>
          <p:cNvSpPr>
            <a:spLocks noGrp="1"/>
          </p:cNvSpPr>
          <p:nvPr>
            <p:ph idx="1"/>
          </p:nvPr>
        </p:nvSpPr>
        <p:spPr>
          <a:xfrm>
            <a:off x="457200" y="1295400"/>
            <a:ext cx="8229600" cy="4572000"/>
          </a:xfrm>
        </p:spPr>
        <p:txBody>
          <a:bodyPr>
            <a:normAutofit lnSpcReduction="10000"/>
          </a:bodyPr>
          <a:lstStyle/>
          <a:p>
            <a:pPr marL="0" indent="0">
              <a:spcAft>
                <a:spcPts val="1200"/>
              </a:spcAft>
              <a:buNone/>
            </a:pPr>
            <a:r>
              <a:rPr lang="en-US" b="1" dirty="0" smtClean="0"/>
              <a:t>Rolling friction </a:t>
            </a:r>
            <a:r>
              <a:rPr lang="en-US" dirty="0" smtClean="0"/>
              <a:t>– </a:t>
            </a:r>
            <a:r>
              <a:rPr lang="en-US" dirty="0"/>
              <a:t>friction between a rolling object and a </a:t>
            </a:r>
            <a:r>
              <a:rPr lang="en-US" dirty="0" smtClean="0"/>
              <a:t>surface.</a:t>
            </a:r>
          </a:p>
          <a:p>
            <a:pPr marL="0" indent="0">
              <a:spcAft>
                <a:spcPts val="3000"/>
              </a:spcAft>
              <a:buNone/>
            </a:pPr>
            <a:endParaRPr lang="en-US" sz="1800" b="1" dirty="0" smtClean="0"/>
          </a:p>
          <a:p>
            <a:pPr marL="0" indent="0">
              <a:spcAft>
                <a:spcPts val="1200"/>
              </a:spcAft>
              <a:buNone/>
            </a:pPr>
            <a:r>
              <a:rPr lang="en-US" b="1" dirty="0" smtClean="0"/>
              <a:t>Kinetic friction </a:t>
            </a:r>
            <a:r>
              <a:rPr lang="en-US" dirty="0" smtClean="0"/>
              <a:t>– sliding friction</a:t>
            </a:r>
          </a:p>
          <a:p>
            <a:pPr marL="0" indent="0">
              <a:spcAft>
                <a:spcPts val="3000"/>
              </a:spcAft>
              <a:buNone/>
            </a:pPr>
            <a:endParaRPr lang="en-US" sz="1400" b="1" dirty="0" smtClean="0"/>
          </a:p>
          <a:p>
            <a:pPr marL="0" indent="0">
              <a:spcAft>
                <a:spcPts val="3000"/>
              </a:spcAft>
              <a:buNone/>
            </a:pPr>
            <a:r>
              <a:rPr lang="en-US" b="1" dirty="0" smtClean="0"/>
              <a:t>Static friction </a:t>
            </a:r>
            <a:r>
              <a:rPr lang="en-US" dirty="0" smtClean="0"/>
              <a:t>- </a:t>
            </a:r>
            <a:r>
              <a:rPr lang="en-US" dirty="0"/>
              <a:t>frictional force </a:t>
            </a:r>
            <a:r>
              <a:rPr lang="en-US" dirty="0" smtClean="0"/>
              <a:t>that</a:t>
            </a:r>
            <a:br>
              <a:rPr lang="en-US" dirty="0" smtClean="0"/>
            </a:br>
            <a:r>
              <a:rPr lang="en-US" dirty="0" smtClean="0"/>
              <a:t>prevents </a:t>
            </a:r>
            <a:r>
              <a:rPr lang="en-US" dirty="0"/>
              <a:t>or slows </a:t>
            </a:r>
            <a:r>
              <a:rPr lang="en-US" dirty="0" smtClean="0"/>
              <a:t>movement.</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1924050"/>
            <a:ext cx="1371600" cy="10287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6006" y="2743200"/>
            <a:ext cx="1981200" cy="14859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7925" y="4329240"/>
            <a:ext cx="1437362" cy="1645835"/>
          </a:xfrm>
          <a:prstGeom prst="rect">
            <a:avLst/>
          </a:prstGeom>
        </p:spPr>
      </p:pic>
      <p:sp>
        <p:nvSpPr>
          <p:cNvPr id="10"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39</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10104996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0" y="152400"/>
            <a:ext cx="9144000" cy="1143000"/>
          </a:xfrm>
        </p:spPr>
        <p:txBody>
          <a:bodyPr>
            <a:normAutofit/>
          </a:bodyPr>
          <a:lstStyle/>
          <a:p>
            <a:r>
              <a:rPr lang="en-US" sz="4000" dirty="0" smtClean="0"/>
              <a:t>Loosening a Fastener</a:t>
            </a:r>
          </a:p>
        </p:txBody>
      </p:sp>
      <p:sp>
        <p:nvSpPr>
          <p:cNvPr id="182275" name="Rectangle 3"/>
          <p:cNvSpPr>
            <a:spLocks noGrp="1" noChangeArrowheads="1"/>
          </p:cNvSpPr>
          <p:nvPr>
            <p:ph idx="1"/>
          </p:nvPr>
        </p:nvSpPr>
        <p:spPr>
          <a:xfrm>
            <a:off x="304800" y="1417638"/>
            <a:ext cx="8610600" cy="4525963"/>
          </a:xfrm>
        </p:spPr>
        <p:txBody>
          <a:bodyPr/>
          <a:lstStyle/>
          <a:p>
            <a:pPr marL="0" indent="0">
              <a:buFontTx/>
              <a:buNone/>
            </a:pPr>
            <a:r>
              <a:rPr lang="en-US" dirty="0" smtClean="0"/>
              <a:t>Factors that require more torque to remove a bolt:  </a:t>
            </a:r>
          </a:p>
          <a:p>
            <a:pPr marL="341313" indent="-341313"/>
            <a:r>
              <a:rPr lang="en-US" dirty="0" smtClean="0"/>
              <a:t> Lubricant or anti-seize degradation</a:t>
            </a:r>
          </a:p>
          <a:p>
            <a:pPr marL="341313" indent="-341313"/>
            <a:r>
              <a:rPr lang="en-US" dirty="0" smtClean="0"/>
              <a:t> Coatings on assembly (paint)</a:t>
            </a:r>
          </a:p>
          <a:p>
            <a:pPr marL="341313" indent="-341313"/>
            <a:r>
              <a:rPr lang="en-US" dirty="0" smtClean="0"/>
              <a:t> Corrosion of nut, bolt or flange</a:t>
            </a:r>
          </a:p>
          <a:p>
            <a:pPr marL="0" indent="0">
              <a:buFontTx/>
              <a:buNone/>
            </a:pPr>
            <a:endParaRPr lang="en-US" dirty="0" smtClean="0"/>
          </a:p>
        </p:txBody>
      </p:sp>
      <p:pic>
        <p:nvPicPr>
          <p:cNvPr id="5" name="Picture 4" descr="361px-Action_meca_equivalence_force_couple_plan.svg.png"/>
          <p:cNvPicPr>
            <a:picLocks noChangeAspect="1"/>
          </p:cNvPicPr>
          <p:nvPr/>
        </p:nvPicPr>
        <p:blipFill>
          <a:blip r:embed="rId4" cstate="print"/>
          <a:stretch>
            <a:fillRect/>
          </a:stretch>
        </p:blipFill>
        <p:spPr>
          <a:xfrm>
            <a:off x="5781675" y="3684448"/>
            <a:ext cx="2905125" cy="2261330"/>
          </a:xfrm>
          <a:prstGeom prst="rect">
            <a:avLst/>
          </a:prstGeom>
        </p:spPr>
      </p:pic>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40</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2275">
                                            <p:txEl>
                                              <p:pRg st="0" end="0"/>
                                            </p:txEl>
                                          </p:spTgt>
                                        </p:tgtEl>
                                        <p:attrNameLst>
                                          <p:attrName>style.visibility</p:attrName>
                                        </p:attrNameLst>
                                      </p:cBhvr>
                                      <p:to>
                                        <p:strVal val="visible"/>
                                      </p:to>
                                    </p:set>
                                    <p:animEffect transition="in" filter="fade">
                                      <p:cBhvr>
                                        <p:cTn id="7" dur="1000"/>
                                        <p:tgtEl>
                                          <p:spTgt spid="182275">
                                            <p:txEl>
                                              <p:pRg st="0" end="0"/>
                                            </p:txEl>
                                          </p:spTgt>
                                        </p:tgtEl>
                                      </p:cBhvr>
                                    </p:animEffect>
                                    <p:anim calcmode="lin" valueType="num">
                                      <p:cBhvr>
                                        <p:cTn id="8" dur="1000" fill="hold"/>
                                        <p:tgtEl>
                                          <p:spTgt spid="18227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22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2275">
                                            <p:txEl>
                                              <p:pRg st="1" end="1"/>
                                            </p:txEl>
                                          </p:spTgt>
                                        </p:tgtEl>
                                        <p:attrNameLst>
                                          <p:attrName>style.visibility</p:attrName>
                                        </p:attrNameLst>
                                      </p:cBhvr>
                                      <p:to>
                                        <p:strVal val="visible"/>
                                      </p:to>
                                    </p:set>
                                    <p:animEffect transition="in" filter="fade">
                                      <p:cBhvr>
                                        <p:cTn id="14" dur="1000"/>
                                        <p:tgtEl>
                                          <p:spTgt spid="182275">
                                            <p:txEl>
                                              <p:pRg st="1" end="1"/>
                                            </p:txEl>
                                          </p:spTgt>
                                        </p:tgtEl>
                                      </p:cBhvr>
                                    </p:animEffect>
                                    <p:anim calcmode="lin" valueType="num">
                                      <p:cBhvr>
                                        <p:cTn id="15" dur="1000" fill="hold"/>
                                        <p:tgtEl>
                                          <p:spTgt spid="18227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22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2275">
                                            <p:txEl>
                                              <p:pRg st="2" end="2"/>
                                            </p:txEl>
                                          </p:spTgt>
                                        </p:tgtEl>
                                        <p:attrNameLst>
                                          <p:attrName>style.visibility</p:attrName>
                                        </p:attrNameLst>
                                      </p:cBhvr>
                                      <p:to>
                                        <p:strVal val="visible"/>
                                      </p:to>
                                    </p:set>
                                    <p:animEffect transition="in" filter="fade">
                                      <p:cBhvr>
                                        <p:cTn id="21" dur="1000"/>
                                        <p:tgtEl>
                                          <p:spTgt spid="182275">
                                            <p:txEl>
                                              <p:pRg st="2" end="2"/>
                                            </p:txEl>
                                          </p:spTgt>
                                        </p:tgtEl>
                                      </p:cBhvr>
                                    </p:animEffect>
                                    <p:anim calcmode="lin" valueType="num">
                                      <p:cBhvr>
                                        <p:cTn id="22" dur="1000" fill="hold"/>
                                        <p:tgtEl>
                                          <p:spTgt spid="18227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8227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82275">
                                            <p:txEl>
                                              <p:pRg st="3" end="3"/>
                                            </p:txEl>
                                          </p:spTgt>
                                        </p:tgtEl>
                                        <p:attrNameLst>
                                          <p:attrName>style.visibility</p:attrName>
                                        </p:attrNameLst>
                                      </p:cBhvr>
                                      <p:to>
                                        <p:strVal val="visible"/>
                                      </p:to>
                                    </p:set>
                                    <p:animEffect transition="in" filter="fade">
                                      <p:cBhvr>
                                        <p:cTn id="28" dur="1000"/>
                                        <p:tgtEl>
                                          <p:spTgt spid="182275">
                                            <p:txEl>
                                              <p:pRg st="3" end="3"/>
                                            </p:txEl>
                                          </p:spTgt>
                                        </p:tgtEl>
                                      </p:cBhvr>
                                    </p:animEffect>
                                    <p:anim calcmode="lin" valueType="num">
                                      <p:cBhvr>
                                        <p:cTn id="29" dur="1000" fill="hold"/>
                                        <p:tgtEl>
                                          <p:spTgt spid="18227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8227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37012" y="152400"/>
            <a:ext cx="9181011" cy="1143000"/>
          </a:xfrm>
        </p:spPr>
        <p:txBody>
          <a:bodyPr>
            <a:normAutofit/>
          </a:bodyPr>
          <a:lstStyle/>
          <a:p>
            <a:r>
              <a:rPr lang="en-US" sz="4000" dirty="0" smtClean="0"/>
              <a:t>Fastener Corrosion and Torque</a:t>
            </a:r>
          </a:p>
        </p:txBody>
      </p:sp>
      <p:sp>
        <p:nvSpPr>
          <p:cNvPr id="184323" name="Rectangle 3"/>
          <p:cNvSpPr>
            <a:spLocks noGrp="1" noChangeArrowheads="1"/>
          </p:cNvSpPr>
          <p:nvPr>
            <p:ph idx="1"/>
          </p:nvPr>
        </p:nvSpPr>
        <p:spPr>
          <a:xfrm>
            <a:off x="457200" y="1488870"/>
            <a:ext cx="8229600" cy="4525963"/>
          </a:xfrm>
        </p:spPr>
        <p:txBody>
          <a:bodyPr/>
          <a:lstStyle/>
          <a:p>
            <a:pPr marL="0" indent="0">
              <a:buFontTx/>
              <a:buNone/>
            </a:pPr>
            <a:r>
              <a:rPr lang="en-US" dirty="0" smtClean="0"/>
              <a:t>Corrosion increases breakout torque of fasteners:</a:t>
            </a:r>
            <a:endParaRPr lang="en-US" sz="1200" dirty="0" smtClean="0"/>
          </a:p>
          <a:p>
            <a:r>
              <a:rPr lang="en-US" dirty="0" smtClean="0"/>
              <a:t>Humidity corrosion = 2X torque</a:t>
            </a:r>
          </a:p>
          <a:p>
            <a:r>
              <a:rPr lang="en-US" dirty="0" smtClean="0"/>
              <a:t>Chemical corrosion = 2.5X torque</a:t>
            </a:r>
          </a:p>
          <a:p>
            <a:r>
              <a:rPr lang="en-US" dirty="0" smtClean="0"/>
              <a:t>Sea Water = 2.5X torque</a:t>
            </a:r>
          </a:p>
          <a:p>
            <a:r>
              <a:rPr lang="en-US" dirty="0" smtClean="0"/>
              <a:t>Heat corrosion = 3X torque </a:t>
            </a:r>
          </a:p>
        </p:txBody>
      </p:sp>
      <p:pic>
        <p:nvPicPr>
          <p:cNvPr id="2" name="Picture 1" descr="rusted_nuts_and_bolts_place_mats-rfbaa656e5be042fc886c0f46d3e19fac_2cfku_8byvr_51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3581400"/>
            <a:ext cx="2438400" cy="2438400"/>
          </a:xfrm>
          <a:prstGeom prst="rect">
            <a:avLst/>
          </a:prstGeom>
          <a:effectLst>
            <a:outerShdw blurRad="79375" dist="101600" dir="2700000" algn="tl" rotWithShape="0">
              <a:srgbClr val="000000"/>
            </a:outerShdw>
          </a:effectLst>
        </p:spPr>
      </p:pic>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41</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4323">
                                            <p:txEl>
                                              <p:pRg st="0" end="0"/>
                                            </p:txEl>
                                          </p:spTgt>
                                        </p:tgtEl>
                                        <p:attrNameLst>
                                          <p:attrName>style.visibility</p:attrName>
                                        </p:attrNameLst>
                                      </p:cBhvr>
                                      <p:to>
                                        <p:strVal val="visible"/>
                                      </p:to>
                                    </p:set>
                                    <p:animEffect transition="in" filter="fade">
                                      <p:cBhvr>
                                        <p:cTn id="7" dur="1000"/>
                                        <p:tgtEl>
                                          <p:spTgt spid="184323">
                                            <p:txEl>
                                              <p:pRg st="0" end="0"/>
                                            </p:txEl>
                                          </p:spTgt>
                                        </p:tgtEl>
                                      </p:cBhvr>
                                    </p:animEffect>
                                    <p:anim calcmode="lin" valueType="num">
                                      <p:cBhvr>
                                        <p:cTn id="8" dur="1000" fill="hold"/>
                                        <p:tgtEl>
                                          <p:spTgt spid="1843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4323">
                                            <p:txEl>
                                              <p:pRg st="1" end="1"/>
                                            </p:txEl>
                                          </p:spTgt>
                                        </p:tgtEl>
                                        <p:attrNameLst>
                                          <p:attrName>style.visibility</p:attrName>
                                        </p:attrNameLst>
                                      </p:cBhvr>
                                      <p:to>
                                        <p:strVal val="visible"/>
                                      </p:to>
                                    </p:set>
                                    <p:animEffect transition="in" filter="fade">
                                      <p:cBhvr>
                                        <p:cTn id="14" dur="1000"/>
                                        <p:tgtEl>
                                          <p:spTgt spid="184323">
                                            <p:txEl>
                                              <p:pRg st="1" end="1"/>
                                            </p:txEl>
                                          </p:spTgt>
                                        </p:tgtEl>
                                      </p:cBhvr>
                                    </p:animEffect>
                                    <p:anim calcmode="lin" valueType="num">
                                      <p:cBhvr>
                                        <p:cTn id="15" dur="1000" fill="hold"/>
                                        <p:tgtEl>
                                          <p:spTgt spid="18432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43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4323">
                                            <p:txEl>
                                              <p:pRg st="2" end="2"/>
                                            </p:txEl>
                                          </p:spTgt>
                                        </p:tgtEl>
                                        <p:attrNameLst>
                                          <p:attrName>style.visibility</p:attrName>
                                        </p:attrNameLst>
                                      </p:cBhvr>
                                      <p:to>
                                        <p:strVal val="visible"/>
                                      </p:to>
                                    </p:set>
                                    <p:animEffect transition="in" filter="fade">
                                      <p:cBhvr>
                                        <p:cTn id="21" dur="1000"/>
                                        <p:tgtEl>
                                          <p:spTgt spid="184323">
                                            <p:txEl>
                                              <p:pRg st="2" end="2"/>
                                            </p:txEl>
                                          </p:spTgt>
                                        </p:tgtEl>
                                      </p:cBhvr>
                                    </p:animEffect>
                                    <p:anim calcmode="lin" valueType="num">
                                      <p:cBhvr>
                                        <p:cTn id="22" dur="1000" fill="hold"/>
                                        <p:tgtEl>
                                          <p:spTgt spid="18432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843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84323">
                                            <p:txEl>
                                              <p:pRg st="3" end="3"/>
                                            </p:txEl>
                                          </p:spTgt>
                                        </p:tgtEl>
                                        <p:attrNameLst>
                                          <p:attrName>style.visibility</p:attrName>
                                        </p:attrNameLst>
                                      </p:cBhvr>
                                      <p:to>
                                        <p:strVal val="visible"/>
                                      </p:to>
                                    </p:set>
                                    <p:animEffect transition="in" filter="fade">
                                      <p:cBhvr>
                                        <p:cTn id="28" dur="1000"/>
                                        <p:tgtEl>
                                          <p:spTgt spid="184323">
                                            <p:txEl>
                                              <p:pRg st="3" end="3"/>
                                            </p:txEl>
                                          </p:spTgt>
                                        </p:tgtEl>
                                      </p:cBhvr>
                                    </p:animEffect>
                                    <p:anim calcmode="lin" valueType="num">
                                      <p:cBhvr>
                                        <p:cTn id="29" dur="1000" fill="hold"/>
                                        <p:tgtEl>
                                          <p:spTgt spid="18432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843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84323">
                                            <p:txEl>
                                              <p:pRg st="4" end="4"/>
                                            </p:txEl>
                                          </p:spTgt>
                                        </p:tgtEl>
                                        <p:attrNameLst>
                                          <p:attrName>style.visibility</p:attrName>
                                        </p:attrNameLst>
                                      </p:cBhvr>
                                      <p:to>
                                        <p:strVal val="visible"/>
                                      </p:to>
                                    </p:set>
                                    <p:animEffect transition="in" filter="fade">
                                      <p:cBhvr>
                                        <p:cTn id="35" dur="1000"/>
                                        <p:tgtEl>
                                          <p:spTgt spid="184323">
                                            <p:txEl>
                                              <p:pRg st="4" end="4"/>
                                            </p:txEl>
                                          </p:spTgt>
                                        </p:tgtEl>
                                      </p:cBhvr>
                                    </p:animEffect>
                                    <p:anim calcmode="lin" valueType="num">
                                      <p:cBhvr>
                                        <p:cTn id="36" dur="1000" fill="hold"/>
                                        <p:tgtEl>
                                          <p:spTgt spid="18432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8432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a:xfrm>
            <a:off x="43543" y="152400"/>
            <a:ext cx="9117874" cy="1143000"/>
          </a:xfrm>
        </p:spPr>
        <p:txBody>
          <a:bodyPr>
            <a:normAutofit/>
          </a:bodyPr>
          <a:lstStyle/>
          <a:p>
            <a:r>
              <a:rPr lang="en-US" sz="4000" dirty="0" smtClean="0"/>
              <a:t>Torque Distribution Facts</a:t>
            </a:r>
          </a:p>
        </p:txBody>
      </p:sp>
      <p:sp>
        <p:nvSpPr>
          <p:cNvPr id="190467" name="Rectangle 3"/>
          <p:cNvSpPr>
            <a:spLocks noGrp="1" noChangeArrowheads="1"/>
          </p:cNvSpPr>
          <p:nvPr>
            <p:ph idx="1"/>
          </p:nvPr>
        </p:nvSpPr>
        <p:spPr>
          <a:xfrm>
            <a:off x="152400" y="1295399"/>
            <a:ext cx="8229600" cy="4525963"/>
          </a:xfrm>
        </p:spPr>
        <p:txBody>
          <a:bodyPr/>
          <a:lstStyle/>
          <a:p>
            <a:r>
              <a:rPr lang="en-US" dirty="0" smtClean="0"/>
              <a:t>Only 10% of applied torque effort results in useful bolt load</a:t>
            </a:r>
          </a:p>
          <a:p>
            <a:r>
              <a:rPr lang="en-US" dirty="0" smtClean="0"/>
              <a:t>50% is wasted overcoming nut face friction</a:t>
            </a:r>
          </a:p>
          <a:p>
            <a:r>
              <a:rPr lang="en-US" dirty="0" smtClean="0"/>
              <a:t>40% is wasted overcoming nut and bolt thread friction</a:t>
            </a:r>
          </a:p>
        </p:txBody>
      </p:sp>
      <p:pic>
        <p:nvPicPr>
          <p:cNvPr id="5" name="Picture 4" descr="800px-Torque_wrench_reading_view_0688.jpg"/>
          <p:cNvPicPr>
            <a:picLocks noChangeAspect="1"/>
          </p:cNvPicPr>
          <p:nvPr/>
        </p:nvPicPr>
        <p:blipFill>
          <a:blip r:embed="rId4" cstate="print"/>
          <a:stretch>
            <a:fillRect/>
          </a:stretch>
        </p:blipFill>
        <p:spPr>
          <a:xfrm>
            <a:off x="4800600" y="3558381"/>
            <a:ext cx="3200400" cy="2400300"/>
          </a:xfrm>
          <a:prstGeom prst="rect">
            <a:avLst/>
          </a:prstGeom>
          <a:ln>
            <a:noFill/>
          </a:ln>
          <a:effectLst>
            <a:outerShdw blurRad="292100" dist="139700" dir="2700000" algn="tl" rotWithShape="0">
              <a:srgbClr val="333333">
                <a:alpha val="65000"/>
              </a:srgbClr>
            </a:outerShdw>
          </a:effectLst>
        </p:spPr>
      </p:pic>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42</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0467">
                                            <p:txEl>
                                              <p:pRg st="0" end="0"/>
                                            </p:txEl>
                                          </p:spTgt>
                                        </p:tgtEl>
                                        <p:attrNameLst>
                                          <p:attrName>style.visibility</p:attrName>
                                        </p:attrNameLst>
                                      </p:cBhvr>
                                      <p:to>
                                        <p:strVal val="visible"/>
                                      </p:to>
                                    </p:set>
                                    <p:animEffect transition="in" filter="fade">
                                      <p:cBhvr>
                                        <p:cTn id="7" dur="1000"/>
                                        <p:tgtEl>
                                          <p:spTgt spid="190467">
                                            <p:txEl>
                                              <p:pRg st="0" end="0"/>
                                            </p:txEl>
                                          </p:spTgt>
                                        </p:tgtEl>
                                      </p:cBhvr>
                                    </p:animEffect>
                                    <p:anim calcmode="lin" valueType="num">
                                      <p:cBhvr>
                                        <p:cTn id="8" dur="1000" fill="hold"/>
                                        <p:tgtEl>
                                          <p:spTgt spid="1904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04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0467">
                                            <p:txEl>
                                              <p:pRg st="1" end="1"/>
                                            </p:txEl>
                                          </p:spTgt>
                                        </p:tgtEl>
                                        <p:attrNameLst>
                                          <p:attrName>style.visibility</p:attrName>
                                        </p:attrNameLst>
                                      </p:cBhvr>
                                      <p:to>
                                        <p:strVal val="visible"/>
                                      </p:to>
                                    </p:set>
                                    <p:animEffect transition="in" filter="fade">
                                      <p:cBhvr>
                                        <p:cTn id="14" dur="1000"/>
                                        <p:tgtEl>
                                          <p:spTgt spid="190467">
                                            <p:txEl>
                                              <p:pRg st="1" end="1"/>
                                            </p:txEl>
                                          </p:spTgt>
                                        </p:tgtEl>
                                      </p:cBhvr>
                                    </p:animEffect>
                                    <p:anim calcmode="lin" valueType="num">
                                      <p:cBhvr>
                                        <p:cTn id="15" dur="1000" fill="hold"/>
                                        <p:tgtEl>
                                          <p:spTgt spid="19046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04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90467">
                                            <p:txEl>
                                              <p:pRg st="2" end="2"/>
                                            </p:txEl>
                                          </p:spTgt>
                                        </p:tgtEl>
                                        <p:attrNameLst>
                                          <p:attrName>style.visibility</p:attrName>
                                        </p:attrNameLst>
                                      </p:cBhvr>
                                      <p:to>
                                        <p:strVal val="visible"/>
                                      </p:to>
                                    </p:set>
                                    <p:animEffect transition="in" filter="fade">
                                      <p:cBhvr>
                                        <p:cTn id="21" dur="1000"/>
                                        <p:tgtEl>
                                          <p:spTgt spid="190467">
                                            <p:txEl>
                                              <p:pRg st="2" end="2"/>
                                            </p:txEl>
                                          </p:spTgt>
                                        </p:tgtEl>
                                      </p:cBhvr>
                                    </p:animEffect>
                                    <p:anim calcmode="lin" valueType="num">
                                      <p:cBhvr>
                                        <p:cTn id="22" dur="1000" fill="hold"/>
                                        <p:tgtEl>
                                          <p:spTgt spid="19046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046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3"/>
          <p:cNvSpPr>
            <a:spLocks noGrp="1" noChangeArrowheads="1"/>
          </p:cNvSpPr>
          <p:nvPr>
            <p:ph type="title"/>
          </p:nvPr>
        </p:nvSpPr>
        <p:spPr>
          <a:xfrm>
            <a:off x="-17417" y="228600"/>
            <a:ext cx="9144000" cy="792163"/>
          </a:xfrm>
        </p:spPr>
        <p:txBody>
          <a:bodyPr>
            <a:normAutofit/>
          </a:bodyPr>
          <a:lstStyle/>
          <a:p>
            <a:r>
              <a:rPr lang="en-US" sz="4000" dirty="0" smtClean="0"/>
              <a:t>Tightening Sequence (8 Bolts)</a:t>
            </a:r>
          </a:p>
        </p:txBody>
      </p:sp>
      <p:sp>
        <p:nvSpPr>
          <p:cNvPr id="209950" name="WordArt 30"/>
          <p:cNvSpPr>
            <a:spLocks noChangeArrowheads="1" noChangeShapeType="1" noTextEdit="1"/>
          </p:cNvSpPr>
          <p:nvPr/>
        </p:nvSpPr>
        <p:spPr bwMode="auto">
          <a:xfrm>
            <a:off x="3352800" y="5181600"/>
            <a:ext cx="284163" cy="487363"/>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effectLst>
                  <a:outerShdw dist="35921" dir="2700000" algn="ctr" rotWithShape="0">
                    <a:srgbClr val="000000"/>
                  </a:outerShdw>
                </a:effectLst>
                <a:latin typeface="Arial Black"/>
              </a:rPr>
              <a:t>2</a:t>
            </a:r>
          </a:p>
        </p:txBody>
      </p:sp>
      <p:sp>
        <p:nvSpPr>
          <p:cNvPr id="209922" name="Oval 2"/>
          <p:cNvSpPr>
            <a:spLocks noChangeAspect="1" noChangeArrowheads="1"/>
          </p:cNvSpPr>
          <p:nvPr/>
        </p:nvSpPr>
        <p:spPr bwMode="auto">
          <a:xfrm>
            <a:off x="2692575" y="1626601"/>
            <a:ext cx="3785494" cy="3767559"/>
          </a:xfrm>
          <a:prstGeom prst="ellipse">
            <a:avLst/>
          </a:prstGeom>
          <a:solidFill>
            <a:srgbClr val="C0C0C0"/>
          </a:solidFill>
          <a:ln w="12700" algn="ctr">
            <a:solidFill>
              <a:srgbClr val="000000"/>
            </a:solidFill>
            <a:round/>
            <a:headEnd/>
            <a:tailEnd/>
          </a:ln>
          <a:effectLst>
            <a:outerShdw dist="53882" dir="2700000" algn="ctr" rotWithShape="0">
              <a:schemeClr val="bg2"/>
            </a:outerShdw>
          </a:effectLst>
        </p:spPr>
        <p:txBody>
          <a:bodyPr wrap="none" anchor="ctr"/>
          <a:lstStyle/>
          <a:p>
            <a:pPr>
              <a:defRPr/>
            </a:pPr>
            <a:endParaRPr lang="en-US"/>
          </a:p>
        </p:txBody>
      </p:sp>
      <p:sp>
        <p:nvSpPr>
          <p:cNvPr id="71685" name="Oval 4"/>
          <p:cNvSpPr>
            <a:spLocks noChangeAspect="1" noChangeArrowheads="1"/>
          </p:cNvSpPr>
          <p:nvPr/>
        </p:nvSpPr>
        <p:spPr bwMode="auto">
          <a:xfrm>
            <a:off x="3120260" y="2066650"/>
            <a:ext cx="2900090" cy="2886350"/>
          </a:xfrm>
          <a:prstGeom prst="ellipse">
            <a:avLst/>
          </a:prstGeom>
          <a:gradFill rotWithShape="1">
            <a:gsLst>
              <a:gs pos="0">
                <a:srgbClr val="666666"/>
              </a:gs>
              <a:gs pos="100000">
                <a:srgbClr val="000000"/>
              </a:gs>
            </a:gsLst>
            <a:lin ang="0" scaled="1"/>
          </a:gradFill>
          <a:ln w="12700" algn="ctr">
            <a:solidFill>
              <a:srgbClr val="000000"/>
            </a:solidFill>
            <a:round/>
            <a:headEnd/>
            <a:tailEnd/>
          </a:ln>
        </p:spPr>
        <p:txBody>
          <a:bodyPr wrap="none" anchor="ctr"/>
          <a:lstStyle/>
          <a:p>
            <a:endParaRPr lang="en-US"/>
          </a:p>
        </p:txBody>
      </p:sp>
      <p:grpSp>
        <p:nvGrpSpPr>
          <p:cNvPr id="2" name="Group 5"/>
          <p:cNvGrpSpPr>
            <a:grpSpLocks/>
          </p:cNvGrpSpPr>
          <p:nvPr/>
        </p:nvGrpSpPr>
        <p:grpSpPr bwMode="auto">
          <a:xfrm>
            <a:off x="3622430" y="1766494"/>
            <a:ext cx="431289" cy="367071"/>
            <a:chOff x="3474" y="1801"/>
            <a:chExt cx="759" cy="659"/>
          </a:xfrm>
        </p:grpSpPr>
        <p:sp>
          <p:nvSpPr>
            <p:cNvPr id="209926" name="AutoShape 6"/>
            <p:cNvSpPr>
              <a:spLocks noChangeAspect="1" noChangeArrowheads="1"/>
            </p:cNvSpPr>
            <p:nvPr/>
          </p:nvSpPr>
          <p:spPr bwMode="auto">
            <a:xfrm>
              <a:off x="3474" y="1801"/>
              <a:ext cx="759" cy="659"/>
            </a:xfrm>
            <a:prstGeom prst="hexagon">
              <a:avLst>
                <a:gd name="adj" fmla="val 28794"/>
                <a:gd name="vf" fmla="val 115470"/>
              </a:avLst>
            </a:prstGeom>
            <a:gradFill rotWithShape="1">
              <a:gsLst>
                <a:gs pos="0">
                  <a:srgbClr val="B2B2B2"/>
                </a:gs>
                <a:gs pos="50000">
                  <a:srgbClr val="B2B2B2">
                    <a:gamma/>
                    <a:shade val="46275"/>
                    <a:invGamma/>
                  </a:srgbClr>
                </a:gs>
                <a:gs pos="100000">
                  <a:srgbClr val="B2B2B2"/>
                </a:gs>
              </a:gsLst>
              <a:lin ang="18900000" scaled="1"/>
            </a:gradFill>
            <a:ln w="6350" algn="ctr">
              <a:solidFill>
                <a:srgbClr val="000000"/>
              </a:solidFill>
              <a:miter lim="800000"/>
              <a:headEnd/>
              <a:tailEnd/>
            </a:ln>
            <a:effectLst>
              <a:outerShdw dist="53882" dir="2700000" algn="ctr" rotWithShape="0">
                <a:srgbClr val="000000"/>
              </a:outerShdw>
            </a:effectLst>
          </p:spPr>
          <p:txBody>
            <a:bodyPr wrap="none" anchor="ctr"/>
            <a:lstStyle/>
            <a:p>
              <a:pPr>
                <a:defRPr/>
              </a:pPr>
              <a:endParaRPr lang="en-US"/>
            </a:p>
          </p:txBody>
        </p:sp>
        <p:sp>
          <p:nvSpPr>
            <p:cNvPr id="209927" name="Oval 7"/>
            <p:cNvSpPr>
              <a:spLocks noChangeAspect="1" noChangeArrowheads="1"/>
            </p:cNvSpPr>
            <p:nvPr/>
          </p:nvSpPr>
          <p:spPr bwMode="auto">
            <a:xfrm>
              <a:off x="3639" y="1910"/>
              <a:ext cx="431" cy="431"/>
            </a:xfrm>
            <a:prstGeom prst="ellipse">
              <a:avLst/>
            </a:prstGeom>
            <a:gradFill rotWithShape="1">
              <a:gsLst>
                <a:gs pos="0">
                  <a:srgbClr val="B2B2B2">
                    <a:gamma/>
                    <a:shade val="46275"/>
                    <a:invGamma/>
                  </a:srgbClr>
                </a:gs>
                <a:gs pos="100000">
                  <a:srgbClr val="B2B2B2"/>
                </a:gs>
              </a:gsLst>
              <a:path path="shape">
                <a:fillToRect l="50000" t="50000" r="50000" b="50000"/>
              </a:path>
            </a:gradFill>
            <a:ln w="12700" algn="ctr">
              <a:solidFill>
                <a:srgbClr val="000000"/>
              </a:solidFill>
              <a:round/>
              <a:headEnd/>
              <a:tailEnd/>
            </a:ln>
            <a:effectLst>
              <a:outerShdw dist="53882" dir="2700000" algn="ctr" rotWithShape="0">
                <a:srgbClr val="000000"/>
              </a:outerShdw>
            </a:effectLst>
          </p:spPr>
          <p:txBody>
            <a:bodyPr wrap="none" anchor="ctr"/>
            <a:lstStyle/>
            <a:p>
              <a:pPr>
                <a:defRPr/>
              </a:pPr>
              <a:endParaRPr lang="en-US"/>
            </a:p>
          </p:txBody>
        </p:sp>
      </p:grpSp>
      <p:grpSp>
        <p:nvGrpSpPr>
          <p:cNvPr id="3" name="Group 8"/>
          <p:cNvGrpSpPr>
            <a:grpSpLocks/>
          </p:cNvGrpSpPr>
          <p:nvPr/>
        </p:nvGrpSpPr>
        <p:grpSpPr bwMode="auto">
          <a:xfrm>
            <a:off x="5048447" y="1761712"/>
            <a:ext cx="431290" cy="367071"/>
            <a:chOff x="2524" y="1124"/>
            <a:chExt cx="759" cy="659"/>
          </a:xfrm>
        </p:grpSpPr>
        <p:sp>
          <p:nvSpPr>
            <p:cNvPr id="209929" name="AutoShape 9"/>
            <p:cNvSpPr>
              <a:spLocks noChangeAspect="1" noChangeArrowheads="1"/>
            </p:cNvSpPr>
            <p:nvPr/>
          </p:nvSpPr>
          <p:spPr bwMode="auto">
            <a:xfrm>
              <a:off x="2524" y="1124"/>
              <a:ext cx="759" cy="659"/>
            </a:xfrm>
            <a:prstGeom prst="hexagon">
              <a:avLst>
                <a:gd name="adj" fmla="val 28794"/>
                <a:gd name="vf" fmla="val 115470"/>
              </a:avLst>
            </a:prstGeom>
            <a:gradFill rotWithShape="1">
              <a:gsLst>
                <a:gs pos="0">
                  <a:srgbClr val="B2B2B2"/>
                </a:gs>
                <a:gs pos="50000">
                  <a:srgbClr val="B2B2B2">
                    <a:gamma/>
                    <a:shade val="46275"/>
                    <a:invGamma/>
                  </a:srgbClr>
                </a:gs>
                <a:gs pos="100000">
                  <a:srgbClr val="B2B2B2"/>
                </a:gs>
              </a:gsLst>
              <a:lin ang="18900000" scaled="1"/>
            </a:gradFill>
            <a:ln w="6350" algn="ctr">
              <a:solidFill>
                <a:srgbClr val="000000"/>
              </a:solidFill>
              <a:miter lim="800000"/>
              <a:headEnd/>
              <a:tailEnd/>
            </a:ln>
            <a:effectLst>
              <a:outerShdw dist="53882" dir="2700000" algn="ctr" rotWithShape="0">
                <a:srgbClr val="000000"/>
              </a:outerShdw>
            </a:effectLst>
          </p:spPr>
          <p:txBody>
            <a:bodyPr wrap="none" anchor="ctr"/>
            <a:lstStyle/>
            <a:p>
              <a:pPr>
                <a:defRPr/>
              </a:pPr>
              <a:endParaRPr lang="en-US"/>
            </a:p>
          </p:txBody>
        </p:sp>
        <p:sp>
          <p:nvSpPr>
            <p:cNvPr id="209930" name="Oval 10"/>
            <p:cNvSpPr>
              <a:spLocks noChangeAspect="1" noChangeArrowheads="1"/>
            </p:cNvSpPr>
            <p:nvPr/>
          </p:nvSpPr>
          <p:spPr bwMode="auto">
            <a:xfrm>
              <a:off x="2689" y="1233"/>
              <a:ext cx="431" cy="431"/>
            </a:xfrm>
            <a:prstGeom prst="ellipse">
              <a:avLst/>
            </a:prstGeom>
            <a:gradFill rotWithShape="1">
              <a:gsLst>
                <a:gs pos="0">
                  <a:srgbClr val="B2B2B2">
                    <a:gamma/>
                    <a:shade val="46275"/>
                    <a:invGamma/>
                  </a:srgbClr>
                </a:gs>
                <a:gs pos="100000">
                  <a:srgbClr val="B2B2B2"/>
                </a:gs>
              </a:gsLst>
              <a:path path="shape">
                <a:fillToRect l="50000" t="50000" r="50000" b="50000"/>
              </a:path>
            </a:gradFill>
            <a:ln w="12700" algn="ctr">
              <a:solidFill>
                <a:srgbClr val="000000"/>
              </a:solidFill>
              <a:round/>
              <a:headEnd/>
              <a:tailEnd/>
            </a:ln>
            <a:effectLst>
              <a:outerShdw dist="53882" dir="2700000" algn="ctr" rotWithShape="0">
                <a:srgbClr val="000000"/>
              </a:outerShdw>
            </a:effectLst>
          </p:spPr>
          <p:txBody>
            <a:bodyPr wrap="none" anchor="ctr"/>
            <a:lstStyle/>
            <a:p>
              <a:pPr>
                <a:defRPr/>
              </a:pPr>
              <a:endParaRPr lang="en-US"/>
            </a:p>
          </p:txBody>
        </p:sp>
      </p:grpSp>
      <p:grpSp>
        <p:nvGrpSpPr>
          <p:cNvPr id="4" name="Group 11"/>
          <p:cNvGrpSpPr>
            <a:grpSpLocks/>
          </p:cNvGrpSpPr>
          <p:nvPr/>
        </p:nvGrpSpPr>
        <p:grpSpPr bwMode="auto">
          <a:xfrm>
            <a:off x="3622430" y="4808282"/>
            <a:ext cx="431289" cy="367071"/>
            <a:chOff x="3474" y="1801"/>
            <a:chExt cx="759" cy="659"/>
          </a:xfrm>
        </p:grpSpPr>
        <p:sp>
          <p:nvSpPr>
            <p:cNvPr id="209932" name="AutoShape 12"/>
            <p:cNvSpPr>
              <a:spLocks noChangeAspect="1" noChangeArrowheads="1"/>
            </p:cNvSpPr>
            <p:nvPr/>
          </p:nvSpPr>
          <p:spPr bwMode="auto">
            <a:xfrm>
              <a:off x="3474" y="1801"/>
              <a:ext cx="759" cy="659"/>
            </a:xfrm>
            <a:prstGeom prst="hexagon">
              <a:avLst>
                <a:gd name="adj" fmla="val 28794"/>
                <a:gd name="vf" fmla="val 115470"/>
              </a:avLst>
            </a:prstGeom>
            <a:gradFill rotWithShape="1">
              <a:gsLst>
                <a:gs pos="0">
                  <a:srgbClr val="B2B2B2"/>
                </a:gs>
                <a:gs pos="50000">
                  <a:srgbClr val="B2B2B2">
                    <a:gamma/>
                    <a:shade val="46275"/>
                    <a:invGamma/>
                  </a:srgbClr>
                </a:gs>
                <a:gs pos="100000">
                  <a:srgbClr val="B2B2B2"/>
                </a:gs>
              </a:gsLst>
              <a:lin ang="18900000" scaled="1"/>
            </a:gradFill>
            <a:ln w="6350" algn="ctr">
              <a:solidFill>
                <a:srgbClr val="000000"/>
              </a:solidFill>
              <a:miter lim="800000"/>
              <a:headEnd/>
              <a:tailEnd/>
            </a:ln>
            <a:effectLst>
              <a:outerShdw dist="53882" dir="2700000" algn="ctr" rotWithShape="0">
                <a:srgbClr val="000000"/>
              </a:outerShdw>
            </a:effectLst>
          </p:spPr>
          <p:txBody>
            <a:bodyPr wrap="none" anchor="ctr"/>
            <a:lstStyle/>
            <a:p>
              <a:pPr>
                <a:defRPr/>
              </a:pPr>
              <a:endParaRPr lang="en-US"/>
            </a:p>
          </p:txBody>
        </p:sp>
        <p:sp>
          <p:nvSpPr>
            <p:cNvPr id="209933" name="Oval 13"/>
            <p:cNvSpPr>
              <a:spLocks noChangeAspect="1" noChangeArrowheads="1"/>
            </p:cNvSpPr>
            <p:nvPr/>
          </p:nvSpPr>
          <p:spPr bwMode="auto">
            <a:xfrm>
              <a:off x="3639" y="1910"/>
              <a:ext cx="431" cy="431"/>
            </a:xfrm>
            <a:prstGeom prst="ellipse">
              <a:avLst/>
            </a:prstGeom>
            <a:gradFill rotWithShape="1">
              <a:gsLst>
                <a:gs pos="0">
                  <a:srgbClr val="B2B2B2">
                    <a:gamma/>
                    <a:shade val="46275"/>
                    <a:invGamma/>
                  </a:srgbClr>
                </a:gs>
                <a:gs pos="100000">
                  <a:srgbClr val="B2B2B2"/>
                </a:gs>
              </a:gsLst>
              <a:path path="shape">
                <a:fillToRect l="50000" t="50000" r="50000" b="50000"/>
              </a:path>
            </a:gradFill>
            <a:ln w="12700" algn="ctr">
              <a:solidFill>
                <a:srgbClr val="000000"/>
              </a:solidFill>
              <a:round/>
              <a:headEnd/>
              <a:tailEnd/>
            </a:ln>
            <a:effectLst>
              <a:outerShdw dist="53882" dir="2700000" algn="ctr" rotWithShape="0">
                <a:srgbClr val="000000"/>
              </a:outerShdw>
            </a:effectLst>
          </p:spPr>
          <p:txBody>
            <a:bodyPr wrap="none" anchor="ctr"/>
            <a:lstStyle/>
            <a:p>
              <a:pPr>
                <a:defRPr/>
              </a:pPr>
              <a:endParaRPr lang="en-US"/>
            </a:p>
          </p:txBody>
        </p:sp>
      </p:grpSp>
      <p:grpSp>
        <p:nvGrpSpPr>
          <p:cNvPr id="5" name="Group 14"/>
          <p:cNvGrpSpPr>
            <a:grpSpLocks/>
          </p:cNvGrpSpPr>
          <p:nvPr/>
        </p:nvGrpSpPr>
        <p:grpSpPr bwMode="auto">
          <a:xfrm>
            <a:off x="5048447" y="4803499"/>
            <a:ext cx="431290" cy="367071"/>
            <a:chOff x="2524" y="1124"/>
            <a:chExt cx="759" cy="659"/>
          </a:xfrm>
        </p:grpSpPr>
        <p:sp>
          <p:nvSpPr>
            <p:cNvPr id="209935" name="AutoShape 15"/>
            <p:cNvSpPr>
              <a:spLocks noChangeAspect="1" noChangeArrowheads="1"/>
            </p:cNvSpPr>
            <p:nvPr/>
          </p:nvSpPr>
          <p:spPr bwMode="auto">
            <a:xfrm>
              <a:off x="2524" y="1124"/>
              <a:ext cx="759" cy="659"/>
            </a:xfrm>
            <a:prstGeom prst="hexagon">
              <a:avLst>
                <a:gd name="adj" fmla="val 28794"/>
                <a:gd name="vf" fmla="val 115470"/>
              </a:avLst>
            </a:prstGeom>
            <a:gradFill rotWithShape="1">
              <a:gsLst>
                <a:gs pos="0">
                  <a:srgbClr val="B2B2B2"/>
                </a:gs>
                <a:gs pos="50000">
                  <a:srgbClr val="B2B2B2">
                    <a:gamma/>
                    <a:shade val="46275"/>
                    <a:invGamma/>
                  </a:srgbClr>
                </a:gs>
                <a:gs pos="100000">
                  <a:srgbClr val="B2B2B2"/>
                </a:gs>
              </a:gsLst>
              <a:lin ang="18900000" scaled="1"/>
            </a:gradFill>
            <a:ln w="6350" algn="ctr">
              <a:solidFill>
                <a:srgbClr val="000000"/>
              </a:solidFill>
              <a:miter lim="800000"/>
              <a:headEnd/>
              <a:tailEnd/>
            </a:ln>
            <a:effectLst>
              <a:outerShdw dist="53882" dir="2700000" algn="ctr" rotWithShape="0">
                <a:srgbClr val="000000"/>
              </a:outerShdw>
            </a:effectLst>
          </p:spPr>
          <p:txBody>
            <a:bodyPr wrap="none" anchor="ctr"/>
            <a:lstStyle/>
            <a:p>
              <a:pPr>
                <a:defRPr/>
              </a:pPr>
              <a:endParaRPr lang="en-US"/>
            </a:p>
          </p:txBody>
        </p:sp>
        <p:sp>
          <p:nvSpPr>
            <p:cNvPr id="209936" name="Oval 16"/>
            <p:cNvSpPr>
              <a:spLocks noChangeAspect="1" noChangeArrowheads="1"/>
            </p:cNvSpPr>
            <p:nvPr/>
          </p:nvSpPr>
          <p:spPr bwMode="auto">
            <a:xfrm>
              <a:off x="2689" y="1233"/>
              <a:ext cx="431" cy="431"/>
            </a:xfrm>
            <a:prstGeom prst="ellipse">
              <a:avLst/>
            </a:prstGeom>
            <a:gradFill rotWithShape="1">
              <a:gsLst>
                <a:gs pos="0">
                  <a:srgbClr val="B2B2B2">
                    <a:gamma/>
                    <a:shade val="46275"/>
                    <a:invGamma/>
                  </a:srgbClr>
                </a:gs>
                <a:gs pos="100000">
                  <a:srgbClr val="B2B2B2"/>
                </a:gs>
              </a:gsLst>
              <a:path path="shape">
                <a:fillToRect l="50000" t="50000" r="50000" b="50000"/>
              </a:path>
            </a:gradFill>
            <a:ln w="12700" algn="ctr">
              <a:solidFill>
                <a:srgbClr val="000000"/>
              </a:solidFill>
              <a:round/>
              <a:headEnd/>
              <a:tailEnd/>
            </a:ln>
            <a:effectLst>
              <a:outerShdw dist="53882" dir="2700000" algn="ctr" rotWithShape="0">
                <a:srgbClr val="000000"/>
              </a:outerShdw>
            </a:effectLst>
          </p:spPr>
          <p:txBody>
            <a:bodyPr wrap="none" anchor="ctr"/>
            <a:lstStyle/>
            <a:p>
              <a:pPr>
                <a:defRPr/>
              </a:pPr>
              <a:endParaRPr lang="en-US"/>
            </a:p>
          </p:txBody>
        </p:sp>
      </p:grpSp>
      <p:grpSp>
        <p:nvGrpSpPr>
          <p:cNvPr id="6" name="Group 17"/>
          <p:cNvGrpSpPr>
            <a:grpSpLocks/>
          </p:cNvGrpSpPr>
          <p:nvPr/>
        </p:nvGrpSpPr>
        <p:grpSpPr bwMode="auto">
          <a:xfrm>
            <a:off x="2747838" y="2684770"/>
            <a:ext cx="431289" cy="367071"/>
            <a:chOff x="3474" y="1801"/>
            <a:chExt cx="759" cy="659"/>
          </a:xfrm>
        </p:grpSpPr>
        <p:sp>
          <p:nvSpPr>
            <p:cNvPr id="209938" name="AutoShape 18"/>
            <p:cNvSpPr>
              <a:spLocks noChangeAspect="1" noChangeArrowheads="1"/>
            </p:cNvSpPr>
            <p:nvPr/>
          </p:nvSpPr>
          <p:spPr bwMode="auto">
            <a:xfrm>
              <a:off x="3474" y="1801"/>
              <a:ext cx="759" cy="659"/>
            </a:xfrm>
            <a:prstGeom prst="hexagon">
              <a:avLst>
                <a:gd name="adj" fmla="val 28794"/>
                <a:gd name="vf" fmla="val 115470"/>
              </a:avLst>
            </a:prstGeom>
            <a:gradFill rotWithShape="1">
              <a:gsLst>
                <a:gs pos="0">
                  <a:srgbClr val="B2B2B2"/>
                </a:gs>
                <a:gs pos="50000">
                  <a:srgbClr val="B2B2B2">
                    <a:gamma/>
                    <a:shade val="46275"/>
                    <a:invGamma/>
                  </a:srgbClr>
                </a:gs>
                <a:gs pos="100000">
                  <a:srgbClr val="B2B2B2"/>
                </a:gs>
              </a:gsLst>
              <a:lin ang="18900000" scaled="1"/>
            </a:gradFill>
            <a:ln w="6350" algn="ctr">
              <a:solidFill>
                <a:srgbClr val="000000"/>
              </a:solidFill>
              <a:miter lim="800000"/>
              <a:headEnd/>
              <a:tailEnd/>
            </a:ln>
            <a:effectLst>
              <a:outerShdw dist="53882" dir="2700000" algn="ctr" rotWithShape="0">
                <a:srgbClr val="000000"/>
              </a:outerShdw>
            </a:effectLst>
          </p:spPr>
          <p:txBody>
            <a:bodyPr wrap="none" anchor="ctr"/>
            <a:lstStyle/>
            <a:p>
              <a:pPr>
                <a:defRPr/>
              </a:pPr>
              <a:endParaRPr lang="en-US"/>
            </a:p>
          </p:txBody>
        </p:sp>
        <p:sp>
          <p:nvSpPr>
            <p:cNvPr id="209939" name="Oval 19"/>
            <p:cNvSpPr>
              <a:spLocks noChangeAspect="1" noChangeArrowheads="1"/>
            </p:cNvSpPr>
            <p:nvPr/>
          </p:nvSpPr>
          <p:spPr bwMode="auto">
            <a:xfrm>
              <a:off x="3639" y="1910"/>
              <a:ext cx="431" cy="431"/>
            </a:xfrm>
            <a:prstGeom prst="ellipse">
              <a:avLst/>
            </a:prstGeom>
            <a:gradFill rotWithShape="1">
              <a:gsLst>
                <a:gs pos="0">
                  <a:srgbClr val="B2B2B2">
                    <a:gamma/>
                    <a:shade val="46275"/>
                    <a:invGamma/>
                  </a:srgbClr>
                </a:gs>
                <a:gs pos="100000">
                  <a:srgbClr val="B2B2B2"/>
                </a:gs>
              </a:gsLst>
              <a:path path="shape">
                <a:fillToRect l="50000" t="50000" r="50000" b="50000"/>
              </a:path>
            </a:gradFill>
            <a:ln w="12700" algn="ctr">
              <a:solidFill>
                <a:srgbClr val="000000"/>
              </a:solidFill>
              <a:round/>
              <a:headEnd/>
              <a:tailEnd/>
            </a:ln>
            <a:effectLst>
              <a:outerShdw dist="53882" dir="2700000" algn="ctr" rotWithShape="0">
                <a:srgbClr val="000000"/>
              </a:outerShdw>
            </a:effectLst>
          </p:spPr>
          <p:txBody>
            <a:bodyPr wrap="none" anchor="ctr"/>
            <a:lstStyle/>
            <a:p>
              <a:pPr>
                <a:defRPr/>
              </a:pPr>
              <a:endParaRPr lang="en-US"/>
            </a:p>
          </p:txBody>
        </p:sp>
      </p:grpSp>
      <p:grpSp>
        <p:nvGrpSpPr>
          <p:cNvPr id="7" name="Group 20"/>
          <p:cNvGrpSpPr>
            <a:grpSpLocks/>
          </p:cNvGrpSpPr>
          <p:nvPr/>
        </p:nvGrpSpPr>
        <p:grpSpPr bwMode="auto">
          <a:xfrm>
            <a:off x="5913429" y="2679987"/>
            <a:ext cx="431290" cy="367071"/>
            <a:chOff x="2524" y="1124"/>
            <a:chExt cx="759" cy="659"/>
          </a:xfrm>
        </p:grpSpPr>
        <p:sp>
          <p:nvSpPr>
            <p:cNvPr id="209941" name="AutoShape 21"/>
            <p:cNvSpPr>
              <a:spLocks noChangeAspect="1" noChangeArrowheads="1"/>
            </p:cNvSpPr>
            <p:nvPr/>
          </p:nvSpPr>
          <p:spPr bwMode="auto">
            <a:xfrm>
              <a:off x="2524" y="1124"/>
              <a:ext cx="759" cy="659"/>
            </a:xfrm>
            <a:prstGeom prst="hexagon">
              <a:avLst>
                <a:gd name="adj" fmla="val 28794"/>
                <a:gd name="vf" fmla="val 115470"/>
              </a:avLst>
            </a:prstGeom>
            <a:gradFill rotWithShape="1">
              <a:gsLst>
                <a:gs pos="0">
                  <a:srgbClr val="B2B2B2"/>
                </a:gs>
                <a:gs pos="50000">
                  <a:srgbClr val="B2B2B2">
                    <a:gamma/>
                    <a:shade val="46275"/>
                    <a:invGamma/>
                  </a:srgbClr>
                </a:gs>
                <a:gs pos="100000">
                  <a:srgbClr val="B2B2B2"/>
                </a:gs>
              </a:gsLst>
              <a:lin ang="18900000" scaled="1"/>
            </a:gradFill>
            <a:ln w="6350" algn="ctr">
              <a:solidFill>
                <a:srgbClr val="000000"/>
              </a:solidFill>
              <a:miter lim="800000"/>
              <a:headEnd/>
              <a:tailEnd/>
            </a:ln>
            <a:effectLst>
              <a:outerShdw dist="53882" dir="2700000" algn="ctr" rotWithShape="0">
                <a:srgbClr val="000000"/>
              </a:outerShdw>
            </a:effectLst>
          </p:spPr>
          <p:txBody>
            <a:bodyPr wrap="none" anchor="ctr"/>
            <a:lstStyle/>
            <a:p>
              <a:pPr>
                <a:defRPr/>
              </a:pPr>
              <a:endParaRPr lang="en-US"/>
            </a:p>
          </p:txBody>
        </p:sp>
        <p:sp>
          <p:nvSpPr>
            <p:cNvPr id="209942" name="Oval 22"/>
            <p:cNvSpPr>
              <a:spLocks noChangeAspect="1" noChangeArrowheads="1"/>
            </p:cNvSpPr>
            <p:nvPr/>
          </p:nvSpPr>
          <p:spPr bwMode="auto">
            <a:xfrm>
              <a:off x="2689" y="1233"/>
              <a:ext cx="431" cy="431"/>
            </a:xfrm>
            <a:prstGeom prst="ellipse">
              <a:avLst/>
            </a:prstGeom>
            <a:gradFill rotWithShape="1">
              <a:gsLst>
                <a:gs pos="0">
                  <a:srgbClr val="B2B2B2">
                    <a:gamma/>
                    <a:shade val="46275"/>
                    <a:invGamma/>
                  </a:srgbClr>
                </a:gs>
                <a:gs pos="100000">
                  <a:srgbClr val="B2B2B2"/>
                </a:gs>
              </a:gsLst>
              <a:path path="shape">
                <a:fillToRect l="50000" t="50000" r="50000" b="50000"/>
              </a:path>
            </a:gradFill>
            <a:ln w="12700" algn="ctr">
              <a:solidFill>
                <a:srgbClr val="000000"/>
              </a:solidFill>
              <a:round/>
              <a:headEnd/>
              <a:tailEnd/>
            </a:ln>
            <a:effectLst>
              <a:outerShdw dist="53882" dir="2700000" algn="ctr" rotWithShape="0">
                <a:srgbClr val="000000"/>
              </a:outerShdw>
            </a:effectLst>
          </p:spPr>
          <p:txBody>
            <a:bodyPr wrap="none" anchor="ctr"/>
            <a:lstStyle/>
            <a:p>
              <a:pPr>
                <a:defRPr/>
              </a:pPr>
              <a:endParaRPr lang="en-US"/>
            </a:p>
          </p:txBody>
        </p:sp>
      </p:grpSp>
      <p:grpSp>
        <p:nvGrpSpPr>
          <p:cNvPr id="8" name="Group 23"/>
          <p:cNvGrpSpPr>
            <a:grpSpLocks/>
          </p:cNvGrpSpPr>
          <p:nvPr/>
        </p:nvGrpSpPr>
        <p:grpSpPr bwMode="auto">
          <a:xfrm>
            <a:off x="2757449" y="3851745"/>
            <a:ext cx="431289" cy="367071"/>
            <a:chOff x="3474" y="1801"/>
            <a:chExt cx="759" cy="659"/>
          </a:xfrm>
        </p:grpSpPr>
        <p:sp>
          <p:nvSpPr>
            <p:cNvPr id="209944" name="AutoShape 24"/>
            <p:cNvSpPr>
              <a:spLocks noChangeAspect="1" noChangeArrowheads="1"/>
            </p:cNvSpPr>
            <p:nvPr/>
          </p:nvSpPr>
          <p:spPr bwMode="auto">
            <a:xfrm>
              <a:off x="3474" y="1801"/>
              <a:ext cx="759" cy="659"/>
            </a:xfrm>
            <a:prstGeom prst="hexagon">
              <a:avLst>
                <a:gd name="adj" fmla="val 28794"/>
                <a:gd name="vf" fmla="val 115470"/>
              </a:avLst>
            </a:prstGeom>
            <a:gradFill rotWithShape="1">
              <a:gsLst>
                <a:gs pos="0">
                  <a:srgbClr val="B2B2B2"/>
                </a:gs>
                <a:gs pos="50000">
                  <a:srgbClr val="B2B2B2">
                    <a:gamma/>
                    <a:shade val="46275"/>
                    <a:invGamma/>
                  </a:srgbClr>
                </a:gs>
                <a:gs pos="100000">
                  <a:srgbClr val="B2B2B2"/>
                </a:gs>
              </a:gsLst>
              <a:lin ang="18900000" scaled="1"/>
            </a:gradFill>
            <a:ln w="6350" algn="ctr">
              <a:solidFill>
                <a:srgbClr val="000000"/>
              </a:solidFill>
              <a:miter lim="800000"/>
              <a:headEnd/>
              <a:tailEnd/>
            </a:ln>
            <a:effectLst>
              <a:outerShdw dist="53882" dir="2700000" algn="ctr" rotWithShape="0">
                <a:srgbClr val="000000"/>
              </a:outerShdw>
            </a:effectLst>
          </p:spPr>
          <p:txBody>
            <a:bodyPr wrap="none" anchor="ctr"/>
            <a:lstStyle/>
            <a:p>
              <a:pPr>
                <a:defRPr/>
              </a:pPr>
              <a:endParaRPr lang="en-US"/>
            </a:p>
          </p:txBody>
        </p:sp>
        <p:sp>
          <p:nvSpPr>
            <p:cNvPr id="209945" name="Oval 25"/>
            <p:cNvSpPr>
              <a:spLocks noChangeAspect="1" noChangeArrowheads="1"/>
            </p:cNvSpPr>
            <p:nvPr/>
          </p:nvSpPr>
          <p:spPr bwMode="auto">
            <a:xfrm>
              <a:off x="3639" y="1910"/>
              <a:ext cx="431" cy="431"/>
            </a:xfrm>
            <a:prstGeom prst="ellipse">
              <a:avLst/>
            </a:prstGeom>
            <a:gradFill rotWithShape="1">
              <a:gsLst>
                <a:gs pos="0">
                  <a:srgbClr val="B2B2B2">
                    <a:gamma/>
                    <a:shade val="46275"/>
                    <a:invGamma/>
                  </a:srgbClr>
                </a:gs>
                <a:gs pos="100000">
                  <a:srgbClr val="B2B2B2"/>
                </a:gs>
              </a:gsLst>
              <a:path path="shape">
                <a:fillToRect l="50000" t="50000" r="50000" b="50000"/>
              </a:path>
            </a:gradFill>
            <a:ln w="12700" algn="ctr">
              <a:solidFill>
                <a:srgbClr val="000000"/>
              </a:solidFill>
              <a:round/>
              <a:headEnd/>
              <a:tailEnd/>
            </a:ln>
            <a:effectLst>
              <a:outerShdw dist="53882" dir="2700000" algn="ctr" rotWithShape="0">
                <a:srgbClr val="000000"/>
              </a:outerShdw>
            </a:effectLst>
          </p:spPr>
          <p:txBody>
            <a:bodyPr wrap="none" anchor="ctr"/>
            <a:lstStyle/>
            <a:p>
              <a:pPr>
                <a:defRPr/>
              </a:pPr>
              <a:endParaRPr lang="en-US"/>
            </a:p>
          </p:txBody>
        </p:sp>
      </p:grpSp>
      <p:grpSp>
        <p:nvGrpSpPr>
          <p:cNvPr id="9" name="Group 26"/>
          <p:cNvGrpSpPr>
            <a:grpSpLocks/>
          </p:cNvGrpSpPr>
          <p:nvPr/>
        </p:nvGrpSpPr>
        <p:grpSpPr bwMode="auto">
          <a:xfrm>
            <a:off x="5923039" y="3846962"/>
            <a:ext cx="431290" cy="367071"/>
            <a:chOff x="2524" y="1124"/>
            <a:chExt cx="759" cy="659"/>
          </a:xfrm>
        </p:grpSpPr>
        <p:sp>
          <p:nvSpPr>
            <p:cNvPr id="209947" name="AutoShape 27"/>
            <p:cNvSpPr>
              <a:spLocks noChangeAspect="1" noChangeArrowheads="1"/>
            </p:cNvSpPr>
            <p:nvPr/>
          </p:nvSpPr>
          <p:spPr bwMode="auto">
            <a:xfrm>
              <a:off x="2524" y="1124"/>
              <a:ext cx="759" cy="659"/>
            </a:xfrm>
            <a:prstGeom prst="hexagon">
              <a:avLst>
                <a:gd name="adj" fmla="val 28794"/>
                <a:gd name="vf" fmla="val 115470"/>
              </a:avLst>
            </a:prstGeom>
            <a:gradFill rotWithShape="1">
              <a:gsLst>
                <a:gs pos="0">
                  <a:srgbClr val="B2B2B2"/>
                </a:gs>
                <a:gs pos="50000">
                  <a:srgbClr val="B2B2B2">
                    <a:gamma/>
                    <a:shade val="46275"/>
                    <a:invGamma/>
                  </a:srgbClr>
                </a:gs>
                <a:gs pos="100000">
                  <a:srgbClr val="B2B2B2"/>
                </a:gs>
              </a:gsLst>
              <a:lin ang="18900000" scaled="1"/>
            </a:gradFill>
            <a:ln w="6350" algn="ctr">
              <a:solidFill>
                <a:srgbClr val="000000"/>
              </a:solidFill>
              <a:miter lim="800000"/>
              <a:headEnd/>
              <a:tailEnd/>
            </a:ln>
            <a:effectLst>
              <a:outerShdw dist="53882" dir="2700000" algn="ctr" rotWithShape="0">
                <a:srgbClr val="000000"/>
              </a:outerShdw>
            </a:effectLst>
          </p:spPr>
          <p:txBody>
            <a:bodyPr wrap="none" anchor="ctr"/>
            <a:lstStyle/>
            <a:p>
              <a:pPr>
                <a:defRPr/>
              </a:pPr>
              <a:endParaRPr lang="en-US"/>
            </a:p>
          </p:txBody>
        </p:sp>
        <p:sp>
          <p:nvSpPr>
            <p:cNvPr id="209948" name="Oval 28"/>
            <p:cNvSpPr>
              <a:spLocks noChangeAspect="1" noChangeArrowheads="1"/>
            </p:cNvSpPr>
            <p:nvPr/>
          </p:nvSpPr>
          <p:spPr bwMode="auto">
            <a:xfrm>
              <a:off x="2689" y="1233"/>
              <a:ext cx="431" cy="431"/>
            </a:xfrm>
            <a:prstGeom prst="ellipse">
              <a:avLst/>
            </a:prstGeom>
            <a:gradFill rotWithShape="1">
              <a:gsLst>
                <a:gs pos="0">
                  <a:srgbClr val="B2B2B2">
                    <a:gamma/>
                    <a:shade val="46275"/>
                    <a:invGamma/>
                  </a:srgbClr>
                </a:gs>
                <a:gs pos="100000">
                  <a:srgbClr val="B2B2B2"/>
                </a:gs>
              </a:gsLst>
              <a:path path="shape">
                <a:fillToRect l="50000" t="50000" r="50000" b="50000"/>
              </a:path>
            </a:gradFill>
            <a:ln w="12700" algn="ctr">
              <a:solidFill>
                <a:srgbClr val="000000"/>
              </a:solidFill>
              <a:round/>
              <a:headEnd/>
              <a:tailEnd/>
            </a:ln>
            <a:effectLst>
              <a:outerShdw dist="53882" dir="2700000" algn="ctr" rotWithShape="0">
                <a:srgbClr val="000000"/>
              </a:outerShdw>
            </a:effectLst>
          </p:spPr>
          <p:txBody>
            <a:bodyPr wrap="none" anchor="ctr"/>
            <a:lstStyle/>
            <a:p>
              <a:pPr>
                <a:defRPr/>
              </a:pPr>
              <a:endParaRPr lang="en-US"/>
            </a:p>
          </p:txBody>
        </p:sp>
      </p:grpSp>
      <p:sp>
        <p:nvSpPr>
          <p:cNvPr id="209949" name="WordArt 29"/>
          <p:cNvSpPr>
            <a:spLocks noChangeArrowheads="1" noChangeShapeType="1" noTextEdit="1"/>
          </p:cNvSpPr>
          <p:nvPr/>
        </p:nvSpPr>
        <p:spPr bwMode="auto">
          <a:xfrm>
            <a:off x="5460515" y="1352792"/>
            <a:ext cx="230662" cy="487834"/>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chemeClr val="bg1"/>
                </a:solidFill>
                <a:effectLst>
                  <a:outerShdw dist="35921" dir="2700000" algn="ctr" rotWithShape="0">
                    <a:srgbClr val="000000"/>
                  </a:outerShdw>
                </a:effectLst>
                <a:latin typeface="Arial Black"/>
              </a:rPr>
              <a:t>1</a:t>
            </a:r>
          </a:p>
        </p:txBody>
      </p:sp>
      <p:sp>
        <p:nvSpPr>
          <p:cNvPr id="209951" name="WordArt 31"/>
          <p:cNvSpPr>
            <a:spLocks noChangeArrowheads="1" noChangeShapeType="1" noTextEdit="1"/>
          </p:cNvSpPr>
          <p:nvPr/>
        </p:nvSpPr>
        <p:spPr bwMode="auto">
          <a:xfrm>
            <a:off x="6456445" y="3956964"/>
            <a:ext cx="297938" cy="487834"/>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FFFFFF"/>
                </a:solidFill>
                <a:effectLst>
                  <a:outerShdw dist="35921" dir="2700000" algn="ctr" rotWithShape="0">
                    <a:srgbClr val="000000"/>
                  </a:outerShdw>
                </a:effectLst>
                <a:latin typeface="Arial Black"/>
              </a:rPr>
              <a:t>3</a:t>
            </a:r>
          </a:p>
        </p:txBody>
      </p:sp>
      <p:sp>
        <p:nvSpPr>
          <p:cNvPr id="209952" name="WordArt 32"/>
          <p:cNvSpPr>
            <a:spLocks noChangeArrowheads="1" noChangeShapeType="1" noTextEdit="1"/>
          </p:cNvSpPr>
          <p:nvPr/>
        </p:nvSpPr>
        <p:spPr bwMode="auto">
          <a:xfrm>
            <a:off x="2362200" y="2378678"/>
            <a:ext cx="297938" cy="487834"/>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FFFFFF"/>
                </a:solidFill>
                <a:effectLst>
                  <a:outerShdw dist="35921" dir="2700000" algn="ctr" rotWithShape="0">
                    <a:srgbClr val="000000"/>
                  </a:outerShdw>
                </a:effectLst>
                <a:latin typeface="Arial Black"/>
              </a:rPr>
              <a:t>4</a:t>
            </a:r>
          </a:p>
        </p:txBody>
      </p:sp>
      <p:sp>
        <p:nvSpPr>
          <p:cNvPr id="209953" name="WordArt 33"/>
          <p:cNvSpPr>
            <a:spLocks noChangeArrowheads="1" noChangeShapeType="1" noTextEdit="1"/>
          </p:cNvSpPr>
          <p:nvPr/>
        </p:nvSpPr>
        <p:spPr bwMode="auto">
          <a:xfrm>
            <a:off x="3442226" y="1295400"/>
            <a:ext cx="230662" cy="487834"/>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effectLst>
                  <a:outerShdw dist="35921" dir="2700000" algn="ctr" rotWithShape="0">
                    <a:srgbClr val="000000"/>
                  </a:outerShdw>
                </a:effectLst>
                <a:latin typeface="Arial Black"/>
              </a:rPr>
              <a:t>5</a:t>
            </a:r>
          </a:p>
        </p:txBody>
      </p:sp>
      <p:sp>
        <p:nvSpPr>
          <p:cNvPr id="209959" name="WordArt 39"/>
          <p:cNvSpPr>
            <a:spLocks noChangeArrowheads="1" noChangeShapeType="1" noTextEdit="1"/>
          </p:cNvSpPr>
          <p:nvPr/>
        </p:nvSpPr>
        <p:spPr bwMode="auto">
          <a:xfrm>
            <a:off x="5533798" y="5133504"/>
            <a:ext cx="230662" cy="487834"/>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effectLst>
                  <a:outerShdw dist="35921" dir="2700000" algn="ctr" rotWithShape="0">
                    <a:srgbClr val="000000"/>
                  </a:outerShdw>
                </a:effectLst>
                <a:latin typeface="Arial Black"/>
              </a:rPr>
              <a:t>6</a:t>
            </a:r>
          </a:p>
        </p:txBody>
      </p:sp>
      <p:sp>
        <p:nvSpPr>
          <p:cNvPr id="209960" name="WordArt 40"/>
          <p:cNvSpPr>
            <a:spLocks noChangeArrowheads="1" noChangeShapeType="1" noTextEdit="1"/>
          </p:cNvSpPr>
          <p:nvPr/>
        </p:nvSpPr>
        <p:spPr bwMode="auto">
          <a:xfrm>
            <a:off x="6514110" y="2493462"/>
            <a:ext cx="288327" cy="487834"/>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effectLst>
                  <a:outerShdw dist="35921" dir="2700000" algn="ctr" rotWithShape="0">
                    <a:srgbClr val="000000"/>
                  </a:outerShdw>
                </a:effectLst>
                <a:latin typeface="Arial Black"/>
              </a:rPr>
              <a:t>7</a:t>
            </a:r>
          </a:p>
        </p:txBody>
      </p:sp>
      <p:sp>
        <p:nvSpPr>
          <p:cNvPr id="209961" name="WordArt 41"/>
          <p:cNvSpPr>
            <a:spLocks noChangeArrowheads="1" noChangeShapeType="1" noTextEdit="1"/>
          </p:cNvSpPr>
          <p:nvPr/>
        </p:nvSpPr>
        <p:spPr bwMode="auto">
          <a:xfrm>
            <a:off x="2419865" y="3985660"/>
            <a:ext cx="230662" cy="487834"/>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effectLst>
                  <a:outerShdw dist="35921" dir="2700000" algn="ctr" rotWithShape="0">
                    <a:srgbClr val="000000"/>
                  </a:outerShdw>
                </a:effectLst>
                <a:latin typeface="Arial Black"/>
              </a:rPr>
              <a:t>8</a:t>
            </a:r>
          </a:p>
        </p:txBody>
      </p:sp>
      <p:cxnSp>
        <p:nvCxnSpPr>
          <p:cNvPr id="209965" name="AutoShape 45"/>
          <p:cNvCxnSpPr>
            <a:cxnSpLocks noChangeShapeType="1"/>
            <a:stCxn id="209930" idx="4"/>
            <a:endCxn id="209933" idx="7"/>
          </p:cNvCxnSpPr>
          <p:nvPr/>
        </p:nvCxnSpPr>
        <p:spPr bwMode="auto">
          <a:xfrm flipH="1">
            <a:off x="3925173" y="2063021"/>
            <a:ext cx="1339519" cy="2840915"/>
          </a:xfrm>
          <a:prstGeom prst="straightConnector1">
            <a:avLst/>
          </a:prstGeom>
          <a:noFill/>
          <a:ln w="19050">
            <a:solidFill>
              <a:srgbClr val="FFFF00"/>
            </a:solidFill>
            <a:round/>
            <a:headEnd/>
            <a:tailEnd type="triangle" w="lg" len="lg"/>
          </a:ln>
        </p:spPr>
      </p:cxnSp>
      <p:cxnSp>
        <p:nvCxnSpPr>
          <p:cNvPr id="209966" name="AutoShape 46"/>
          <p:cNvCxnSpPr>
            <a:cxnSpLocks noChangeShapeType="1"/>
            <a:stCxn id="209933" idx="6"/>
            <a:endCxn id="209948" idx="3"/>
          </p:cNvCxnSpPr>
          <p:nvPr/>
        </p:nvCxnSpPr>
        <p:spPr bwMode="auto">
          <a:xfrm flipV="1">
            <a:off x="3961214" y="4113597"/>
            <a:ext cx="2091572" cy="876427"/>
          </a:xfrm>
          <a:prstGeom prst="straightConnector1">
            <a:avLst/>
          </a:prstGeom>
          <a:noFill/>
          <a:ln w="19050">
            <a:solidFill>
              <a:srgbClr val="FFFF00"/>
            </a:solidFill>
            <a:round/>
            <a:headEnd/>
            <a:tailEnd type="triangle" w="lg" len="lg"/>
          </a:ln>
        </p:spPr>
      </p:cxnSp>
      <p:cxnSp>
        <p:nvCxnSpPr>
          <p:cNvPr id="209967" name="AutoShape 47"/>
          <p:cNvCxnSpPr>
            <a:cxnSpLocks noChangeShapeType="1"/>
            <a:stCxn id="209948" idx="2"/>
            <a:endCxn id="209939" idx="5"/>
          </p:cNvCxnSpPr>
          <p:nvPr/>
        </p:nvCxnSpPr>
        <p:spPr bwMode="auto">
          <a:xfrm flipH="1" flipV="1">
            <a:off x="3050581" y="2951405"/>
            <a:ext cx="2966164" cy="1077299"/>
          </a:xfrm>
          <a:prstGeom prst="straightConnector1">
            <a:avLst/>
          </a:prstGeom>
          <a:noFill/>
          <a:ln w="19050">
            <a:solidFill>
              <a:srgbClr val="FFFF00"/>
            </a:solidFill>
            <a:round/>
            <a:headEnd/>
            <a:tailEnd type="triangle" w="lg" len="lg"/>
          </a:ln>
        </p:spPr>
      </p:cxnSp>
      <p:cxnSp>
        <p:nvCxnSpPr>
          <p:cNvPr id="209968" name="AutoShape 48"/>
          <p:cNvCxnSpPr>
            <a:cxnSpLocks noChangeShapeType="1"/>
            <a:stCxn id="209939" idx="7"/>
            <a:endCxn id="209927" idx="3"/>
          </p:cNvCxnSpPr>
          <p:nvPr/>
        </p:nvCxnSpPr>
        <p:spPr bwMode="auto">
          <a:xfrm flipV="1">
            <a:off x="3050581" y="2033129"/>
            <a:ext cx="701596" cy="747294"/>
          </a:xfrm>
          <a:prstGeom prst="straightConnector1">
            <a:avLst/>
          </a:prstGeom>
          <a:noFill/>
          <a:ln w="19050">
            <a:solidFill>
              <a:srgbClr val="FFFF00"/>
            </a:solidFill>
            <a:round/>
            <a:headEnd/>
            <a:tailEnd type="triangle" w="lg" len="lg"/>
          </a:ln>
        </p:spPr>
      </p:cxnSp>
      <p:cxnSp>
        <p:nvCxnSpPr>
          <p:cNvPr id="209969" name="AutoShape 49"/>
          <p:cNvCxnSpPr>
            <a:cxnSpLocks noChangeShapeType="1"/>
            <a:stCxn id="209927" idx="5"/>
            <a:endCxn id="209936" idx="1"/>
          </p:cNvCxnSpPr>
          <p:nvPr/>
        </p:nvCxnSpPr>
        <p:spPr bwMode="auto">
          <a:xfrm>
            <a:off x="3925173" y="2033129"/>
            <a:ext cx="1253021" cy="2866023"/>
          </a:xfrm>
          <a:prstGeom prst="straightConnector1">
            <a:avLst/>
          </a:prstGeom>
          <a:noFill/>
          <a:ln w="19050">
            <a:solidFill>
              <a:srgbClr val="FFFF00"/>
            </a:solidFill>
            <a:round/>
            <a:headEnd/>
            <a:tailEnd type="triangle" w="lg" len="lg"/>
          </a:ln>
        </p:spPr>
      </p:cxnSp>
      <p:cxnSp>
        <p:nvCxnSpPr>
          <p:cNvPr id="209970" name="AutoShape 50"/>
          <p:cNvCxnSpPr>
            <a:cxnSpLocks noChangeShapeType="1"/>
            <a:stCxn id="209936" idx="7"/>
            <a:endCxn id="209942" idx="4"/>
          </p:cNvCxnSpPr>
          <p:nvPr/>
        </p:nvCxnSpPr>
        <p:spPr bwMode="auto">
          <a:xfrm flipV="1">
            <a:off x="5351191" y="2981296"/>
            <a:ext cx="778483" cy="1917856"/>
          </a:xfrm>
          <a:prstGeom prst="straightConnector1">
            <a:avLst/>
          </a:prstGeom>
          <a:noFill/>
          <a:ln w="19050">
            <a:solidFill>
              <a:srgbClr val="FFFF00"/>
            </a:solidFill>
            <a:round/>
            <a:headEnd/>
            <a:tailEnd type="triangle" w="lg" len="lg"/>
          </a:ln>
        </p:spPr>
      </p:cxnSp>
      <p:cxnSp>
        <p:nvCxnSpPr>
          <p:cNvPr id="209971" name="AutoShape 51"/>
          <p:cNvCxnSpPr>
            <a:cxnSpLocks noChangeShapeType="1"/>
            <a:stCxn id="209942" idx="3"/>
            <a:endCxn id="209945" idx="6"/>
          </p:cNvCxnSpPr>
          <p:nvPr/>
        </p:nvCxnSpPr>
        <p:spPr bwMode="auto">
          <a:xfrm flipH="1">
            <a:off x="3096233" y="2946622"/>
            <a:ext cx="2946943" cy="1086865"/>
          </a:xfrm>
          <a:prstGeom prst="straightConnector1">
            <a:avLst/>
          </a:prstGeom>
          <a:noFill/>
          <a:ln w="19050">
            <a:solidFill>
              <a:srgbClr val="FFFF00"/>
            </a:solidFill>
            <a:round/>
            <a:headEnd/>
            <a:tailEnd type="triangle" w="lg" len="lg"/>
          </a:ln>
        </p:spPr>
      </p:cxnSp>
      <p:cxnSp>
        <p:nvCxnSpPr>
          <p:cNvPr id="209972" name="AutoShape 52"/>
          <p:cNvCxnSpPr>
            <a:cxnSpLocks noChangeShapeType="1"/>
          </p:cNvCxnSpPr>
          <p:nvPr/>
        </p:nvCxnSpPr>
        <p:spPr bwMode="auto">
          <a:xfrm flipV="1">
            <a:off x="3086505" y="2046263"/>
            <a:ext cx="2118002" cy="1919052"/>
          </a:xfrm>
          <a:prstGeom prst="straightConnector1">
            <a:avLst/>
          </a:prstGeom>
          <a:noFill/>
          <a:ln w="19050">
            <a:solidFill>
              <a:srgbClr val="FFFF00"/>
            </a:solidFill>
            <a:round/>
            <a:headEnd/>
            <a:tailEnd type="triangle" w="lg" len="lg"/>
          </a:ln>
        </p:spPr>
      </p:cxnSp>
      <p:sp>
        <p:nvSpPr>
          <p:cNvPr id="46"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43</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99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99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99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99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996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997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997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99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0" y="76200"/>
            <a:ext cx="9144000" cy="1143000"/>
          </a:xfrm>
        </p:spPr>
        <p:txBody>
          <a:bodyPr>
            <a:normAutofit/>
          </a:bodyPr>
          <a:lstStyle/>
          <a:p>
            <a:r>
              <a:rPr lang="en-US" sz="4000" dirty="0" smtClean="0"/>
              <a:t>Drill Bits</a:t>
            </a:r>
          </a:p>
        </p:txBody>
      </p:sp>
      <p:sp>
        <p:nvSpPr>
          <p:cNvPr id="9" name="Text Placeholder 8"/>
          <p:cNvSpPr>
            <a:spLocks noGrp="1"/>
          </p:cNvSpPr>
          <p:nvPr>
            <p:ph type="body" sz="half" idx="1"/>
          </p:nvPr>
        </p:nvSpPr>
        <p:spPr>
          <a:xfrm>
            <a:off x="457200" y="1143000"/>
            <a:ext cx="4572000" cy="3962400"/>
          </a:xfrm>
        </p:spPr>
        <p:txBody>
          <a:bodyPr/>
          <a:lstStyle/>
          <a:p>
            <a:r>
              <a:rPr lang="en-US" dirty="0" smtClean="0"/>
              <a:t>Wood (with pilot)</a:t>
            </a:r>
          </a:p>
          <a:p>
            <a:r>
              <a:rPr lang="en-US" dirty="0" smtClean="0"/>
              <a:t>Paddle (wood)</a:t>
            </a:r>
          </a:p>
          <a:p>
            <a:r>
              <a:rPr lang="en-US" dirty="0" smtClean="0"/>
              <a:t>Metal (carbide)</a:t>
            </a:r>
          </a:p>
          <a:p>
            <a:r>
              <a:rPr lang="en-US" dirty="0" smtClean="0"/>
              <a:t>Concrete (masonry)</a:t>
            </a:r>
          </a:p>
          <a:p>
            <a:r>
              <a:rPr lang="en-US" dirty="0" smtClean="0"/>
              <a:t>Hole Bit (door locks)</a:t>
            </a:r>
          </a:p>
          <a:p>
            <a:r>
              <a:rPr lang="en-US" dirty="0" smtClean="0"/>
              <a:t>Earth (oil, water)</a:t>
            </a:r>
            <a:endParaRPr lang="en-US" dirty="0"/>
          </a:p>
        </p:txBody>
      </p:sp>
      <p:pic>
        <p:nvPicPr>
          <p:cNvPr id="8" name="Content Placeholder 7" descr="Boortjes.jpg"/>
          <p:cNvPicPr>
            <a:picLocks noGrp="1" noChangeAspect="1"/>
          </p:cNvPicPr>
          <p:nvPr>
            <p:ph sz="half" idx="2"/>
          </p:nvPr>
        </p:nvPicPr>
        <p:blipFill>
          <a:blip r:embed="rId4" cstate="print"/>
          <a:stretch>
            <a:fillRect/>
          </a:stretch>
        </p:blipFill>
        <p:spPr>
          <a:xfrm>
            <a:off x="6477000" y="1017132"/>
            <a:ext cx="2369820" cy="4937125"/>
          </a:xfrm>
          <a:prstGeom prst="rect">
            <a:avLst/>
          </a:prstGeom>
          <a:ln>
            <a:noFill/>
          </a:ln>
          <a:effectLst>
            <a:outerShdw blurRad="292100" dist="139700" dir="2700000" algn="tl" rotWithShape="0">
              <a:srgbClr val="333333">
                <a:alpha val="65000"/>
              </a:srgbClr>
            </a:outerShdw>
          </a:effectLst>
        </p:spPr>
      </p:pic>
      <p:pic>
        <p:nvPicPr>
          <p:cNvPr id="10" name="Picture 9" descr="BBIM41.JPG"/>
          <p:cNvPicPr>
            <a:picLocks noChangeAspect="1"/>
          </p:cNvPicPr>
          <p:nvPr/>
        </p:nvPicPr>
        <p:blipFill>
          <a:blip r:embed="rId5" cstate="print"/>
          <a:stretch>
            <a:fillRect/>
          </a:stretch>
        </p:blipFill>
        <p:spPr>
          <a:xfrm>
            <a:off x="3755571" y="4528479"/>
            <a:ext cx="2514600" cy="1425778"/>
          </a:xfrm>
          <a:prstGeom prst="rect">
            <a:avLst/>
          </a:prstGeom>
          <a:ln>
            <a:noFill/>
          </a:ln>
          <a:effectLst>
            <a:outerShdw blurRad="292100" dist="139700" dir="2700000" algn="tl" rotWithShape="0">
              <a:srgbClr val="333333">
                <a:alpha val="65000"/>
              </a:srgbClr>
            </a:outerShdw>
          </a:effectLst>
        </p:spPr>
      </p:pic>
      <p:pic>
        <p:nvPicPr>
          <p:cNvPr id="11" name="Picture 10" descr="hansgroebeDrill-bit_12_1-4inch_hg.jpg"/>
          <p:cNvPicPr>
            <a:picLocks noChangeAspect="1"/>
          </p:cNvPicPr>
          <p:nvPr/>
        </p:nvPicPr>
        <p:blipFill>
          <a:blip r:embed="rId6" cstate="print"/>
          <a:stretch>
            <a:fillRect/>
          </a:stretch>
        </p:blipFill>
        <p:spPr>
          <a:xfrm>
            <a:off x="4648200" y="1143000"/>
            <a:ext cx="1680829" cy="2163206"/>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4800600" y="3352800"/>
            <a:ext cx="1676400" cy="230832"/>
          </a:xfrm>
          <a:prstGeom prst="rect">
            <a:avLst/>
          </a:prstGeom>
          <a:noFill/>
        </p:spPr>
        <p:txBody>
          <a:bodyPr wrap="square" rtlCol="0">
            <a:spAutoFit/>
          </a:bodyPr>
          <a:lstStyle/>
          <a:p>
            <a:pPr algn="ctr"/>
            <a:r>
              <a:rPr lang="en-US" sz="900" dirty="0" err="1" smtClean="0">
                <a:solidFill>
                  <a:srgbClr val="808080">
                    <a:lumMod val="60000"/>
                    <a:lumOff val="40000"/>
                  </a:srgbClr>
                </a:solidFill>
              </a:rPr>
              <a:t>hansgroebe</a:t>
            </a:r>
            <a:endParaRPr lang="en-US" sz="900" dirty="0">
              <a:solidFill>
                <a:srgbClr val="808080">
                  <a:lumMod val="60000"/>
                  <a:lumOff val="40000"/>
                </a:srgbClr>
              </a:solidFill>
            </a:endParaRPr>
          </a:p>
        </p:txBody>
      </p:sp>
      <p:sp>
        <p:nvSpPr>
          <p:cNvPr id="14"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44</a:t>
            </a:fld>
            <a:r>
              <a:rPr lang="en-US" sz="1200" dirty="0" smtClean="0">
                <a:solidFill>
                  <a:srgbClr val="000000"/>
                </a:solidFill>
              </a:rPr>
              <a:t>/58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34465860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10886" y="152400"/>
            <a:ext cx="9154886" cy="1143000"/>
          </a:xfrm>
        </p:spPr>
        <p:txBody>
          <a:bodyPr>
            <a:normAutofit/>
          </a:bodyPr>
          <a:lstStyle/>
          <a:p>
            <a:r>
              <a:rPr lang="en-US" sz="4000" dirty="0" smtClean="0"/>
              <a:t>Drill </a:t>
            </a:r>
            <a:r>
              <a:rPr lang="en-US" sz="4000" dirty="0"/>
              <a:t>Bits (Cont’d.)</a:t>
            </a:r>
            <a:endParaRPr lang="en-US" sz="4000" dirty="0" smtClean="0"/>
          </a:p>
        </p:txBody>
      </p:sp>
      <p:pic>
        <p:nvPicPr>
          <p:cNvPr id="77827" name="Content Placeholder 4" descr="drill bits.gif"/>
          <p:cNvPicPr>
            <a:picLocks noGrp="1" noChangeAspect="1"/>
          </p:cNvPicPr>
          <p:nvPr>
            <p:ph idx="1"/>
          </p:nvPr>
        </p:nvPicPr>
        <p:blipFill>
          <a:blip r:embed="rId4" cstate="print"/>
          <a:srcRect/>
          <a:stretch>
            <a:fillRect/>
          </a:stretch>
        </p:blipFill>
        <p:spPr>
          <a:xfrm>
            <a:off x="173038" y="1828800"/>
            <a:ext cx="8970962" cy="3581400"/>
          </a:xfrm>
        </p:spPr>
      </p:pic>
      <p:sp>
        <p:nvSpPr>
          <p:cNvPr id="6"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45</a:t>
            </a:fld>
            <a:r>
              <a:rPr lang="en-US" sz="1200" dirty="0" smtClean="0">
                <a:solidFill>
                  <a:srgbClr val="000000"/>
                </a:solidFill>
              </a:rPr>
              <a:t>/58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14044250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8710" y="152400"/>
            <a:ext cx="9152709" cy="1143000"/>
          </a:xfrm>
        </p:spPr>
        <p:txBody>
          <a:bodyPr>
            <a:normAutofit/>
          </a:bodyPr>
          <a:lstStyle/>
          <a:p>
            <a:r>
              <a:rPr lang="en-US" sz="4000" dirty="0" smtClean="0"/>
              <a:t>Drill Bits </a:t>
            </a:r>
            <a:r>
              <a:rPr lang="en-US" sz="2800" dirty="0" smtClean="0"/>
              <a:t>(Cont’d.)</a:t>
            </a:r>
          </a:p>
        </p:txBody>
      </p:sp>
      <p:pic>
        <p:nvPicPr>
          <p:cNvPr id="78851" name="Content Placeholder 4" descr="drill bit 2.gif"/>
          <p:cNvPicPr>
            <a:picLocks noGrp="1" noChangeAspect="1"/>
          </p:cNvPicPr>
          <p:nvPr>
            <p:ph idx="1"/>
          </p:nvPr>
        </p:nvPicPr>
        <p:blipFill>
          <a:blip r:embed="rId4" cstate="print"/>
          <a:srcRect/>
          <a:stretch>
            <a:fillRect/>
          </a:stretch>
        </p:blipFill>
        <p:spPr>
          <a:xfrm>
            <a:off x="2133600" y="1047749"/>
            <a:ext cx="5181600" cy="5124451"/>
          </a:xfrm>
        </p:spPr>
      </p:pic>
      <p:sp>
        <p:nvSpPr>
          <p:cNvPr id="5"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46</a:t>
            </a:fld>
            <a:r>
              <a:rPr lang="en-US" sz="1200" dirty="0" smtClean="0">
                <a:solidFill>
                  <a:srgbClr val="000000"/>
                </a:solidFill>
              </a:rPr>
              <a:t>/58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28225930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lstStyle/>
          <a:p>
            <a:r>
              <a:rPr lang="en-US" sz="4000" dirty="0" smtClean="0"/>
              <a:t>QUESTION</a:t>
            </a:r>
            <a:endParaRPr lang="en-US" sz="4000" dirty="0"/>
          </a:p>
        </p:txBody>
      </p:sp>
      <p:sp>
        <p:nvSpPr>
          <p:cNvPr id="3" name="Content Placeholder 2"/>
          <p:cNvSpPr>
            <a:spLocks noGrp="1"/>
          </p:cNvSpPr>
          <p:nvPr>
            <p:ph idx="1"/>
          </p:nvPr>
        </p:nvSpPr>
        <p:spPr>
          <a:xfrm>
            <a:off x="457200" y="1600200"/>
            <a:ext cx="8229600" cy="3505200"/>
          </a:xfrm>
        </p:spPr>
        <p:txBody>
          <a:bodyPr/>
          <a:lstStyle/>
          <a:p>
            <a:pPr marL="0" indent="0">
              <a:buNone/>
            </a:pPr>
            <a:r>
              <a:rPr lang="en-US" dirty="0" smtClean="0"/>
              <a:t>What part of a drill bit wears during use?</a:t>
            </a:r>
          </a:p>
          <a:p>
            <a:pPr marL="457200" lvl="1" indent="0">
              <a:buNone/>
            </a:pPr>
            <a:r>
              <a:rPr lang="en-US" dirty="0"/>
              <a:t>M</a:t>
            </a:r>
            <a:r>
              <a:rPr lang="en-US" dirty="0" smtClean="0"/>
              <a:t>argin</a:t>
            </a:r>
          </a:p>
          <a:p>
            <a:pPr marL="0" indent="0">
              <a:buNone/>
            </a:pPr>
            <a:r>
              <a:rPr lang="en-US" dirty="0" smtClean="0"/>
              <a:t>What does the wear cause?</a:t>
            </a:r>
          </a:p>
          <a:p>
            <a:pPr marL="457200" lvl="1" indent="0">
              <a:buNone/>
            </a:pPr>
            <a:r>
              <a:rPr lang="en-US" dirty="0" smtClean="0"/>
              <a:t>The hole to be drilled undersize</a:t>
            </a:r>
          </a:p>
          <a:p>
            <a:pPr marL="0" indent="0">
              <a:buNone/>
            </a:pPr>
            <a:r>
              <a:rPr lang="en-US" dirty="0" smtClean="0"/>
              <a:t>Where is the size stamped on the drill bit?</a:t>
            </a:r>
          </a:p>
          <a:p>
            <a:pPr marL="457200" lvl="1" indent="0">
              <a:buNone/>
            </a:pPr>
            <a:r>
              <a:rPr lang="en-US" dirty="0" smtClean="0"/>
              <a:t>Shank</a:t>
            </a:r>
          </a:p>
          <a:p>
            <a:pPr lvl="1"/>
            <a:endParaRPr lang="en-US" dirty="0"/>
          </a:p>
        </p:txBody>
      </p:sp>
      <p:pic>
        <p:nvPicPr>
          <p:cNvPr id="5" name="Picture 4" descr="dreamstimefree_10053288.jpg"/>
          <p:cNvPicPr>
            <a:picLocks noChangeAspect="1"/>
          </p:cNvPicPr>
          <p:nvPr/>
        </p:nvPicPr>
        <p:blipFill>
          <a:blip r:embed="rId2" cstate="print"/>
          <a:srcRect r="44167" b="26395"/>
          <a:stretch>
            <a:fillRect/>
          </a:stretch>
        </p:blipFill>
        <p:spPr>
          <a:xfrm>
            <a:off x="7354298" y="76200"/>
            <a:ext cx="1637302" cy="152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47</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60452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r>
              <a:rPr lang="en-US" sz="4000" dirty="0" smtClean="0"/>
              <a:t>Drilling</a:t>
            </a:r>
            <a:endParaRPr lang="en-US" sz="4000" dirty="0"/>
          </a:p>
        </p:txBody>
      </p:sp>
      <p:pic>
        <p:nvPicPr>
          <p:cNvPr id="6" name="Content Placeholder 5" descr="-Counterbore_Cross-Section.bmp"/>
          <p:cNvPicPr>
            <a:picLocks noGrp="1"/>
          </p:cNvPicPr>
          <p:nvPr>
            <p:ph sz="half" idx="1"/>
          </p:nvPr>
        </p:nvPicPr>
        <p:blipFill>
          <a:blip r:embed="rId4" cstate="print"/>
          <a:stretch>
            <a:fillRect/>
          </a:stretch>
        </p:blipFill>
        <p:spPr>
          <a:xfrm>
            <a:off x="228600" y="990600"/>
            <a:ext cx="4495800" cy="259080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914400" y="3853190"/>
            <a:ext cx="2819400" cy="523220"/>
          </a:xfrm>
          <a:prstGeom prst="rect">
            <a:avLst/>
          </a:prstGeom>
          <a:noFill/>
        </p:spPr>
        <p:txBody>
          <a:bodyPr wrap="square" rtlCol="0">
            <a:spAutoFit/>
          </a:bodyPr>
          <a:lstStyle/>
          <a:p>
            <a:pPr algn="ctr"/>
            <a:r>
              <a:rPr lang="en-US" sz="2800" b="1" dirty="0" smtClean="0">
                <a:solidFill>
                  <a:srgbClr val="005596"/>
                </a:solidFill>
              </a:rPr>
              <a:t>Counterbore</a:t>
            </a:r>
            <a:endParaRPr lang="en-US" sz="2800" dirty="0">
              <a:solidFill>
                <a:srgbClr val="000000"/>
              </a:solidFill>
            </a:endParaRPr>
          </a:p>
        </p:txBody>
      </p:sp>
      <p:pic>
        <p:nvPicPr>
          <p:cNvPr id="8" name="Picture 7"/>
          <p:cNvPicPr/>
          <p:nvPr/>
        </p:nvPicPr>
        <p:blipFill>
          <a:blip r:embed="rId5" cstate="print"/>
          <a:srcRect l="1613" t="4348" r="1613" b="4348"/>
          <a:stretch>
            <a:fillRect/>
          </a:stretch>
        </p:blipFill>
        <p:spPr bwMode="auto">
          <a:xfrm>
            <a:off x="4267200" y="3817620"/>
            <a:ext cx="4572000" cy="1600200"/>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5143500" y="5625475"/>
            <a:ext cx="2819400" cy="523220"/>
          </a:xfrm>
          <a:prstGeom prst="rect">
            <a:avLst/>
          </a:prstGeom>
          <a:noFill/>
        </p:spPr>
        <p:txBody>
          <a:bodyPr wrap="square" rtlCol="0">
            <a:spAutoFit/>
          </a:bodyPr>
          <a:lstStyle/>
          <a:p>
            <a:pPr algn="ctr"/>
            <a:r>
              <a:rPr lang="en-US" sz="2800" b="1" dirty="0" smtClean="0">
                <a:solidFill>
                  <a:srgbClr val="005596"/>
                </a:solidFill>
              </a:rPr>
              <a:t>Countersink</a:t>
            </a:r>
            <a:endParaRPr lang="en-US" sz="2800" dirty="0">
              <a:solidFill>
                <a:srgbClr val="000000"/>
              </a:solidFill>
            </a:endParaRPr>
          </a:p>
        </p:txBody>
      </p:sp>
      <p:sp>
        <p:nvSpPr>
          <p:cNvPr id="11"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48</a:t>
            </a:fld>
            <a:r>
              <a:rPr lang="en-US" sz="1200" dirty="0" smtClean="0">
                <a:solidFill>
                  <a:srgbClr val="000000"/>
                </a:solidFill>
              </a:rPr>
              <a:t>/58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35722374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347109"/>
            <a:ext cx="9144000" cy="1100691"/>
          </a:xfrm>
          <a:prstGeom prst="rect">
            <a:avLst/>
          </a:prstGeom>
        </p:spPr>
        <p:txBody>
          <a:bodyPr/>
          <a:lstStyle/>
          <a:p>
            <a:pPr algn="ctr" defTabSz="457200" fontAlgn="auto">
              <a:spcAft>
                <a:spcPts val="0"/>
              </a:spcAft>
              <a:defRPr/>
            </a:pPr>
            <a:r>
              <a:rPr lang="en-US" sz="4000" dirty="0" smtClean="0">
                <a:latin typeface="+mj-lt"/>
              </a:rPr>
              <a:t>Countersunk and </a:t>
            </a:r>
            <a:r>
              <a:rPr lang="en-US" sz="4000" dirty="0">
                <a:latin typeface="+mj-lt"/>
              </a:rPr>
              <a:t>C</a:t>
            </a:r>
            <a:r>
              <a:rPr lang="en-US" sz="4000" dirty="0" err="1" smtClean="0">
                <a:latin typeface="+mj-lt"/>
              </a:rPr>
              <a:t>ounterbore</a:t>
            </a:r>
            <a:r>
              <a:rPr lang="en-US" sz="4000" dirty="0" smtClean="0">
                <a:latin typeface="+mj-lt"/>
              </a:rPr>
              <a:t> </a:t>
            </a:r>
            <a:r>
              <a:rPr lang="en-US" sz="4000" dirty="0">
                <a:latin typeface="+mj-lt"/>
              </a:rPr>
              <a:t>S</a:t>
            </a:r>
            <a:r>
              <a:rPr lang="en-US" sz="4000" dirty="0" smtClean="0">
                <a:latin typeface="+mj-lt"/>
              </a:rPr>
              <a:t>crews</a:t>
            </a:r>
            <a:endParaRPr lang="en-US" sz="4000" dirty="0">
              <a:latin typeface="+mj-lt"/>
            </a:endParaRPr>
          </a:p>
        </p:txBody>
      </p:sp>
      <p:pic>
        <p:nvPicPr>
          <p:cNvPr id="3" name="Picture 2" descr="Countersink-Counterbore-Screws.jpg"/>
          <p:cNvPicPr/>
          <p:nvPr/>
        </p:nvPicPr>
        <p:blipFill>
          <a:blip r:embed="rId2"/>
          <a:stretch>
            <a:fillRect/>
          </a:stretch>
        </p:blipFill>
        <p:spPr>
          <a:xfrm>
            <a:off x="2209800" y="1295400"/>
            <a:ext cx="4572000" cy="4555055"/>
          </a:xfrm>
          <a:prstGeom prst="rect">
            <a:avLst/>
          </a:prstGeom>
        </p:spPr>
      </p:pic>
      <p:sp>
        <p:nvSpPr>
          <p:cNvPr id="5" name="Slide Number Placeholder 1"/>
          <p:cNvSpPr txBox="1">
            <a:spLocks/>
          </p:cNvSpPr>
          <p:nvPr/>
        </p:nvSpPr>
        <p:spPr>
          <a:xfrm>
            <a:off x="6705600" y="6248400"/>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70EEAA16-F7F9-E74D-9075-57333C9B7BDA}" type="slidenum">
              <a:rPr lang="en-US" smtClean="0">
                <a:solidFill>
                  <a:srgbClr val="000000"/>
                </a:solidFill>
              </a:rPr>
              <a:pPr/>
              <a:t>49</a:t>
            </a:fld>
            <a:r>
              <a:rPr lang="en-US" smtClean="0">
                <a:solidFill>
                  <a:srgbClr val="000000"/>
                </a:solidFill>
              </a:rPr>
              <a:t>/58</a:t>
            </a:r>
            <a:endParaRPr lang="en-US" dirty="0">
              <a:solidFill>
                <a:srgbClr val="000000"/>
              </a:solidFill>
            </a:endParaRPr>
          </a:p>
        </p:txBody>
      </p:sp>
    </p:spTree>
    <p:extLst>
      <p:ext uri="{BB962C8B-B14F-4D97-AF65-F5344CB8AC3E}">
        <p14:creationId xmlns:p14="http://schemas.microsoft.com/office/powerpoint/2010/main" val="40876988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6" y="76200"/>
            <a:ext cx="9112135" cy="1143000"/>
          </a:xfrm>
        </p:spPr>
        <p:txBody>
          <a:bodyPr/>
          <a:lstStyle/>
          <a:p>
            <a:r>
              <a:rPr lang="en-US" sz="4000" dirty="0" smtClean="0"/>
              <a:t>Tapping A Hole</a:t>
            </a:r>
            <a:endParaRPr lang="en-US" sz="4000" dirty="0"/>
          </a:p>
        </p:txBody>
      </p:sp>
      <p:pic>
        <p:nvPicPr>
          <p:cNvPr id="1026" name="Picture 2" descr="http://ts4.mm.bing.net/th?id=H.4528416953993303&amp;pid=1.7&amp;w=274&amp;h=188&amp;c=7&amp;r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939" y="1107683"/>
            <a:ext cx="1842417" cy="1264141"/>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4237512" y="1225927"/>
            <a:ext cx="4876800" cy="3539430"/>
          </a:xfrm>
          <a:prstGeom prst="rect">
            <a:avLst/>
          </a:prstGeom>
          <a:noFill/>
        </p:spPr>
        <p:txBody>
          <a:bodyPr wrap="square" rtlCol="0">
            <a:spAutoFit/>
          </a:bodyPr>
          <a:lstStyle/>
          <a:p>
            <a:r>
              <a:rPr lang="en-US" sz="3200" dirty="0" smtClean="0">
                <a:solidFill>
                  <a:srgbClr val="000000"/>
                </a:solidFill>
                <a:latin typeface="+mn-lt"/>
              </a:rPr>
              <a:t>Use a drill bit 85-90% of the size of the threaded tap</a:t>
            </a:r>
          </a:p>
          <a:p>
            <a:endParaRPr lang="en-US" sz="3200" dirty="0">
              <a:solidFill>
                <a:srgbClr val="000000"/>
              </a:solidFill>
              <a:latin typeface="+mn-lt"/>
            </a:endParaRPr>
          </a:p>
          <a:p>
            <a:endParaRPr lang="en-US" sz="3200" dirty="0" smtClean="0">
              <a:solidFill>
                <a:srgbClr val="000000"/>
              </a:solidFill>
              <a:latin typeface="+mn-lt"/>
            </a:endParaRPr>
          </a:p>
          <a:p>
            <a:r>
              <a:rPr lang="en-US" sz="3200" dirty="0" smtClean="0">
                <a:solidFill>
                  <a:srgbClr val="000000"/>
                </a:solidFill>
                <a:latin typeface="+mn-lt"/>
              </a:rPr>
              <a:t>Example:  to tap a hole for ½ X 20 TPI, use a drill bit size of 29/64</a:t>
            </a:r>
            <a:endParaRPr lang="en-US" sz="3200" dirty="0">
              <a:solidFill>
                <a:srgbClr val="000000"/>
              </a:solidFill>
              <a:latin typeface="+mn-lt"/>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429" y="3352800"/>
            <a:ext cx="3676027" cy="2130425"/>
          </a:xfrm>
          <a:prstGeom prst="rect">
            <a:avLst/>
          </a:prstGeom>
        </p:spPr>
      </p:pic>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50</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30850075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2667000" cy="1143000"/>
          </a:xfrm>
        </p:spPr>
        <p:txBody>
          <a:bodyPr>
            <a:normAutofit/>
          </a:bodyPr>
          <a:lstStyle/>
          <a:p>
            <a:r>
              <a:rPr lang="en-US" sz="4000" dirty="0" smtClean="0"/>
              <a:t>Tap Charts</a:t>
            </a: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400" y="228600"/>
            <a:ext cx="4230666" cy="5903255"/>
          </a:xfrm>
          <a:prstGeom prst="rect">
            <a:avLst/>
          </a:prstGeom>
        </p:spPr>
      </p:pic>
      <p:sp>
        <p:nvSpPr>
          <p:cNvPr id="6"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51</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381491440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220200" cy="1143000"/>
          </a:xfrm>
        </p:spPr>
        <p:txBody>
          <a:bodyPr>
            <a:normAutofit/>
          </a:bodyPr>
          <a:lstStyle/>
          <a:p>
            <a:r>
              <a:rPr lang="en-US" sz="4000" dirty="0" smtClean="0"/>
              <a:t>Tapping Example</a:t>
            </a:r>
            <a:endParaRPr lang="en-US" sz="4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1219200"/>
            <a:ext cx="6972300" cy="4880610"/>
          </a:xfrm>
          <a:prstGeom prst="rect">
            <a:avLst/>
          </a:prstGeom>
        </p:spPr>
      </p:pic>
      <p:sp>
        <p:nvSpPr>
          <p:cNvPr id="6"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52</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22208910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bwMode="auto">
          <a:xfrm>
            <a:off x="0" y="198437"/>
            <a:ext cx="9144000" cy="563563"/>
          </a:xfrm>
          <a:noFill/>
          <a:ln>
            <a:miter lim="800000"/>
            <a:headEnd/>
            <a:tailEnd/>
          </a:ln>
        </p:spPr>
        <p:txBody>
          <a:bodyPr vert="horz" wrap="square" lIns="91440" tIns="45720" rIns="91440" bIns="45720" numCol="1" anchor="t" anchorCtr="0" compatLnSpc="1">
            <a:prstTxWarp prst="textNoShape">
              <a:avLst/>
            </a:prstTxWarp>
            <a:noAutofit/>
          </a:bodyPr>
          <a:lstStyle/>
          <a:p>
            <a:pPr eaLnBrk="1" hangingPunct="1"/>
            <a:r>
              <a:rPr lang="en-US" sz="4000" dirty="0" smtClean="0"/>
              <a:t>Useful Formulas</a:t>
            </a:r>
          </a:p>
        </p:txBody>
      </p:sp>
      <p:sp>
        <p:nvSpPr>
          <p:cNvPr id="24580" name="Rectangle 7"/>
          <p:cNvSpPr>
            <a:spLocks noChangeArrowheads="1"/>
          </p:cNvSpPr>
          <p:nvPr/>
        </p:nvSpPr>
        <p:spPr bwMode="auto">
          <a:xfrm>
            <a:off x="2990850" y="1790700"/>
            <a:ext cx="9144000" cy="0"/>
          </a:xfrm>
          <a:prstGeom prst="rect">
            <a:avLst/>
          </a:prstGeom>
          <a:noFill/>
          <a:ln w="9525">
            <a:noFill/>
            <a:miter lim="800000"/>
            <a:headEnd/>
            <a:tailEnd/>
          </a:ln>
        </p:spPr>
        <p:txBody>
          <a:bodyPr>
            <a:spAutoFit/>
          </a:bodyPr>
          <a:lstStyle/>
          <a:p>
            <a:endParaRPr lang="en-US" dirty="0"/>
          </a:p>
        </p:txBody>
      </p:sp>
      <p:pic>
        <p:nvPicPr>
          <p:cNvPr id="7" name="Picture 2" descr="https://lh4.googleusercontent.com/m5Qk6gWzlQaQCGIvvf6tlGMPP8A_xyLtclNhcsM6VNX1kGCkEkcOWC2phDHlDATbykmgPFdUWJeLzVz4sJY55DgWVpy4mOC6OQae0dZTgTnfigExY0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5" y="1981200"/>
            <a:ext cx="8955157" cy="205740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53</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15053654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rmAutofit/>
          </a:bodyPr>
          <a:lstStyle/>
          <a:p>
            <a:r>
              <a:rPr lang="en-US" sz="4000" dirty="0" smtClean="0"/>
              <a:t>Cam Dwell</a:t>
            </a:r>
            <a:endParaRPr lang="en-US" sz="4000"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4200" y="2209800"/>
            <a:ext cx="5029200" cy="3771900"/>
          </a:xfrm>
        </p:spPr>
      </p:pic>
      <p:sp>
        <p:nvSpPr>
          <p:cNvPr id="6" name="Rectangle 5"/>
          <p:cNvSpPr/>
          <p:nvPr/>
        </p:nvSpPr>
        <p:spPr>
          <a:xfrm>
            <a:off x="304800" y="1021140"/>
            <a:ext cx="8610600" cy="1569660"/>
          </a:xfrm>
          <a:prstGeom prst="rect">
            <a:avLst/>
          </a:prstGeom>
        </p:spPr>
        <p:txBody>
          <a:bodyPr wrap="square">
            <a:spAutoFit/>
          </a:bodyPr>
          <a:lstStyle/>
          <a:p>
            <a:r>
              <a:rPr lang="en-US" sz="3200" dirty="0">
                <a:solidFill>
                  <a:srgbClr val="000000"/>
                </a:solidFill>
              </a:rPr>
              <a:t>The part of the cam cycle that describes when the cam follower does not change position is called </a:t>
            </a:r>
            <a:r>
              <a:rPr lang="en-US" sz="3200" dirty="0" smtClean="0">
                <a:solidFill>
                  <a:srgbClr val="000000"/>
                </a:solidFill>
              </a:rPr>
              <a:t>dwell.</a:t>
            </a:r>
            <a:endParaRPr lang="en-US" sz="3200" dirty="0">
              <a:solidFill>
                <a:srgbClr val="000000"/>
              </a:solidFill>
            </a:endParaRPr>
          </a:p>
        </p:txBody>
      </p:sp>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54</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14230334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Woodruff Keys</a:t>
            </a:r>
            <a:endParaRPr lang="en-US" sz="4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09959"/>
            <a:ext cx="2857500" cy="310515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0" y="914400"/>
            <a:ext cx="3378200" cy="481393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5950" y="3715109"/>
            <a:ext cx="2857500" cy="1885950"/>
          </a:xfrm>
          <a:prstGeom prst="rect">
            <a:avLst/>
          </a:prstGeom>
        </p:spPr>
      </p:pic>
      <p:sp>
        <p:nvSpPr>
          <p:cNvPr id="7" name="TextBox 6"/>
          <p:cNvSpPr txBox="1"/>
          <p:nvPr/>
        </p:nvSpPr>
        <p:spPr>
          <a:xfrm>
            <a:off x="1524000" y="5728335"/>
            <a:ext cx="4495398" cy="400110"/>
          </a:xfrm>
          <a:prstGeom prst="rect">
            <a:avLst/>
          </a:prstGeom>
          <a:noFill/>
        </p:spPr>
        <p:txBody>
          <a:bodyPr wrap="none" rtlCol="0">
            <a:spAutoFit/>
          </a:bodyPr>
          <a:lstStyle/>
          <a:p>
            <a:r>
              <a:rPr lang="en-US" sz="2000" dirty="0" smtClean="0">
                <a:solidFill>
                  <a:srgbClr val="000000"/>
                </a:solidFill>
              </a:rPr>
              <a:t>A good way to mount a gear to a shaft</a:t>
            </a:r>
            <a:endParaRPr lang="en-US" sz="2000" dirty="0">
              <a:solidFill>
                <a:srgbClr val="000000"/>
              </a:solidFill>
            </a:endParaRPr>
          </a:p>
        </p:txBody>
      </p:sp>
      <p:sp>
        <p:nvSpPr>
          <p:cNvPr id="9"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55</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4512986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lstStyle/>
          <a:p>
            <a:r>
              <a:rPr lang="en-US" dirty="0" smtClean="0"/>
              <a:t>Woodruff Keys</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0208" y="1219200"/>
            <a:ext cx="4264341" cy="2398692"/>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7700" y="3775467"/>
            <a:ext cx="4188600" cy="2356088"/>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1541" y="1219200"/>
            <a:ext cx="4290950" cy="2413659"/>
          </a:xfrm>
          <a:prstGeom prst="rect">
            <a:avLst/>
          </a:prstGeom>
        </p:spPr>
      </p:pic>
      <p:sp>
        <p:nvSpPr>
          <p:cNvPr id="8"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56</a:t>
            </a:fld>
            <a:r>
              <a:rPr lang="en-US" sz="1200" dirty="0" smtClean="0">
                <a:solidFill>
                  <a:srgbClr val="000000"/>
                </a:solidFill>
              </a:rPr>
              <a:t>/58</a:t>
            </a:r>
            <a:endParaRPr lang="en-US" sz="1200" dirty="0">
              <a:solidFill>
                <a:srgbClr val="000000"/>
              </a:solidFill>
            </a:endParaRPr>
          </a:p>
        </p:txBody>
      </p:sp>
    </p:spTree>
    <p:extLst>
      <p:ext uri="{BB962C8B-B14F-4D97-AF65-F5344CB8AC3E}">
        <p14:creationId xmlns:p14="http://schemas.microsoft.com/office/powerpoint/2010/main" val="251035923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000" dirty="0" smtClean="0"/>
              <a:t>Milling Machine</a:t>
            </a:r>
            <a:endParaRPr lang="en-US" sz="4000" dirty="0"/>
          </a:p>
        </p:txBody>
      </p:sp>
      <p:sp>
        <p:nvSpPr>
          <p:cNvPr id="4" name="Content Placeholder 3"/>
          <p:cNvSpPr>
            <a:spLocks noGrp="1"/>
          </p:cNvSpPr>
          <p:nvPr>
            <p:ph sz="half" idx="2"/>
          </p:nvPr>
        </p:nvSpPr>
        <p:spPr>
          <a:xfrm>
            <a:off x="228600" y="1524000"/>
            <a:ext cx="4648200" cy="3668428"/>
          </a:xfrm>
        </p:spPr>
        <p:txBody>
          <a:bodyPr/>
          <a:lstStyle/>
          <a:p>
            <a:r>
              <a:rPr lang="en-US" dirty="0" smtClean="0"/>
              <a:t>Used </a:t>
            </a:r>
            <a:r>
              <a:rPr lang="en-US" dirty="0"/>
              <a:t>to create complex features in rectangular parts </a:t>
            </a:r>
            <a:endParaRPr lang="en-US" dirty="0" smtClean="0"/>
          </a:p>
          <a:p>
            <a:endParaRPr lang="en-US" dirty="0"/>
          </a:p>
          <a:p>
            <a:endParaRPr lang="en-US" dirty="0" smtClean="0"/>
          </a:p>
          <a:p>
            <a:r>
              <a:rPr lang="en-US" dirty="0" smtClean="0"/>
              <a:t>Finish boring is a </a:t>
            </a:r>
            <a:r>
              <a:rPr lang="en-US" dirty="0"/>
              <a:t>machine process used to make a hole more precise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177834"/>
            <a:ext cx="3657600" cy="455650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57</a:t>
            </a:fld>
            <a:r>
              <a:rPr lang="en-US" sz="1200" dirty="0" smtClean="0">
                <a:solidFill>
                  <a:srgbClr val="000000"/>
                </a:solidFill>
              </a:rPr>
              <a:t>/58</a:t>
            </a:r>
            <a:endParaRPr lang="en-US" sz="1200" dirty="0">
              <a:solidFill>
                <a:srgbClr val="000000"/>
              </a:solidFill>
            </a:endParaRPr>
          </a:p>
        </p:txBody>
      </p:sp>
    </p:spTree>
    <p:custDataLst>
      <p:tags r:id="rId1"/>
    </p:custDataLst>
    <p:extLst>
      <p:ext uri="{BB962C8B-B14F-4D97-AF65-F5344CB8AC3E}">
        <p14:creationId xmlns:p14="http://schemas.microsoft.com/office/powerpoint/2010/main" val="29942222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Rectangle 2"/>
          <p:cNvSpPr>
            <a:spLocks noGrp="1" noChangeArrowheads="1"/>
          </p:cNvSpPr>
          <p:nvPr>
            <p:ph type="title"/>
          </p:nvPr>
        </p:nvSpPr>
        <p:spPr>
          <a:xfrm>
            <a:off x="0" y="152400"/>
            <a:ext cx="9144000" cy="1143000"/>
          </a:xfrm>
        </p:spPr>
        <p:txBody>
          <a:bodyPr>
            <a:normAutofit/>
          </a:bodyPr>
          <a:lstStyle/>
          <a:p>
            <a:pPr eaLnBrk="1" hangingPunct="1"/>
            <a:r>
              <a:rPr lang="en-US" sz="4000" dirty="0" smtClean="0"/>
              <a:t>Summary</a:t>
            </a:r>
          </a:p>
        </p:txBody>
      </p:sp>
      <p:sp>
        <p:nvSpPr>
          <p:cNvPr id="159748" name="Rectangle 3"/>
          <p:cNvSpPr>
            <a:spLocks noGrp="1" noChangeArrowheads="1"/>
          </p:cNvSpPr>
          <p:nvPr>
            <p:ph idx="1"/>
          </p:nvPr>
        </p:nvSpPr>
        <p:spPr>
          <a:xfrm>
            <a:off x="457200" y="1204119"/>
            <a:ext cx="8077200" cy="3657600"/>
          </a:xfrm>
        </p:spPr>
        <p:txBody>
          <a:bodyPr/>
          <a:lstStyle/>
          <a:p>
            <a:pPr marL="0" indent="0" eaLnBrk="1" hangingPunct="1">
              <a:buFontTx/>
              <a:buNone/>
            </a:pPr>
            <a:r>
              <a:rPr lang="en-US" dirty="0" smtClean="0"/>
              <a:t>Understanding the concepts of basic machines and systems, and their uses will assist you in understanding how more complex machines work, as well as what you must look for when operating and maintaining these machines.</a:t>
            </a:r>
          </a:p>
        </p:txBody>
      </p:sp>
      <p:pic>
        <p:nvPicPr>
          <p:cNvPr id="5" name="Picture 4" descr="601px-End_plate.svg.png"/>
          <p:cNvPicPr>
            <a:picLocks noChangeAspect="1"/>
          </p:cNvPicPr>
          <p:nvPr/>
        </p:nvPicPr>
        <p:blipFill>
          <a:blip r:embed="rId4" cstate="print"/>
          <a:stretch>
            <a:fillRect/>
          </a:stretch>
        </p:blipFill>
        <p:spPr>
          <a:xfrm>
            <a:off x="5029200" y="4152656"/>
            <a:ext cx="3319463" cy="1662493"/>
          </a:xfrm>
          <a:prstGeom prst="rect">
            <a:avLst/>
          </a:prstGeom>
        </p:spPr>
      </p:pic>
      <p:sp>
        <p:nvSpPr>
          <p:cNvPr id="7" name="Slide Number Placeholder 1"/>
          <p:cNvSpPr>
            <a:spLocks noGrp="1"/>
          </p:cNvSpPr>
          <p:nvPr>
            <p:ph type="sldNum" sz="quarter" idx="4294967295"/>
          </p:nvPr>
        </p:nvSpPr>
        <p:spPr>
          <a:xfrm>
            <a:off x="6705600" y="6248400"/>
            <a:ext cx="2133600" cy="365125"/>
          </a:xfrm>
          <a:prstGeom prst="rect">
            <a:avLst/>
          </a:prstGeom>
        </p:spPr>
        <p:txBody>
          <a:bodyPr/>
          <a:lstStyle/>
          <a:p>
            <a:pPr algn="r"/>
            <a:fld id="{70EEAA16-F7F9-E74D-9075-57333C9B7BDA}" type="slidenum">
              <a:rPr lang="en-US" sz="1200" smtClean="0">
                <a:solidFill>
                  <a:srgbClr val="000000"/>
                </a:solidFill>
              </a:rPr>
              <a:pPr algn="r"/>
              <a:t>58</a:t>
            </a:fld>
            <a:r>
              <a:rPr lang="en-US" sz="1200" dirty="0" smtClean="0">
                <a:solidFill>
                  <a:srgbClr val="000000"/>
                </a:solidFill>
              </a:rPr>
              <a:t>/58</a:t>
            </a:r>
            <a:endParaRPr lang="en-US" sz="12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SKIPREMAININGRACESLIDES" val="True"/>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False"/>
  <p:tag name="FIBDISPLAYKEYWORDS" val="True"/>
  <p:tag name="PRRESPONSE4" val="7"/>
  <p:tag name="PRRESPONSE8" val="3"/>
  <p:tag name="TPVERSION" val="2008"/>
  <p:tag name="BULLETTYPE" val="3"/>
  <p:tag name="RESPCOUNTERFORMAT" val="0"/>
  <p:tag name="BACKUPSESSIONS" val="True"/>
  <p:tag name="ROTATIONINTERVAL" val="2"/>
  <p:tag name="RACEANIMATIONSPEED" val="3"/>
  <p:tag name="BUBBLESIZEVISIBLE" val="True"/>
  <p:tag name="CUSTOMCELLFORECOLOR" val="-16777216"/>
  <p:tag name="USESCHEMECOLORS" val="True"/>
  <p:tag name="AUTOSIZEGRID" val="True"/>
  <p:tag name="CHARTLABELS" val="1"/>
  <p:tag name="INCLUDEPPT" val="True"/>
  <p:tag name="ZEROBASED" val="False"/>
  <p:tag name="FIBNUMRESULTS" val="5"/>
  <p:tag name="PRRESPONSE3" val="8"/>
  <p:tag name="PRRESPONSE9" val="2"/>
  <p:tag name="SHOWBARVISIBLE" val="True"/>
  <p:tag name="RESPCOUNTERSTYLE" val="-1"/>
  <p:tag name="BACKUPMAINTENANCE" val="7"/>
  <p:tag name="RACEENDPOINTS" val="100"/>
  <p:tag name="MAXRESPONDERS" val="5"/>
  <p:tag name="CUSTOMCELLBACKCOLOR1" val="-657956"/>
  <p:tag name="DISPLAYDEVICEID" val="True"/>
  <p:tag name="CHARTCOLORS" val="0"/>
  <p:tag name="CORRECTPOINTVALUE" val="100"/>
  <p:tag name="CHARTSCALE" val="True"/>
  <p:tag name="PRRESPONSE2" val="9"/>
  <p:tag name="PRRESPONSE10" val="1"/>
  <p:tag name="ANSWERNOWSTYLE" val="-1"/>
  <p:tag name="NUMRESPONSES" val="1"/>
  <p:tag name="RACERSMAXDISPLAYED" val="5"/>
  <p:tag name="BUBBLEGROUPING" val="3"/>
  <p:tag name="DISPLAYDEVICENUMBER" val="True"/>
  <p:tag name="RESETCHARTS" val="True"/>
  <p:tag name="REALTIMEBACKUP" val="False"/>
  <p:tag name="PRRESPONSE1" val="10"/>
  <p:tag name="SHOWFLASHWARNING" val="True"/>
  <p:tag name="COUNTDOWNSECONDS" val="10"/>
  <p:tag name="AUTOUPDATEALIASES" val="True"/>
  <p:tag name="CUSTOMGRIDBACKCOLOR" val="-2830136"/>
  <p:tag name="GRIDSIZE" val="{Width=800, Height=600}"/>
  <p:tag name="INCORRECTPOINTVALUE" val="0"/>
  <p:tag name="PRRESPONSE5" val="6"/>
  <p:tag name="USESECONDARYMONITOR" val="True"/>
  <p:tag name="REVIEWONLY" val="False"/>
  <p:tag name="CUSTOMCELLBACKCOLOR3" val="-268652"/>
  <p:tag name="MULTIRESPDIVISOR" val="1"/>
  <p:tag name="FIBINCLUDEOTHER" val="True"/>
  <p:tag name="COUNTDOWNSTYLE" val="-1"/>
  <p:tag name="TEAMSINLEADERBOARD" val="5"/>
  <p:tag name="GRIDPOSITION" val="1"/>
  <p:tag name="PRRESPONSE6" val="5"/>
  <p:tag name="CHARTVALUEFORMAT" val="0%"/>
  <p:tag name="GRIDOPACITY" val="90"/>
  <p:tag name="PRRESPONSE7" val="4"/>
  <p:tag name="BUBBLEVALUEFORMAT" val="0.0"/>
  <p:tag name="FIBDISPLAYRESULTS" val="True"/>
  <p:tag name="CUSTOMCELLBACKCOLOR4" val="-8355712"/>
  <p:tag name="INPUTSOURCE" val="1"/>
  <p:tag name="POWERPOINTVERSION" val="12.0"/>
  <p:tag name="PARTICIPANTSINLEADERBOARD" val="5"/>
  <p:tag name="AUTOADJUSTPARTRANGE" val="True"/>
  <p:tag name="PARTLISTDEFAULT" val="1"/>
  <p:tag name="DELIMITERS"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4933</TotalTime>
  <Words>2368</Words>
  <Application>Microsoft Office PowerPoint</Application>
  <PresentationFormat>On-screen Show (4:3)</PresentationFormat>
  <Paragraphs>428</Paragraphs>
  <Slides>58</Slides>
  <Notes>44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4" baseType="lpstr">
      <vt:lpstr>Arial</vt:lpstr>
      <vt:lpstr>Arial Black</vt:lpstr>
      <vt:lpstr>Arial Narrow</vt:lpstr>
      <vt:lpstr>Calibri</vt:lpstr>
      <vt:lpstr>Office Theme</vt:lpstr>
      <vt:lpstr>Equation</vt:lpstr>
      <vt:lpstr>Foundations of Manufacturing</vt:lpstr>
      <vt:lpstr>Learning Objectives</vt:lpstr>
      <vt:lpstr>Ratios</vt:lpstr>
      <vt:lpstr>Ratios (Cont’d.)</vt:lpstr>
      <vt:lpstr>Ratios (Cont’d.)</vt:lpstr>
      <vt:lpstr>Ratios (Cont’d.)</vt:lpstr>
      <vt:lpstr>What is a Simple Machine?</vt:lpstr>
      <vt:lpstr>Simple Machine Overview</vt:lpstr>
      <vt:lpstr>Simple Machines (Cont’d.)</vt:lpstr>
      <vt:lpstr>Simple Machines (Cont’d.)</vt:lpstr>
      <vt:lpstr>Simple Machines (Cont’d.)</vt:lpstr>
      <vt:lpstr>Simple Machines (Cont’d.)</vt:lpstr>
      <vt:lpstr>Simple Machines (Cont’d.)</vt:lpstr>
      <vt:lpstr>Simple Machines (Cont’d.)</vt:lpstr>
      <vt:lpstr>Simple Machines (Cont’d.)</vt:lpstr>
      <vt:lpstr>Simple Machines (Cont’d.)</vt:lpstr>
      <vt:lpstr>Simple Machines (Cont’d.)</vt:lpstr>
      <vt:lpstr>Simple Machines (Cont’d.)</vt:lpstr>
      <vt:lpstr>Simple Machines (Cont’d.)</vt:lpstr>
      <vt:lpstr>Simple Machines (Cont’d.)</vt:lpstr>
      <vt:lpstr>Mechanical Advantage</vt:lpstr>
      <vt:lpstr>QUESTION</vt:lpstr>
      <vt:lpstr>QUESTION</vt:lpstr>
      <vt:lpstr>Compound Simple Machine</vt:lpstr>
      <vt:lpstr>Associated Elements of Compound Machines</vt:lpstr>
      <vt:lpstr>QUESTION</vt:lpstr>
      <vt:lpstr>Belts</vt:lpstr>
      <vt:lpstr>Belts</vt:lpstr>
      <vt:lpstr>Sheave Wear</vt:lpstr>
      <vt:lpstr>Belts</vt:lpstr>
      <vt:lpstr>Chains</vt:lpstr>
      <vt:lpstr>Chain “Stretch”</vt:lpstr>
      <vt:lpstr>Fastener Grades</vt:lpstr>
      <vt:lpstr>Fastener Grades (Cont’d.)</vt:lpstr>
      <vt:lpstr>Threads </vt:lpstr>
      <vt:lpstr>Nut and Bolt Usage</vt:lpstr>
      <vt:lpstr>Causes of Fastener Failure</vt:lpstr>
      <vt:lpstr>What is Torque?</vt:lpstr>
      <vt:lpstr>Friction Definitions</vt:lpstr>
      <vt:lpstr>Loosening a Fastener</vt:lpstr>
      <vt:lpstr>Fastener Corrosion and Torque</vt:lpstr>
      <vt:lpstr>Torque Distribution Facts</vt:lpstr>
      <vt:lpstr>Tightening Sequence (8 Bolts)</vt:lpstr>
      <vt:lpstr>Drill Bits</vt:lpstr>
      <vt:lpstr>Drill Bits (Cont’d.)</vt:lpstr>
      <vt:lpstr>Drill Bits (Cont’d.)</vt:lpstr>
      <vt:lpstr>QUESTION</vt:lpstr>
      <vt:lpstr>Drilling</vt:lpstr>
      <vt:lpstr>PowerPoint Presentation</vt:lpstr>
      <vt:lpstr>Tapping A Hole</vt:lpstr>
      <vt:lpstr>Tap Charts</vt:lpstr>
      <vt:lpstr>Tapping Example</vt:lpstr>
      <vt:lpstr>Useful Formulas</vt:lpstr>
      <vt:lpstr>Cam Dwell</vt:lpstr>
      <vt:lpstr>Woodruff Keys</vt:lpstr>
      <vt:lpstr>Woodruff Keys</vt:lpstr>
      <vt:lpstr>Milling Machine</vt:lpstr>
      <vt:lpstr>Summary</vt:lpstr>
    </vt:vector>
  </TitlesOfParts>
  <Company>Hillsborough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Customer</dc:creator>
  <cp:lastModifiedBy>Haleigh Ingram</cp:lastModifiedBy>
  <cp:revision>215</cp:revision>
  <cp:lastPrinted>2015-01-11T19:41:16Z</cp:lastPrinted>
  <dcterms:created xsi:type="dcterms:W3CDTF">2007-10-02T19:47:42Z</dcterms:created>
  <dcterms:modified xsi:type="dcterms:W3CDTF">2016-01-19T19:58:19Z</dcterms:modified>
</cp:coreProperties>
</file>