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Lst>
  <p:sldSz cy="6858000" cx="9144000"/>
  <p:notesSz cx="6858000" cy="9144000"/>
  <p:embeddedFontLst>
    <p:embeddedFont>
      <p:font typeface="Poppins Medium"/>
      <p:regular r:id="rId71"/>
      <p:bold r:id="rId72"/>
      <p:italic r:id="rId73"/>
      <p:boldItalic r:id="rId74"/>
    </p:embeddedFont>
    <p:embeddedFont>
      <p:font typeface="Poppins Black"/>
      <p:bold r:id="rId75"/>
      <p:boldItalic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47BAAA3-155C-4333-98BA-1058B797A71A}">
  <a:tblStyle styleId="{147BAAA3-155C-4333-98BA-1058B797A71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PoppinsMedium-italic.fntdata"/><Relationship Id="rId72" Type="http://schemas.openxmlformats.org/officeDocument/2006/relationships/font" Target="fonts/PoppinsMedium-bold.fntdata"/><Relationship Id="rId31" Type="http://schemas.openxmlformats.org/officeDocument/2006/relationships/slide" Target="slides/slide25.xml"/><Relationship Id="rId75" Type="http://schemas.openxmlformats.org/officeDocument/2006/relationships/font" Target="fonts/PoppinsBlack-bold.fntdata"/><Relationship Id="rId30" Type="http://schemas.openxmlformats.org/officeDocument/2006/relationships/slide" Target="slides/slide24.xml"/><Relationship Id="rId74" Type="http://schemas.openxmlformats.org/officeDocument/2006/relationships/font" Target="fonts/PoppinsMedium-boldItalic.fntdata"/><Relationship Id="rId33" Type="http://schemas.openxmlformats.org/officeDocument/2006/relationships/slide" Target="slides/slide27.xml"/><Relationship Id="rId32" Type="http://schemas.openxmlformats.org/officeDocument/2006/relationships/slide" Target="slides/slide26.xml"/><Relationship Id="rId76" Type="http://schemas.openxmlformats.org/officeDocument/2006/relationships/font" Target="fonts/PoppinsBlack-boldItalic.fntdata"/><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PoppinsMedium-regular.fntdata"/><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businessdictionary.com/definition/maintenance.html#ixzz3MKQ3s7d0"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businessdictionary.com/definition/reliability.html#ixzz3MKObmT90"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6" name="Google Shape;23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latin typeface="Arial"/>
                <a:ea typeface="Arial"/>
                <a:cs typeface="Arial"/>
                <a:sym typeface="Arial"/>
              </a:rPr>
              <a:t>READ TO STUDENTS:</a:t>
            </a:r>
            <a:endParaRPr/>
          </a:p>
          <a:p>
            <a:pPr indent="0" lvl="0" marL="0" rtl="0" algn="l">
              <a:spcBef>
                <a:spcPts val="0"/>
              </a:spcBef>
              <a:spcAft>
                <a:spcPts val="0"/>
              </a:spcAft>
              <a:buNone/>
            </a:pPr>
            <a:r>
              <a:rPr lang="en-US" sz="1200">
                <a:solidFill>
                  <a:schemeClr val="dk1"/>
                </a:solidFill>
                <a:latin typeface="Arial"/>
                <a:ea typeface="Arial"/>
                <a:cs typeface="Arial"/>
                <a:sym typeface="Arial"/>
              </a:rPr>
              <a:t>Maintenance of our equipment is required to keep it running.  In manufacturing we count on our production equipment in order to produce our product  on schedule.</a:t>
            </a:r>
            <a:endParaRPr sz="1200">
              <a:solidFill>
                <a:schemeClr val="dk1"/>
              </a:solidFill>
              <a:latin typeface="Arial"/>
              <a:ea typeface="Arial"/>
              <a:cs typeface="Arial"/>
              <a:sym typeface="Arial"/>
            </a:endParaRPr>
          </a:p>
        </p:txBody>
      </p:sp>
      <p:sp>
        <p:nvSpPr>
          <p:cNvPr id="237" name="Google Shape;23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a:t>
            </a:r>
            <a:endParaRPr/>
          </a:p>
        </p:txBody>
      </p:sp>
      <p:sp>
        <p:nvSpPr>
          <p:cNvPr id="258" name="Google Shape;258;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5" name="Google Shape;26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66" name="Google Shape;266;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source: </a:t>
            </a:r>
            <a:r>
              <a:rPr lang="en-US" u="sng">
                <a:solidFill>
                  <a:schemeClr val="hlink"/>
                </a:solidFill>
                <a:hlinkClick r:id="rId2"/>
              </a:rPr>
              <a:t>http://www.businessdictionary.com/definition/maintenance.html#ixzz3MKQ3s7d0</a:t>
            </a:r>
            <a:endParaRPr/>
          </a:p>
          <a:p>
            <a:pPr indent="0" lvl="0" marL="0" rtl="0" algn="l">
              <a:spcBef>
                <a:spcPts val="0"/>
              </a:spcBef>
              <a:spcAft>
                <a:spcPts val="0"/>
              </a:spcAft>
              <a:buNone/>
            </a:pPr>
            <a:r>
              <a:t/>
            </a:r>
            <a:endParaRPr/>
          </a:p>
        </p:txBody>
      </p:sp>
      <p:sp>
        <p:nvSpPr>
          <p:cNvPr id="274" name="Google Shape;274;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Bathtub curve.</a:t>
            </a:r>
            <a:endParaRPr/>
          </a:p>
          <a:p>
            <a:pPr indent="0" lvl="0" marL="0" rtl="0" algn="l">
              <a:spcBef>
                <a:spcPts val="0"/>
              </a:spcBef>
              <a:spcAft>
                <a:spcPts val="0"/>
              </a:spcAft>
              <a:buNone/>
            </a:pPr>
            <a:r>
              <a:rPr lang="en-US"/>
              <a:t>The need for maintenance is caused by normal wear and component failure.</a:t>
            </a:r>
            <a:endParaRPr/>
          </a:p>
        </p:txBody>
      </p:sp>
      <p:sp>
        <p:nvSpPr>
          <p:cNvPr id="283" name="Google Shape;283;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Ref: </a:t>
            </a:r>
            <a:r>
              <a:rPr lang="en-US" u="sng">
                <a:solidFill>
                  <a:schemeClr val="hlink"/>
                </a:solidFill>
                <a:hlinkClick r:id="rId2"/>
              </a:rPr>
              <a:t>http://www.businessdictionary.com/definition/reliability.html#ixzz3MKObmT90</a:t>
            </a:r>
            <a:endParaRPr/>
          </a:p>
        </p:txBody>
      </p:sp>
      <p:sp>
        <p:nvSpPr>
          <p:cNvPr id="292" name="Google Shape;292;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All Maintenance is either </a:t>
            </a:r>
            <a:endParaRPr/>
          </a:p>
          <a:p>
            <a:pPr indent="0" lvl="0" marL="0" rtl="0" algn="l">
              <a:spcBef>
                <a:spcPts val="0"/>
              </a:spcBef>
              <a:spcAft>
                <a:spcPts val="0"/>
              </a:spcAft>
              <a:buNone/>
            </a:pPr>
            <a:r>
              <a:rPr lang="en-US"/>
              <a:t>	unscheduled – impromptu required service</a:t>
            </a:r>
            <a:endParaRPr/>
          </a:p>
          <a:p>
            <a:pPr indent="0" lvl="0" marL="0" rtl="0" algn="l">
              <a:spcBef>
                <a:spcPts val="0"/>
              </a:spcBef>
              <a:spcAft>
                <a:spcPts val="0"/>
              </a:spcAft>
              <a:buNone/>
            </a:pPr>
            <a:r>
              <a:rPr lang="en-US"/>
              <a:t>	scheduled - planned</a:t>
            </a:r>
            <a:endParaRPr/>
          </a:p>
        </p:txBody>
      </p:sp>
      <p:sp>
        <p:nvSpPr>
          <p:cNvPr id="309" name="Google Shape;309;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US" sz="1200">
                <a:solidFill>
                  <a:schemeClr val="dk1"/>
                </a:solidFill>
                <a:latin typeface="Calibri"/>
                <a:ea typeface="Calibri"/>
                <a:cs typeface="Calibri"/>
                <a:sym typeface="Calibri"/>
              </a:rPr>
              <a:t>Instructor Note:</a:t>
            </a:r>
            <a:r>
              <a:rPr lang="en-US" sz="1200">
                <a:solidFill>
                  <a:schemeClr val="dk1"/>
                </a:solidFill>
                <a:latin typeface="Calibri"/>
                <a:ea typeface="Calibri"/>
                <a:cs typeface="Calibri"/>
                <a:sym typeface="Calibri"/>
              </a:rPr>
              <a:t> Point out the wear and age of the old part as compared to the new part. The old part was clearly not checked or maintained to standard, thus causing an imminent breakdown.</a:t>
            </a:r>
            <a:endParaRPr sz="1200">
              <a:solidFill>
                <a:schemeClr val="dk1"/>
              </a:solidFill>
              <a:latin typeface="Calibri"/>
              <a:ea typeface="Calibri"/>
              <a:cs typeface="Calibri"/>
              <a:sym typeface="Calibri"/>
            </a:endParaRPr>
          </a:p>
        </p:txBody>
      </p:sp>
      <p:sp>
        <p:nvSpPr>
          <p:cNvPr id="327" name="Google Shape;327;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4" name="Google Shape;334;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oils and lubricants contain many toxins and other harmful ingredients.  DO NOT INGEST.</a:t>
            </a:r>
            <a:endParaRPr/>
          </a:p>
        </p:txBody>
      </p:sp>
      <p:sp>
        <p:nvSpPr>
          <p:cNvPr id="380" name="Google Shape;380;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US" sz="1200">
                <a:solidFill>
                  <a:schemeClr val="dk1"/>
                </a:solidFill>
                <a:latin typeface="Calibri"/>
                <a:ea typeface="Calibri"/>
                <a:cs typeface="Calibri"/>
                <a:sym typeface="Calibri"/>
              </a:rPr>
              <a:t>Instructor Note:</a:t>
            </a:r>
            <a:r>
              <a:rPr b="1" lang="en-US" sz="1200">
                <a:solidFill>
                  <a:schemeClr val="dk1"/>
                </a:solidFill>
                <a:latin typeface="Calibri"/>
                <a:ea typeface="Calibri"/>
                <a:cs typeface="Calibri"/>
                <a:sym typeface="Calibri"/>
              </a:rPr>
              <a:t> </a:t>
            </a:r>
            <a:r>
              <a:rPr lang="en-US" sz="1200">
                <a:solidFill>
                  <a:schemeClr val="dk1"/>
                </a:solidFill>
                <a:latin typeface="Calibri"/>
                <a:ea typeface="Calibri"/>
                <a:cs typeface="Calibri"/>
                <a:sym typeface="Calibri"/>
              </a:rPr>
              <a:t>The instructor should explain that this technician is performing periodic maintenance to the jet engine.</a:t>
            </a:r>
            <a:r>
              <a:rPr lang="en-US"/>
              <a:t> </a:t>
            </a:r>
            <a:endParaRPr/>
          </a:p>
        </p:txBody>
      </p:sp>
      <p:sp>
        <p:nvSpPr>
          <p:cNvPr id="399" name="Google Shape;399;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3" name="Google Shape;433;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9" name="Google Shape;469;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1" name="Google Shape;521;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2" name="Google Shape;522;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9" name="Google Shape;529;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Please explain every line in detail to the best of your ability. The explanation should be thorough enough to be able to be tested. </a:t>
            </a:r>
            <a:endParaRPr sz="1200">
              <a:solidFill>
                <a:schemeClr val="dk1"/>
              </a:solidFill>
              <a:latin typeface="Calibri"/>
              <a:ea typeface="Calibri"/>
              <a:cs typeface="Calibri"/>
              <a:sym typeface="Calibri"/>
            </a:endParaRPr>
          </a:p>
        </p:txBody>
      </p:sp>
      <p:sp>
        <p:nvSpPr>
          <p:cNvPr id="530" name="Google Shape;530;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8" name="Google Shape;538;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9" name="Google Shape;539;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6" name="Google Shape;546;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5" name="Google Shape;555;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4" name="Google Shape;564;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2" name="Google Shape;572;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1" name="Google Shape;581;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0" name="Google Shape;590;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100 ppm</a:t>
            </a:r>
            <a:endParaRPr/>
          </a:p>
        </p:txBody>
      </p:sp>
      <p:sp>
        <p:nvSpPr>
          <p:cNvPr id="591" name="Google Shape;591;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0" name="Google Shape;600;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8" name="Google Shape;608;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9" name="Google Shape;609;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7" name="Google Shape;617;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7" name="Google Shape;627;p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6" name="Google Shape;636;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 name="Google Shape;644;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3" name="Google Shape;653;p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1" name="Google Shape;661;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2" name="Google Shape;662;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0" name="Google Shape;670;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 Bearing problems</a:t>
            </a:r>
            <a:endParaRPr/>
          </a:p>
        </p:txBody>
      </p:sp>
      <p:sp>
        <p:nvSpPr>
          <p:cNvPr id="671" name="Google Shape;671;p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1" name="Google Shape;681;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2" name="Google Shape;682;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Be sure to point out where the motor and gearbox are lighter colored and, thus, where more heat is being produced. Emphasize that this heat will play a role in how quickly the parts wear as compared to the other, cooler, parts of the machine.</a:t>
            </a:r>
            <a:endParaRPr sz="1200">
              <a:solidFill>
                <a:schemeClr val="dk1"/>
              </a:solidFill>
              <a:latin typeface="Calibri"/>
              <a:ea typeface="Calibri"/>
              <a:cs typeface="Calibri"/>
              <a:sym typeface="Calibri"/>
            </a:endParaRPr>
          </a:p>
        </p:txBody>
      </p:sp>
      <p:sp>
        <p:nvSpPr>
          <p:cNvPr id="691" name="Google Shape;691;p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9" name="Google Shape;699;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US" sz="1200">
                <a:solidFill>
                  <a:schemeClr val="dk1"/>
                </a:solidFill>
                <a:latin typeface="Calibri"/>
                <a:ea typeface="Calibri"/>
                <a:cs typeface="Calibri"/>
                <a:sym typeface="Calibri"/>
              </a:rPr>
              <a:t>Instructor Note:</a:t>
            </a:r>
            <a:r>
              <a:rPr lang="en-US" sz="1200">
                <a:solidFill>
                  <a:schemeClr val="dk1"/>
                </a:solidFill>
                <a:latin typeface="Calibri"/>
                <a:ea typeface="Calibri"/>
                <a:cs typeface="Calibri"/>
                <a:sym typeface="Calibri"/>
              </a:rPr>
              <a:t> Point out that there is more heat on the bearing assembly because there is friction and pressure. It is also a moving part.</a:t>
            </a:r>
            <a:r>
              <a:rPr lang="en-US"/>
              <a:t> </a:t>
            </a:r>
            <a:endParaRPr/>
          </a:p>
        </p:txBody>
      </p:sp>
      <p:sp>
        <p:nvSpPr>
          <p:cNvPr id="700" name="Google Shape;700;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US" sz="1200">
                <a:solidFill>
                  <a:schemeClr val="dk1"/>
                </a:solidFill>
                <a:latin typeface="Calibri"/>
                <a:ea typeface="Calibri"/>
                <a:cs typeface="Calibri"/>
                <a:sym typeface="Calibri"/>
              </a:rPr>
              <a:t>Class Participation:</a:t>
            </a:r>
            <a:r>
              <a:rPr lang="en-US" sz="1200">
                <a:solidFill>
                  <a:schemeClr val="dk1"/>
                </a:solidFill>
                <a:latin typeface="Calibri"/>
                <a:ea typeface="Calibri"/>
                <a:cs typeface="Calibri"/>
                <a:sym typeface="Calibri"/>
              </a:rPr>
              <a:t> Can you think of any other situations where ultrasonics may be useful? Have you used them in your workplace? Please explain how.</a:t>
            </a:r>
            <a:endParaRPr sz="1200">
              <a:solidFill>
                <a:schemeClr val="dk1"/>
              </a:solidFill>
              <a:latin typeface="Calibri"/>
              <a:ea typeface="Calibri"/>
              <a:cs typeface="Calibri"/>
              <a:sym typeface="Calibri"/>
            </a:endParaRPr>
          </a:p>
        </p:txBody>
      </p:sp>
      <p:sp>
        <p:nvSpPr>
          <p:cNvPr id="709" name="Google Shape;709;p5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7" name="Google Shape;717;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US" sz="1200">
                <a:solidFill>
                  <a:schemeClr val="dk1"/>
                </a:solidFill>
                <a:latin typeface="Calibri"/>
                <a:ea typeface="Calibri"/>
                <a:cs typeface="Calibri"/>
                <a:sym typeface="Calibri"/>
              </a:rPr>
              <a:t>Instructor Note:</a:t>
            </a:r>
            <a:r>
              <a:rPr lang="en-US" sz="1200">
                <a:solidFill>
                  <a:schemeClr val="dk1"/>
                </a:solidFill>
                <a:latin typeface="Calibri"/>
                <a:ea typeface="Calibri"/>
                <a:cs typeface="Calibri"/>
                <a:sym typeface="Calibri"/>
              </a:rPr>
              <a:t> Please explain the diagram on the slide, pointing out the vibration that is caused by the use of the belt by both machines. The graph shows vibration over time. Mention to the students that vibration may be more severe at some times and not at others. </a:t>
            </a:r>
            <a:endParaRPr sz="1200">
              <a:solidFill>
                <a:schemeClr val="dk1"/>
              </a:solidFill>
              <a:latin typeface="Calibri"/>
              <a:ea typeface="Calibri"/>
              <a:cs typeface="Calibri"/>
              <a:sym typeface="Calibri"/>
            </a:endParaRPr>
          </a:p>
        </p:txBody>
      </p:sp>
      <p:sp>
        <p:nvSpPr>
          <p:cNvPr id="718" name="Google Shape;718;p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7" name="Google Shape;727;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 Sediment / product buildup</a:t>
            </a:r>
            <a:endParaRPr/>
          </a:p>
        </p:txBody>
      </p:sp>
      <p:sp>
        <p:nvSpPr>
          <p:cNvPr id="728" name="Google Shape;728;p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8" name="Google Shape;738;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9" name="Google Shape;739;p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7" name="Google Shape;747;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8" name="Google Shape;748;p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5" name="Google Shape;755;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6" name="Google Shape;756;p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4" name="Google Shape;764;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5" name="Google Shape;765;p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2" name="Google Shape;772;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3" name="Google Shape;773;p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1" name="Google Shape;781;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2" name="Google Shape;782;p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89" name="Google Shape;789;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0" name="Google Shape;790;p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0" name="Google Shape;800;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1" name="Google Shape;801;p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 name="Google Shape;22;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4" name="Shape 24"/>
        <p:cNvGrpSpPr/>
        <p:nvPr/>
      </p:nvGrpSpPr>
      <p:grpSpPr>
        <a:xfrm>
          <a:off x="0" y="0"/>
          <a:ext cx="0" cy="0"/>
          <a:chOff x="0" y="0"/>
          <a:chExt cx="0" cy="0"/>
        </a:xfrm>
      </p:grpSpPr>
      <p:sp>
        <p:nvSpPr>
          <p:cNvPr id="25" name="Google Shape;25;p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4"/>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7" name="Google Shape;27;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8" name="Shape 28"/>
        <p:cNvGrpSpPr/>
        <p:nvPr/>
      </p:nvGrpSpPr>
      <p:grpSpPr>
        <a:xfrm>
          <a:off x="0" y="0"/>
          <a:ext cx="0" cy="0"/>
          <a:chOff x="0" y="0"/>
          <a:chExt cx="0" cy="0"/>
        </a:xfrm>
      </p:grpSpPr>
      <p:sp>
        <p:nvSpPr>
          <p:cNvPr id="29" name="Google Shape;29;p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5"/>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1" name="Google Shape;31;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2" name="Shape 32"/>
        <p:cNvGrpSpPr/>
        <p:nvPr/>
      </p:nvGrpSpPr>
      <p:grpSpPr>
        <a:xfrm>
          <a:off x="0" y="0"/>
          <a:ext cx="0" cy="0"/>
          <a:chOff x="0" y="0"/>
          <a:chExt cx="0" cy="0"/>
        </a:xfrm>
      </p:grpSpPr>
      <p:sp>
        <p:nvSpPr>
          <p:cNvPr id="33" name="Google Shape;33;p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6"/>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5" name="Google Shape;35;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36" name="Shape 36"/>
        <p:cNvGrpSpPr/>
        <p:nvPr/>
      </p:nvGrpSpPr>
      <p:grpSpPr>
        <a:xfrm>
          <a:off x="0" y="0"/>
          <a:ext cx="0" cy="0"/>
          <a:chOff x="0" y="0"/>
          <a:chExt cx="0" cy="0"/>
        </a:xfrm>
      </p:grpSpPr>
      <p:sp>
        <p:nvSpPr>
          <p:cNvPr id="37" name="Google Shape;37;p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9" name="Google Shape;3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40" name="Shape 40"/>
        <p:cNvGrpSpPr/>
        <p:nvPr/>
      </p:nvGrpSpPr>
      <p:grpSpPr>
        <a:xfrm>
          <a:off x="0" y="0"/>
          <a:ext cx="0" cy="0"/>
          <a:chOff x="0" y="0"/>
          <a:chExt cx="0" cy="0"/>
        </a:xfrm>
      </p:grpSpPr>
      <p:sp>
        <p:nvSpPr>
          <p:cNvPr id="41" name="Google Shape;41;p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8"/>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3" name="Google Shape;4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4" name="Shape 44"/>
        <p:cNvGrpSpPr/>
        <p:nvPr/>
      </p:nvGrpSpPr>
      <p:grpSpPr>
        <a:xfrm>
          <a:off x="0" y="0"/>
          <a:ext cx="0" cy="0"/>
          <a:chOff x="0" y="0"/>
          <a:chExt cx="0" cy="0"/>
        </a:xfrm>
      </p:grpSpPr>
      <p:sp>
        <p:nvSpPr>
          <p:cNvPr id="45" name="Google Shape;45;p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9"/>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7" name="Google Shape;4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48" name="Shape 48"/>
        <p:cNvGrpSpPr/>
        <p:nvPr/>
      </p:nvGrpSpPr>
      <p:grpSpPr>
        <a:xfrm>
          <a:off x="0" y="0"/>
          <a:ext cx="0" cy="0"/>
          <a:chOff x="0" y="0"/>
          <a:chExt cx="0" cy="0"/>
        </a:xfrm>
      </p:grpSpPr>
      <p:sp>
        <p:nvSpPr>
          <p:cNvPr id="49" name="Google Shape;49;p1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10"/>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1" name="Google Shape;5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2" name="Shape 52"/>
        <p:cNvGrpSpPr/>
        <p:nvPr/>
      </p:nvGrpSpPr>
      <p:grpSpPr>
        <a:xfrm>
          <a:off x="0" y="0"/>
          <a:ext cx="0" cy="0"/>
          <a:chOff x="0" y="0"/>
          <a:chExt cx="0" cy="0"/>
        </a:xfrm>
      </p:grpSpPr>
      <p:sp>
        <p:nvSpPr>
          <p:cNvPr id="53" name="Google Shape;53;p1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11"/>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5" name="Google Shape;55;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56" name="Shape 56"/>
        <p:cNvGrpSpPr/>
        <p:nvPr/>
      </p:nvGrpSpPr>
      <p:grpSpPr>
        <a:xfrm>
          <a:off x="0" y="0"/>
          <a:ext cx="0" cy="0"/>
          <a:chOff x="0" y="0"/>
          <a:chExt cx="0" cy="0"/>
        </a:xfrm>
      </p:grpSpPr>
      <p:sp>
        <p:nvSpPr>
          <p:cNvPr id="57" name="Google Shape;57;p1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2"/>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9" name="Google Shape;5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60" name="Shape 60"/>
        <p:cNvGrpSpPr/>
        <p:nvPr/>
      </p:nvGrpSpPr>
      <p:grpSpPr>
        <a:xfrm>
          <a:off x="0" y="0"/>
          <a:ext cx="0" cy="0"/>
          <a:chOff x="0" y="0"/>
          <a:chExt cx="0" cy="0"/>
        </a:xfrm>
      </p:grpSpPr>
      <p:sp>
        <p:nvSpPr>
          <p:cNvPr id="61" name="Google Shape;61;p1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3"/>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3" name="Google Shape;6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64" name="Shape 64"/>
        <p:cNvGrpSpPr/>
        <p:nvPr/>
      </p:nvGrpSpPr>
      <p:grpSpPr>
        <a:xfrm>
          <a:off x="0" y="0"/>
          <a:ext cx="0" cy="0"/>
          <a:chOff x="0" y="0"/>
          <a:chExt cx="0" cy="0"/>
        </a:xfrm>
      </p:grpSpPr>
      <p:sp>
        <p:nvSpPr>
          <p:cNvPr id="65" name="Google Shape;65;p1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4"/>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7" name="Google Shape;67;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68" name="Shape 68"/>
        <p:cNvGrpSpPr/>
        <p:nvPr/>
      </p:nvGrpSpPr>
      <p:grpSpPr>
        <a:xfrm>
          <a:off x="0" y="0"/>
          <a:ext cx="0" cy="0"/>
          <a:chOff x="0" y="0"/>
          <a:chExt cx="0" cy="0"/>
        </a:xfrm>
      </p:grpSpPr>
      <p:sp>
        <p:nvSpPr>
          <p:cNvPr id="69" name="Google Shape;69;p1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5"/>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spTree>
      <p:nvGrpSpPr>
        <p:cNvPr id="72" name="Shape 72"/>
        <p:cNvGrpSpPr/>
        <p:nvPr/>
      </p:nvGrpSpPr>
      <p:grpSpPr>
        <a:xfrm>
          <a:off x="0" y="0"/>
          <a:ext cx="0" cy="0"/>
          <a:chOff x="0" y="0"/>
          <a:chExt cx="0" cy="0"/>
        </a:xfrm>
      </p:grpSpPr>
      <p:sp>
        <p:nvSpPr>
          <p:cNvPr id="73" name="Google Shape;73;p1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6"/>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76" name="Shape 76"/>
        <p:cNvGrpSpPr/>
        <p:nvPr/>
      </p:nvGrpSpPr>
      <p:grpSpPr>
        <a:xfrm>
          <a:off x="0" y="0"/>
          <a:ext cx="0" cy="0"/>
          <a:chOff x="0" y="0"/>
          <a:chExt cx="0" cy="0"/>
        </a:xfrm>
      </p:grpSpPr>
      <p:sp>
        <p:nvSpPr>
          <p:cNvPr id="77" name="Google Shape;77;p1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9" name="Google Shape;79;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80" name="Shape 80"/>
        <p:cNvGrpSpPr/>
        <p:nvPr/>
      </p:nvGrpSpPr>
      <p:grpSpPr>
        <a:xfrm>
          <a:off x="0" y="0"/>
          <a:ext cx="0" cy="0"/>
          <a:chOff x="0" y="0"/>
          <a:chExt cx="0" cy="0"/>
        </a:xfrm>
      </p:grpSpPr>
      <p:sp>
        <p:nvSpPr>
          <p:cNvPr id="81" name="Google Shape;81;p1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8"/>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3" name="Google Shape;8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spTree>
      <p:nvGrpSpPr>
        <p:cNvPr id="84" name="Shape 84"/>
        <p:cNvGrpSpPr/>
        <p:nvPr/>
      </p:nvGrpSpPr>
      <p:grpSpPr>
        <a:xfrm>
          <a:off x="0" y="0"/>
          <a:ext cx="0" cy="0"/>
          <a:chOff x="0" y="0"/>
          <a:chExt cx="0" cy="0"/>
        </a:xfrm>
      </p:grpSpPr>
      <p:sp>
        <p:nvSpPr>
          <p:cNvPr id="85" name="Google Shape;85;p1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9"/>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7" name="Google Shape;87;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Slide">
  <p:cSld name="17_Title Slide">
    <p:spTree>
      <p:nvGrpSpPr>
        <p:cNvPr id="88" name="Shape 88"/>
        <p:cNvGrpSpPr/>
        <p:nvPr/>
      </p:nvGrpSpPr>
      <p:grpSpPr>
        <a:xfrm>
          <a:off x="0" y="0"/>
          <a:ext cx="0" cy="0"/>
          <a:chOff x="0" y="0"/>
          <a:chExt cx="0" cy="0"/>
        </a:xfrm>
      </p:grpSpPr>
      <p:sp>
        <p:nvSpPr>
          <p:cNvPr id="89" name="Google Shape;89;p2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20"/>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Title Slide">
  <p:cSld name="18_Title Slide">
    <p:spTree>
      <p:nvGrpSpPr>
        <p:cNvPr id="91" name="Shape 91"/>
        <p:cNvGrpSpPr/>
        <p:nvPr/>
      </p:nvGrpSpPr>
      <p:grpSpPr>
        <a:xfrm>
          <a:off x="0" y="0"/>
          <a:ext cx="0" cy="0"/>
          <a:chOff x="0" y="0"/>
          <a:chExt cx="0" cy="0"/>
        </a:xfrm>
      </p:grpSpPr>
      <p:sp>
        <p:nvSpPr>
          <p:cNvPr id="92" name="Google Shape;92;p2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21"/>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4" name="Google Shape;94;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Title Slide">
  <p:cSld name="19_Title Slide">
    <p:spTree>
      <p:nvGrpSpPr>
        <p:cNvPr id="95" name="Shape 95"/>
        <p:cNvGrpSpPr/>
        <p:nvPr/>
      </p:nvGrpSpPr>
      <p:grpSpPr>
        <a:xfrm>
          <a:off x="0" y="0"/>
          <a:ext cx="0" cy="0"/>
          <a:chOff x="0" y="0"/>
          <a:chExt cx="0" cy="0"/>
        </a:xfrm>
      </p:grpSpPr>
      <p:sp>
        <p:nvSpPr>
          <p:cNvPr id="96" name="Google Shape;96;p2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22"/>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8" name="Google Shape;98;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Title Slide">
  <p:cSld name="20_Title Slide">
    <p:spTree>
      <p:nvGrpSpPr>
        <p:cNvPr id="99" name="Shape 99"/>
        <p:cNvGrpSpPr/>
        <p:nvPr/>
      </p:nvGrpSpPr>
      <p:grpSpPr>
        <a:xfrm>
          <a:off x="0" y="0"/>
          <a:ext cx="0" cy="0"/>
          <a:chOff x="0" y="0"/>
          <a:chExt cx="0" cy="0"/>
        </a:xfrm>
      </p:grpSpPr>
      <p:sp>
        <p:nvSpPr>
          <p:cNvPr id="100" name="Google Shape;100;p2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23"/>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2" name="Google Shape;102;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Title Slide">
  <p:cSld name="21_Title Slide">
    <p:spTree>
      <p:nvGrpSpPr>
        <p:cNvPr id="103" name="Shape 103"/>
        <p:cNvGrpSpPr/>
        <p:nvPr/>
      </p:nvGrpSpPr>
      <p:grpSpPr>
        <a:xfrm>
          <a:off x="0" y="0"/>
          <a:ext cx="0" cy="0"/>
          <a:chOff x="0" y="0"/>
          <a:chExt cx="0" cy="0"/>
        </a:xfrm>
      </p:grpSpPr>
      <p:sp>
        <p:nvSpPr>
          <p:cNvPr id="104" name="Google Shape;104;p2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24"/>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Title Slide">
  <p:cSld name="22_Title Slide">
    <p:spTree>
      <p:nvGrpSpPr>
        <p:cNvPr id="106" name="Shape 106"/>
        <p:cNvGrpSpPr/>
        <p:nvPr/>
      </p:nvGrpSpPr>
      <p:grpSpPr>
        <a:xfrm>
          <a:off x="0" y="0"/>
          <a:ext cx="0" cy="0"/>
          <a:chOff x="0" y="0"/>
          <a:chExt cx="0" cy="0"/>
        </a:xfrm>
      </p:grpSpPr>
      <p:sp>
        <p:nvSpPr>
          <p:cNvPr id="107" name="Google Shape;107;p2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25"/>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Title Slide">
  <p:cSld name="23_Title Slide">
    <p:spTree>
      <p:nvGrpSpPr>
        <p:cNvPr id="109" name="Shape 109"/>
        <p:cNvGrpSpPr/>
        <p:nvPr/>
      </p:nvGrpSpPr>
      <p:grpSpPr>
        <a:xfrm>
          <a:off x="0" y="0"/>
          <a:ext cx="0" cy="0"/>
          <a:chOff x="0" y="0"/>
          <a:chExt cx="0" cy="0"/>
        </a:xfrm>
      </p:grpSpPr>
      <p:sp>
        <p:nvSpPr>
          <p:cNvPr id="110" name="Google Shape;110;p2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26"/>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Title Slide">
  <p:cSld name="24_Title Slide">
    <p:spTree>
      <p:nvGrpSpPr>
        <p:cNvPr id="112" name="Shape 112"/>
        <p:cNvGrpSpPr/>
        <p:nvPr/>
      </p:nvGrpSpPr>
      <p:grpSpPr>
        <a:xfrm>
          <a:off x="0" y="0"/>
          <a:ext cx="0" cy="0"/>
          <a:chOff x="0" y="0"/>
          <a:chExt cx="0" cy="0"/>
        </a:xfrm>
      </p:grpSpPr>
      <p:sp>
        <p:nvSpPr>
          <p:cNvPr id="113" name="Google Shape;113;p2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27"/>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_Title Slide">
  <p:cSld name="40_Title Slide">
    <p:spTree>
      <p:nvGrpSpPr>
        <p:cNvPr id="115" name="Shape 115"/>
        <p:cNvGrpSpPr/>
        <p:nvPr/>
      </p:nvGrpSpPr>
      <p:grpSpPr>
        <a:xfrm>
          <a:off x="0" y="0"/>
          <a:ext cx="0" cy="0"/>
          <a:chOff x="0" y="0"/>
          <a:chExt cx="0" cy="0"/>
        </a:xfrm>
      </p:grpSpPr>
      <p:sp>
        <p:nvSpPr>
          <p:cNvPr id="116" name="Google Shape;116;p2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8"/>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9_Title Slide">
  <p:cSld name="39_Title Slide">
    <p:spTree>
      <p:nvGrpSpPr>
        <p:cNvPr id="118" name="Shape 118"/>
        <p:cNvGrpSpPr/>
        <p:nvPr/>
      </p:nvGrpSpPr>
      <p:grpSpPr>
        <a:xfrm>
          <a:off x="0" y="0"/>
          <a:ext cx="0" cy="0"/>
          <a:chOff x="0" y="0"/>
          <a:chExt cx="0" cy="0"/>
        </a:xfrm>
      </p:grpSpPr>
      <p:sp>
        <p:nvSpPr>
          <p:cNvPr id="119" name="Google Shape;119;p2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29"/>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1_Title Slide">
  <p:cSld name="41_Title Slide">
    <p:spTree>
      <p:nvGrpSpPr>
        <p:cNvPr id="121" name="Shape 121"/>
        <p:cNvGrpSpPr/>
        <p:nvPr/>
      </p:nvGrpSpPr>
      <p:grpSpPr>
        <a:xfrm>
          <a:off x="0" y="0"/>
          <a:ext cx="0" cy="0"/>
          <a:chOff x="0" y="0"/>
          <a:chExt cx="0" cy="0"/>
        </a:xfrm>
      </p:grpSpPr>
      <p:sp>
        <p:nvSpPr>
          <p:cNvPr id="122" name="Google Shape;122;p3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30"/>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2_Title Slide">
  <p:cSld name="42_Title Slide">
    <p:spTree>
      <p:nvGrpSpPr>
        <p:cNvPr id="124" name="Shape 124"/>
        <p:cNvGrpSpPr/>
        <p:nvPr/>
      </p:nvGrpSpPr>
      <p:grpSpPr>
        <a:xfrm>
          <a:off x="0" y="0"/>
          <a:ext cx="0" cy="0"/>
          <a:chOff x="0" y="0"/>
          <a:chExt cx="0" cy="0"/>
        </a:xfrm>
      </p:grpSpPr>
      <p:sp>
        <p:nvSpPr>
          <p:cNvPr id="125" name="Google Shape;125;p3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31"/>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7" name="Google Shape;12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3_Title Slide">
  <p:cSld name="43_Title Slide">
    <p:spTree>
      <p:nvGrpSpPr>
        <p:cNvPr id="128" name="Shape 128"/>
        <p:cNvGrpSpPr/>
        <p:nvPr/>
      </p:nvGrpSpPr>
      <p:grpSpPr>
        <a:xfrm>
          <a:off x="0" y="0"/>
          <a:ext cx="0" cy="0"/>
          <a:chOff x="0" y="0"/>
          <a:chExt cx="0" cy="0"/>
        </a:xfrm>
      </p:grpSpPr>
      <p:sp>
        <p:nvSpPr>
          <p:cNvPr id="129" name="Google Shape;129;p3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32"/>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1" name="Google Shape;131;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4_Title Slide">
  <p:cSld name="44_Title Slide">
    <p:spTree>
      <p:nvGrpSpPr>
        <p:cNvPr id="132" name="Shape 132"/>
        <p:cNvGrpSpPr/>
        <p:nvPr/>
      </p:nvGrpSpPr>
      <p:grpSpPr>
        <a:xfrm>
          <a:off x="0" y="0"/>
          <a:ext cx="0" cy="0"/>
          <a:chOff x="0" y="0"/>
          <a:chExt cx="0" cy="0"/>
        </a:xfrm>
      </p:grpSpPr>
      <p:sp>
        <p:nvSpPr>
          <p:cNvPr id="133" name="Google Shape;133;p3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p33"/>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5" name="Google Shape;135;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5_Title Slide">
  <p:cSld name="45_Title Slide">
    <p:spTree>
      <p:nvGrpSpPr>
        <p:cNvPr id="136" name="Shape 136"/>
        <p:cNvGrpSpPr/>
        <p:nvPr/>
      </p:nvGrpSpPr>
      <p:grpSpPr>
        <a:xfrm>
          <a:off x="0" y="0"/>
          <a:ext cx="0" cy="0"/>
          <a:chOff x="0" y="0"/>
          <a:chExt cx="0" cy="0"/>
        </a:xfrm>
      </p:grpSpPr>
      <p:sp>
        <p:nvSpPr>
          <p:cNvPr id="137" name="Google Shape;137;p3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34"/>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9" name="Google Shape;139;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6_Title Slide">
  <p:cSld name="46_Title Slide">
    <p:spTree>
      <p:nvGrpSpPr>
        <p:cNvPr id="140" name="Shape 140"/>
        <p:cNvGrpSpPr/>
        <p:nvPr/>
      </p:nvGrpSpPr>
      <p:grpSpPr>
        <a:xfrm>
          <a:off x="0" y="0"/>
          <a:ext cx="0" cy="0"/>
          <a:chOff x="0" y="0"/>
          <a:chExt cx="0" cy="0"/>
        </a:xfrm>
      </p:grpSpPr>
      <p:sp>
        <p:nvSpPr>
          <p:cNvPr id="141" name="Google Shape;141;p3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35"/>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3" name="Google Shape;143;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Title Slide">
  <p:cSld name="25_Title Slide">
    <p:spTree>
      <p:nvGrpSpPr>
        <p:cNvPr id="144" name="Shape 144"/>
        <p:cNvGrpSpPr/>
        <p:nvPr/>
      </p:nvGrpSpPr>
      <p:grpSpPr>
        <a:xfrm>
          <a:off x="0" y="0"/>
          <a:ext cx="0" cy="0"/>
          <a:chOff x="0" y="0"/>
          <a:chExt cx="0" cy="0"/>
        </a:xfrm>
      </p:grpSpPr>
      <p:sp>
        <p:nvSpPr>
          <p:cNvPr id="145" name="Google Shape;145;p3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36"/>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Title Slide">
  <p:cSld name="26_Title Slide">
    <p:spTree>
      <p:nvGrpSpPr>
        <p:cNvPr id="147" name="Shape 147"/>
        <p:cNvGrpSpPr/>
        <p:nvPr/>
      </p:nvGrpSpPr>
      <p:grpSpPr>
        <a:xfrm>
          <a:off x="0" y="0"/>
          <a:ext cx="0" cy="0"/>
          <a:chOff x="0" y="0"/>
          <a:chExt cx="0" cy="0"/>
        </a:xfrm>
      </p:grpSpPr>
      <p:sp>
        <p:nvSpPr>
          <p:cNvPr id="148" name="Google Shape;148;p3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37"/>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Title Slide">
  <p:cSld name="27_Title Slide">
    <p:spTree>
      <p:nvGrpSpPr>
        <p:cNvPr id="150" name="Shape 150"/>
        <p:cNvGrpSpPr/>
        <p:nvPr/>
      </p:nvGrpSpPr>
      <p:grpSpPr>
        <a:xfrm>
          <a:off x="0" y="0"/>
          <a:ext cx="0" cy="0"/>
          <a:chOff x="0" y="0"/>
          <a:chExt cx="0" cy="0"/>
        </a:xfrm>
      </p:grpSpPr>
      <p:sp>
        <p:nvSpPr>
          <p:cNvPr id="151" name="Google Shape;151;p3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38"/>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Title Slide">
  <p:cSld name="28_Title Slide">
    <p:spTree>
      <p:nvGrpSpPr>
        <p:cNvPr id="153" name="Shape 153"/>
        <p:cNvGrpSpPr/>
        <p:nvPr/>
      </p:nvGrpSpPr>
      <p:grpSpPr>
        <a:xfrm>
          <a:off x="0" y="0"/>
          <a:ext cx="0" cy="0"/>
          <a:chOff x="0" y="0"/>
          <a:chExt cx="0" cy="0"/>
        </a:xfrm>
      </p:grpSpPr>
      <p:sp>
        <p:nvSpPr>
          <p:cNvPr id="154" name="Google Shape;154;p3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39"/>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Title Slide">
  <p:cSld name="29_Title Slide">
    <p:spTree>
      <p:nvGrpSpPr>
        <p:cNvPr id="156" name="Shape 156"/>
        <p:cNvGrpSpPr/>
        <p:nvPr/>
      </p:nvGrpSpPr>
      <p:grpSpPr>
        <a:xfrm>
          <a:off x="0" y="0"/>
          <a:ext cx="0" cy="0"/>
          <a:chOff x="0" y="0"/>
          <a:chExt cx="0" cy="0"/>
        </a:xfrm>
      </p:grpSpPr>
      <p:sp>
        <p:nvSpPr>
          <p:cNvPr id="157" name="Google Shape;157;p4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p40"/>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Title Slide">
  <p:cSld name="30_Title Slide">
    <p:spTree>
      <p:nvGrpSpPr>
        <p:cNvPr id="159" name="Shape 159"/>
        <p:cNvGrpSpPr/>
        <p:nvPr/>
      </p:nvGrpSpPr>
      <p:grpSpPr>
        <a:xfrm>
          <a:off x="0" y="0"/>
          <a:ext cx="0" cy="0"/>
          <a:chOff x="0" y="0"/>
          <a:chExt cx="0" cy="0"/>
        </a:xfrm>
      </p:grpSpPr>
      <p:sp>
        <p:nvSpPr>
          <p:cNvPr id="160" name="Google Shape;160;p4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 name="Google Shape;161;p41"/>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_Title Slide">
  <p:cSld name="31_Title Slide">
    <p:spTree>
      <p:nvGrpSpPr>
        <p:cNvPr id="162" name="Shape 162"/>
        <p:cNvGrpSpPr/>
        <p:nvPr/>
      </p:nvGrpSpPr>
      <p:grpSpPr>
        <a:xfrm>
          <a:off x="0" y="0"/>
          <a:ext cx="0" cy="0"/>
          <a:chOff x="0" y="0"/>
          <a:chExt cx="0" cy="0"/>
        </a:xfrm>
      </p:grpSpPr>
      <p:sp>
        <p:nvSpPr>
          <p:cNvPr id="163" name="Google Shape;163;p4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42"/>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Title Slide">
  <p:cSld name="32_Title Slide">
    <p:spTree>
      <p:nvGrpSpPr>
        <p:cNvPr id="165" name="Shape 165"/>
        <p:cNvGrpSpPr/>
        <p:nvPr/>
      </p:nvGrpSpPr>
      <p:grpSpPr>
        <a:xfrm>
          <a:off x="0" y="0"/>
          <a:ext cx="0" cy="0"/>
          <a:chOff x="0" y="0"/>
          <a:chExt cx="0" cy="0"/>
        </a:xfrm>
      </p:grpSpPr>
      <p:sp>
        <p:nvSpPr>
          <p:cNvPr id="166" name="Google Shape;166;p4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43"/>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_Title Slide">
  <p:cSld name="33_Title Slide">
    <p:spTree>
      <p:nvGrpSpPr>
        <p:cNvPr id="168" name="Shape 168"/>
        <p:cNvGrpSpPr/>
        <p:nvPr/>
      </p:nvGrpSpPr>
      <p:grpSpPr>
        <a:xfrm>
          <a:off x="0" y="0"/>
          <a:ext cx="0" cy="0"/>
          <a:chOff x="0" y="0"/>
          <a:chExt cx="0" cy="0"/>
        </a:xfrm>
      </p:grpSpPr>
      <p:sp>
        <p:nvSpPr>
          <p:cNvPr id="169" name="Google Shape;169;p4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 name="Google Shape;170;p44"/>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4_Title Slide">
  <p:cSld name="34_Title Slide">
    <p:spTree>
      <p:nvGrpSpPr>
        <p:cNvPr id="171" name="Shape 171"/>
        <p:cNvGrpSpPr/>
        <p:nvPr/>
      </p:nvGrpSpPr>
      <p:grpSpPr>
        <a:xfrm>
          <a:off x="0" y="0"/>
          <a:ext cx="0" cy="0"/>
          <a:chOff x="0" y="0"/>
          <a:chExt cx="0" cy="0"/>
        </a:xfrm>
      </p:grpSpPr>
      <p:sp>
        <p:nvSpPr>
          <p:cNvPr id="172" name="Google Shape;172;p4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 name="Google Shape;173;p45"/>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_Title Slide">
  <p:cSld name="35_Title Slide">
    <p:spTree>
      <p:nvGrpSpPr>
        <p:cNvPr id="174" name="Shape 174"/>
        <p:cNvGrpSpPr/>
        <p:nvPr/>
      </p:nvGrpSpPr>
      <p:grpSpPr>
        <a:xfrm>
          <a:off x="0" y="0"/>
          <a:ext cx="0" cy="0"/>
          <a:chOff x="0" y="0"/>
          <a:chExt cx="0" cy="0"/>
        </a:xfrm>
      </p:grpSpPr>
      <p:sp>
        <p:nvSpPr>
          <p:cNvPr id="175" name="Google Shape;175;p4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 name="Google Shape;176;p46"/>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6_Title Slide">
  <p:cSld name="36_Title Slide">
    <p:spTree>
      <p:nvGrpSpPr>
        <p:cNvPr id="177" name="Shape 177"/>
        <p:cNvGrpSpPr/>
        <p:nvPr/>
      </p:nvGrpSpPr>
      <p:grpSpPr>
        <a:xfrm>
          <a:off x="0" y="0"/>
          <a:ext cx="0" cy="0"/>
          <a:chOff x="0" y="0"/>
          <a:chExt cx="0" cy="0"/>
        </a:xfrm>
      </p:grpSpPr>
      <p:sp>
        <p:nvSpPr>
          <p:cNvPr id="178" name="Google Shape;178;p4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 name="Google Shape;179;p47"/>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_Title Slide">
  <p:cSld name="37_Title Slide">
    <p:spTree>
      <p:nvGrpSpPr>
        <p:cNvPr id="180" name="Shape 180"/>
        <p:cNvGrpSpPr/>
        <p:nvPr/>
      </p:nvGrpSpPr>
      <p:grpSpPr>
        <a:xfrm>
          <a:off x="0" y="0"/>
          <a:ext cx="0" cy="0"/>
          <a:chOff x="0" y="0"/>
          <a:chExt cx="0" cy="0"/>
        </a:xfrm>
      </p:grpSpPr>
      <p:sp>
        <p:nvSpPr>
          <p:cNvPr id="181" name="Google Shape;181;p4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48"/>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8_Title Slide">
  <p:cSld name="38_Title Slide">
    <p:spTree>
      <p:nvGrpSpPr>
        <p:cNvPr id="183" name="Shape 183"/>
        <p:cNvGrpSpPr/>
        <p:nvPr/>
      </p:nvGrpSpPr>
      <p:grpSpPr>
        <a:xfrm>
          <a:off x="0" y="0"/>
          <a:ext cx="0" cy="0"/>
          <a:chOff x="0" y="0"/>
          <a:chExt cx="0" cy="0"/>
        </a:xfrm>
      </p:grpSpPr>
      <p:sp>
        <p:nvSpPr>
          <p:cNvPr id="184" name="Google Shape;184;p4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 name="Google Shape;185;p49"/>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6" name="Shape 186"/>
        <p:cNvGrpSpPr/>
        <p:nvPr/>
      </p:nvGrpSpPr>
      <p:grpSpPr>
        <a:xfrm>
          <a:off x="0" y="0"/>
          <a:ext cx="0" cy="0"/>
          <a:chOff x="0" y="0"/>
          <a:chExt cx="0" cy="0"/>
        </a:xfrm>
      </p:grpSpPr>
      <p:sp>
        <p:nvSpPr>
          <p:cNvPr id="187" name="Google Shape;187;p5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 name="Google Shape;188;p5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89" name="Google Shape;189;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1" name="Shape 191"/>
        <p:cNvGrpSpPr/>
        <p:nvPr/>
      </p:nvGrpSpPr>
      <p:grpSpPr>
        <a:xfrm>
          <a:off x="0" y="0"/>
          <a:ext cx="0" cy="0"/>
          <a:chOff x="0" y="0"/>
          <a:chExt cx="0" cy="0"/>
        </a:xfrm>
      </p:grpSpPr>
      <p:sp>
        <p:nvSpPr>
          <p:cNvPr id="192" name="Google Shape;192;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 name="Google Shape;193;p5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94" name="Google Shape;194;p5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95" name="Google Shape;195;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97" name="Shape 197"/>
        <p:cNvGrpSpPr/>
        <p:nvPr/>
      </p:nvGrpSpPr>
      <p:grpSpPr>
        <a:xfrm>
          <a:off x="0" y="0"/>
          <a:ext cx="0" cy="0"/>
          <a:chOff x="0" y="0"/>
          <a:chExt cx="0" cy="0"/>
        </a:xfrm>
      </p:grpSpPr>
      <p:sp>
        <p:nvSpPr>
          <p:cNvPr id="198" name="Google Shape;198;p5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5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00" name="Google Shape;200;p5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01" name="Google Shape;201;p5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02" name="Google Shape;202;p5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03" name="Google Shape;203;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5" name="Shape 205"/>
        <p:cNvGrpSpPr/>
        <p:nvPr/>
      </p:nvGrpSpPr>
      <p:grpSpPr>
        <a:xfrm>
          <a:off x="0" y="0"/>
          <a:ext cx="0" cy="0"/>
          <a:chOff x="0" y="0"/>
          <a:chExt cx="0" cy="0"/>
        </a:xfrm>
      </p:grpSpPr>
      <p:sp>
        <p:nvSpPr>
          <p:cNvPr id="206" name="Google Shape;206;p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 name="Google Shape;207;p5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9" name="Shape 209"/>
        <p:cNvGrpSpPr/>
        <p:nvPr/>
      </p:nvGrpSpPr>
      <p:grpSpPr>
        <a:xfrm>
          <a:off x="0" y="0"/>
          <a:ext cx="0" cy="0"/>
          <a:chOff x="0" y="0"/>
          <a:chExt cx="0" cy="0"/>
        </a:xfrm>
      </p:grpSpPr>
      <p:sp>
        <p:nvSpPr>
          <p:cNvPr id="210" name="Google Shape;210;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 name="Google Shape;211;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2" name="Shape 212"/>
        <p:cNvGrpSpPr/>
        <p:nvPr/>
      </p:nvGrpSpPr>
      <p:grpSpPr>
        <a:xfrm>
          <a:off x="0" y="0"/>
          <a:ext cx="0" cy="0"/>
          <a:chOff x="0" y="0"/>
          <a:chExt cx="0" cy="0"/>
        </a:xfrm>
      </p:grpSpPr>
      <p:sp>
        <p:nvSpPr>
          <p:cNvPr id="213" name="Google Shape;213;p5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4" name="Google Shape;214;p5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215" name="Google Shape;215;p5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16" name="Google Shape;216;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8" name="Shape 218"/>
        <p:cNvGrpSpPr/>
        <p:nvPr/>
      </p:nvGrpSpPr>
      <p:grpSpPr>
        <a:xfrm>
          <a:off x="0" y="0"/>
          <a:ext cx="0" cy="0"/>
          <a:chOff x="0" y="0"/>
          <a:chExt cx="0" cy="0"/>
        </a:xfrm>
      </p:grpSpPr>
      <p:sp>
        <p:nvSpPr>
          <p:cNvPr id="219" name="Google Shape;219;p5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56"/>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21" name="Google Shape;221;p5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22" name="Google Shape;222;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 name="Google Shape;223;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4" name="Shape 224"/>
        <p:cNvGrpSpPr/>
        <p:nvPr/>
      </p:nvGrpSpPr>
      <p:grpSpPr>
        <a:xfrm>
          <a:off x="0" y="0"/>
          <a:ext cx="0" cy="0"/>
          <a:chOff x="0" y="0"/>
          <a:chExt cx="0" cy="0"/>
        </a:xfrm>
      </p:grpSpPr>
      <p:sp>
        <p:nvSpPr>
          <p:cNvPr id="225" name="Google Shape;225;p5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p57"/>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7" name="Google Shape;227;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 name="Google Shape;228;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9" name="Shape 229"/>
        <p:cNvGrpSpPr/>
        <p:nvPr/>
      </p:nvGrpSpPr>
      <p:grpSpPr>
        <a:xfrm>
          <a:off x="0" y="0"/>
          <a:ext cx="0" cy="0"/>
          <a:chOff x="0" y="0"/>
          <a:chExt cx="0" cy="0"/>
        </a:xfrm>
      </p:grpSpPr>
      <p:sp>
        <p:nvSpPr>
          <p:cNvPr id="230" name="Google Shape;230;p58"/>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58"/>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2" name="Google Shape;232;p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9.xml"/><Relationship Id="rId42" Type="http://schemas.openxmlformats.org/officeDocument/2006/relationships/slideLayout" Target="../slideLayouts/slideLayout41.xml"/><Relationship Id="rId41" Type="http://schemas.openxmlformats.org/officeDocument/2006/relationships/slideLayout" Target="../slideLayouts/slideLayout40.xml"/><Relationship Id="rId44" Type="http://schemas.openxmlformats.org/officeDocument/2006/relationships/slideLayout" Target="../slideLayouts/slideLayout43.xml"/><Relationship Id="rId43" Type="http://schemas.openxmlformats.org/officeDocument/2006/relationships/slideLayout" Target="../slideLayouts/slideLayout42.xml"/><Relationship Id="rId46" Type="http://schemas.openxmlformats.org/officeDocument/2006/relationships/slideLayout" Target="../slideLayouts/slideLayout45.xml"/><Relationship Id="rId45" Type="http://schemas.openxmlformats.org/officeDocument/2006/relationships/slideLayout" Target="../slideLayouts/slideLayout44.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48" Type="http://schemas.openxmlformats.org/officeDocument/2006/relationships/slideLayout" Target="../slideLayouts/slideLayout47.xml"/><Relationship Id="rId47" Type="http://schemas.openxmlformats.org/officeDocument/2006/relationships/slideLayout" Target="../slideLayouts/slideLayout46.xml"/><Relationship Id="rId49" Type="http://schemas.openxmlformats.org/officeDocument/2006/relationships/slideLayout" Target="../slideLayouts/slideLayout4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33" Type="http://schemas.openxmlformats.org/officeDocument/2006/relationships/slideLayout" Target="../slideLayouts/slideLayout32.xml"/><Relationship Id="rId32" Type="http://schemas.openxmlformats.org/officeDocument/2006/relationships/slideLayout" Target="../slideLayouts/slideLayout31.xml"/><Relationship Id="rId35" Type="http://schemas.openxmlformats.org/officeDocument/2006/relationships/slideLayout" Target="../slideLayouts/slideLayout34.xml"/><Relationship Id="rId34" Type="http://schemas.openxmlformats.org/officeDocument/2006/relationships/slideLayout" Target="../slideLayouts/slideLayout33.xml"/><Relationship Id="rId37" Type="http://schemas.openxmlformats.org/officeDocument/2006/relationships/slideLayout" Target="../slideLayouts/slideLayout36.xml"/><Relationship Id="rId36" Type="http://schemas.openxmlformats.org/officeDocument/2006/relationships/slideLayout" Target="../slideLayouts/slideLayout35.xml"/><Relationship Id="rId39" Type="http://schemas.openxmlformats.org/officeDocument/2006/relationships/slideLayout" Target="../slideLayouts/slideLayout38.xml"/><Relationship Id="rId38" Type="http://schemas.openxmlformats.org/officeDocument/2006/relationships/slideLayout" Target="../slideLayouts/slideLayout37.xml"/><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29" Type="http://schemas.openxmlformats.org/officeDocument/2006/relationships/slideLayout" Target="../slideLayouts/slideLayout28.xml"/><Relationship Id="rId51" Type="http://schemas.openxmlformats.org/officeDocument/2006/relationships/slideLayout" Target="../slideLayouts/slideLayout50.xml"/><Relationship Id="rId50" Type="http://schemas.openxmlformats.org/officeDocument/2006/relationships/slideLayout" Target="../slideLayouts/slideLayout49.xml"/><Relationship Id="rId53" Type="http://schemas.openxmlformats.org/officeDocument/2006/relationships/slideLayout" Target="../slideLayouts/slideLayout52.xml"/><Relationship Id="rId52" Type="http://schemas.openxmlformats.org/officeDocument/2006/relationships/slideLayout" Target="../slideLayouts/slideLayout51.xml"/><Relationship Id="rId11" Type="http://schemas.openxmlformats.org/officeDocument/2006/relationships/slideLayout" Target="../slideLayouts/slideLayout10.xml"/><Relationship Id="rId55" Type="http://schemas.openxmlformats.org/officeDocument/2006/relationships/slideLayout" Target="../slideLayouts/slideLayout54.xml"/><Relationship Id="rId10" Type="http://schemas.openxmlformats.org/officeDocument/2006/relationships/slideLayout" Target="../slideLayouts/slideLayout9.xml"/><Relationship Id="rId54" Type="http://schemas.openxmlformats.org/officeDocument/2006/relationships/slideLayout" Target="../slideLayouts/slideLayout53.xml"/><Relationship Id="rId13" Type="http://schemas.openxmlformats.org/officeDocument/2006/relationships/slideLayout" Target="../slideLayouts/slideLayout12.xml"/><Relationship Id="rId57" Type="http://schemas.openxmlformats.org/officeDocument/2006/relationships/slideLayout" Target="../slideLayouts/slideLayout56.xml"/><Relationship Id="rId12" Type="http://schemas.openxmlformats.org/officeDocument/2006/relationships/slideLayout" Target="../slideLayouts/slideLayout11.xml"/><Relationship Id="rId56" Type="http://schemas.openxmlformats.org/officeDocument/2006/relationships/slideLayout" Target="../slideLayouts/slideLayout55.xml"/><Relationship Id="rId15" Type="http://schemas.openxmlformats.org/officeDocument/2006/relationships/slideLayout" Target="../slideLayouts/slideLayout14.xml"/><Relationship Id="rId59" Type="http://schemas.openxmlformats.org/officeDocument/2006/relationships/theme" Target="../theme/theme2.xml"/><Relationship Id="rId14" Type="http://schemas.openxmlformats.org/officeDocument/2006/relationships/slideLayout" Target="../slideLayouts/slideLayout13.xml"/><Relationship Id="rId58" Type="http://schemas.openxmlformats.org/officeDocument/2006/relationships/slideLayout" Target="../slideLayouts/slideLayout57.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maintenanceslide1.png" id="10" name="Google Shape;10;p1"/>
          <p:cNvPicPr preferRelativeResize="0"/>
          <p:nvPr/>
        </p:nvPicPr>
        <p:blipFill rotWithShape="1">
          <a:blip r:embed="rId1">
            <a:alphaModFix/>
          </a:blip>
          <a:srcRect b="0" l="0" r="0" t="0"/>
          <a:stretch/>
        </p:blipFill>
        <p:spPr>
          <a:xfrm>
            <a:off x="11751" y="0"/>
            <a:ext cx="9144000" cy="6858000"/>
          </a:xfrm>
          <a:prstGeom prst="rect">
            <a:avLst/>
          </a:prstGeom>
          <a:noFill/>
          <a:ln>
            <a:noFill/>
          </a:ln>
        </p:spPr>
      </p:pic>
      <p:sp>
        <p:nvSpPr>
          <p:cNvPr id="11" name="Google Shape;11;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r>
              <a:rPr lang="en-US"/>
              <a:t>/65</a:t>
            </a:r>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2.jpg"/><Relationship Id="rId5" Type="http://schemas.openxmlformats.org/officeDocument/2006/relationships/image" Target="../media/image4.jpg"/><Relationship Id="rId6"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jpg"/><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3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21.jpg"/><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 Id="rId3"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 Id="rId3" Type="http://schemas.openxmlformats.org/officeDocument/2006/relationships/image" Target="../media/image34.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8.xml"/><Relationship Id="rId3" Type="http://schemas.openxmlformats.org/officeDocument/2006/relationships/image" Target="../media/image2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3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1.xml"/><Relationship Id="rId3" Type="http://schemas.openxmlformats.org/officeDocument/2006/relationships/image" Target="../media/image2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4.xml"/><Relationship Id="rId3" Type="http://schemas.openxmlformats.org/officeDocument/2006/relationships/image" Target="../media/image3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6.xml"/><Relationship Id="rId3"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7.xml"/><Relationship Id="rId3" Type="http://schemas.openxmlformats.org/officeDocument/2006/relationships/image" Target="../media/image33.gi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9.xml"/><Relationship Id="rId3" Type="http://schemas.openxmlformats.org/officeDocument/2006/relationships/image" Target="../media/image3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0.xml"/><Relationship Id="rId3" Type="http://schemas.openxmlformats.org/officeDocument/2006/relationships/image" Target="../media/image3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3.xml"/><Relationship Id="rId3" Type="http://schemas.openxmlformats.org/officeDocument/2006/relationships/image" Target="../media/image35.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4.xml"/><Relationship Id="rId3" Type="http://schemas.openxmlformats.org/officeDocument/2006/relationships/image" Target="../media/image4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9.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6.xml"/><Relationship Id="rId3" Type="http://schemas.openxmlformats.org/officeDocument/2006/relationships/image" Target="../media/image4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8.xml"/><Relationship Id="rId3" Type="http://schemas.openxmlformats.org/officeDocument/2006/relationships/image" Target="../media/image3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9.xml"/><Relationship Id="rId3" Type="http://schemas.openxmlformats.org/officeDocument/2006/relationships/image" Target="../media/image42.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3.jpg"/><Relationship Id="rId4" Type="http://schemas.openxmlformats.org/officeDocument/2006/relationships/image" Target="../media/image4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1.xml"/><Relationship Id="rId3" Type="http://schemas.openxmlformats.org/officeDocument/2006/relationships/image" Target="../media/image43.gi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52.xml"/><Relationship Id="rId3" Type="http://schemas.openxmlformats.org/officeDocument/2006/relationships/image" Target="../media/image4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53.xml"/><Relationship Id="rId3" Type="http://schemas.openxmlformats.org/officeDocument/2006/relationships/image" Target="../media/image4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54.xml"/><Relationship Id="rId3" Type="http://schemas.openxmlformats.org/officeDocument/2006/relationships/image" Target="../media/image4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55.xml"/><Relationship Id="rId3" Type="http://schemas.openxmlformats.org/officeDocument/2006/relationships/image" Target="../media/image4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3.jpg"/><Relationship Id="rId4" Type="http://schemas.openxmlformats.org/officeDocument/2006/relationships/image" Target="../media/image53.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51.gi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9.xml"/><Relationship Id="rId3" Type="http://schemas.openxmlformats.org/officeDocument/2006/relationships/image" Target="../media/image5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1.xml"/><Relationship Id="rId3" Type="http://schemas.openxmlformats.org/officeDocument/2006/relationships/image" Target="../media/image55.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3.jpg"/><Relationship Id="rId4" Type="http://schemas.openxmlformats.org/officeDocument/2006/relationships/image" Target="../media/image26.jpg"/><Relationship Id="rId5" Type="http://schemas.openxmlformats.org/officeDocument/2006/relationships/image" Target="../media/image52.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59"/>
          <p:cNvSpPr/>
          <p:nvPr/>
        </p:nvSpPr>
        <p:spPr>
          <a:xfrm>
            <a:off x="3733800" y="304800"/>
            <a:ext cx="5181600" cy="1524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rgbClr val="000000"/>
                </a:solidFill>
                <a:latin typeface="Calibri"/>
                <a:ea typeface="Calibri"/>
                <a:cs typeface="Calibri"/>
                <a:sym typeface="Calibri"/>
              </a:rPr>
              <a:t>Foundations of Manufacturing </a:t>
            </a:r>
            <a:endParaRPr b="1" i="0" sz="4000" u="none" cap="none" strike="noStrike">
              <a:solidFill>
                <a:srgbClr val="000000"/>
              </a:solidFill>
              <a:latin typeface="Calibri"/>
              <a:ea typeface="Calibri"/>
              <a:cs typeface="Calibri"/>
              <a:sym typeface="Calibri"/>
            </a:endParaRPr>
          </a:p>
        </p:txBody>
      </p:sp>
      <p:sp>
        <p:nvSpPr>
          <p:cNvPr id="240" name="Google Shape;240;p59"/>
          <p:cNvSpPr txBox="1"/>
          <p:nvPr>
            <p:ph idx="1" type="subTitle"/>
          </p:nvPr>
        </p:nvSpPr>
        <p:spPr>
          <a:xfrm>
            <a:off x="1409700" y="2299170"/>
            <a:ext cx="64008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200"/>
              <a:buNone/>
            </a:pPr>
            <a:r>
              <a:rPr lang="en-US">
                <a:solidFill>
                  <a:schemeClr val="dk1"/>
                </a:solidFill>
              </a:rPr>
              <a:t>Section 1: Maintenance Principles</a:t>
            </a:r>
            <a:endParaRPr/>
          </a:p>
        </p:txBody>
      </p:sp>
      <p:sp>
        <p:nvSpPr>
          <p:cNvPr id="241" name="Google Shape;241;p59"/>
          <p:cNvSpPr txBox="1"/>
          <p:nvPr>
            <p:ph type="ctrTitle"/>
          </p:nvPr>
        </p:nvSpPr>
        <p:spPr>
          <a:xfrm>
            <a:off x="228600" y="1689570"/>
            <a:ext cx="8382000" cy="6096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sz="3600"/>
              <a:t>Domain 3: Maintenance Awareness</a:t>
            </a:r>
            <a:endParaRPr/>
          </a:p>
        </p:txBody>
      </p:sp>
      <p:pic>
        <p:nvPicPr>
          <p:cNvPr id="242" name="Google Shape;242;p59"/>
          <p:cNvPicPr preferRelativeResize="0"/>
          <p:nvPr/>
        </p:nvPicPr>
        <p:blipFill rotWithShape="1">
          <a:blip r:embed="rId3">
            <a:alphaModFix/>
          </a:blip>
          <a:srcRect b="0" l="0" r="0" t="0"/>
          <a:stretch/>
        </p:blipFill>
        <p:spPr>
          <a:xfrm>
            <a:off x="12700" y="610892"/>
            <a:ext cx="4180952" cy="711626"/>
          </a:xfrm>
          <a:prstGeom prst="rect">
            <a:avLst/>
          </a:prstGeom>
          <a:noFill/>
          <a:ln>
            <a:noFill/>
          </a:ln>
        </p:spPr>
      </p:pic>
      <p:pic>
        <p:nvPicPr>
          <p:cNvPr descr="http://www.carnewscafe.com/wp-content/uploads/2014/04/image00.jpg" id="243" name="Google Shape;243;p59"/>
          <p:cNvPicPr preferRelativeResize="0"/>
          <p:nvPr/>
        </p:nvPicPr>
        <p:blipFill rotWithShape="1">
          <a:blip r:embed="rId4">
            <a:alphaModFix/>
          </a:blip>
          <a:srcRect b="0" l="0" r="0" t="0"/>
          <a:stretch/>
        </p:blipFill>
        <p:spPr>
          <a:xfrm>
            <a:off x="228600" y="3306556"/>
            <a:ext cx="2677129" cy="2145887"/>
          </a:xfrm>
          <a:prstGeom prst="rect">
            <a:avLst/>
          </a:prstGeom>
          <a:noFill/>
          <a:ln>
            <a:noFill/>
          </a:ln>
        </p:spPr>
      </p:pic>
      <p:pic>
        <p:nvPicPr>
          <p:cNvPr descr="431px-Lewis_Hine_Power_house_mechanic_working_on_steam_pump.jpg" id="244" name="Google Shape;244;p59"/>
          <p:cNvPicPr preferRelativeResize="0"/>
          <p:nvPr/>
        </p:nvPicPr>
        <p:blipFill rotWithShape="1">
          <a:blip r:embed="rId5">
            <a:alphaModFix/>
          </a:blip>
          <a:srcRect b="0" l="0" r="0" t="0"/>
          <a:stretch/>
        </p:blipFill>
        <p:spPr>
          <a:xfrm>
            <a:off x="6781800" y="2826592"/>
            <a:ext cx="2057400" cy="2864130"/>
          </a:xfrm>
          <a:prstGeom prst="rect">
            <a:avLst/>
          </a:prstGeom>
          <a:noFill/>
          <a:ln>
            <a:noFill/>
          </a:ln>
          <a:effectLst>
            <a:outerShdw blurRad="292100" rotWithShape="0" algn="tl" dir="2700000" dist="139700">
              <a:srgbClr val="333333">
                <a:alpha val="64705"/>
              </a:srgbClr>
            </a:outerShdw>
          </a:effectLst>
        </p:spPr>
      </p:pic>
      <p:pic>
        <p:nvPicPr>
          <p:cNvPr id="245" name="Google Shape;245;p59"/>
          <p:cNvPicPr preferRelativeResize="0"/>
          <p:nvPr/>
        </p:nvPicPr>
        <p:blipFill rotWithShape="1">
          <a:blip r:embed="rId6">
            <a:alphaModFix/>
          </a:blip>
          <a:srcRect b="0" l="0" r="0" t="0"/>
          <a:stretch/>
        </p:blipFill>
        <p:spPr>
          <a:xfrm>
            <a:off x="3163498" y="3151897"/>
            <a:ext cx="3506929" cy="23005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60"/>
          <p:cNvPicPr preferRelativeResize="0"/>
          <p:nvPr/>
        </p:nvPicPr>
        <p:blipFill rotWithShape="1">
          <a:blip r:embed="rId3">
            <a:alphaModFix/>
          </a:blip>
          <a:srcRect b="0" l="0" r="0" t="0"/>
          <a:stretch/>
        </p:blipFill>
        <p:spPr>
          <a:xfrm>
            <a:off x="5965372" y="1417638"/>
            <a:ext cx="2917371" cy="3805267"/>
          </a:xfrm>
          <a:prstGeom prst="rect">
            <a:avLst/>
          </a:prstGeom>
          <a:noFill/>
          <a:ln>
            <a:noFill/>
          </a:ln>
        </p:spPr>
      </p:pic>
      <p:sp>
        <p:nvSpPr>
          <p:cNvPr id="252" name="Google Shape;252;p60"/>
          <p:cNvSpPr txBox="1"/>
          <p:nvPr>
            <p:ph type="title"/>
          </p:nvPr>
        </p:nvSpPr>
        <p:spPr>
          <a:xfrm>
            <a:off x="457200" y="2495"/>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sz="4000"/>
              <a:t>Domain 3 Maintenance Awareness</a:t>
            </a:r>
            <a:br>
              <a:rPr lang="en-US" sz="4000"/>
            </a:br>
            <a:r>
              <a:rPr lang="en-US" sz="4000"/>
              <a:t>Table of Contents</a:t>
            </a:r>
            <a:endParaRPr sz="4000"/>
          </a:p>
        </p:txBody>
      </p:sp>
      <p:sp>
        <p:nvSpPr>
          <p:cNvPr id="253" name="Google Shape;253;p60"/>
          <p:cNvSpPr txBox="1"/>
          <p:nvPr>
            <p:ph idx="1" type="body"/>
          </p:nvPr>
        </p:nvSpPr>
        <p:spPr>
          <a:xfrm>
            <a:off x="457200" y="1417638"/>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Section 1	Maintenance Principles</a:t>
            </a:r>
            <a:endParaRPr/>
          </a:p>
          <a:p>
            <a:pPr indent="-342900" lvl="0" marL="342900" rtl="0" algn="l">
              <a:spcBef>
                <a:spcPts val="3040"/>
              </a:spcBef>
              <a:spcAft>
                <a:spcPts val="0"/>
              </a:spcAft>
              <a:buClr>
                <a:schemeClr val="dk1"/>
              </a:buClr>
              <a:buSzPts val="3200"/>
              <a:buChar char="•"/>
            </a:pPr>
            <a:r>
              <a:rPr lang="en-US"/>
              <a:t>Section 2	Mechanical Systems</a:t>
            </a:r>
            <a:endParaRPr/>
          </a:p>
          <a:p>
            <a:pPr indent="-342900" lvl="0" marL="342900" rtl="0" algn="l">
              <a:spcBef>
                <a:spcPts val="3040"/>
              </a:spcBef>
              <a:spcAft>
                <a:spcPts val="0"/>
              </a:spcAft>
              <a:buClr>
                <a:schemeClr val="dk1"/>
              </a:buClr>
              <a:buSzPts val="3200"/>
              <a:buChar char="•"/>
            </a:pPr>
            <a:r>
              <a:rPr lang="en-US"/>
              <a:t>Section 3	Electrical Systems</a:t>
            </a:r>
            <a:endParaRPr/>
          </a:p>
          <a:p>
            <a:pPr indent="-342900" lvl="0" marL="342900" rtl="0" algn="l">
              <a:spcBef>
                <a:spcPts val="3040"/>
              </a:spcBef>
              <a:spcAft>
                <a:spcPts val="0"/>
              </a:spcAft>
              <a:buClr>
                <a:schemeClr val="dk1"/>
              </a:buClr>
              <a:buSzPts val="3200"/>
              <a:buChar char="•"/>
            </a:pPr>
            <a:r>
              <a:rPr lang="en-US"/>
              <a:t>Section 4	Fluid Systems</a:t>
            </a:r>
            <a:endParaRPr/>
          </a:p>
          <a:p>
            <a:pPr indent="-342900" lvl="0" marL="342900" rtl="0" algn="l">
              <a:spcBef>
                <a:spcPts val="3040"/>
              </a:spcBef>
              <a:spcAft>
                <a:spcPts val="0"/>
              </a:spcAft>
              <a:buClr>
                <a:schemeClr val="dk1"/>
              </a:buClr>
              <a:buSzPts val="3200"/>
              <a:buChar char="•"/>
            </a:pPr>
            <a:r>
              <a:rPr lang="en-US"/>
              <a:t>Section 5	Maintenance Safety</a:t>
            </a:r>
            <a:endParaRPr/>
          </a:p>
        </p:txBody>
      </p:sp>
      <p:sp>
        <p:nvSpPr>
          <p:cNvPr id="254" name="Google Shape;254;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61"/>
          <p:cNvSpPr txBox="1"/>
          <p:nvPr>
            <p:ph type="title"/>
          </p:nvPr>
        </p:nvSpPr>
        <p:spPr>
          <a:xfrm>
            <a:off x="0" y="20638"/>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Maintenance Principles</a:t>
            </a:r>
            <a:endParaRPr sz="4000"/>
          </a:p>
        </p:txBody>
      </p:sp>
      <p:sp>
        <p:nvSpPr>
          <p:cNvPr id="261" name="Google Shape;261;p61"/>
          <p:cNvSpPr txBox="1"/>
          <p:nvPr>
            <p:ph idx="1" type="body"/>
          </p:nvPr>
        </p:nvSpPr>
        <p:spPr>
          <a:xfrm>
            <a:off x="457200" y="1455738"/>
            <a:ext cx="84582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Section 1.1 Unscheduled Maintenance</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rPr lang="en-US"/>
              <a:t>Section 1.2 Scheduled Maintenance</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rPr lang="en-US"/>
              <a:t>Section 1.3 Predictive Maintenance (PdM)</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rPr lang="en-US"/>
              <a:t>Section 1.4 Total Productive Maintenance (TPM)</a:t>
            </a:r>
            <a:endParaRPr/>
          </a:p>
        </p:txBody>
      </p:sp>
      <p:sp>
        <p:nvSpPr>
          <p:cNvPr id="262" name="Google Shape;262;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62"/>
          <p:cNvSpPr txBox="1"/>
          <p:nvPr>
            <p:ph type="title"/>
          </p:nvPr>
        </p:nvSpPr>
        <p:spPr>
          <a:xfrm>
            <a:off x="0" y="344960"/>
            <a:ext cx="91440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Learning Objectives</a:t>
            </a:r>
            <a:endParaRPr/>
          </a:p>
        </p:txBody>
      </p:sp>
      <p:sp>
        <p:nvSpPr>
          <p:cNvPr id="269" name="Google Shape;269;p62"/>
          <p:cNvSpPr txBox="1"/>
          <p:nvPr>
            <p:ph idx="1" type="body"/>
          </p:nvPr>
        </p:nvSpPr>
        <p:spPr>
          <a:xfrm>
            <a:off x="457200" y="1295400"/>
            <a:ext cx="8343900" cy="452596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None/>
            </a:pPr>
            <a:r>
              <a:rPr lang="en-US" sz="2600"/>
              <a:t>The purpose of this Domain is to provide an introduction to industrial maintenance principles and practices that extend the useful life of production equipment, reduce maintenance cost and increase reliability.</a:t>
            </a:r>
            <a:endParaRPr/>
          </a:p>
          <a:p>
            <a:pPr indent="-342900" lvl="0" marL="342900" rtl="0" algn="l">
              <a:lnSpc>
                <a:spcPct val="90000"/>
              </a:lnSpc>
              <a:spcBef>
                <a:spcPts val="1800"/>
              </a:spcBef>
              <a:spcAft>
                <a:spcPts val="0"/>
              </a:spcAft>
              <a:buClr>
                <a:srgbClr val="660066"/>
              </a:buClr>
              <a:buSzPts val="2600"/>
              <a:buChar char="•"/>
            </a:pPr>
            <a:r>
              <a:rPr b="1" lang="en-US" sz="2600">
                <a:solidFill>
                  <a:srgbClr val="660066"/>
                </a:solidFill>
              </a:rPr>
              <a:t>Discuss</a:t>
            </a:r>
            <a:r>
              <a:rPr lang="en-US" sz="2600"/>
              <a:t> different philosophies used to maintain equipment operation</a:t>
            </a:r>
            <a:endParaRPr b="1" sz="2600"/>
          </a:p>
          <a:p>
            <a:pPr indent="-342900" lvl="0" marL="342900" rtl="0" algn="l">
              <a:lnSpc>
                <a:spcPct val="90000"/>
              </a:lnSpc>
              <a:spcBef>
                <a:spcPts val="1800"/>
              </a:spcBef>
              <a:spcAft>
                <a:spcPts val="0"/>
              </a:spcAft>
              <a:buClr>
                <a:srgbClr val="FF0000"/>
              </a:buClr>
              <a:buSzPts val="2600"/>
              <a:buChar char="•"/>
            </a:pPr>
            <a:r>
              <a:rPr b="1" lang="en-US" sz="2600">
                <a:solidFill>
                  <a:srgbClr val="FF0000"/>
                </a:solidFill>
              </a:rPr>
              <a:t>Identify</a:t>
            </a:r>
            <a:r>
              <a:rPr lang="en-US" sz="2600"/>
              <a:t> activities associated with Routine, Preventive and Predictive Maintenance </a:t>
            </a:r>
            <a:endParaRPr/>
          </a:p>
        </p:txBody>
      </p:sp>
      <p:sp>
        <p:nvSpPr>
          <p:cNvPr id="270" name="Google Shape;270;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xEl>
                                              <p:pRg end="0" st="0"/>
                                            </p:txEl>
                                          </p:spTgt>
                                        </p:tgtEl>
                                        <p:attrNameLst>
                                          <p:attrName>style.visibility</p:attrName>
                                        </p:attrNameLst>
                                      </p:cBhvr>
                                      <p:to>
                                        <p:strVal val="visible"/>
                                      </p:to>
                                    </p:set>
                                    <p:animEffect filter="fade" transition="in">
                                      <p:cBhvr>
                                        <p:cTn dur="500"/>
                                        <p:tgtEl>
                                          <p:spTgt spid="2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xEl>
                                              <p:pRg end="1" st="1"/>
                                            </p:txEl>
                                          </p:spTgt>
                                        </p:tgtEl>
                                        <p:attrNameLst>
                                          <p:attrName>style.visibility</p:attrName>
                                        </p:attrNameLst>
                                      </p:cBhvr>
                                      <p:to>
                                        <p:strVal val="visible"/>
                                      </p:to>
                                    </p:set>
                                    <p:animEffect filter="fade" transition="in">
                                      <p:cBhvr>
                                        <p:cTn dur="500"/>
                                        <p:tgtEl>
                                          <p:spTgt spid="26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xEl>
                                              <p:pRg end="2" st="2"/>
                                            </p:txEl>
                                          </p:spTgt>
                                        </p:tgtEl>
                                        <p:attrNameLst>
                                          <p:attrName>style.visibility</p:attrName>
                                        </p:attrNameLst>
                                      </p:cBhvr>
                                      <p:to>
                                        <p:strVal val="visible"/>
                                      </p:to>
                                    </p:set>
                                    <p:animEffect filter="fade" transition="in">
                                      <p:cBhvr>
                                        <p:cTn dur="500"/>
                                        <p:tgtEl>
                                          <p:spTgt spid="269">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63"/>
          <p:cNvSpPr txBox="1"/>
          <p:nvPr>
            <p:ph type="ctrTitle"/>
          </p:nvPr>
        </p:nvSpPr>
        <p:spPr>
          <a:xfrm>
            <a:off x="0" y="314381"/>
            <a:ext cx="9144000" cy="7747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Maintenance is:</a:t>
            </a:r>
            <a:endParaRPr sz="4000"/>
          </a:p>
        </p:txBody>
      </p:sp>
      <p:sp>
        <p:nvSpPr>
          <p:cNvPr id="277" name="Google Shape;277;p63"/>
          <p:cNvSpPr/>
          <p:nvPr/>
        </p:nvSpPr>
        <p:spPr>
          <a:xfrm>
            <a:off x="594736" y="1242040"/>
            <a:ext cx="8077200" cy="397031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chemeClr val="dk1"/>
                </a:solidFill>
                <a:latin typeface="Calibri"/>
                <a:ea typeface="Calibri"/>
                <a:cs typeface="Calibri"/>
                <a:sym typeface="Calibri"/>
              </a:rPr>
              <a:t>1. All activities required or undertaken to continue, as long as possible, the function of and performance of production equipment</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2. Maintenance is an expense that, unlike capital improvement, is not capitalized</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3. Necessary to sustain equipment operation over its useful life</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br>
              <a:rPr lang="en-US" sz="2400">
                <a:solidFill>
                  <a:schemeClr val="dk1"/>
                </a:solidFill>
                <a:latin typeface="Calibri"/>
                <a:ea typeface="Calibri"/>
                <a:cs typeface="Calibri"/>
                <a:sym typeface="Calibri"/>
              </a:rPr>
            </a:br>
            <a:br>
              <a:rPr lang="en-US" sz="1600">
                <a:solidFill>
                  <a:schemeClr val="dk1"/>
                </a:solidFill>
                <a:latin typeface="Calibri"/>
                <a:ea typeface="Calibri"/>
                <a:cs typeface="Calibri"/>
                <a:sym typeface="Calibri"/>
              </a:rPr>
            </a:br>
            <a:endParaRPr sz="1600">
              <a:solidFill>
                <a:schemeClr val="dk1"/>
              </a:solidFill>
              <a:latin typeface="Calibri"/>
              <a:ea typeface="Calibri"/>
              <a:cs typeface="Calibri"/>
              <a:sym typeface="Calibri"/>
            </a:endParaRPr>
          </a:p>
        </p:txBody>
      </p:sp>
      <p:pic>
        <p:nvPicPr>
          <p:cNvPr descr="sprungwrench.jpg" id="278" name="Google Shape;278;p63"/>
          <p:cNvPicPr preferRelativeResize="0"/>
          <p:nvPr/>
        </p:nvPicPr>
        <p:blipFill rotWithShape="1">
          <a:blip r:embed="rId3">
            <a:alphaModFix/>
          </a:blip>
          <a:srcRect b="0" l="0" r="0" t="0"/>
          <a:stretch/>
        </p:blipFill>
        <p:spPr>
          <a:xfrm>
            <a:off x="4508876" y="4350021"/>
            <a:ext cx="3500831" cy="1724674"/>
          </a:xfrm>
          <a:prstGeom prst="rect">
            <a:avLst/>
          </a:prstGeom>
          <a:noFill/>
          <a:ln>
            <a:noFill/>
          </a:ln>
          <a:effectLst>
            <a:outerShdw blurRad="225425" rotWithShape="0" algn="tl" dir="2700000" dist="152400">
              <a:srgbClr val="000000">
                <a:alpha val="98823"/>
              </a:srgbClr>
            </a:outerShdw>
          </a:effectLst>
        </p:spPr>
      </p:pic>
      <p:sp>
        <p:nvSpPr>
          <p:cNvPr id="279" name="Google Shape;279;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6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3200"/>
              <a:buNone/>
            </a:pPr>
            <a:r>
              <a:t/>
            </a:r>
            <a:endParaRPr/>
          </a:p>
        </p:txBody>
      </p:sp>
      <p:pic>
        <p:nvPicPr>
          <p:cNvPr descr="http://upload.wikimedia.org/wikipedia/commons/thumb/7/78/Bathtub_curve.svg/1024px-Bathtub_curve.svg.png" id="286" name="Google Shape;286;p64"/>
          <p:cNvPicPr preferRelativeResize="0"/>
          <p:nvPr/>
        </p:nvPicPr>
        <p:blipFill rotWithShape="1">
          <a:blip r:embed="rId3">
            <a:alphaModFix/>
          </a:blip>
          <a:srcRect b="5078" l="995" r="-995" t="5020"/>
          <a:stretch/>
        </p:blipFill>
        <p:spPr>
          <a:xfrm>
            <a:off x="851688" y="1154656"/>
            <a:ext cx="7649510" cy="4855464"/>
          </a:xfrm>
          <a:prstGeom prst="rect">
            <a:avLst/>
          </a:prstGeom>
          <a:noFill/>
          <a:ln>
            <a:noFill/>
          </a:ln>
        </p:spPr>
      </p:pic>
      <p:sp>
        <p:nvSpPr>
          <p:cNvPr id="287" name="Google Shape;287;p64"/>
          <p:cNvSpPr txBox="1"/>
          <p:nvPr/>
        </p:nvSpPr>
        <p:spPr>
          <a:xfrm>
            <a:off x="0" y="266560"/>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Equipment Life Cycle</a:t>
            </a:r>
            <a:endParaRPr sz="4000">
              <a:solidFill>
                <a:schemeClr val="dk1"/>
              </a:solidFill>
              <a:latin typeface="Calibri"/>
              <a:ea typeface="Calibri"/>
              <a:cs typeface="Calibri"/>
              <a:sym typeface="Calibri"/>
            </a:endParaRPr>
          </a:p>
        </p:txBody>
      </p:sp>
      <p:sp>
        <p:nvSpPr>
          <p:cNvPr id="288" name="Google Shape;288;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6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Reliability</a:t>
            </a:r>
            <a:endParaRPr sz="4000"/>
          </a:p>
        </p:txBody>
      </p:sp>
      <p:sp>
        <p:nvSpPr>
          <p:cNvPr id="295" name="Google Shape;295;p65"/>
          <p:cNvSpPr txBox="1"/>
          <p:nvPr>
            <p:ph idx="1" type="body"/>
          </p:nvPr>
        </p:nvSpPr>
        <p:spPr>
          <a:xfrm>
            <a:off x="457199" y="1600200"/>
            <a:ext cx="5214257" cy="4525963"/>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Clr>
                <a:schemeClr val="dk1"/>
              </a:buClr>
              <a:buSzPct val="100000"/>
              <a:buNone/>
            </a:pPr>
            <a:r>
              <a:rPr lang="en-US"/>
              <a:t>The ability of an apparatus, machine, or system to consistently perform its intended or required function or mission, on demand and without degradation or failure. </a:t>
            </a:r>
            <a:endParaRPr/>
          </a:p>
          <a:p>
            <a:pPr indent="0" lvl="0" marL="0" rtl="0" algn="l">
              <a:spcBef>
                <a:spcPts val="592"/>
              </a:spcBef>
              <a:spcAft>
                <a:spcPts val="0"/>
              </a:spcAft>
              <a:buClr>
                <a:schemeClr val="dk1"/>
              </a:buClr>
              <a:buSzPct val="100000"/>
              <a:buNone/>
            </a:pPr>
            <a:r>
              <a:t/>
            </a:r>
            <a:endParaRPr/>
          </a:p>
          <a:p>
            <a:pPr indent="0" lvl="0" marL="0" rtl="0" algn="l">
              <a:spcBef>
                <a:spcPts val="592"/>
              </a:spcBef>
              <a:spcAft>
                <a:spcPts val="0"/>
              </a:spcAft>
              <a:buClr>
                <a:schemeClr val="dk1"/>
              </a:buClr>
              <a:buSzPct val="100000"/>
              <a:buNone/>
            </a:pPr>
            <a:r>
              <a:rPr lang="en-US"/>
              <a:t>Reliability is measured as Mean Time Between Failure (MTBF)</a:t>
            </a:r>
            <a:br>
              <a:rPr lang="en-US"/>
            </a:br>
            <a:endParaRPr/>
          </a:p>
        </p:txBody>
      </p:sp>
      <p:pic>
        <p:nvPicPr>
          <p:cNvPr descr="KasselFauxChimingCuckooClock425X800.jpg" id="296" name="Google Shape;296;p65"/>
          <p:cNvPicPr preferRelativeResize="0"/>
          <p:nvPr/>
        </p:nvPicPr>
        <p:blipFill rotWithShape="1">
          <a:blip r:embed="rId3">
            <a:alphaModFix/>
          </a:blip>
          <a:srcRect b="0" l="0" r="0" t="0"/>
          <a:stretch/>
        </p:blipFill>
        <p:spPr>
          <a:xfrm>
            <a:off x="5962992" y="797725"/>
            <a:ext cx="2859450" cy="5083467"/>
          </a:xfrm>
          <a:prstGeom prst="rect">
            <a:avLst/>
          </a:prstGeom>
          <a:noFill/>
          <a:ln>
            <a:noFill/>
          </a:ln>
        </p:spPr>
      </p:pic>
      <p:sp>
        <p:nvSpPr>
          <p:cNvPr id="297" name="Google Shape;297;p6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descr="http://media.noria.com/sites/archive_images/webexclusive_porrill-constructing-6.gif" id="303" name="Google Shape;303;p66"/>
          <p:cNvPicPr preferRelativeResize="0"/>
          <p:nvPr/>
        </p:nvPicPr>
        <p:blipFill rotWithShape="1">
          <a:blip r:embed="rId3">
            <a:alphaModFix/>
          </a:blip>
          <a:srcRect b="0" l="0" r="0" t="0"/>
          <a:stretch/>
        </p:blipFill>
        <p:spPr>
          <a:xfrm>
            <a:off x="558799" y="1460500"/>
            <a:ext cx="7958667" cy="3581400"/>
          </a:xfrm>
          <a:prstGeom prst="rect">
            <a:avLst/>
          </a:prstGeom>
          <a:noFill/>
          <a:ln>
            <a:noFill/>
          </a:ln>
        </p:spPr>
      </p:pic>
      <p:sp>
        <p:nvSpPr>
          <p:cNvPr id="304" name="Google Shape;304;p66"/>
          <p:cNvSpPr txBox="1"/>
          <p:nvPr/>
        </p:nvSpPr>
        <p:spPr>
          <a:xfrm>
            <a:off x="0" y="307145"/>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Equipment Failure</a:t>
            </a:r>
            <a:endParaRPr sz="4000">
              <a:solidFill>
                <a:schemeClr val="dk1"/>
              </a:solidFill>
              <a:latin typeface="Calibri"/>
              <a:ea typeface="Calibri"/>
              <a:cs typeface="Calibri"/>
              <a:sym typeface="Calibri"/>
            </a:endParaRPr>
          </a:p>
        </p:txBody>
      </p:sp>
      <p:sp>
        <p:nvSpPr>
          <p:cNvPr id="305" name="Google Shape;305;p6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67"/>
          <p:cNvSpPr txBox="1"/>
          <p:nvPr>
            <p:ph type="title"/>
          </p:nvPr>
        </p:nvSpPr>
        <p:spPr>
          <a:xfrm>
            <a:off x="0" y="266560"/>
            <a:ext cx="91440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rPr>
              <a:t>Types of Maintenance Programs</a:t>
            </a:r>
            <a:endParaRPr sz="4000">
              <a:solidFill>
                <a:schemeClr val="dk1"/>
              </a:solidFill>
            </a:endParaRPr>
          </a:p>
        </p:txBody>
      </p:sp>
      <p:sp>
        <p:nvSpPr>
          <p:cNvPr id="312" name="Google Shape;312;p67"/>
          <p:cNvSpPr txBox="1"/>
          <p:nvPr>
            <p:ph idx="1" type="body"/>
          </p:nvPr>
        </p:nvSpPr>
        <p:spPr>
          <a:xfrm>
            <a:off x="457200" y="1134922"/>
            <a:ext cx="8229600" cy="511878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3600"/>
              <a:buFont typeface="Calibri"/>
              <a:buNone/>
            </a:pPr>
            <a:r>
              <a:rPr lang="en-US" sz="3600">
                <a:solidFill>
                  <a:srgbClr val="006666"/>
                </a:solidFill>
              </a:rPr>
              <a:t>Unscheduled/Unplanned</a:t>
            </a:r>
            <a:endParaRPr/>
          </a:p>
          <a:p>
            <a:pPr indent="-285750" lvl="1" marL="742950" rtl="0" algn="l">
              <a:spcBef>
                <a:spcPts val="560"/>
              </a:spcBef>
              <a:spcAft>
                <a:spcPts val="0"/>
              </a:spcAft>
              <a:buClr>
                <a:srgbClr val="006666"/>
              </a:buClr>
              <a:buSzPts val="2800"/>
              <a:buFont typeface="Arial"/>
              <a:buChar char="•"/>
            </a:pPr>
            <a:r>
              <a:rPr lang="en-US">
                <a:solidFill>
                  <a:srgbClr val="006666"/>
                </a:solidFill>
              </a:rPr>
              <a:t>Breakdown (Run to Failure/Reactive)</a:t>
            </a:r>
            <a:endParaRPr/>
          </a:p>
          <a:p>
            <a:pPr indent="-285750" lvl="1" marL="742950" rtl="0" algn="l">
              <a:spcBef>
                <a:spcPts val="560"/>
              </a:spcBef>
              <a:spcAft>
                <a:spcPts val="0"/>
              </a:spcAft>
              <a:buClr>
                <a:srgbClr val="006666"/>
              </a:buClr>
              <a:buSzPts val="2800"/>
              <a:buFont typeface="Arial"/>
              <a:buChar char="•"/>
            </a:pPr>
            <a:r>
              <a:rPr lang="en-US">
                <a:solidFill>
                  <a:srgbClr val="006666"/>
                </a:solidFill>
              </a:rPr>
              <a:t>Unsafe conditions</a:t>
            </a:r>
            <a:endParaRPr>
              <a:solidFill>
                <a:srgbClr val="800000"/>
              </a:solidFill>
            </a:endParaRPr>
          </a:p>
          <a:p>
            <a:pPr indent="0" lvl="0" marL="0" rtl="0" algn="l">
              <a:spcBef>
                <a:spcPts val="400"/>
              </a:spcBef>
              <a:spcAft>
                <a:spcPts val="0"/>
              </a:spcAft>
              <a:buClr>
                <a:schemeClr val="dk1"/>
              </a:buClr>
              <a:buSzPts val="2000"/>
              <a:buNone/>
            </a:pPr>
            <a:r>
              <a:t/>
            </a:r>
            <a:endParaRPr sz="2000"/>
          </a:p>
          <a:p>
            <a:pPr indent="0" lvl="0" marL="0" rtl="0" algn="l">
              <a:spcBef>
                <a:spcPts val="720"/>
              </a:spcBef>
              <a:spcAft>
                <a:spcPts val="0"/>
              </a:spcAft>
              <a:buClr>
                <a:schemeClr val="dk1"/>
              </a:buClr>
              <a:buSzPts val="3600"/>
              <a:buNone/>
            </a:pPr>
            <a:r>
              <a:rPr lang="en-US" sz="3600"/>
              <a:t>Scheduled/Planned</a:t>
            </a:r>
            <a:endParaRPr sz="3600"/>
          </a:p>
          <a:p>
            <a:pPr indent="-285750" lvl="1" marL="742950" rtl="0" algn="l">
              <a:spcBef>
                <a:spcPts val="560"/>
              </a:spcBef>
              <a:spcAft>
                <a:spcPts val="0"/>
              </a:spcAft>
              <a:buClr>
                <a:schemeClr val="dk1"/>
              </a:buClr>
              <a:buSzPts val="2800"/>
              <a:buFont typeface="Arial"/>
              <a:buChar char="•"/>
            </a:pPr>
            <a:r>
              <a:rPr lang="en-US">
                <a:solidFill>
                  <a:schemeClr val="dk1"/>
                </a:solidFill>
              </a:rPr>
              <a:t>Preventive (PM)</a:t>
            </a:r>
            <a:endParaRPr/>
          </a:p>
          <a:p>
            <a:pPr indent="-228600" lvl="2" marL="1143000" rtl="0" algn="l">
              <a:spcBef>
                <a:spcPts val="480"/>
              </a:spcBef>
              <a:spcAft>
                <a:spcPts val="0"/>
              </a:spcAft>
              <a:buClr>
                <a:schemeClr val="dk1"/>
              </a:buClr>
              <a:buSzPts val="2400"/>
              <a:buFont typeface="Arial"/>
              <a:buChar char="•"/>
            </a:pPr>
            <a:r>
              <a:rPr lang="en-US">
                <a:solidFill>
                  <a:schemeClr val="dk1"/>
                </a:solidFill>
              </a:rPr>
              <a:t>Routine</a:t>
            </a:r>
            <a:endParaRPr/>
          </a:p>
          <a:p>
            <a:pPr indent="-228600" lvl="2" marL="1143000" rtl="0" algn="l">
              <a:spcBef>
                <a:spcPts val="480"/>
              </a:spcBef>
              <a:spcAft>
                <a:spcPts val="0"/>
              </a:spcAft>
              <a:buClr>
                <a:schemeClr val="dk1"/>
              </a:buClr>
              <a:buSzPts val="2400"/>
              <a:buFont typeface="Arial"/>
              <a:buChar char="•"/>
            </a:pPr>
            <a:r>
              <a:rPr lang="en-US">
                <a:solidFill>
                  <a:schemeClr val="dk1"/>
                </a:solidFill>
              </a:rPr>
              <a:t>Predictive</a:t>
            </a:r>
            <a:endParaRPr/>
          </a:p>
          <a:p>
            <a:pPr indent="-285750" lvl="1" marL="742950" rtl="0" algn="l">
              <a:spcBef>
                <a:spcPts val="560"/>
              </a:spcBef>
              <a:spcAft>
                <a:spcPts val="0"/>
              </a:spcAft>
              <a:buClr>
                <a:schemeClr val="dk1"/>
              </a:buClr>
              <a:buSzPts val="2800"/>
              <a:buFont typeface="Arial"/>
              <a:buChar char="•"/>
            </a:pPr>
            <a:r>
              <a:rPr lang="en-US">
                <a:solidFill>
                  <a:schemeClr val="dk1"/>
                </a:solidFill>
              </a:rPr>
              <a:t>Total Productive (TPM)</a:t>
            </a:r>
            <a:endParaRPr>
              <a:solidFill>
                <a:schemeClr val="dk1"/>
              </a:solidFill>
            </a:endParaRPr>
          </a:p>
        </p:txBody>
      </p:sp>
      <p:pic>
        <p:nvPicPr>
          <p:cNvPr descr="MCj01501440000[1]" id="313" name="Google Shape;313;p67"/>
          <p:cNvPicPr preferRelativeResize="0"/>
          <p:nvPr/>
        </p:nvPicPr>
        <p:blipFill rotWithShape="1">
          <a:blip r:embed="rId3">
            <a:alphaModFix/>
          </a:blip>
          <a:srcRect b="0" l="0" r="0" t="0"/>
          <a:stretch/>
        </p:blipFill>
        <p:spPr>
          <a:xfrm>
            <a:off x="5271179" y="2599795"/>
            <a:ext cx="3611563" cy="2895280"/>
          </a:xfrm>
          <a:prstGeom prst="rect">
            <a:avLst/>
          </a:prstGeom>
          <a:noFill/>
          <a:ln>
            <a:noFill/>
          </a:ln>
        </p:spPr>
      </p:pic>
      <p:sp>
        <p:nvSpPr>
          <p:cNvPr id="314" name="Google Shape;314;p6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68"/>
          <p:cNvSpPr txBox="1"/>
          <p:nvPr>
            <p:ph type="ctrTitle"/>
          </p:nvPr>
        </p:nvSpPr>
        <p:spPr>
          <a:xfrm>
            <a:off x="0" y="266249"/>
            <a:ext cx="90297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Breakdown Maintenance</a:t>
            </a:r>
            <a:endParaRPr/>
          </a:p>
        </p:txBody>
      </p:sp>
      <p:sp>
        <p:nvSpPr>
          <p:cNvPr id="321" name="Google Shape;321;p68"/>
          <p:cNvSpPr txBox="1"/>
          <p:nvPr>
            <p:ph idx="1" type="body"/>
          </p:nvPr>
        </p:nvSpPr>
        <p:spPr>
          <a:xfrm>
            <a:off x="342900" y="1098773"/>
            <a:ext cx="8509000" cy="449895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Costs include: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Downtime</a:t>
            </a:r>
            <a:endParaRPr sz="2400">
              <a:latin typeface="Calibri"/>
              <a:ea typeface="Calibri"/>
              <a:cs typeface="Calibri"/>
              <a:sym typeface="Calibri"/>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Labor</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Expediting parts</a:t>
            </a:r>
            <a:endParaRPr/>
          </a:p>
          <a:p>
            <a:pPr indent="0" lvl="0" marL="0" rtl="0" algn="l">
              <a:spcBef>
                <a:spcPts val="480"/>
              </a:spcBef>
              <a:spcAft>
                <a:spcPts val="0"/>
              </a:spcAft>
              <a:buClr>
                <a:schemeClr val="dk1"/>
              </a:buClr>
              <a:buSzPts val="2400"/>
              <a:buNone/>
            </a:pPr>
            <a:r>
              <a:t/>
            </a:r>
            <a:endParaRPr sz="2400">
              <a:latin typeface="Calibri"/>
              <a:ea typeface="Calibri"/>
              <a:cs typeface="Calibri"/>
              <a:sym typeface="Calibri"/>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Costs associated with breakdown maintenance are unpredictable. Breakdown maintenance is the least desirable. It can occur at any time, but can be prevented, or at least reduced, through proper, periodic, preventive maintenance. Breakdown maintenance is considered reactive and would be classified as an unplanned downtime maintenance activity.</a:t>
            </a:r>
            <a:endParaRPr sz="2400">
              <a:latin typeface="Calibri"/>
              <a:ea typeface="Calibri"/>
              <a:cs typeface="Calibri"/>
              <a:sym typeface="Calibri"/>
            </a:endParaRPr>
          </a:p>
        </p:txBody>
      </p:sp>
      <p:pic>
        <p:nvPicPr>
          <p:cNvPr descr="54300_1_.jpg" id="322" name="Google Shape;322;p68"/>
          <p:cNvPicPr preferRelativeResize="0"/>
          <p:nvPr/>
        </p:nvPicPr>
        <p:blipFill rotWithShape="1">
          <a:blip r:embed="rId3">
            <a:alphaModFix/>
          </a:blip>
          <a:srcRect b="0" l="0" r="0" t="0"/>
          <a:stretch/>
        </p:blipFill>
        <p:spPr>
          <a:xfrm>
            <a:off x="5079667" y="1066212"/>
            <a:ext cx="2702183" cy="2323877"/>
          </a:xfrm>
          <a:prstGeom prst="rect">
            <a:avLst/>
          </a:prstGeom>
          <a:noFill/>
          <a:ln>
            <a:noFill/>
          </a:ln>
        </p:spPr>
      </p:pic>
      <p:sp>
        <p:nvSpPr>
          <p:cNvPr id="323" name="Google Shape;323;p6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69"/>
          <p:cNvSpPr txBox="1"/>
          <p:nvPr>
            <p:ph type="ctrTitle"/>
          </p:nvPr>
        </p:nvSpPr>
        <p:spPr>
          <a:xfrm>
            <a:off x="0" y="343209"/>
            <a:ext cx="90424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Unplanned - Reactive</a:t>
            </a:r>
            <a:endParaRPr sz="4000">
              <a:solidFill>
                <a:schemeClr val="dk1"/>
              </a:solidFill>
              <a:latin typeface="Calibri"/>
              <a:ea typeface="Calibri"/>
              <a:cs typeface="Calibri"/>
              <a:sym typeface="Calibri"/>
            </a:endParaRPr>
          </a:p>
        </p:txBody>
      </p:sp>
      <p:pic>
        <p:nvPicPr>
          <p:cNvPr descr="http://www.suzukicentral.com/forums/attachments/images-other-media/6201d1283911620-crashes-broken-parts-chuck-s-atv-pictures-057.jpg" id="330" name="Google Shape;330;p69"/>
          <p:cNvPicPr preferRelativeResize="0"/>
          <p:nvPr/>
        </p:nvPicPr>
        <p:blipFill rotWithShape="1">
          <a:blip r:embed="rId3">
            <a:alphaModFix/>
          </a:blip>
          <a:srcRect b="0" l="0" r="0" t="0"/>
          <a:stretch/>
        </p:blipFill>
        <p:spPr>
          <a:xfrm>
            <a:off x="1587500" y="1219200"/>
            <a:ext cx="6027056" cy="4518819"/>
          </a:xfrm>
          <a:prstGeom prst="rect">
            <a:avLst/>
          </a:prstGeom>
          <a:noFill/>
          <a:ln>
            <a:noFill/>
          </a:ln>
        </p:spPr>
      </p:pic>
      <p:sp>
        <p:nvSpPr>
          <p:cNvPr id="331" name="Google Shape;331;p6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70"/>
          <p:cNvSpPr txBox="1"/>
          <p:nvPr>
            <p:ph type="title"/>
          </p:nvPr>
        </p:nvSpPr>
        <p:spPr>
          <a:xfrm>
            <a:off x="0" y="412638"/>
            <a:ext cx="91440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rPr>
              <a:t>QUESTION</a:t>
            </a:r>
            <a:endParaRPr/>
          </a:p>
        </p:txBody>
      </p:sp>
      <p:sp>
        <p:nvSpPr>
          <p:cNvPr id="338" name="Google Shape;338;p70"/>
          <p:cNvSpPr txBox="1"/>
          <p:nvPr>
            <p:ph idx="1" type="body"/>
          </p:nvPr>
        </p:nvSpPr>
        <p:spPr>
          <a:xfrm>
            <a:off x="381000" y="1447800"/>
            <a:ext cx="8229600" cy="2895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Machine breakdown that keeps recurring at regular intervals should result in: </a:t>
            </a:r>
            <a:endParaRPr/>
          </a:p>
          <a:p>
            <a:pPr indent="0" lvl="0" marL="0" rtl="0" algn="l">
              <a:spcBef>
                <a:spcPts val="640"/>
              </a:spcBef>
              <a:spcAft>
                <a:spcPts val="0"/>
              </a:spcAft>
              <a:buClr>
                <a:schemeClr val="dk1"/>
              </a:buClr>
              <a:buSzPts val="3200"/>
              <a:buNone/>
            </a:pPr>
            <a:r>
              <a:rPr lang="en-US"/>
              <a:t>    An Analysis of the history that determines the cause and anticipates the frequency.  </a:t>
            </a:r>
            <a:endParaRPr/>
          </a:p>
        </p:txBody>
      </p:sp>
      <p:pic>
        <p:nvPicPr>
          <p:cNvPr descr="dreamstimefree_10053288.jpg" id="339" name="Google Shape;339;p70"/>
          <p:cNvPicPr preferRelativeResize="0"/>
          <p:nvPr/>
        </p:nvPicPr>
        <p:blipFill rotWithShape="1">
          <a:blip r:embed="rId3">
            <a:alphaModFix/>
          </a:blip>
          <a:srcRect b="26394" l="0" r="44167" t="0"/>
          <a:stretch/>
        </p:blipFill>
        <p:spPr>
          <a:xfrm>
            <a:off x="7371292" y="152400"/>
            <a:ext cx="1391707" cy="12954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www.realestate.com/advice/wp-content/uploads/2012/09/Fotolia_26299962_XS-300x225.jpg" id="340" name="Google Shape;340;p70"/>
          <p:cNvPicPr preferRelativeResize="0"/>
          <p:nvPr/>
        </p:nvPicPr>
        <p:blipFill rotWithShape="1">
          <a:blip r:embed="rId4">
            <a:alphaModFix/>
          </a:blip>
          <a:srcRect b="0" l="0" r="0" t="0"/>
          <a:stretch/>
        </p:blipFill>
        <p:spPr>
          <a:xfrm>
            <a:off x="2889250" y="3601926"/>
            <a:ext cx="3365500" cy="2524125"/>
          </a:xfrm>
          <a:prstGeom prst="rect">
            <a:avLst/>
          </a:prstGeom>
          <a:noFill/>
          <a:ln>
            <a:noFill/>
          </a:ln>
        </p:spPr>
      </p:pic>
      <p:sp>
        <p:nvSpPr>
          <p:cNvPr id="341" name="Google Shape;341;p7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xEl>
                                              <p:pRg end="0" st="0"/>
                                            </p:txEl>
                                          </p:spTgt>
                                        </p:tgtEl>
                                        <p:attrNameLst>
                                          <p:attrName>style.visibility</p:attrName>
                                        </p:attrNameLst>
                                      </p:cBhvr>
                                      <p:to>
                                        <p:strVal val="visible"/>
                                      </p:to>
                                    </p:set>
                                    <p:animEffect filter="fade" transition="in">
                                      <p:cBhvr>
                                        <p:cTn dur="500"/>
                                        <p:tgtEl>
                                          <p:spTgt spid="3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xEl>
                                              <p:pRg end="1" st="1"/>
                                            </p:txEl>
                                          </p:spTgt>
                                        </p:tgtEl>
                                        <p:attrNameLst>
                                          <p:attrName>style.visibility</p:attrName>
                                        </p:attrNameLst>
                                      </p:cBhvr>
                                      <p:to>
                                        <p:strVal val="visible"/>
                                      </p:to>
                                    </p:set>
                                    <p:animEffect filter="fade" transition="in">
                                      <p:cBhvr>
                                        <p:cTn dur="500"/>
                                        <p:tgtEl>
                                          <p:spTgt spid="338">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71"/>
          <p:cNvSpPr txBox="1"/>
          <p:nvPr>
            <p:ph type="title"/>
          </p:nvPr>
        </p:nvSpPr>
        <p:spPr>
          <a:xfrm>
            <a:off x="0" y="266560"/>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Preventive Maintenance (PM)</a:t>
            </a:r>
            <a:endParaRPr sz="4000"/>
          </a:p>
        </p:txBody>
      </p:sp>
      <p:sp>
        <p:nvSpPr>
          <p:cNvPr id="348" name="Google Shape;348;p71"/>
          <p:cNvSpPr txBox="1"/>
          <p:nvPr>
            <p:ph idx="1" type="body"/>
          </p:nvPr>
        </p:nvSpPr>
        <p:spPr>
          <a:xfrm>
            <a:off x="435714" y="147008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 Preventive maintenance (or Preventative Maintenance) is maintenance that is regularly performed on a piece of equipment to lessen the likelihood of it failing. The maintenance is scheduled based on a time or usage trigger. </a:t>
            </a:r>
            <a:endParaRPr sz="2800"/>
          </a:p>
          <a:p>
            <a:pPr indent="0" lvl="0" marL="0" rtl="0" algn="l">
              <a:spcBef>
                <a:spcPts val="560"/>
              </a:spcBef>
              <a:spcAft>
                <a:spcPts val="0"/>
              </a:spcAft>
              <a:buClr>
                <a:schemeClr val="dk1"/>
              </a:buClr>
              <a:buSzPts val="2800"/>
              <a:buNone/>
            </a:pPr>
            <a:r>
              <a:rPr lang="en-US" sz="2800"/>
              <a:t>	- Replacement of worn parts at a 	   	  		specified run time</a:t>
            </a:r>
            <a:endParaRPr/>
          </a:p>
          <a:p>
            <a:pPr indent="0" lvl="0" marL="0" rtl="0" algn="l">
              <a:spcBef>
                <a:spcPts val="560"/>
              </a:spcBef>
              <a:spcAft>
                <a:spcPts val="0"/>
              </a:spcAft>
              <a:buClr>
                <a:schemeClr val="dk1"/>
              </a:buClr>
              <a:buSzPts val="2800"/>
              <a:buNone/>
            </a:pPr>
            <a:r>
              <a:rPr lang="en-US" sz="2800"/>
              <a:t>	- Monthly calibration/service </a:t>
            </a:r>
            <a:endParaRPr/>
          </a:p>
          <a:p>
            <a:pPr indent="-165100" lvl="0" marL="342900" rtl="0" algn="l">
              <a:spcBef>
                <a:spcPts val="560"/>
              </a:spcBef>
              <a:spcAft>
                <a:spcPts val="0"/>
              </a:spcAft>
              <a:buClr>
                <a:schemeClr val="dk1"/>
              </a:buClr>
              <a:buSzPts val="2800"/>
              <a:buNone/>
            </a:pPr>
            <a:r>
              <a:t/>
            </a:r>
            <a:endParaRPr sz="2800"/>
          </a:p>
          <a:p>
            <a:pPr indent="-165100" lvl="0" marL="342900" rtl="0" algn="l">
              <a:spcBef>
                <a:spcPts val="560"/>
              </a:spcBef>
              <a:spcAft>
                <a:spcPts val="0"/>
              </a:spcAft>
              <a:buClr>
                <a:schemeClr val="dk1"/>
              </a:buClr>
              <a:buSzPts val="2800"/>
              <a:buNone/>
            </a:pPr>
            <a:r>
              <a:t/>
            </a:r>
            <a:endParaRPr sz="2800"/>
          </a:p>
          <a:p>
            <a:pPr indent="-165100" lvl="0" marL="342900" rtl="0" algn="l">
              <a:spcBef>
                <a:spcPts val="560"/>
              </a:spcBef>
              <a:spcAft>
                <a:spcPts val="0"/>
              </a:spcAft>
              <a:buClr>
                <a:schemeClr val="dk1"/>
              </a:buClr>
              <a:buSzPts val="2800"/>
              <a:buNone/>
            </a:pPr>
            <a:r>
              <a:t/>
            </a:r>
            <a:endParaRPr sz="2800"/>
          </a:p>
        </p:txBody>
      </p:sp>
      <p:pic>
        <p:nvPicPr>
          <p:cNvPr descr="watch.jpg" id="349" name="Google Shape;349;p71"/>
          <p:cNvPicPr preferRelativeResize="0"/>
          <p:nvPr/>
        </p:nvPicPr>
        <p:blipFill rotWithShape="1">
          <a:blip r:embed="rId3">
            <a:alphaModFix/>
          </a:blip>
          <a:srcRect b="0" l="25137" r="26420" t="0"/>
          <a:stretch/>
        </p:blipFill>
        <p:spPr>
          <a:xfrm>
            <a:off x="5958966" y="3429000"/>
            <a:ext cx="1611851" cy="2438400"/>
          </a:xfrm>
          <a:prstGeom prst="rect">
            <a:avLst/>
          </a:prstGeom>
          <a:noFill/>
          <a:ln>
            <a:noFill/>
          </a:ln>
        </p:spPr>
      </p:pic>
      <p:sp>
        <p:nvSpPr>
          <p:cNvPr id="350" name="Google Shape;350;p7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72"/>
          <p:cNvSpPr txBox="1"/>
          <p:nvPr>
            <p:ph type="ctrTitle"/>
          </p:nvPr>
        </p:nvSpPr>
        <p:spPr>
          <a:xfrm>
            <a:off x="0" y="311849"/>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Preventive Maintenance </a:t>
            </a:r>
            <a:endParaRPr/>
          </a:p>
        </p:txBody>
      </p:sp>
      <p:sp>
        <p:nvSpPr>
          <p:cNvPr id="357" name="Google Shape;357;p72"/>
          <p:cNvSpPr txBox="1"/>
          <p:nvPr>
            <p:ph idx="1" type="body"/>
          </p:nvPr>
        </p:nvSpPr>
        <p:spPr>
          <a:xfrm>
            <a:off x="419099" y="1141413"/>
            <a:ext cx="8381667" cy="449738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There are two types of preventive maintenance:</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a:t>
            </a:r>
            <a:endParaRPr/>
          </a:p>
          <a:p>
            <a:pPr indent="-342900" lvl="0" marL="640080" rtl="0" algn="l">
              <a:spcBef>
                <a:spcPts val="480"/>
              </a:spcBef>
              <a:spcAft>
                <a:spcPts val="0"/>
              </a:spcAft>
              <a:buClr>
                <a:schemeClr val="dk1"/>
              </a:buClr>
              <a:buSzPts val="2400"/>
              <a:buChar char="•"/>
            </a:pPr>
            <a:r>
              <a:rPr b="1" lang="en-US" sz="2400">
                <a:latin typeface="Calibri"/>
                <a:ea typeface="Calibri"/>
                <a:cs typeface="Calibri"/>
                <a:sym typeface="Calibri"/>
              </a:rPr>
              <a:t>Periodic</a:t>
            </a:r>
            <a:r>
              <a:rPr lang="en-US" sz="2400">
                <a:latin typeface="Calibri"/>
                <a:ea typeface="Calibri"/>
                <a:cs typeface="Calibri"/>
                <a:sym typeface="Calibri"/>
              </a:rPr>
              <a:t>: scheduled to be performed at timed intervals</a:t>
            </a:r>
            <a:endParaRPr/>
          </a:p>
          <a:p>
            <a:pPr indent="-342900" lvl="0" marL="640080" rtl="0" algn="l">
              <a:spcBef>
                <a:spcPts val="480"/>
              </a:spcBef>
              <a:spcAft>
                <a:spcPts val="0"/>
              </a:spcAft>
              <a:buClr>
                <a:schemeClr val="dk1"/>
              </a:buClr>
              <a:buSzPts val="2400"/>
              <a:buChar char="•"/>
            </a:pPr>
            <a:r>
              <a:rPr b="1" lang="en-US" sz="2400">
                <a:latin typeface="Calibri"/>
                <a:ea typeface="Calibri"/>
                <a:cs typeface="Calibri"/>
                <a:sym typeface="Calibri"/>
              </a:rPr>
              <a:t>Predictive</a:t>
            </a:r>
            <a:r>
              <a:rPr lang="en-US" sz="2400">
                <a:latin typeface="Calibri"/>
                <a:ea typeface="Calibri"/>
                <a:cs typeface="Calibri"/>
                <a:sym typeface="Calibri"/>
              </a:rPr>
              <a:t>: equipment testing to estimate future failure</a:t>
            </a:r>
            <a:endParaRPr/>
          </a:p>
          <a:p>
            <a:pPr indent="0" lvl="0" marL="0" rtl="0" algn="l">
              <a:spcBef>
                <a:spcPts val="480"/>
              </a:spcBef>
              <a:spcAft>
                <a:spcPts val="0"/>
              </a:spcAft>
              <a:buClr>
                <a:schemeClr val="dk1"/>
              </a:buClr>
              <a:buSzPts val="2400"/>
              <a:buNone/>
            </a:pPr>
            <a:r>
              <a:t/>
            </a:r>
            <a:endParaRPr sz="2400">
              <a:latin typeface="Calibri"/>
              <a:ea typeface="Calibri"/>
              <a:cs typeface="Calibri"/>
              <a:sym typeface="Calibri"/>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Preventive maintenance takes less time (than unscheduled) because instructions, tools, parts, and supplies are available at the time of each planned maintenance event. The proper maintenance personnel will also be available to perform scheduled preventive maintenance.</a:t>
            </a:r>
            <a:endParaRPr/>
          </a:p>
          <a:p>
            <a:pPr indent="0" lvl="0" marL="571500" rtl="0" algn="l">
              <a:spcBef>
                <a:spcPts val="360"/>
              </a:spcBef>
              <a:spcAft>
                <a:spcPts val="0"/>
              </a:spcAft>
              <a:buClr>
                <a:schemeClr val="dk1"/>
              </a:buClr>
              <a:buSzPts val="1800"/>
              <a:buNone/>
            </a:pPr>
            <a:r>
              <a:t/>
            </a:r>
            <a:endParaRPr>
              <a:latin typeface="Calibri"/>
              <a:ea typeface="Calibri"/>
              <a:cs typeface="Calibri"/>
              <a:sym typeface="Calibri"/>
            </a:endParaRPr>
          </a:p>
        </p:txBody>
      </p:sp>
      <p:sp>
        <p:nvSpPr>
          <p:cNvPr id="358" name="Google Shape;358;p7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73"/>
          <p:cNvSpPr txBox="1"/>
          <p:nvPr>
            <p:ph type="ctrTitle"/>
          </p:nvPr>
        </p:nvSpPr>
        <p:spPr>
          <a:xfrm>
            <a:off x="0" y="421609"/>
            <a:ext cx="9143999" cy="9954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Functions of a Preventive </a:t>
            </a:r>
            <a:br>
              <a:rPr lang="en-US" sz="4000">
                <a:solidFill>
                  <a:schemeClr val="dk1"/>
                </a:solidFill>
                <a:latin typeface="Calibri"/>
                <a:ea typeface="Calibri"/>
                <a:cs typeface="Calibri"/>
                <a:sym typeface="Calibri"/>
              </a:rPr>
            </a:br>
            <a:r>
              <a:rPr lang="en-US" sz="4000">
                <a:solidFill>
                  <a:schemeClr val="dk1"/>
                </a:solidFill>
                <a:latin typeface="Calibri"/>
                <a:ea typeface="Calibri"/>
                <a:cs typeface="Calibri"/>
                <a:sym typeface="Calibri"/>
              </a:rPr>
              <a:t>Maintenance Program </a:t>
            </a:r>
            <a:endParaRPr sz="4000">
              <a:solidFill>
                <a:schemeClr val="dk1"/>
              </a:solidFill>
              <a:latin typeface="Calibri"/>
              <a:ea typeface="Calibri"/>
              <a:cs typeface="Calibri"/>
              <a:sym typeface="Calibri"/>
            </a:endParaRPr>
          </a:p>
        </p:txBody>
      </p:sp>
      <p:sp>
        <p:nvSpPr>
          <p:cNvPr id="365" name="Google Shape;365;p73"/>
          <p:cNvSpPr txBox="1"/>
          <p:nvPr>
            <p:ph idx="1" type="body"/>
          </p:nvPr>
        </p:nvSpPr>
        <p:spPr>
          <a:xfrm>
            <a:off x="468901" y="2073521"/>
            <a:ext cx="8737600" cy="3303412"/>
          </a:xfrm>
          <a:prstGeom prst="rect">
            <a:avLst/>
          </a:prstGeom>
          <a:noFill/>
          <a:ln>
            <a:noFill/>
          </a:ln>
        </p:spPr>
        <p:txBody>
          <a:bodyPr anchorCtr="0" anchor="t" bIns="45700" lIns="91425" spcFirstLastPara="1" rIns="91425" wrap="square" tIns="45700">
            <a:normAutofit/>
          </a:bodyPr>
          <a:lstStyle/>
          <a:p>
            <a:pPr indent="-342900" lvl="0" marL="914400" rtl="0" algn="l">
              <a:lnSpc>
                <a:spcPct val="120000"/>
              </a:lnSpc>
              <a:spcBef>
                <a:spcPts val="0"/>
              </a:spcBef>
              <a:spcAft>
                <a:spcPts val="0"/>
              </a:spcAft>
              <a:buClr>
                <a:schemeClr val="dk1"/>
              </a:buClr>
              <a:buSzPts val="2400"/>
              <a:buChar char="•"/>
            </a:pPr>
            <a:r>
              <a:rPr lang="en-US" sz="2400">
                <a:latin typeface="Calibri"/>
                <a:ea typeface="Calibri"/>
                <a:cs typeface="Calibri"/>
                <a:sym typeface="Calibri"/>
              </a:rPr>
              <a:t>Periodic inspections</a:t>
            </a:r>
            <a:endParaRPr/>
          </a:p>
          <a:p>
            <a:pPr indent="-342900" lvl="0" marL="914400" rtl="0" algn="l">
              <a:lnSpc>
                <a:spcPct val="120000"/>
              </a:lnSpc>
              <a:spcBef>
                <a:spcPts val="480"/>
              </a:spcBef>
              <a:spcAft>
                <a:spcPts val="0"/>
              </a:spcAft>
              <a:buClr>
                <a:schemeClr val="dk1"/>
              </a:buClr>
              <a:buSzPts val="2400"/>
              <a:buChar char="•"/>
            </a:pPr>
            <a:r>
              <a:rPr lang="en-US" sz="2400">
                <a:latin typeface="Calibri"/>
                <a:ea typeface="Calibri"/>
                <a:cs typeface="Calibri"/>
                <a:sym typeface="Calibri"/>
              </a:rPr>
              <a:t>Preplanned maintenance activities</a:t>
            </a:r>
            <a:endParaRPr/>
          </a:p>
          <a:p>
            <a:pPr indent="-342900" lvl="0" marL="914400" rtl="0" algn="l">
              <a:lnSpc>
                <a:spcPct val="120000"/>
              </a:lnSpc>
              <a:spcBef>
                <a:spcPts val="480"/>
              </a:spcBef>
              <a:spcAft>
                <a:spcPts val="0"/>
              </a:spcAft>
              <a:buClr>
                <a:schemeClr val="dk1"/>
              </a:buClr>
              <a:buSzPts val="2400"/>
              <a:buChar char="•"/>
            </a:pPr>
            <a:r>
              <a:rPr lang="en-US" sz="2400">
                <a:latin typeface="Calibri"/>
                <a:ea typeface="Calibri"/>
                <a:cs typeface="Calibri"/>
                <a:sym typeface="Calibri"/>
              </a:rPr>
              <a:t>Non-destructive testing</a:t>
            </a:r>
            <a:endParaRPr/>
          </a:p>
          <a:p>
            <a:pPr indent="-342900" lvl="0" marL="914400" rtl="0" algn="l">
              <a:lnSpc>
                <a:spcPct val="120000"/>
              </a:lnSpc>
              <a:spcBef>
                <a:spcPts val="480"/>
              </a:spcBef>
              <a:spcAft>
                <a:spcPts val="0"/>
              </a:spcAft>
              <a:buClr>
                <a:schemeClr val="dk1"/>
              </a:buClr>
              <a:buSzPts val="2400"/>
              <a:buChar char="•"/>
            </a:pPr>
            <a:r>
              <a:rPr lang="en-US" sz="2400">
                <a:latin typeface="Calibri"/>
                <a:ea typeface="Calibri"/>
                <a:cs typeface="Calibri"/>
                <a:sym typeface="Calibri"/>
              </a:rPr>
              <a:t>Maintenance to correct deficiencies noted during PM</a:t>
            </a:r>
            <a:endParaRPr sz="2400">
              <a:latin typeface="Calibri"/>
              <a:ea typeface="Calibri"/>
              <a:cs typeface="Calibri"/>
              <a:sym typeface="Calibri"/>
            </a:endParaRPr>
          </a:p>
          <a:p>
            <a:pPr indent="-342900" lvl="0" marL="914400" rtl="0" algn="l">
              <a:lnSpc>
                <a:spcPct val="120000"/>
              </a:lnSpc>
              <a:spcBef>
                <a:spcPts val="480"/>
              </a:spcBef>
              <a:spcAft>
                <a:spcPts val="0"/>
              </a:spcAft>
              <a:buClr>
                <a:schemeClr val="dk1"/>
              </a:buClr>
              <a:buSzPts val="2400"/>
              <a:buChar char="•"/>
            </a:pPr>
            <a:r>
              <a:rPr lang="en-US" sz="2400">
                <a:latin typeface="Calibri"/>
                <a:ea typeface="Calibri"/>
                <a:cs typeface="Calibri"/>
                <a:sym typeface="Calibri"/>
              </a:rPr>
              <a:t>Calibration of measurement and alignment instruments</a:t>
            </a:r>
            <a:endParaRPr/>
          </a:p>
          <a:p>
            <a:pPr indent="-342900" lvl="0" marL="914400" rtl="0" algn="l">
              <a:lnSpc>
                <a:spcPct val="120000"/>
              </a:lnSpc>
              <a:spcBef>
                <a:spcPts val="480"/>
              </a:spcBef>
              <a:spcAft>
                <a:spcPts val="0"/>
              </a:spcAft>
              <a:buClr>
                <a:schemeClr val="dk1"/>
              </a:buClr>
              <a:buSzPts val="2400"/>
              <a:buChar char="•"/>
            </a:pPr>
            <a:r>
              <a:rPr lang="en-US" sz="2400">
                <a:latin typeface="Calibri"/>
                <a:ea typeface="Calibri"/>
                <a:cs typeface="Calibri"/>
                <a:sym typeface="Calibri"/>
              </a:rPr>
              <a:t>Equipment overhaul intervals</a:t>
            </a:r>
            <a:endParaRPr/>
          </a:p>
        </p:txBody>
      </p:sp>
      <p:pic>
        <p:nvPicPr>
          <p:cNvPr descr="calendar.jpg" id="366" name="Google Shape;366;p73"/>
          <p:cNvPicPr preferRelativeResize="0"/>
          <p:nvPr/>
        </p:nvPicPr>
        <p:blipFill rotWithShape="1">
          <a:blip r:embed="rId3">
            <a:alphaModFix/>
          </a:blip>
          <a:srcRect b="0" l="0" r="0" t="0"/>
          <a:stretch/>
        </p:blipFill>
        <p:spPr>
          <a:xfrm>
            <a:off x="6520638" y="1514751"/>
            <a:ext cx="2575273" cy="1931455"/>
          </a:xfrm>
          <a:prstGeom prst="rect">
            <a:avLst/>
          </a:prstGeom>
          <a:noFill/>
          <a:ln>
            <a:noFill/>
          </a:ln>
        </p:spPr>
      </p:pic>
      <p:sp>
        <p:nvSpPr>
          <p:cNvPr id="367" name="Google Shape;367;p7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74"/>
          <p:cNvSpPr txBox="1"/>
          <p:nvPr>
            <p:ph type="ctrTitle"/>
          </p:nvPr>
        </p:nvSpPr>
        <p:spPr>
          <a:xfrm>
            <a:off x="0" y="34496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Benefits of Preventive Maintenance </a:t>
            </a:r>
            <a:endParaRPr/>
          </a:p>
        </p:txBody>
      </p:sp>
      <p:sp>
        <p:nvSpPr>
          <p:cNvPr id="374" name="Google Shape;374;p74"/>
          <p:cNvSpPr txBox="1"/>
          <p:nvPr>
            <p:ph idx="1" type="body"/>
          </p:nvPr>
        </p:nvSpPr>
        <p:spPr>
          <a:xfrm>
            <a:off x="531009" y="1236913"/>
            <a:ext cx="7398703" cy="4837316"/>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lang="en-US" sz="2400">
                <a:latin typeface="Calibri"/>
                <a:ea typeface="Calibri"/>
                <a:cs typeface="Calibri"/>
                <a:sym typeface="Calibri"/>
              </a:rPr>
              <a:t>Reduce production downtime</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Better conservation of parts/materials</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Reduce overtime costs</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Timely and routine repairs</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Reduce repair costs</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Reduce product rejections</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Decrease excessive maintenance costs</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Improve safety and quality </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SAVE TIME AND MONEY </a:t>
            </a:r>
            <a:endParaRPr/>
          </a:p>
          <a:p>
            <a:pPr indent="-190500" lvl="0" marL="342900" rtl="0" algn="l">
              <a:spcBef>
                <a:spcPts val="480"/>
              </a:spcBef>
              <a:spcAft>
                <a:spcPts val="0"/>
              </a:spcAft>
              <a:buClr>
                <a:schemeClr val="dk1"/>
              </a:buClr>
              <a:buSzPts val="2400"/>
              <a:buNone/>
            </a:pPr>
            <a:r>
              <a:t/>
            </a:r>
            <a:endParaRPr sz="2400">
              <a:latin typeface="Calibri"/>
              <a:ea typeface="Calibri"/>
              <a:cs typeface="Calibri"/>
              <a:sym typeface="Calibri"/>
            </a:endParaRPr>
          </a:p>
          <a:p>
            <a:pPr indent="0" lvl="0" marL="0" rtl="0" algn="ctr">
              <a:spcBef>
                <a:spcPts val="480"/>
              </a:spcBef>
              <a:spcAft>
                <a:spcPts val="0"/>
              </a:spcAft>
              <a:buClr>
                <a:schemeClr val="dk1"/>
              </a:buClr>
              <a:buSzPts val="2400"/>
              <a:buNone/>
            </a:pPr>
            <a:r>
              <a:rPr lang="en-US" sz="2400">
                <a:latin typeface="Calibri"/>
                <a:ea typeface="Calibri"/>
                <a:cs typeface="Calibri"/>
                <a:sym typeface="Calibri"/>
              </a:rPr>
              <a:t> </a:t>
            </a:r>
            <a:r>
              <a:rPr lang="en-US" sz="2400">
                <a:solidFill>
                  <a:srgbClr val="FF0000"/>
                </a:solidFill>
                <a:latin typeface="Calibri"/>
                <a:ea typeface="Calibri"/>
                <a:cs typeface="Calibri"/>
                <a:sym typeface="Calibri"/>
              </a:rPr>
              <a:t>Prevention is key! </a:t>
            </a:r>
            <a:endParaRPr/>
          </a:p>
        </p:txBody>
      </p:sp>
      <p:pic>
        <p:nvPicPr>
          <p:cNvPr descr="guys_in_blue.jpg" id="375" name="Google Shape;375;p74"/>
          <p:cNvPicPr preferRelativeResize="0"/>
          <p:nvPr/>
        </p:nvPicPr>
        <p:blipFill rotWithShape="1">
          <a:blip r:embed="rId3">
            <a:alphaModFix/>
          </a:blip>
          <a:srcRect b="0" l="0" r="0" t="0"/>
          <a:stretch/>
        </p:blipFill>
        <p:spPr>
          <a:xfrm flipH="1">
            <a:off x="6078650" y="1807092"/>
            <a:ext cx="2869974" cy="3051618"/>
          </a:xfrm>
          <a:prstGeom prst="rect">
            <a:avLst/>
          </a:prstGeom>
          <a:noFill/>
          <a:ln>
            <a:noFill/>
          </a:ln>
          <a:effectLst>
            <a:outerShdw blurRad="85725" rotWithShape="0" algn="tl" dir="2700000" dist="165100">
              <a:srgbClr val="000000">
                <a:alpha val="97647"/>
              </a:srgbClr>
            </a:outerShdw>
          </a:effectLst>
        </p:spPr>
      </p:pic>
      <p:sp>
        <p:nvSpPr>
          <p:cNvPr id="376" name="Google Shape;376;p7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75"/>
          <p:cNvSpPr txBox="1"/>
          <p:nvPr>
            <p:ph type="ctrTitle"/>
          </p:nvPr>
        </p:nvSpPr>
        <p:spPr>
          <a:xfrm>
            <a:off x="0" y="8768"/>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Using Your Senses</a:t>
            </a:r>
            <a:endParaRPr sz="4000">
              <a:solidFill>
                <a:schemeClr val="dk1"/>
              </a:solidFill>
              <a:latin typeface="Calibri"/>
              <a:ea typeface="Calibri"/>
              <a:cs typeface="Calibri"/>
              <a:sym typeface="Calibri"/>
            </a:endParaRPr>
          </a:p>
        </p:txBody>
      </p:sp>
      <p:sp>
        <p:nvSpPr>
          <p:cNvPr id="383" name="Google Shape;383;p75"/>
          <p:cNvSpPr txBox="1"/>
          <p:nvPr>
            <p:ph idx="1" type="body"/>
          </p:nvPr>
        </p:nvSpPr>
        <p:spPr>
          <a:xfrm>
            <a:off x="2724150" y="1038026"/>
            <a:ext cx="6292850" cy="5183414"/>
          </a:xfrm>
          <a:prstGeom prst="rect">
            <a:avLst/>
          </a:prstGeom>
          <a:noFill/>
          <a:ln>
            <a:noFill/>
          </a:ln>
        </p:spPr>
        <p:txBody>
          <a:bodyPr anchorCtr="0" anchor="t" bIns="45700" lIns="91425" spcFirstLastPara="1" rIns="91425" wrap="square" tIns="45700">
            <a:normAutofit fontScale="92500" lnSpcReduction="20000"/>
          </a:bodyPr>
          <a:lstStyle/>
          <a:p>
            <a:pPr indent="0" lvl="0" marL="182880" rtl="0" algn="l">
              <a:spcBef>
                <a:spcPts val="0"/>
              </a:spcBef>
              <a:spcAft>
                <a:spcPts val="0"/>
              </a:spcAft>
              <a:buClr>
                <a:schemeClr val="dk1"/>
              </a:buClr>
              <a:buSzPct val="100000"/>
              <a:buNone/>
            </a:pPr>
            <a:r>
              <a:rPr lang="en-US" sz="2200">
                <a:latin typeface="Calibri"/>
                <a:ea typeface="Calibri"/>
                <a:cs typeface="Calibri"/>
                <a:sym typeface="Calibri"/>
              </a:rPr>
              <a:t>You are familiar with your machine and can know if a problem exists. You are the first line of defense to preventing breakdown.</a:t>
            </a:r>
            <a:endParaRPr/>
          </a:p>
          <a:p>
            <a:pPr indent="0" lvl="0" marL="0" rtl="0" algn="l">
              <a:spcBef>
                <a:spcPts val="407"/>
              </a:spcBef>
              <a:spcAft>
                <a:spcPts val="0"/>
              </a:spcAft>
              <a:buClr>
                <a:schemeClr val="dk1"/>
              </a:buClr>
              <a:buSzPct val="100000"/>
              <a:buNone/>
            </a:pPr>
            <a:r>
              <a:t/>
            </a:r>
            <a:endParaRPr sz="2200">
              <a:latin typeface="Calibri"/>
              <a:ea typeface="Calibri"/>
              <a:cs typeface="Calibri"/>
              <a:sym typeface="Calibri"/>
            </a:endParaRPr>
          </a:p>
          <a:p>
            <a:pPr indent="0" lvl="0" marL="0" rtl="0" algn="l">
              <a:spcBef>
                <a:spcPts val="407"/>
              </a:spcBef>
              <a:spcAft>
                <a:spcPts val="0"/>
              </a:spcAft>
              <a:buClr>
                <a:schemeClr val="dk1"/>
              </a:buClr>
              <a:buSzPct val="100000"/>
              <a:buNone/>
            </a:pPr>
            <a:r>
              <a:rPr lang="en-US" sz="2200">
                <a:latin typeface="Calibri"/>
                <a:ea typeface="Calibri"/>
                <a:cs typeface="Calibri"/>
                <a:sym typeface="Calibri"/>
              </a:rPr>
              <a:t>Use your five senses to notice a problem:</a:t>
            </a:r>
            <a:endParaRPr sz="2200">
              <a:latin typeface="Calibri"/>
              <a:ea typeface="Calibri"/>
              <a:cs typeface="Calibri"/>
              <a:sym typeface="Calibri"/>
            </a:endParaRPr>
          </a:p>
          <a:p>
            <a:pPr indent="-342899" lvl="0" marL="687388" rtl="0" algn="l">
              <a:spcBef>
                <a:spcPts val="481"/>
              </a:spcBef>
              <a:spcAft>
                <a:spcPts val="0"/>
              </a:spcAft>
              <a:buClr>
                <a:schemeClr val="dk1"/>
              </a:buClr>
              <a:buSzPct val="100000"/>
              <a:buChar char="•"/>
            </a:pPr>
            <a:r>
              <a:rPr b="1" lang="en-US" sz="2600">
                <a:latin typeface="Calibri"/>
                <a:ea typeface="Calibri"/>
                <a:cs typeface="Calibri"/>
                <a:sym typeface="Calibri"/>
              </a:rPr>
              <a:t>Sight</a:t>
            </a:r>
            <a:r>
              <a:rPr lang="en-US" sz="2200">
                <a:latin typeface="Calibri"/>
                <a:ea typeface="Calibri"/>
                <a:cs typeface="Calibri"/>
                <a:sym typeface="Calibri"/>
              </a:rPr>
              <a:t>: spotting leaks or loose parts in a system</a:t>
            </a:r>
            <a:endParaRPr/>
          </a:p>
          <a:p>
            <a:pPr indent="-342899" lvl="0" marL="687388" rtl="0" algn="l">
              <a:spcBef>
                <a:spcPts val="481"/>
              </a:spcBef>
              <a:spcAft>
                <a:spcPts val="0"/>
              </a:spcAft>
              <a:buClr>
                <a:schemeClr val="dk1"/>
              </a:buClr>
              <a:buSzPct val="100000"/>
              <a:buChar char="•"/>
            </a:pPr>
            <a:r>
              <a:rPr b="1" lang="en-US" sz="2600">
                <a:latin typeface="Calibri"/>
                <a:ea typeface="Calibri"/>
                <a:cs typeface="Calibri"/>
                <a:sym typeface="Calibri"/>
              </a:rPr>
              <a:t>Sound</a:t>
            </a:r>
            <a:r>
              <a:rPr lang="en-US" sz="2200">
                <a:latin typeface="Calibri"/>
                <a:ea typeface="Calibri"/>
                <a:cs typeface="Calibri"/>
                <a:sym typeface="Calibri"/>
              </a:rPr>
              <a:t>: screeching, humming or grinding parts or accessories</a:t>
            </a:r>
            <a:endParaRPr/>
          </a:p>
          <a:p>
            <a:pPr indent="-342899" lvl="0" marL="687388" rtl="0" algn="l">
              <a:spcBef>
                <a:spcPts val="481"/>
              </a:spcBef>
              <a:spcAft>
                <a:spcPts val="0"/>
              </a:spcAft>
              <a:buClr>
                <a:schemeClr val="dk1"/>
              </a:buClr>
              <a:buSzPct val="100000"/>
              <a:buChar char="•"/>
            </a:pPr>
            <a:r>
              <a:rPr b="1" lang="en-US" sz="2600">
                <a:latin typeface="Calibri"/>
                <a:ea typeface="Calibri"/>
                <a:cs typeface="Calibri"/>
                <a:sym typeface="Calibri"/>
              </a:rPr>
              <a:t>Touch</a:t>
            </a:r>
            <a:r>
              <a:rPr lang="en-US" sz="2200">
                <a:latin typeface="Calibri"/>
                <a:ea typeface="Calibri"/>
                <a:cs typeface="Calibri"/>
                <a:sym typeface="Calibri"/>
              </a:rPr>
              <a:t>: warmth in a motor casing, or vibrations in a pipeline</a:t>
            </a:r>
            <a:endParaRPr/>
          </a:p>
          <a:p>
            <a:pPr indent="-342899" lvl="0" marL="687388" rtl="0" algn="l">
              <a:spcBef>
                <a:spcPts val="481"/>
              </a:spcBef>
              <a:spcAft>
                <a:spcPts val="0"/>
              </a:spcAft>
              <a:buClr>
                <a:schemeClr val="dk1"/>
              </a:buClr>
              <a:buSzPct val="100000"/>
              <a:buChar char="•"/>
            </a:pPr>
            <a:r>
              <a:rPr b="1" lang="en-US" sz="2600">
                <a:latin typeface="Calibri"/>
                <a:ea typeface="Calibri"/>
                <a:cs typeface="Calibri"/>
                <a:sym typeface="Calibri"/>
              </a:rPr>
              <a:t>Smell</a:t>
            </a:r>
            <a:r>
              <a:rPr lang="en-US" sz="2200">
                <a:latin typeface="Calibri"/>
                <a:ea typeface="Calibri"/>
                <a:cs typeface="Calibri"/>
                <a:sym typeface="Calibri"/>
              </a:rPr>
              <a:t>: burnt electrical components, foul odors of slipping belts</a:t>
            </a:r>
            <a:endParaRPr/>
          </a:p>
          <a:p>
            <a:pPr indent="-342899" lvl="0" marL="687388" rtl="0" algn="l">
              <a:spcBef>
                <a:spcPts val="481"/>
              </a:spcBef>
              <a:spcAft>
                <a:spcPts val="0"/>
              </a:spcAft>
              <a:buClr>
                <a:schemeClr val="dk1"/>
              </a:buClr>
              <a:buSzPct val="100000"/>
              <a:buChar char="•"/>
            </a:pPr>
            <a:r>
              <a:rPr b="1" lang="en-US" sz="2600">
                <a:latin typeface="Calibri"/>
                <a:ea typeface="Calibri"/>
                <a:cs typeface="Calibri"/>
                <a:sym typeface="Calibri"/>
              </a:rPr>
              <a:t>Taste: </a:t>
            </a:r>
            <a:r>
              <a:rPr lang="en-US" sz="2600">
                <a:latin typeface="Calibri"/>
                <a:ea typeface="Calibri"/>
                <a:cs typeface="Calibri"/>
                <a:sym typeface="Calibri"/>
              </a:rPr>
              <a:t>(</a:t>
            </a:r>
            <a:r>
              <a:rPr lang="en-US" sz="2200">
                <a:latin typeface="Calibri"/>
                <a:ea typeface="Calibri"/>
                <a:cs typeface="Calibri"/>
                <a:sym typeface="Calibri"/>
              </a:rPr>
              <a:t>along with sense of smell)  oils and lubricants </a:t>
            </a:r>
            <a:endParaRPr/>
          </a:p>
          <a:p>
            <a:pPr indent="0" lvl="0" marL="0" rtl="0" algn="l">
              <a:spcBef>
                <a:spcPts val="407"/>
              </a:spcBef>
              <a:spcAft>
                <a:spcPts val="0"/>
              </a:spcAft>
              <a:buClr>
                <a:schemeClr val="dk1"/>
              </a:buClr>
              <a:buSzPct val="100000"/>
              <a:buNone/>
            </a:pPr>
            <a:r>
              <a:rPr lang="en-US" sz="2200">
                <a:latin typeface="Calibri"/>
                <a:ea typeface="Calibri"/>
                <a:cs typeface="Calibri"/>
                <a:sym typeface="Calibri"/>
              </a:rPr>
              <a:t> </a:t>
            </a:r>
            <a:endParaRPr sz="2200">
              <a:latin typeface="Calibri"/>
              <a:ea typeface="Calibri"/>
              <a:cs typeface="Calibri"/>
              <a:sym typeface="Calibri"/>
            </a:endParaRPr>
          </a:p>
          <a:p>
            <a:pPr indent="0" lvl="0" marL="0" rtl="0" algn="l">
              <a:spcBef>
                <a:spcPts val="407"/>
              </a:spcBef>
              <a:spcAft>
                <a:spcPts val="0"/>
              </a:spcAft>
              <a:buClr>
                <a:srgbClr val="FF0000"/>
              </a:buClr>
              <a:buSzPct val="100000"/>
              <a:buNone/>
            </a:pPr>
            <a:r>
              <a:rPr b="1" lang="en-US" sz="2200">
                <a:solidFill>
                  <a:srgbClr val="FF0000"/>
                </a:solidFill>
                <a:latin typeface="Calibri"/>
                <a:ea typeface="Calibri"/>
                <a:cs typeface="Calibri"/>
                <a:sym typeface="Calibri"/>
              </a:rPr>
              <a:t>Do not ingest anything toxic! If you have questions, contact a manager.</a:t>
            </a:r>
            <a:endParaRPr/>
          </a:p>
          <a:p>
            <a:pPr indent="-237172" lvl="0" marL="342900" rtl="0" algn="l">
              <a:spcBef>
                <a:spcPts val="333"/>
              </a:spcBef>
              <a:spcAft>
                <a:spcPts val="0"/>
              </a:spcAft>
              <a:buClr>
                <a:schemeClr val="dk1"/>
              </a:buClr>
              <a:buSzPct val="100000"/>
              <a:buNone/>
            </a:pPr>
            <a:r>
              <a:t/>
            </a:r>
            <a:endParaRPr/>
          </a:p>
        </p:txBody>
      </p:sp>
      <p:pic>
        <p:nvPicPr>
          <p:cNvPr descr="800px-000126-N-6939M-003_Propulsion_Maintenance_.jpg" id="384" name="Google Shape;384;p75"/>
          <p:cNvPicPr preferRelativeResize="0"/>
          <p:nvPr/>
        </p:nvPicPr>
        <p:blipFill rotWithShape="1">
          <a:blip r:embed="rId3">
            <a:alphaModFix/>
          </a:blip>
          <a:srcRect b="0" l="0" r="0" t="0"/>
          <a:stretch/>
        </p:blipFill>
        <p:spPr>
          <a:xfrm>
            <a:off x="58529" y="800100"/>
            <a:ext cx="2607094" cy="1727200"/>
          </a:xfrm>
          <a:prstGeom prst="rect">
            <a:avLst/>
          </a:prstGeom>
          <a:noFill/>
          <a:ln>
            <a:noFill/>
          </a:ln>
          <a:effectLst>
            <a:outerShdw blurRad="292100" rotWithShape="0" algn="tl" dir="2700000" dist="139700">
              <a:srgbClr val="333333">
                <a:alpha val="64705"/>
              </a:srgbClr>
            </a:outerShdw>
          </a:effectLst>
        </p:spPr>
      </p:pic>
      <p:pic>
        <p:nvPicPr>
          <p:cNvPr descr="800px-Vodka_bottling_machinerobertlawton.jpg" id="385" name="Google Shape;385;p75"/>
          <p:cNvPicPr preferRelativeResize="0"/>
          <p:nvPr/>
        </p:nvPicPr>
        <p:blipFill rotWithShape="1">
          <a:blip r:embed="rId4">
            <a:alphaModFix/>
          </a:blip>
          <a:srcRect b="0" l="0" r="0" t="0"/>
          <a:stretch/>
        </p:blipFill>
        <p:spPr>
          <a:xfrm>
            <a:off x="1" y="2945032"/>
            <a:ext cx="2607094" cy="1736977"/>
          </a:xfrm>
          <a:prstGeom prst="rect">
            <a:avLst/>
          </a:prstGeom>
          <a:noFill/>
          <a:ln>
            <a:noFill/>
          </a:ln>
          <a:effectLst>
            <a:outerShdw blurRad="292100" rotWithShape="0" algn="tl" dir="2700000" dist="139700">
              <a:srgbClr val="333333">
                <a:alpha val="64705"/>
              </a:srgbClr>
            </a:outerShdw>
          </a:effectLst>
        </p:spPr>
      </p:pic>
      <p:sp>
        <p:nvSpPr>
          <p:cNvPr id="386" name="Google Shape;386;p7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76"/>
          <p:cNvSpPr txBox="1"/>
          <p:nvPr>
            <p:ph type="ctrTitle"/>
          </p:nvPr>
        </p:nvSpPr>
        <p:spPr>
          <a:xfrm>
            <a:off x="0" y="293914"/>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Daily (Routine) Maintenance</a:t>
            </a:r>
            <a:endParaRPr sz="4000">
              <a:solidFill>
                <a:schemeClr val="dk1"/>
              </a:solidFill>
              <a:latin typeface="Calibri"/>
              <a:ea typeface="Calibri"/>
              <a:cs typeface="Calibri"/>
              <a:sym typeface="Calibri"/>
            </a:endParaRPr>
          </a:p>
        </p:txBody>
      </p:sp>
      <p:sp>
        <p:nvSpPr>
          <p:cNvPr id="393" name="Google Shape;393;p76"/>
          <p:cNvSpPr txBox="1"/>
          <p:nvPr>
            <p:ph idx="1" type="body"/>
          </p:nvPr>
        </p:nvSpPr>
        <p:spPr>
          <a:xfrm>
            <a:off x="677677" y="1391513"/>
            <a:ext cx="7745413" cy="45275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Daily maintenance involves the following from each worker:</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Daily upkeep</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Cleaning</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Visual inspection</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General attention paid to machines</a:t>
            </a:r>
            <a:endParaRPr/>
          </a:p>
          <a:p>
            <a:pPr indent="-190500" lvl="0" marL="914400" rtl="0" algn="l">
              <a:spcBef>
                <a:spcPts val="480"/>
              </a:spcBef>
              <a:spcAft>
                <a:spcPts val="0"/>
              </a:spcAft>
              <a:buClr>
                <a:schemeClr val="dk1"/>
              </a:buClr>
              <a:buSzPts val="2400"/>
              <a:buNone/>
            </a:pPr>
            <a:r>
              <a:t/>
            </a:r>
            <a:endParaRPr sz="2400">
              <a:latin typeface="Calibri"/>
              <a:ea typeface="Calibri"/>
              <a:cs typeface="Calibri"/>
              <a:sym typeface="Calibri"/>
            </a:endParaRPr>
          </a:p>
          <a:p>
            <a:pPr indent="0" lvl="0" marL="0" rtl="0" algn="l">
              <a:spcBef>
                <a:spcPts val="480"/>
              </a:spcBef>
              <a:spcAft>
                <a:spcPts val="0"/>
              </a:spcAft>
              <a:buClr>
                <a:srgbClr val="FF0000"/>
              </a:buClr>
              <a:buSzPts val="2400"/>
              <a:buNone/>
            </a:pPr>
            <a:r>
              <a:rPr lang="en-US" sz="2400">
                <a:solidFill>
                  <a:srgbClr val="FF0000"/>
                </a:solidFill>
                <a:latin typeface="Calibri"/>
                <a:ea typeface="Calibri"/>
                <a:cs typeface="Calibri"/>
                <a:sym typeface="Calibri"/>
              </a:rPr>
              <a:t>Daily maintenance should be recorded because recurring events can be analyzed to troubleshoot future problems</a:t>
            </a:r>
            <a:r>
              <a:rPr lang="en-US">
                <a:solidFill>
                  <a:srgbClr val="FF0000"/>
                </a:solidFill>
              </a:rPr>
              <a:t>. </a:t>
            </a:r>
            <a:endParaRPr/>
          </a:p>
        </p:txBody>
      </p:sp>
      <p:pic>
        <p:nvPicPr>
          <p:cNvPr descr="alarmclock.png" id="394" name="Google Shape;394;p76"/>
          <p:cNvPicPr preferRelativeResize="0"/>
          <p:nvPr/>
        </p:nvPicPr>
        <p:blipFill rotWithShape="1">
          <a:blip r:embed="rId3">
            <a:alphaModFix/>
          </a:blip>
          <a:srcRect b="0" l="0" r="0" t="0"/>
          <a:stretch/>
        </p:blipFill>
        <p:spPr>
          <a:xfrm rot="1287296">
            <a:off x="6233412" y="2018734"/>
            <a:ext cx="2433893" cy="2433893"/>
          </a:xfrm>
          <a:prstGeom prst="rect">
            <a:avLst/>
          </a:prstGeom>
          <a:noFill/>
          <a:ln>
            <a:noFill/>
          </a:ln>
        </p:spPr>
      </p:pic>
      <p:sp>
        <p:nvSpPr>
          <p:cNvPr id="395" name="Google Shape;395;p7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77"/>
          <p:cNvSpPr txBox="1"/>
          <p:nvPr>
            <p:ph type="ctrTitle"/>
          </p:nvPr>
        </p:nvSpPr>
        <p:spPr>
          <a:xfrm>
            <a:off x="0" y="205775"/>
            <a:ext cx="9251905"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Daily (Routine) Maintenance </a:t>
            </a:r>
            <a:r>
              <a:rPr lang="en-US" sz="3200">
                <a:solidFill>
                  <a:schemeClr val="dk1"/>
                </a:solidFill>
                <a:latin typeface="Calibri"/>
                <a:ea typeface="Calibri"/>
                <a:cs typeface="Calibri"/>
                <a:sym typeface="Calibri"/>
              </a:rPr>
              <a:t>(</a:t>
            </a:r>
            <a:r>
              <a:rPr lang="en-US">
                <a:solidFill>
                  <a:schemeClr val="dk1"/>
                </a:solidFill>
                <a:latin typeface="Calibri"/>
                <a:ea typeface="Calibri"/>
                <a:cs typeface="Calibri"/>
                <a:sym typeface="Calibri"/>
              </a:rPr>
              <a:t>Cont’d.</a:t>
            </a:r>
            <a:r>
              <a:rPr lang="en-US" sz="3200">
                <a:solidFill>
                  <a:schemeClr val="dk1"/>
                </a:solidFill>
                <a:latin typeface="Calibri"/>
                <a:ea typeface="Calibri"/>
                <a:cs typeface="Calibri"/>
                <a:sym typeface="Calibri"/>
              </a:rPr>
              <a:t>)</a:t>
            </a:r>
            <a:endParaRPr sz="3200">
              <a:solidFill>
                <a:schemeClr val="dk1"/>
              </a:solidFill>
              <a:latin typeface="Calibri"/>
              <a:ea typeface="Calibri"/>
              <a:cs typeface="Calibri"/>
              <a:sym typeface="Calibri"/>
            </a:endParaRPr>
          </a:p>
        </p:txBody>
      </p:sp>
      <p:sp>
        <p:nvSpPr>
          <p:cNvPr id="402" name="Google Shape;402;p77"/>
          <p:cNvSpPr txBox="1"/>
          <p:nvPr>
            <p:ph idx="1" type="body"/>
          </p:nvPr>
        </p:nvSpPr>
        <p:spPr>
          <a:xfrm>
            <a:off x="400050" y="1080815"/>
            <a:ext cx="7564438" cy="500645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Periodic maintenance includes:</a:t>
            </a:r>
            <a:endParaRPr/>
          </a:p>
          <a:p>
            <a:pPr indent="0" lvl="0" marL="0" rtl="0" algn="l">
              <a:spcBef>
                <a:spcPts val="480"/>
              </a:spcBef>
              <a:spcAft>
                <a:spcPts val="0"/>
              </a:spcAft>
              <a:buClr>
                <a:schemeClr val="dk1"/>
              </a:buClr>
              <a:buSzPts val="2400"/>
              <a:buNone/>
            </a:pPr>
            <a:r>
              <a:t/>
            </a:r>
            <a:endParaRPr sz="2400">
              <a:latin typeface="Calibri"/>
              <a:ea typeface="Calibri"/>
              <a:cs typeface="Calibri"/>
              <a:sym typeface="Calibri"/>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Inspecting</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Cleaning</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Lubricating equipment (key planned activity)</a:t>
            </a:r>
            <a:endParaRPr sz="2400">
              <a:latin typeface="Calibri"/>
              <a:ea typeface="Calibri"/>
              <a:cs typeface="Calibri"/>
              <a:sym typeface="Calibri"/>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Changing fluids</a:t>
            </a:r>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Replacing belts and minor parts</a:t>
            </a:r>
            <a:endParaRPr/>
          </a:p>
          <a:p>
            <a:pPr indent="0" lvl="0" marL="0" rtl="0" algn="l">
              <a:spcBef>
                <a:spcPts val="480"/>
              </a:spcBef>
              <a:spcAft>
                <a:spcPts val="0"/>
              </a:spcAft>
              <a:buClr>
                <a:schemeClr val="dk1"/>
              </a:buClr>
              <a:buSzPts val="2400"/>
              <a:buNone/>
            </a:pPr>
            <a:r>
              <a:t/>
            </a:r>
            <a:endParaRPr sz="2400">
              <a:latin typeface="Calibri"/>
              <a:ea typeface="Calibri"/>
              <a:cs typeface="Calibri"/>
              <a:sym typeface="Calibri"/>
            </a:endParaRPr>
          </a:p>
        </p:txBody>
      </p:sp>
      <p:pic>
        <p:nvPicPr>
          <p:cNvPr descr="redir?src=image&amp;clickedItemURN=http%3A%2F%2Fwww" id="403" name="Google Shape;403;p77"/>
          <p:cNvPicPr preferRelativeResize="0"/>
          <p:nvPr/>
        </p:nvPicPr>
        <p:blipFill rotWithShape="1">
          <a:blip r:embed="rId3">
            <a:alphaModFix/>
          </a:blip>
          <a:srcRect b="0" l="0" r="0" t="0"/>
          <a:stretch/>
        </p:blipFill>
        <p:spPr>
          <a:xfrm>
            <a:off x="5913544" y="3348038"/>
            <a:ext cx="2414588" cy="2752725"/>
          </a:xfrm>
          <a:prstGeom prst="rect">
            <a:avLst/>
          </a:prstGeom>
          <a:noFill/>
          <a:ln>
            <a:noFill/>
          </a:ln>
        </p:spPr>
      </p:pic>
      <p:sp>
        <p:nvSpPr>
          <p:cNvPr id="404" name="Google Shape;404;p7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78"/>
          <p:cNvSpPr txBox="1"/>
          <p:nvPr>
            <p:ph type="ctrTitle"/>
          </p:nvPr>
        </p:nvSpPr>
        <p:spPr>
          <a:xfrm>
            <a:off x="0" y="142469"/>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Planning Preventive Maintenance</a:t>
            </a:r>
            <a:endParaRPr/>
          </a:p>
        </p:txBody>
      </p:sp>
      <p:sp>
        <p:nvSpPr>
          <p:cNvPr id="411" name="Google Shape;411;p78"/>
          <p:cNvSpPr txBox="1"/>
          <p:nvPr>
            <p:ph idx="1" type="body"/>
          </p:nvPr>
        </p:nvSpPr>
        <p:spPr>
          <a:xfrm>
            <a:off x="320317" y="1235573"/>
            <a:ext cx="6346850" cy="406431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Preventive maintenance can be successful with quality planning.</a:t>
            </a:r>
            <a:endParaRPr/>
          </a:p>
          <a:p>
            <a:pPr indent="0" lvl="0" marL="227013" rtl="0" algn="l">
              <a:spcBef>
                <a:spcPts val="2400"/>
              </a:spcBef>
              <a:spcAft>
                <a:spcPts val="0"/>
              </a:spcAft>
              <a:buClr>
                <a:schemeClr val="dk1"/>
              </a:buClr>
              <a:buSzPts val="2400"/>
              <a:buNone/>
            </a:pPr>
            <a:r>
              <a:rPr lang="en-US" sz="2400">
                <a:latin typeface="Calibri"/>
                <a:ea typeface="Calibri"/>
                <a:cs typeface="Calibri"/>
                <a:sym typeface="Calibri"/>
              </a:rPr>
              <a:t>Ask the following:</a:t>
            </a:r>
            <a:endParaRPr/>
          </a:p>
          <a:p>
            <a:pPr indent="0" lvl="0" marL="227013" rtl="0" algn="l">
              <a:spcBef>
                <a:spcPts val="480"/>
              </a:spcBef>
              <a:spcAft>
                <a:spcPts val="0"/>
              </a:spcAft>
              <a:buClr>
                <a:schemeClr val="dk1"/>
              </a:buClr>
              <a:buSzPts val="2400"/>
              <a:buNone/>
            </a:pPr>
            <a:r>
              <a:rPr lang="en-US" sz="2400">
                <a:latin typeface="Calibri"/>
                <a:ea typeface="Calibri"/>
                <a:cs typeface="Calibri"/>
                <a:sym typeface="Calibri"/>
              </a:rPr>
              <a:t> What essential work is executed during the shutdown? </a:t>
            </a:r>
            <a:endParaRPr sz="2400">
              <a:latin typeface="Calibri"/>
              <a:ea typeface="Calibri"/>
              <a:cs typeface="Calibri"/>
              <a:sym typeface="Calibri"/>
            </a:endParaRPr>
          </a:p>
          <a:p>
            <a:pPr indent="-285750" lvl="0" marL="914400" rtl="0" algn="l">
              <a:spcBef>
                <a:spcPts val="480"/>
              </a:spcBef>
              <a:spcAft>
                <a:spcPts val="0"/>
              </a:spcAft>
              <a:buClr>
                <a:schemeClr val="dk1"/>
              </a:buClr>
              <a:buSzPts val="2400"/>
              <a:buChar char="•"/>
            </a:pPr>
            <a:r>
              <a:rPr lang="en-US" sz="2400">
                <a:latin typeface="Calibri"/>
                <a:ea typeface="Calibri"/>
                <a:cs typeface="Calibri"/>
                <a:sym typeface="Calibri"/>
              </a:rPr>
              <a:t>What is the impact on the budget?</a:t>
            </a:r>
            <a:endParaRPr sz="2400">
              <a:latin typeface="Calibri"/>
              <a:ea typeface="Calibri"/>
              <a:cs typeface="Calibri"/>
              <a:sym typeface="Calibri"/>
            </a:endParaRPr>
          </a:p>
          <a:p>
            <a:pPr indent="-285750" lvl="0" marL="914400" rtl="0" algn="l">
              <a:spcBef>
                <a:spcPts val="480"/>
              </a:spcBef>
              <a:spcAft>
                <a:spcPts val="0"/>
              </a:spcAft>
              <a:buClr>
                <a:schemeClr val="dk1"/>
              </a:buClr>
              <a:buSzPts val="2400"/>
              <a:buChar char="•"/>
            </a:pPr>
            <a:r>
              <a:rPr lang="en-US" sz="2400">
                <a:latin typeface="Calibri"/>
                <a:ea typeface="Calibri"/>
                <a:cs typeface="Calibri"/>
                <a:sym typeface="Calibri"/>
              </a:rPr>
              <a:t>Is appropriate shutdown time available?</a:t>
            </a:r>
            <a:endParaRPr/>
          </a:p>
          <a:p>
            <a:pPr indent="-285750" lvl="1" marL="1258888" rtl="0" algn="l">
              <a:spcBef>
                <a:spcPts val="480"/>
              </a:spcBef>
              <a:spcAft>
                <a:spcPts val="0"/>
              </a:spcAft>
              <a:buClr>
                <a:schemeClr val="dk1"/>
              </a:buClr>
              <a:buSzPts val="2400"/>
              <a:buChar char="–"/>
            </a:pPr>
            <a:r>
              <a:rPr lang="en-US" sz="2400">
                <a:latin typeface="Calibri"/>
                <a:ea typeface="Calibri"/>
                <a:cs typeface="Calibri"/>
                <a:sym typeface="Calibri"/>
              </a:rPr>
              <a:t>Holidays</a:t>
            </a:r>
            <a:endParaRPr/>
          </a:p>
          <a:p>
            <a:pPr indent="-285750" lvl="1" marL="1258888" rtl="0" algn="l">
              <a:spcBef>
                <a:spcPts val="480"/>
              </a:spcBef>
              <a:spcAft>
                <a:spcPts val="0"/>
              </a:spcAft>
              <a:buClr>
                <a:schemeClr val="dk1"/>
              </a:buClr>
              <a:buSzPts val="2400"/>
              <a:buChar char="–"/>
            </a:pPr>
            <a:r>
              <a:rPr lang="en-US" sz="2400">
                <a:latin typeface="Calibri"/>
                <a:ea typeface="Calibri"/>
                <a:cs typeface="Calibri"/>
                <a:sym typeface="Calibri"/>
              </a:rPr>
              <a:t>Slower production times</a:t>
            </a:r>
            <a:endParaRPr/>
          </a:p>
        </p:txBody>
      </p:sp>
      <p:pic>
        <p:nvPicPr>
          <p:cNvPr descr="Preventive-Maintenance-PICKUP(web).jpg" id="412" name="Google Shape;412;p78"/>
          <p:cNvPicPr preferRelativeResize="0"/>
          <p:nvPr/>
        </p:nvPicPr>
        <p:blipFill rotWithShape="1">
          <a:blip r:embed="rId3">
            <a:alphaModFix/>
          </a:blip>
          <a:srcRect b="0" l="0" r="0" t="0"/>
          <a:stretch/>
        </p:blipFill>
        <p:spPr>
          <a:xfrm>
            <a:off x="6830530" y="974992"/>
            <a:ext cx="2075357" cy="1897469"/>
          </a:xfrm>
          <a:prstGeom prst="rect">
            <a:avLst/>
          </a:prstGeom>
          <a:noFill/>
          <a:ln>
            <a:noFill/>
          </a:ln>
        </p:spPr>
      </p:pic>
      <p:sp>
        <p:nvSpPr>
          <p:cNvPr id="413" name="Google Shape;413;p7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79"/>
          <p:cNvSpPr txBox="1"/>
          <p:nvPr>
            <p:ph type="ctrTitle"/>
          </p:nvPr>
        </p:nvSpPr>
        <p:spPr>
          <a:xfrm>
            <a:off x="0" y="275634"/>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Scheduling Preventive Maintenance </a:t>
            </a:r>
            <a:endParaRPr/>
          </a:p>
        </p:txBody>
      </p:sp>
      <p:sp>
        <p:nvSpPr>
          <p:cNvPr id="420" name="Google Shape;420;p79"/>
          <p:cNvSpPr txBox="1"/>
          <p:nvPr>
            <p:ph idx="1" type="body"/>
          </p:nvPr>
        </p:nvSpPr>
        <p:spPr>
          <a:xfrm>
            <a:off x="640080" y="1003821"/>
            <a:ext cx="8503920" cy="4967287"/>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2000"/>
              <a:buNone/>
            </a:pPr>
            <a:r>
              <a:rPr lang="en-US" sz="2000">
                <a:latin typeface="Calibri"/>
                <a:ea typeface="Calibri"/>
                <a:cs typeface="Calibri"/>
                <a:sym typeface="Calibri"/>
              </a:rPr>
              <a:t>Again, the importance of scheduling preventive maintenance cannot be overstressed. </a:t>
            </a:r>
            <a:endParaRPr/>
          </a:p>
          <a:p>
            <a:pPr indent="0" lvl="0" marL="0" rtl="0" algn="l">
              <a:spcBef>
                <a:spcPts val="400"/>
              </a:spcBef>
              <a:spcAft>
                <a:spcPts val="0"/>
              </a:spcAft>
              <a:buClr>
                <a:schemeClr val="dk1"/>
              </a:buClr>
              <a:buSzPts val="2000"/>
              <a:buNone/>
            </a:pPr>
            <a:r>
              <a:rPr i="1" lang="en-US" sz="2000">
                <a:latin typeface="Calibri"/>
                <a:ea typeface="Calibri"/>
                <a:cs typeface="Calibri"/>
                <a:sym typeface="Calibri"/>
              </a:rPr>
              <a:t> </a:t>
            </a:r>
            <a:endParaRPr sz="2000">
              <a:latin typeface="Calibri"/>
              <a:ea typeface="Calibri"/>
              <a:cs typeface="Calibri"/>
              <a:sym typeface="Calibri"/>
            </a:endParaRPr>
          </a:p>
          <a:p>
            <a:pPr indent="0" lvl="0" marL="0" rtl="0" algn="l">
              <a:spcBef>
                <a:spcPts val="400"/>
              </a:spcBef>
              <a:spcAft>
                <a:spcPts val="0"/>
              </a:spcAft>
              <a:buClr>
                <a:schemeClr val="dk1"/>
              </a:buClr>
              <a:buSzPts val="2000"/>
              <a:buNone/>
            </a:pPr>
            <a:r>
              <a:rPr lang="en-US" sz="2000">
                <a:latin typeface="Calibri"/>
                <a:ea typeface="Calibri"/>
                <a:cs typeface="Calibri"/>
                <a:sym typeface="Calibri"/>
              </a:rPr>
              <a:t>Appropriate scheduling includes the following:</a:t>
            </a:r>
            <a:endParaRPr sz="2000">
              <a:latin typeface="Calibri"/>
              <a:ea typeface="Calibri"/>
              <a:cs typeface="Calibri"/>
              <a:sym typeface="Calibri"/>
            </a:endParaRPr>
          </a:p>
          <a:p>
            <a:pPr indent="-342900" lvl="0" marL="342900" rtl="0" algn="l">
              <a:spcBef>
                <a:spcPts val="400"/>
              </a:spcBef>
              <a:spcAft>
                <a:spcPts val="0"/>
              </a:spcAft>
              <a:buClr>
                <a:schemeClr val="dk1"/>
              </a:buClr>
              <a:buSzPts val="2000"/>
              <a:buChar char="•"/>
            </a:pPr>
            <a:r>
              <a:rPr lang="en-US" sz="2000">
                <a:latin typeface="Calibri"/>
                <a:ea typeface="Calibri"/>
                <a:cs typeface="Calibri"/>
                <a:sym typeface="Calibri"/>
              </a:rPr>
              <a:t>Coordinating shutdown logistics</a:t>
            </a:r>
            <a:endParaRPr/>
          </a:p>
          <a:p>
            <a:pPr indent="-285750" lvl="1" marL="742950" rtl="0" algn="l">
              <a:spcBef>
                <a:spcPts val="400"/>
              </a:spcBef>
              <a:spcAft>
                <a:spcPts val="0"/>
              </a:spcAft>
              <a:buClr>
                <a:schemeClr val="dk1"/>
              </a:buClr>
              <a:buSzPts val="2000"/>
              <a:buChar char="–"/>
            </a:pPr>
            <a:r>
              <a:rPr i="1" lang="en-US" sz="2000">
                <a:latin typeface="Calibri"/>
                <a:ea typeface="Calibri"/>
                <a:cs typeface="Calibri"/>
                <a:sym typeface="Calibri"/>
              </a:rPr>
              <a:t>What will be down and when?</a:t>
            </a:r>
            <a:endParaRPr/>
          </a:p>
          <a:p>
            <a:pPr indent="-342900" lvl="0" marL="342900" rtl="0" algn="l">
              <a:spcBef>
                <a:spcPts val="400"/>
              </a:spcBef>
              <a:spcAft>
                <a:spcPts val="0"/>
              </a:spcAft>
              <a:buClr>
                <a:schemeClr val="dk1"/>
              </a:buClr>
              <a:buSzPts val="2000"/>
              <a:buChar char="•"/>
            </a:pPr>
            <a:r>
              <a:rPr lang="en-US" sz="2000">
                <a:latin typeface="Calibri"/>
                <a:ea typeface="Calibri"/>
                <a:cs typeface="Calibri"/>
                <a:sym typeface="Calibri"/>
              </a:rPr>
              <a:t>Knowing how to best use key maintenance personnel</a:t>
            </a:r>
            <a:endParaRPr/>
          </a:p>
          <a:p>
            <a:pPr indent="-342900" lvl="0" marL="342900" rtl="0" algn="l">
              <a:spcBef>
                <a:spcPts val="400"/>
              </a:spcBef>
              <a:spcAft>
                <a:spcPts val="0"/>
              </a:spcAft>
              <a:buClr>
                <a:schemeClr val="dk1"/>
              </a:buClr>
              <a:buSzPts val="2000"/>
              <a:buChar char="•"/>
            </a:pPr>
            <a:r>
              <a:rPr lang="en-US" sz="2000">
                <a:latin typeface="Calibri"/>
                <a:ea typeface="Calibri"/>
                <a:cs typeface="Calibri"/>
                <a:sym typeface="Calibri"/>
              </a:rPr>
              <a:t>Identifying planning deficiencies</a:t>
            </a:r>
            <a:endParaRPr/>
          </a:p>
          <a:p>
            <a:pPr indent="-342900" lvl="0" marL="342900" rtl="0" algn="l">
              <a:spcBef>
                <a:spcPts val="400"/>
              </a:spcBef>
              <a:spcAft>
                <a:spcPts val="0"/>
              </a:spcAft>
              <a:buClr>
                <a:schemeClr val="dk1"/>
              </a:buClr>
              <a:buSzPts val="2000"/>
              <a:buChar char="•"/>
            </a:pPr>
            <a:r>
              <a:rPr lang="en-US" sz="2000">
                <a:latin typeface="Calibri"/>
                <a:ea typeface="Calibri"/>
                <a:cs typeface="Calibri"/>
                <a:sym typeface="Calibri"/>
              </a:rPr>
              <a:t>Prioritizing work </a:t>
            </a:r>
            <a:endParaRPr/>
          </a:p>
          <a:p>
            <a:pPr indent="0" lvl="0" marL="0" rtl="0" algn="l">
              <a:spcBef>
                <a:spcPts val="400"/>
              </a:spcBef>
              <a:spcAft>
                <a:spcPts val="0"/>
              </a:spcAft>
              <a:buClr>
                <a:schemeClr val="dk1"/>
              </a:buClr>
              <a:buSzPts val="2000"/>
              <a:buNone/>
            </a:pPr>
            <a:r>
              <a:t/>
            </a:r>
            <a:endParaRPr sz="2000">
              <a:latin typeface="Calibri"/>
              <a:ea typeface="Calibri"/>
              <a:cs typeface="Calibri"/>
              <a:sym typeface="Calibri"/>
            </a:endParaRPr>
          </a:p>
          <a:p>
            <a:pPr indent="0" lvl="0" marL="0" rtl="0" algn="l">
              <a:spcBef>
                <a:spcPts val="400"/>
              </a:spcBef>
              <a:spcAft>
                <a:spcPts val="0"/>
              </a:spcAft>
              <a:buClr>
                <a:schemeClr val="dk1"/>
              </a:buClr>
              <a:buSzPts val="2000"/>
              <a:buNone/>
            </a:pPr>
            <a:r>
              <a:rPr lang="en-US" sz="2000">
                <a:latin typeface="Calibri"/>
                <a:ea typeface="Calibri"/>
                <a:cs typeface="Calibri"/>
                <a:sym typeface="Calibri"/>
              </a:rPr>
              <a:t>Prioritize work in a manner that flows and is consistent with production goals.</a:t>
            </a:r>
            <a:endParaRPr sz="2000">
              <a:latin typeface="Calibri"/>
              <a:ea typeface="Calibri"/>
              <a:cs typeface="Calibri"/>
              <a:sym typeface="Calibri"/>
            </a:endParaRPr>
          </a:p>
          <a:p>
            <a:pPr indent="-342900" lvl="0" marL="342900" rtl="0" algn="l">
              <a:spcBef>
                <a:spcPts val="400"/>
              </a:spcBef>
              <a:spcAft>
                <a:spcPts val="0"/>
              </a:spcAft>
              <a:buClr>
                <a:schemeClr val="dk1"/>
              </a:buClr>
              <a:buSzPts val="2000"/>
              <a:buChar char="•"/>
            </a:pPr>
            <a:r>
              <a:rPr lang="en-US" sz="2000">
                <a:latin typeface="Calibri"/>
                <a:ea typeface="Calibri"/>
                <a:cs typeface="Calibri"/>
                <a:sym typeface="Calibri"/>
              </a:rPr>
              <a:t>Procuring appropriate materials to perform maintenance activities</a:t>
            </a:r>
            <a:endParaRPr/>
          </a:p>
          <a:p>
            <a:pPr indent="-342900" lvl="0" marL="342900" rtl="0" algn="l">
              <a:spcBef>
                <a:spcPts val="400"/>
              </a:spcBef>
              <a:spcAft>
                <a:spcPts val="0"/>
              </a:spcAft>
              <a:buClr>
                <a:schemeClr val="dk1"/>
              </a:buClr>
              <a:buSzPts val="2000"/>
              <a:buChar char="•"/>
            </a:pPr>
            <a:r>
              <a:rPr lang="en-US" sz="2000">
                <a:latin typeface="Calibri"/>
                <a:ea typeface="Calibri"/>
                <a:cs typeface="Calibri"/>
                <a:sym typeface="Calibri"/>
              </a:rPr>
              <a:t>Developing steps to perform the work </a:t>
            </a:r>
            <a:endParaRPr sz="2000">
              <a:latin typeface="Calibri"/>
              <a:ea typeface="Calibri"/>
              <a:cs typeface="Calibri"/>
              <a:sym typeface="Calibri"/>
            </a:endParaRPr>
          </a:p>
          <a:p>
            <a:pPr indent="-342900" lvl="0" marL="342900" rtl="0" algn="l">
              <a:spcBef>
                <a:spcPts val="400"/>
              </a:spcBef>
              <a:spcAft>
                <a:spcPts val="0"/>
              </a:spcAft>
              <a:buClr>
                <a:schemeClr val="dk1"/>
              </a:buClr>
              <a:buSzPts val="2000"/>
              <a:buChar char="•"/>
            </a:pPr>
            <a:r>
              <a:rPr lang="en-US" sz="2000">
                <a:latin typeface="Calibri"/>
                <a:ea typeface="Calibri"/>
                <a:cs typeface="Calibri"/>
                <a:sym typeface="Calibri"/>
              </a:rPr>
              <a:t>Indicating the frequency that the work is to be performed</a:t>
            </a:r>
            <a:endParaRPr sz="2000">
              <a:latin typeface="Calibri"/>
              <a:ea typeface="Calibri"/>
              <a:cs typeface="Calibri"/>
              <a:sym typeface="Calibri"/>
            </a:endParaRPr>
          </a:p>
          <a:p>
            <a:pPr indent="-241300" lvl="0" marL="342900" rtl="0" algn="l">
              <a:spcBef>
                <a:spcPts val="320"/>
              </a:spcBef>
              <a:spcAft>
                <a:spcPts val="0"/>
              </a:spcAft>
              <a:buClr>
                <a:schemeClr val="dk1"/>
              </a:buClr>
              <a:buSzPts val="1600"/>
              <a:buNone/>
            </a:pPr>
            <a:r>
              <a:t/>
            </a:r>
            <a:endParaRPr sz="1600"/>
          </a:p>
        </p:txBody>
      </p:sp>
      <p:sp>
        <p:nvSpPr>
          <p:cNvPr id="421" name="Google Shape;421;p7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80"/>
          <p:cNvSpPr txBox="1"/>
          <p:nvPr>
            <p:ph type="ctrTitle"/>
          </p:nvPr>
        </p:nvSpPr>
        <p:spPr>
          <a:xfrm>
            <a:off x="0" y="250880"/>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Tracking Preventing Maintenance</a:t>
            </a:r>
            <a:endParaRPr/>
          </a:p>
        </p:txBody>
      </p:sp>
      <p:sp>
        <p:nvSpPr>
          <p:cNvPr id="428" name="Google Shape;428;p80"/>
          <p:cNvSpPr txBox="1"/>
          <p:nvPr>
            <p:ph idx="1" type="body"/>
          </p:nvPr>
        </p:nvSpPr>
        <p:spPr>
          <a:xfrm>
            <a:off x="316797" y="1204069"/>
            <a:ext cx="8483969" cy="4772188"/>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Clr>
                <a:schemeClr val="dk1"/>
              </a:buClr>
              <a:buSzPct val="100000"/>
              <a:buNone/>
            </a:pPr>
            <a:r>
              <a:rPr b="1" lang="en-US" sz="2600">
                <a:latin typeface="Calibri"/>
                <a:ea typeface="Calibri"/>
                <a:cs typeface="Calibri"/>
                <a:sym typeface="Calibri"/>
              </a:rPr>
              <a:t>Critical Path Method</a:t>
            </a:r>
            <a:r>
              <a:rPr lang="en-US" sz="2600">
                <a:latin typeface="Calibri"/>
                <a:ea typeface="Calibri"/>
                <a:cs typeface="Calibri"/>
                <a:sym typeface="Calibri"/>
              </a:rPr>
              <a:t>:</a:t>
            </a:r>
            <a:endParaRPr sz="2600">
              <a:latin typeface="Calibri"/>
              <a:ea typeface="Calibri"/>
              <a:cs typeface="Calibri"/>
              <a:sym typeface="Calibri"/>
            </a:endParaRPr>
          </a:p>
          <a:p>
            <a:pPr indent="0" lvl="0" marL="571500" rtl="0" algn="l">
              <a:lnSpc>
                <a:spcPct val="110000"/>
              </a:lnSpc>
              <a:spcBef>
                <a:spcPts val="351"/>
              </a:spcBef>
              <a:spcAft>
                <a:spcPts val="0"/>
              </a:spcAft>
              <a:buClr>
                <a:schemeClr val="dk1"/>
              </a:buClr>
              <a:buSzPct val="100000"/>
              <a:buNone/>
            </a:pPr>
            <a:r>
              <a:rPr lang="en-US" sz="1900">
                <a:latin typeface="Calibri"/>
                <a:ea typeface="Calibri"/>
                <a:cs typeface="Calibri"/>
                <a:sym typeface="Calibri"/>
              </a:rPr>
              <a:t> List of all activities to be performed</a:t>
            </a:r>
            <a:endParaRPr/>
          </a:p>
          <a:p>
            <a:pPr indent="0" lvl="0" marL="0" rtl="0" algn="l">
              <a:lnSpc>
                <a:spcPct val="110000"/>
              </a:lnSpc>
              <a:spcBef>
                <a:spcPts val="351"/>
              </a:spcBef>
              <a:spcAft>
                <a:spcPts val="0"/>
              </a:spcAft>
              <a:buClr>
                <a:schemeClr val="dk1"/>
              </a:buClr>
              <a:buSzPct val="100000"/>
              <a:buNone/>
            </a:pPr>
            <a:r>
              <a:rPr lang="en-US" sz="1900">
                <a:latin typeface="Calibri"/>
                <a:ea typeface="Calibri"/>
                <a:cs typeface="Calibri"/>
                <a:sym typeface="Calibri"/>
              </a:rPr>
              <a:t> 	   This list should include everything necessary to completely finish the work. </a:t>
            </a:r>
            <a:endParaRPr/>
          </a:p>
          <a:p>
            <a:pPr indent="0" lvl="0" marL="571500" rtl="0" algn="l">
              <a:lnSpc>
                <a:spcPct val="110000"/>
              </a:lnSpc>
              <a:spcBef>
                <a:spcPts val="351"/>
              </a:spcBef>
              <a:spcAft>
                <a:spcPts val="0"/>
              </a:spcAft>
              <a:buClr>
                <a:schemeClr val="dk1"/>
              </a:buClr>
              <a:buSzPct val="100000"/>
              <a:buNone/>
            </a:pPr>
            <a:r>
              <a:rPr lang="en-US" sz="1900">
                <a:latin typeface="Calibri"/>
                <a:ea typeface="Calibri"/>
                <a:cs typeface="Calibri"/>
                <a:sym typeface="Calibri"/>
              </a:rPr>
              <a:t>Outline of time durations needed</a:t>
            </a:r>
            <a:endParaRPr/>
          </a:p>
          <a:p>
            <a:pPr indent="0" lvl="0" marL="571500" rtl="0" algn="l">
              <a:lnSpc>
                <a:spcPct val="110000"/>
              </a:lnSpc>
              <a:spcBef>
                <a:spcPts val="351"/>
              </a:spcBef>
              <a:spcAft>
                <a:spcPts val="0"/>
              </a:spcAft>
              <a:buClr>
                <a:schemeClr val="dk1"/>
              </a:buClr>
              <a:buSzPct val="100000"/>
              <a:buNone/>
            </a:pPr>
            <a:r>
              <a:rPr lang="en-US" sz="1900">
                <a:latin typeface="Calibri"/>
                <a:ea typeface="Calibri"/>
                <a:cs typeface="Calibri"/>
                <a:sym typeface="Calibri"/>
              </a:rPr>
              <a:t>List of dependencies (Do any repairs or tasks have to precede others?)</a:t>
            </a:r>
            <a:endParaRPr/>
          </a:p>
          <a:p>
            <a:pPr indent="0" lvl="0" marL="0" rtl="0" algn="l">
              <a:lnSpc>
                <a:spcPct val="80000"/>
              </a:lnSpc>
              <a:spcBef>
                <a:spcPts val="333"/>
              </a:spcBef>
              <a:spcAft>
                <a:spcPts val="0"/>
              </a:spcAft>
              <a:buClr>
                <a:schemeClr val="dk1"/>
              </a:buClr>
              <a:buSzPct val="100000"/>
              <a:buNone/>
            </a:pPr>
            <a:r>
              <a:rPr lang="en-US">
                <a:latin typeface="Calibri"/>
                <a:ea typeface="Calibri"/>
                <a:cs typeface="Calibri"/>
                <a:sym typeface="Calibri"/>
              </a:rPr>
              <a:t> </a:t>
            </a:r>
            <a:endParaRPr/>
          </a:p>
          <a:p>
            <a:pPr indent="0" lvl="0" marL="0" rtl="0" algn="l">
              <a:lnSpc>
                <a:spcPct val="80000"/>
              </a:lnSpc>
              <a:spcBef>
                <a:spcPts val="407"/>
              </a:spcBef>
              <a:spcAft>
                <a:spcPts val="0"/>
              </a:spcAft>
              <a:buClr>
                <a:schemeClr val="dk1"/>
              </a:buClr>
              <a:buSzPct val="100000"/>
              <a:buNone/>
            </a:pPr>
            <a:r>
              <a:rPr lang="en-US" sz="2200">
                <a:latin typeface="Calibri"/>
                <a:ea typeface="Calibri"/>
                <a:cs typeface="Calibri"/>
                <a:sym typeface="Calibri"/>
              </a:rPr>
              <a:t>If any repairs or tasks require that other tasks be completed beforehand, those tasks must be scheduled or listed in a manner that indicates such.</a:t>
            </a:r>
            <a:endParaRPr/>
          </a:p>
          <a:p>
            <a:pPr indent="0" lvl="0" marL="0" rtl="0" algn="l">
              <a:lnSpc>
                <a:spcPct val="80000"/>
              </a:lnSpc>
              <a:spcBef>
                <a:spcPts val="222"/>
              </a:spcBef>
              <a:spcAft>
                <a:spcPts val="0"/>
              </a:spcAft>
              <a:buClr>
                <a:schemeClr val="dk1"/>
              </a:buClr>
              <a:buSzPct val="100000"/>
              <a:buNone/>
            </a:pPr>
            <a:r>
              <a:t/>
            </a:r>
            <a:endParaRPr sz="1200">
              <a:latin typeface="Calibri"/>
              <a:ea typeface="Calibri"/>
              <a:cs typeface="Calibri"/>
              <a:sym typeface="Calibri"/>
            </a:endParaRPr>
          </a:p>
          <a:p>
            <a:pPr indent="0" lvl="0" marL="0" rtl="0" algn="l">
              <a:lnSpc>
                <a:spcPct val="80000"/>
              </a:lnSpc>
              <a:spcBef>
                <a:spcPts val="481"/>
              </a:spcBef>
              <a:spcAft>
                <a:spcPts val="0"/>
              </a:spcAft>
              <a:buClr>
                <a:schemeClr val="dk1"/>
              </a:buClr>
              <a:buSzPct val="100000"/>
              <a:buNone/>
            </a:pPr>
            <a:r>
              <a:rPr b="1" lang="en-US" sz="2600">
                <a:latin typeface="Calibri"/>
                <a:ea typeface="Calibri"/>
                <a:cs typeface="Calibri"/>
                <a:sym typeface="Calibri"/>
              </a:rPr>
              <a:t>Necessary Steps</a:t>
            </a:r>
            <a:r>
              <a:rPr lang="en-US" sz="2600">
                <a:latin typeface="Calibri"/>
                <a:ea typeface="Calibri"/>
                <a:cs typeface="Calibri"/>
                <a:sym typeface="Calibri"/>
              </a:rPr>
              <a:t>:</a:t>
            </a:r>
            <a:endParaRPr sz="2600">
              <a:latin typeface="Calibri"/>
              <a:ea typeface="Calibri"/>
              <a:cs typeface="Calibri"/>
              <a:sym typeface="Calibri"/>
            </a:endParaRPr>
          </a:p>
          <a:p>
            <a:pPr indent="-285750" lvl="0" marL="914400" rtl="0" algn="l">
              <a:spcBef>
                <a:spcPts val="407"/>
              </a:spcBef>
              <a:spcAft>
                <a:spcPts val="0"/>
              </a:spcAft>
              <a:buClr>
                <a:schemeClr val="dk1"/>
              </a:buClr>
              <a:buSzPct val="100000"/>
              <a:buChar char="•"/>
            </a:pPr>
            <a:r>
              <a:rPr lang="en-US" sz="2200">
                <a:latin typeface="Calibri"/>
                <a:ea typeface="Calibri"/>
                <a:cs typeface="Calibri"/>
                <a:sym typeface="Calibri"/>
              </a:rPr>
              <a:t>Set work order completion dates</a:t>
            </a:r>
            <a:endParaRPr/>
          </a:p>
          <a:p>
            <a:pPr indent="-285750" lvl="0" marL="914400" rtl="0" algn="l">
              <a:spcBef>
                <a:spcPts val="407"/>
              </a:spcBef>
              <a:spcAft>
                <a:spcPts val="0"/>
              </a:spcAft>
              <a:buClr>
                <a:schemeClr val="dk1"/>
              </a:buClr>
              <a:buSzPct val="100000"/>
              <a:buChar char="•"/>
            </a:pPr>
            <a:r>
              <a:rPr lang="en-US" sz="2200">
                <a:latin typeface="Calibri"/>
                <a:ea typeface="Calibri"/>
                <a:cs typeface="Calibri"/>
                <a:sym typeface="Calibri"/>
              </a:rPr>
              <a:t>Set work order sign-offs (Which managers will approve the work?)</a:t>
            </a:r>
            <a:endParaRPr/>
          </a:p>
          <a:p>
            <a:pPr indent="-285750" lvl="0" marL="914400" rtl="0" algn="l">
              <a:spcBef>
                <a:spcPts val="407"/>
              </a:spcBef>
              <a:spcAft>
                <a:spcPts val="0"/>
              </a:spcAft>
              <a:buClr>
                <a:schemeClr val="dk1"/>
              </a:buClr>
              <a:buSzPct val="100000"/>
              <a:buChar char="•"/>
            </a:pPr>
            <a:r>
              <a:rPr lang="en-US" sz="2200">
                <a:latin typeface="Calibri"/>
                <a:ea typeface="Calibri"/>
                <a:cs typeface="Calibri"/>
                <a:sym typeface="Calibri"/>
              </a:rPr>
              <a:t>Set work order audits</a:t>
            </a:r>
            <a:endParaRPr/>
          </a:p>
          <a:p>
            <a:pPr indent="-285750" lvl="1" marL="1195388" rtl="0" algn="l">
              <a:spcBef>
                <a:spcPts val="407"/>
              </a:spcBef>
              <a:spcAft>
                <a:spcPts val="0"/>
              </a:spcAft>
              <a:buClr>
                <a:schemeClr val="dk1"/>
              </a:buClr>
              <a:buSzPct val="100000"/>
              <a:buChar char="–"/>
            </a:pPr>
            <a:r>
              <a:rPr lang="en-US" sz="2200">
                <a:latin typeface="Calibri"/>
                <a:ea typeface="Calibri"/>
                <a:cs typeface="Calibri"/>
                <a:sym typeface="Calibri"/>
              </a:rPr>
              <a:t>Audits assure that the repairs were made in a timely and appropriate manner</a:t>
            </a:r>
            <a:endParaRPr sz="2200">
              <a:latin typeface="Calibri"/>
              <a:ea typeface="Calibri"/>
              <a:cs typeface="Calibri"/>
              <a:sym typeface="Calibri"/>
            </a:endParaRPr>
          </a:p>
        </p:txBody>
      </p:sp>
      <p:pic>
        <p:nvPicPr>
          <p:cNvPr descr="curved-train-track-clipart-Graphic32.jpg" id="429" name="Google Shape;429;p80"/>
          <p:cNvPicPr preferRelativeResize="0"/>
          <p:nvPr/>
        </p:nvPicPr>
        <p:blipFill rotWithShape="1">
          <a:blip r:embed="rId3">
            <a:alphaModFix/>
          </a:blip>
          <a:srcRect b="0" l="0" r="0" t="0"/>
          <a:stretch/>
        </p:blipFill>
        <p:spPr>
          <a:xfrm flipH="1" rot="10800000">
            <a:off x="4555549" y="-513548"/>
            <a:ext cx="6150622" cy="3023255"/>
          </a:xfrm>
          <a:prstGeom prst="rect">
            <a:avLst/>
          </a:prstGeom>
          <a:noFill/>
          <a:ln>
            <a:noFill/>
          </a:ln>
        </p:spPr>
      </p:pic>
      <p:sp>
        <p:nvSpPr>
          <p:cNvPr id="430" name="Google Shape;430;p8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81"/>
          <p:cNvSpPr txBox="1"/>
          <p:nvPr>
            <p:ph type="ctrTitle"/>
          </p:nvPr>
        </p:nvSpPr>
        <p:spPr>
          <a:xfrm>
            <a:off x="0" y="360640"/>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Periodic Maintenance Scheduling</a:t>
            </a:r>
            <a:endParaRPr sz="4000">
              <a:solidFill>
                <a:schemeClr val="dk1"/>
              </a:solidFill>
              <a:latin typeface="Calibri"/>
              <a:ea typeface="Calibri"/>
              <a:cs typeface="Calibri"/>
              <a:sym typeface="Calibri"/>
            </a:endParaRPr>
          </a:p>
        </p:txBody>
      </p:sp>
      <p:sp>
        <p:nvSpPr>
          <p:cNvPr id="437" name="Google Shape;437;p81"/>
          <p:cNvSpPr txBox="1"/>
          <p:nvPr>
            <p:ph idx="1" type="body"/>
          </p:nvPr>
        </p:nvSpPr>
        <p:spPr>
          <a:xfrm>
            <a:off x="161330" y="1298170"/>
            <a:ext cx="8830269" cy="318674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Scheduling the frequency of periodic maintenance should  consider:</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Equipment manufacturer recommendations</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Hours of use: the frequency with which the machine is used </a:t>
            </a:r>
            <a:endParaRPr sz="2400">
              <a:latin typeface="Calibri"/>
              <a:ea typeface="Calibri"/>
              <a:cs typeface="Calibri"/>
              <a:sym typeface="Calibri"/>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Repair history for similar equipment</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Criticality of operation to maintaining production</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Available manpower for maintenance actions</a:t>
            </a:r>
            <a:endParaRPr sz="2400">
              <a:latin typeface="Calibri"/>
              <a:ea typeface="Calibri"/>
              <a:cs typeface="Calibri"/>
              <a:sym typeface="Calibri"/>
            </a:endParaRPr>
          </a:p>
        </p:txBody>
      </p:sp>
      <p:pic>
        <p:nvPicPr>
          <p:cNvPr descr="C:\Documents and Settings\edickinson\Local Settings\Temporary Internet Files\Content.IE5\N284D8YI\MCj04420010000[1].png" id="438" name="Google Shape;438;p81"/>
          <p:cNvPicPr preferRelativeResize="0"/>
          <p:nvPr/>
        </p:nvPicPr>
        <p:blipFill rotWithShape="1">
          <a:blip r:embed="rId3">
            <a:alphaModFix/>
          </a:blip>
          <a:srcRect b="0" l="0" r="0" t="0"/>
          <a:stretch/>
        </p:blipFill>
        <p:spPr>
          <a:xfrm>
            <a:off x="6944525" y="3684778"/>
            <a:ext cx="1828255" cy="1819630"/>
          </a:xfrm>
          <a:prstGeom prst="rect">
            <a:avLst/>
          </a:prstGeom>
          <a:noFill/>
          <a:ln>
            <a:noFill/>
          </a:ln>
          <a:effectLst>
            <a:outerShdw blurRad="292100" rotWithShape="0" algn="tl" dir="2700000" dist="139700">
              <a:srgbClr val="333333">
                <a:alpha val="64705"/>
              </a:srgbClr>
            </a:outerShdw>
          </a:effectLst>
        </p:spPr>
      </p:pic>
      <p:sp>
        <p:nvSpPr>
          <p:cNvPr id="439" name="Google Shape;439;p8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82"/>
          <p:cNvSpPr txBox="1"/>
          <p:nvPr>
            <p:ph type="ctrTitle"/>
          </p:nvPr>
        </p:nvSpPr>
        <p:spPr>
          <a:xfrm>
            <a:off x="-107905" y="313600"/>
            <a:ext cx="9251905"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Maintenance Software 	</a:t>
            </a:r>
            <a:endParaRPr/>
          </a:p>
        </p:txBody>
      </p:sp>
      <p:sp>
        <p:nvSpPr>
          <p:cNvPr id="446" name="Google Shape;446;p82"/>
          <p:cNvSpPr txBox="1"/>
          <p:nvPr>
            <p:ph idx="1" type="body"/>
          </p:nvPr>
        </p:nvSpPr>
        <p:spPr>
          <a:xfrm>
            <a:off x="354975" y="1163551"/>
            <a:ext cx="8609933" cy="43341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200"/>
              <a:buNone/>
            </a:pPr>
            <a:r>
              <a:rPr lang="en-US" sz="2200">
                <a:latin typeface="Calibri"/>
                <a:ea typeface="Calibri"/>
                <a:cs typeface="Calibri"/>
                <a:sym typeface="Calibri"/>
              </a:rPr>
              <a:t>Maintenance software can play an essential role in tracking maintenance activities and assuring that processes are efficient.</a:t>
            </a:r>
            <a:r>
              <a:rPr lang="en-US" sz="2000">
                <a:latin typeface="Calibri"/>
                <a:ea typeface="Calibri"/>
                <a:cs typeface="Calibri"/>
                <a:sym typeface="Calibri"/>
              </a:rPr>
              <a:t> </a:t>
            </a:r>
            <a:endParaRPr sz="2000">
              <a:latin typeface="Calibri"/>
              <a:ea typeface="Calibri"/>
              <a:cs typeface="Calibri"/>
              <a:sym typeface="Calibri"/>
            </a:endParaRPr>
          </a:p>
          <a:p>
            <a:pPr indent="0" lvl="0" marL="0" rtl="0" algn="l">
              <a:spcBef>
                <a:spcPts val="400"/>
              </a:spcBef>
              <a:spcAft>
                <a:spcPts val="0"/>
              </a:spcAft>
              <a:buClr>
                <a:schemeClr val="dk1"/>
              </a:buClr>
              <a:buSzPts val="2000"/>
              <a:buNone/>
            </a:pPr>
            <a:r>
              <a:t/>
            </a:r>
            <a:endParaRPr sz="2000">
              <a:latin typeface="Calibri"/>
              <a:ea typeface="Calibri"/>
              <a:cs typeface="Calibri"/>
              <a:sym typeface="Calibri"/>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Some facilities use maintenance software to perform the following functions:</a:t>
            </a:r>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 Manage equipment costs</a:t>
            </a:r>
            <a:endParaRPr/>
          </a:p>
          <a:p>
            <a:pPr indent="-365760" lvl="0" marL="914400" rtl="0" algn="l">
              <a:spcBef>
                <a:spcPts val="440"/>
              </a:spcBef>
              <a:spcAft>
                <a:spcPts val="0"/>
              </a:spcAft>
              <a:buClr>
                <a:schemeClr val="dk1"/>
              </a:buClr>
              <a:buSzPts val="2200"/>
              <a:buChar char="•"/>
            </a:pPr>
            <a:r>
              <a:rPr lang="en-US" sz="2200">
                <a:latin typeface="Calibri"/>
                <a:ea typeface="Calibri"/>
                <a:cs typeface="Calibri"/>
                <a:sym typeface="Calibri"/>
              </a:rPr>
              <a:t>Track equipment history (maintenance log contains PM schedule, inspections, and test results)</a:t>
            </a:r>
            <a:endParaRPr/>
          </a:p>
          <a:p>
            <a:pPr indent="-365760" lvl="0" marL="914400" rtl="0" algn="l">
              <a:spcBef>
                <a:spcPts val="440"/>
              </a:spcBef>
              <a:spcAft>
                <a:spcPts val="0"/>
              </a:spcAft>
              <a:buClr>
                <a:schemeClr val="dk1"/>
              </a:buClr>
              <a:buSzPts val="2200"/>
              <a:buChar char="•"/>
            </a:pPr>
            <a:r>
              <a:rPr lang="en-US" sz="2200">
                <a:latin typeface="Calibri"/>
                <a:ea typeface="Calibri"/>
                <a:cs typeface="Calibri"/>
                <a:sym typeface="Calibri"/>
              </a:rPr>
              <a:t>Organize and track inventory (parts and raw materials)</a:t>
            </a:r>
            <a:endParaRPr/>
          </a:p>
          <a:p>
            <a:pPr indent="-365760" lvl="0" marL="914400" rtl="0" algn="l">
              <a:spcBef>
                <a:spcPts val="440"/>
              </a:spcBef>
              <a:spcAft>
                <a:spcPts val="0"/>
              </a:spcAft>
              <a:buClr>
                <a:schemeClr val="dk1"/>
              </a:buClr>
              <a:buSzPts val="2200"/>
              <a:buChar char="•"/>
            </a:pPr>
            <a:r>
              <a:rPr lang="en-US" sz="2200">
                <a:latin typeface="Calibri"/>
                <a:ea typeface="Calibri"/>
                <a:cs typeface="Calibri"/>
                <a:sym typeface="Calibri"/>
              </a:rPr>
              <a:t>Schedule preventive maintenance</a:t>
            </a:r>
            <a:endParaRPr/>
          </a:p>
          <a:p>
            <a:pPr indent="-365760" lvl="0" marL="914400" rtl="0" algn="l">
              <a:spcBef>
                <a:spcPts val="440"/>
              </a:spcBef>
              <a:spcAft>
                <a:spcPts val="0"/>
              </a:spcAft>
              <a:buClr>
                <a:schemeClr val="dk1"/>
              </a:buClr>
              <a:buSzPts val="2200"/>
              <a:buChar char="•"/>
            </a:pPr>
            <a:r>
              <a:rPr lang="en-US" sz="2200">
                <a:latin typeface="Calibri"/>
                <a:ea typeface="Calibri"/>
                <a:cs typeface="Calibri"/>
                <a:sym typeface="Calibri"/>
              </a:rPr>
              <a:t>Maintain confidential labor records</a:t>
            </a:r>
            <a:endParaRPr sz="2200">
              <a:latin typeface="Calibri"/>
              <a:ea typeface="Calibri"/>
              <a:cs typeface="Calibri"/>
              <a:sym typeface="Calibri"/>
            </a:endParaRPr>
          </a:p>
        </p:txBody>
      </p:sp>
      <p:pic>
        <p:nvPicPr>
          <p:cNvPr descr="maintenance_wordle.png" id="447" name="Google Shape;447;p82"/>
          <p:cNvPicPr preferRelativeResize="0"/>
          <p:nvPr/>
        </p:nvPicPr>
        <p:blipFill rotWithShape="1">
          <a:blip r:embed="rId3">
            <a:alphaModFix/>
          </a:blip>
          <a:srcRect b="0" l="0" r="0" t="0"/>
          <a:stretch/>
        </p:blipFill>
        <p:spPr>
          <a:xfrm>
            <a:off x="5797377" y="4021608"/>
            <a:ext cx="3167532" cy="2285902"/>
          </a:xfrm>
          <a:prstGeom prst="rect">
            <a:avLst/>
          </a:prstGeom>
          <a:noFill/>
          <a:ln>
            <a:noFill/>
          </a:ln>
        </p:spPr>
      </p:pic>
      <p:sp>
        <p:nvSpPr>
          <p:cNvPr id="448" name="Google Shape;448;p8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83"/>
          <p:cNvSpPr txBox="1"/>
          <p:nvPr>
            <p:ph type="ctrTitle"/>
          </p:nvPr>
        </p:nvSpPr>
        <p:spPr>
          <a:xfrm>
            <a:off x="-16749" y="165264"/>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Maintenance Software Functions </a:t>
            </a:r>
            <a:r>
              <a:rPr lang="en-US">
                <a:solidFill>
                  <a:schemeClr val="dk1"/>
                </a:solidFill>
                <a:latin typeface="Calibri"/>
                <a:ea typeface="Calibri"/>
                <a:cs typeface="Calibri"/>
                <a:sym typeface="Calibri"/>
              </a:rPr>
              <a:t>(Cont’d.)</a:t>
            </a:r>
            <a:endParaRPr>
              <a:solidFill>
                <a:schemeClr val="dk1"/>
              </a:solidFill>
              <a:latin typeface="Calibri"/>
              <a:ea typeface="Calibri"/>
              <a:cs typeface="Calibri"/>
              <a:sym typeface="Calibri"/>
            </a:endParaRPr>
          </a:p>
        </p:txBody>
      </p:sp>
      <p:sp>
        <p:nvSpPr>
          <p:cNvPr id="455" name="Google Shape;455;p83"/>
          <p:cNvSpPr txBox="1"/>
          <p:nvPr>
            <p:ph idx="1" type="body"/>
          </p:nvPr>
        </p:nvSpPr>
        <p:spPr>
          <a:xfrm>
            <a:off x="322175" y="1145586"/>
            <a:ext cx="8351001" cy="4527550"/>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2200"/>
              <a:buChar char="•"/>
            </a:pPr>
            <a:r>
              <a:rPr lang="en-US" sz="2200">
                <a:latin typeface="Calibri"/>
                <a:ea typeface="Calibri"/>
                <a:cs typeface="Calibri"/>
                <a:sym typeface="Calibri"/>
              </a:rPr>
              <a:t>Allocate resources</a:t>
            </a:r>
            <a:endParaRPr/>
          </a:p>
          <a:p>
            <a:pPr indent="-342900" lvl="0" marL="342900" rtl="0" algn="l">
              <a:spcBef>
                <a:spcPts val="440"/>
              </a:spcBef>
              <a:spcAft>
                <a:spcPts val="0"/>
              </a:spcAft>
              <a:buClr>
                <a:schemeClr val="dk1"/>
              </a:buClr>
              <a:buSzPts val="2200"/>
              <a:buChar char="•"/>
            </a:pPr>
            <a:r>
              <a:rPr lang="en-US" sz="2200">
                <a:latin typeface="Calibri"/>
                <a:ea typeface="Calibri"/>
                <a:cs typeface="Calibri"/>
                <a:sym typeface="Calibri"/>
              </a:rPr>
              <a:t>Generate work orders</a:t>
            </a:r>
            <a:endParaRPr/>
          </a:p>
          <a:p>
            <a:pPr indent="-342900" lvl="0" marL="342900" rtl="0" algn="l">
              <a:spcBef>
                <a:spcPts val="440"/>
              </a:spcBef>
              <a:spcAft>
                <a:spcPts val="0"/>
              </a:spcAft>
              <a:buClr>
                <a:schemeClr val="dk1"/>
              </a:buClr>
              <a:buSzPts val="2200"/>
              <a:buChar char="•"/>
            </a:pPr>
            <a:r>
              <a:rPr lang="en-US" sz="2200">
                <a:latin typeface="Calibri"/>
                <a:ea typeface="Calibri"/>
                <a:cs typeface="Calibri"/>
                <a:sym typeface="Calibri"/>
              </a:rPr>
              <a:t>Project equipment failure summary</a:t>
            </a:r>
            <a:endParaRPr/>
          </a:p>
          <a:p>
            <a:pPr indent="-342900" lvl="0" marL="342900" rtl="0" algn="l">
              <a:spcBef>
                <a:spcPts val="440"/>
              </a:spcBef>
              <a:spcAft>
                <a:spcPts val="0"/>
              </a:spcAft>
              <a:buClr>
                <a:schemeClr val="dk1"/>
              </a:buClr>
              <a:buSzPts val="2200"/>
              <a:buChar char="•"/>
            </a:pPr>
            <a:r>
              <a:rPr lang="en-US" sz="2200">
                <a:latin typeface="Calibri"/>
                <a:ea typeface="Calibri"/>
                <a:cs typeface="Calibri"/>
                <a:sym typeface="Calibri"/>
              </a:rPr>
              <a:t>Purchasing and related costs</a:t>
            </a:r>
            <a:endParaRPr/>
          </a:p>
          <a:p>
            <a:pPr indent="-342900" lvl="0" marL="342900" rtl="0" algn="l">
              <a:spcBef>
                <a:spcPts val="440"/>
              </a:spcBef>
              <a:spcAft>
                <a:spcPts val="0"/>
              </a:spcAft>
              <a:buClr>
                <a:schemeClr val="dk1"/>
              </a:buClr>
              <a:buSzPts val="2200"/>
              <a:buChar char="•"/>
            </a:pPr>
            <a:r>
              <a:rPr lang="en-US" sz="2200">
                <a:latin typeface="Calibri"/>
                <a:ea typeface="Calibri"/>
                <a:cs typeface="Calibri"/>
                <a:sym typeface="Calibri"/>
              </a:rPr>
              <a:t>Maintenance history</a:t>
            </a:r>
            <a:endParaRPr/>
          </a:p>
          <a:p>
            <a:pPr indent="-342900" lvl="0" marL="342900" rtl="0" algn="l">
              <a:spcBef>
                <a:spcPts val="440"/>
              </a:spcBef>
              <a:spcAft>
                <a:spcPts val="0"/>
              </a:spcAft>
              <a:buClr>
                <a:schemeClr val="dk1"/>
              </a:buClr>
              <a:buSzPts val="2200"/>
              <a:buChar char="•"/>
            </a:pPr>
            <a:r>
              <a:rPr lang="en-US" sz="2200">
                <a:latin typeface="Calibri"/>
                <a:ea typeface="Calibri"/>
                <a:cs typeface="Calibri"/>
                <a:sym typeface="Calibri"/>
              </a:rPr>
              <a:t>Schedule maintenance based on equipment classification</a:t>
            </a:r>
            <a:endParaRPr/>
          </a:p>
          <a:p>
            <a:pPr indent="0" lvl="0" marL="0" rtl="0" algn="l">
              <a:spcBef>
                <a:spcPts val="400"/>
              </a:spcBef>
              <a:spcAft>
                <a:spcPts val="0"/>
              </a:spcAft>
              <a:buClr>
                <a:schemeClr val="dk1"/>
              </a:buClr>
              <a:buSzPts val="2000"/>
              <a:buNone/>
            </a:pPr>
            <a:r>
              <a:t/>
            </a:r>
            <a:endParaRPr sz="2000">
              <a:latin typeface="Calibri"/>
              <a:ea typeface="Calibri"/>
              <a:cs typeface="Calibri"/>
              <a:sym typeface="Calibri"/>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Software can manually or automatically schedule maintenance based on the level of use and overall importance of the equipment to the operation. </a:t>
            </a:r>
            <a:endParaRPr sz="2200">
              <a:latin typeface="Calibri"/>
              <a:ea typeface="Calibri"/>
              <a:cs typeface="Calibri"/>
              <a:sym typeface="Calibri"/>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Software applications have the ability to send calendar and email alerts to the appropriate personnel.</a:t>
            </a:r>
            <a:endParaRPr/>
          </a:p>
        </p:txBody>
      </p:sp>
      <p:sp>
        <p:nvSpPr>
          <p:cNvPr id="456" name="Google Shape;456;p8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84"/>
          <p:cNvSpPr txBox="1"/>
          <p:nvPr>
            <p:ph type="ctrTitle"/>
          </p:nvPr>
        </p:nvSpPr>
        <p:spPr>
          <a:xfrm>
            <a:off x="-63035" y="119885"/>
            <a:ext cx="9243635"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Maintenance Software</a:t>
            </a:r>
            <a:endParaRPr sz="4000">
              <a:solidFill>
                <a:schemeClr val="dk1"/>
              </a:solidFill>
              <a:latin typeface="Calibri"/>
              <a:ea typeface="Calibri"/>
              <a:cs typeface="Calibri"/>
              <a:sym typeface="Calibri"/>
            </a:endParaRPr>
          </a:p>
        </p:txBody>
      </p:sp>
      <p:sp>
        <p:nvSpPr>
          <p:cNvPr id="463" name="Google Shape;463;p84"/>
          <p:cNvSpPr txBox="1"/>
          <p:nvPr>
            <p:ph idx="1" type="body"/>
          </p:nvPr>
        </p:nvSpPr>
        <p:spPr>
          <a:xfrm>
            <a:off x="438265" y="995429"/>
            <a:ext cx="4120518" cy="4714255"/>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2200"/>
              <a:buNone/>
            </a:pPr>
            <a:r>
              <a:rPr lang="en-US" sz="2200">
                <a:latin typeface="Calibri"/>
                <a:ea typeface="Calibri"/>
                <a:cs typeface="Calibri"/>
                <a:sym typeface="Calibri"/>
              </a:rPr>
              <a:t>The following is a list of software applications used to support TPM.</a:t>
            </a:r>
            <a:endParaRPr/>
          </a:p>
          <a:p>
            <a:pPr indent="0" lvl="0" marL="0" rtl="0" algn="l">
              <a:spcBef>
                <a:spcPts val="1200"/>
              </a:spcBef>
              <a:spcAft>
                <a:spcPts val="0"/>
              </a:spcAft>
              <a:buClr>
                <a:schemeClr val="dk1"/>
              </a:buClr>
              <a:buSzPts val="2200"/>
              <a:buNone/>
            </a:pPr>
            <a:r>
              <a:rPr lang="en-US" sz="2200">
                <a:latin typeface="Calibri"/>
                <a:ea typeface="Calibri"/>
                <a:cs typeface="Calibri"/>
                <a:sym typeface="Calibri"/>
              </a:rPr>
              <a:t> Types of maintenance software used to support TPM:</a:t>
            </a:r>
            <a:endParaRPr/>
          </a:p>
          <a:p>
            <a:pPr indent="-342900" lvl="0" marL="342900" rtl="0" algn="l">
              <a:spcBef>
                <a:spcPts val="440"/>
              </a:spcBef>
              <a:spcAft>
                <a:spcPts val="0"/>
              </a:spcAft>
              <a:buClr>
                <a:schemeClr val="dk1"/>
              </a:buClr>
              <a:buSzPts val="1800"/>
              <a:buFont typeface="Arial"/>
              <a:buChar char="•"/>
            </a:pPr>
            <a:r>
              <a:rPr lang="en-US">
                <a:latin typeface="Calibri"/>
                <a:ea typeface="Calibri"/>
                <a:cs typeface="Calibri"/>
                <a:sym typeface="Calibri"/>
              </a:rPr>
              <a:t> </a:t>
            </a:r>
            <a:r>
              <a:rPr b="1" lang="en-US" sz="2200">
                <a:latin typeface="Calibri"/>
                <a:ea typeface="Calibri"/>
                <a:cs typeface="Calibri"/>
                <a:sym typeface="Calibri"/>
              </a:rPr>
              <a:t>CMMS</a:t>
            </a:r>
            <a:r>
              <a:rPr lang="en-US" sz="2200">
                <a:latin typeface="Calibri"/>
                <a:ea typeface="Calibri"/>
                <a:cs typeface="Calibri"/>
                <a:sym typeface="Calibri"/>
              </a:rPr>
              <a:t>: computerized maintenance management system</a:t>
            </a:r>
            <a:endParaRPr/>
          </a:p>
          <a:p>
            <a:pPr indent="-342900" lvl="0" marL="342900" rtl="0" algn="l">
              <a:spcBef>
                <a:spcPts val="440"/>
              </a:spcBef>
              <a:spcAft>
                <a:spcPts val="0"/>
              </a:spcAft>
              <a:buClr>
                <a:schemeClr val="dk1"/>
              </a:buClr>
              <a:buSzPts val="2200"/>
              <a:buChar char="•"/>
            </a:pPr>
            <a:r>
              <a:rPr b="1" lang="en-US" sz="2200">
                <a:latin typeface="Calibri"/>
                <a:ea typeface="Calibri"/>
                <a:cs typeface="Calibri"/>
                <a:sym typeface="Calibri"/>
              </a:rPr>
              <a:t>SAP</a:t>
            </a:r>
            <a:r>
              <a:rPr lang="en-US" sz="2200">
                <a:latin typeface="Calibri"/>
                <a:ea typeface="Calibri"/>
                <a:cs typeface="Calibri"/>
                <a:sym typeface="Calibri"/>
              </a:rPr>
              <a:t>:  relational database that holds facility maintenance information</a:t>
            </a:r>
            <a:endParaRPr/>
          </a:p>
          <a:p>
            <a:pPr indent="-342900" lvl="0" marL="342900" rtl="0" algn="l">
              <a:spcBef>
                <a:spcPts val="440"/>
              </a:spcBef>
              <a:spcAft>
                <a:spcPts val="0"/>
              </a:spcAft>
              <a:buClr>
                <a:schemeClr val="dk1"/>
              </a:buClr>
              <a:buSzPts val="2200"/>
              <a:buChar char="•"/>
            </a:pPr>
            <a:r>
              <a:rPr b="1" lang="en-US" sz="2200">
                <a:latin typeface="Calibri"/>
                <a:ea typeface="Calibri"/>
                <a:cs typeface="Calibri"/>
                <a:sym typeface="Calibri"/>
              </a:rPr>
              <a:t>MP2</a:t>
            </a:r>
            <a:r>
              <a:rPr lang="en-US" sz="2200">
                <a:latin typeface="Calibri"/>
                <a:ea typeface="Calibri"/>
                <a:cs typeface="Calibri"/>
                <a:sym typeface="Calibri"/>
              </a:rPr>
              <a:t>: used to assess maintenance needs</a:t>
            </a:r>
            <a:endParaRPr/>
          </a:p>
          <a:p>
            <a:pPr indent="-342900" lvl="0" marL="342900" rtl="0" algn="l">
              <a:spcBef>
                <a:spcPts val="440"/>
              </a:spcBef>
              <a:spcAft>
                <a:spcPts val="0"/>
              </a:spcAft>
              <a:buClr>
                <a:schemeClr val="dk1"/>
              </a:buClr>
              <a:buSzPts val="2200"/>
              <a:buChar char="•"/>
            </a:pPr>
            <a:r>
              <a:rPr b="1" lang="en-US" sz="2200">
                <a:latin typeface="Calibri"/>
                <a:ea typeface="Calibri"/>
                <a:cs typeface="Calibri"/>
                <a:sym typeface="Calibri"/>
              </a:rPr>
              <a:t>Maximo</a:t>
            </a:r>
            <a:r>
              <a:rPr lang="en-US" sz="2200">
                <a:latin typeface="Calibri"/>
                <a:ea typeface="Calibri"/>
                <a:cs typeface="Calibri"/>
                <a:sym typeface="Calibri"/>
              </a:rPr>
              <a:t>: used by Mosaic</a:t>
            </a:r>
            <a:endParaRPr/>
          </a:p>
        </p:txBody>
      </p:sp>
      <p:pic>
        <p:nvPicPr>
          <p:cNvPr descr="Isograph-maximo-interface.gif" id="464" name="Google Shape;464;p84"/>
          <p:cNvPicPr preferRelativeResize="0"/>
          <p:nvPr/>
        </p:nvPicPr>
        <p:blipFill rotWithShape="1">
          <a:blip r:embed="rId3">
            <a:alphaModFix/>
          </a:blip>
          <a:srcRect b="0" l="0" r="0" t="0"/>
          <a:stretch/>
        </p:blipFill>
        <p:spPr>
          <a:xfrm>
            <a:off x="4558783" y="1428387"/>
            <a:ext cx="4455607" cy="3341705"/>
          </a:xfrm>
          <a:prstGeom prst="rect">
            <a:avLst/>
          </a:prstGeom>
          <a:noFill/>
          <a:ln>
            <a:noFill/>
          </a:ln>
        </p:spPr>
      </p:pic>
      <p:sp>
        <p:nvSpPr>
          <p:cNvPr id="465" name="Google Shape;465;p8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BFBFBF"/>
                </a:solidFill>
              </a:rPr>
              <a:t>‹#›</a:t>
            </a:fld>
            <a:r>
              <a:rPr lang="en-US">
                <a:solidFill>
                  <a:srgbClr val="BFBFBF"/>
                </a:solidFill>
              </a:rPr>
              <a:t>/64</a:t>
            </a:r>
            <a:endParaRPr>
              <a:solidFill>
                <a:srgbClr val="BFBFB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85"/>
          <p:cNvSpPr txBox="1"/>
          <p:nvPr>
            <p:ph type="ctrTitle"/>
          </p:nvPr>
        </p:nvSpPr>
        <p:spPr>
          <a:xfrm>
            <a:off x="0" y="153955"/>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Preventive Maintenance Documentation</a:t>
            </a:r>
            <a:endParaRPr sz="4000">
              <a:solidFill>
                <a:schemeClr val="dk1"/>
              </a:solidFill>
              <a:latin typeface="Calibri"/>
              <a:ea typeface="Calibri"/>
              <a:cs typeface="Calibri"/>
              <a:sym typeface="Calibri"/>
            </a:endParaRPr>
          </a:p>
        </p:txBody>
      </p:sp>
      <p:sp>
        <p:nvSpPr>
          <p:cNvPr id="472" name="Google Shape;472;p85"/>
          <p:cNvSpPr txBox="1"/>
          <p:nvPr>
            <p:ph idx="1" type="body"/>
          </p:nvPr>
        </p:nvSpPr>
        <p:spPr>
          <a:xfrm>
            <a:off x="284204" y="943996"/>
            <a:ext cx="8620309" cy="479277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200"/>
              <a:buNone/>
            </a:pPr>
            <a:r>
              <a:rPr lang="en-US" sz="2200">
                <a:latin typeface="Calibri"/>
                <a:ea typeface="Calibri"/>
                <a:cs typeface="Calibri"/>
                <a:sym typeface="Calibri"/>
              </a:rPr>
              <a:t>Before discussing the types of documentation used in preventive maintenance, it is important to note that: </a:t>
            </a:r>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 </a:t>
            </a:r>
            <a:endParaRPr/>
          </a:p>
          <a:p>
            <a:pPr indent="0" lvl="0" marL="0" rtl="0" algn="l">
              <a:spcBef>
                <a:spcPts val="440"/>
              </a:spcBef>
              <a:spcAft>
                <a:spcPts val="0"/>
              </a:spcAft>
              <a:buClr>
                <a:schemeClr val="dk1"/>
              </a:buClr>
              <a:buSzPts val="2200"/>
              <a:buNone/>
            </a:pPr>
            <a:r>
              <a:rPr lang="en-US" sz="2200" u="sng">
                <a:latin typeface="Calibri"/>
                <a:ea typeface="Calibri"/>
                <a:cs typeface="Calibri"/>
                <a:sym typeface="Calibri"/>
              </a:rPr>
              <a:t>All documents pertaining to preventive maintenance should be kept in safe and secure files. </a:t>
            </a:r>
            <a:endParaRPr sz="2200" u="sng">
              <a:latin typeface="Calibri"/>
              <a:ea typeface="Calibri"/>
              <a:cs typeface="Calibri"/>
              <a:sym typeface="Calibri"/>
            </a:endParaRPr>
          </a:p>
          <a:p>
            <a:pPr indent="0" lvl="0" marL="0" rtl="0" algn="l">
              <a:spcBef>
                <a:spcPts val="400"/>
              </a:spcBef>
              <a:spcAft>
                <a:spcPts val="0"/>
              </a:spcAft>
              <a:buClr>
                <a:schemeClr val="dk1"/>
              </a:buClr>
              <a:buSzPts val="2000"/>
              <a:buNone/>
            </a:pPr>
            <a:r>
              <a:t/>
            </a:r>
            <a:endParaRPr sz="2000">
              <a:latin typeface="Calibri"/>
              <a:ea typeface="Calibri"/>
              <a:cs typeface="Calibri"/>
              <a:sym typeface="Calibri"/>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Do not allow anyone not involved in the process to circulate or handle these files. In the following slides, we will discuss exactly why this is important. We will define and discuss the following terms:</a:t>
            </a:r>
            <a:endParaRPr/>
          </a:p>
          <a:p>
            <a:pPr indent="-274320" lvl="0" marL="822960" rtl="0" algn="l">
              <a:spcBef>
                <a:spcPts val="1200"/>
              </a:spcBef>
              <a:spcAft>
                <a:spcPts val="0"/>
              </a:spcAft>
              <a:buClr>
                <a:schemeClr val="dk1"/>
              </a:buClr>
              <a:buSzPts val="2200"/>
              <a:buFont typeface="Arial"/>
              <a:buChar char="•"/>
            </a:pPr>
            <a:r>
              <a:rPr lang="en-US" sz="2200">
                <a:latin typeface="Calibri"/>
                <a:ea typeface="Calibri"/>
                <a:cs typeface="Calibri"/>
                <a:sym typeface="Calibri"/>
              </a:rPr>
              <a:t> Work orders</a:t>
            </a:r>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Maintenance Logs</a:t>
            </a:r>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Standard Operating Procedures</a:t>
            </a:r>
            <a:endParaRPr/>
          </a:p>
          <a:p>
            <a:pPr indent="-228600" lvl="0" marL="342900" rtl="0" algn="l">
              <a:spcBef>
                <a:spcPts val="360"/>
              </a:spcBef>
              <a:spcAft>
                <a:spcPts val="0"/>
              </a:spcAft>
              <a:buClr>
                <a:schemeClr val="dk1"/>
              </a:buClr>
              <a:buSzPts val="1800"/>
              <a:buNone/>
            </a:pPr>
            <a:r>
              <a:t/>
            </a:r>
            <a:endParaRPr>
              <a:latin typeface="Calibri"/>
              <a:ea typeface="Calibri"/>
              <a:cs typeface="Calibri"/>
              <a:sym typeface="Calibri"/>
            </a:endParaRPr>
          </a:p>
        </p:txBody>
      </p:sp>
      <p:pic>
        <p:nvPicPr>
          <p:cNvPr descr="LOG-BOOKS-96043-ba.jpg" id="473" name="Google Shape;473;p85"/>
          <p:cNvPicPr preferRelativeResize="0"/>
          <p:nvPr/>
        </p:nvPicPr>
        <p:blipFill rotWithShape="1">
          <a:blip r:embed="rId3">
            <a:alphaModFix/>
          </a:blip>
          <a:srcRect b="0" l="0" r="0" t="0"/>
          <a:stretch/>
        </p:blipFill>
        <p:spPr>
          <a:xfrm>
            <a:off x="6930675" y="3931476"/>
            <a:ext cx="2213325" cy="2213325"/>
          </a:xfrm>
          <a:prstGeom prst="rect">
            <a:avLst/>
          </a:prstGeom>
          <a:noFill/>
          <a:ln>
            <a:noFill/>
          </a:ln>
        </p:spPr>
      </p:pic>
      <p:sp>
        <p:nvSpPr>
          <p:cNvPr id="474" name="Google Shape;474;p8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CCFFCC"/>
                </a:solidFill>
              </a:rPr>
              <a:t>‹#›</a:t>
            </a:fld>
            <a:r>
              <a:rPr lang="en-US">
                <a:solidFill>
                  <a:srgbClr val="CCFFCC"/>
                </a:solidFill>
              </a:rPr>
              <a:t>/64</a:t>
            </a:r>
            <a:endParaRPr>
              <a:solidFill>
                <a:srgbClr val="CCFFCC"/>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86"/>
          <p:cNvSpPr txBox="1"/>
          <p:nvPr>
            <p:ph type="ctrTitle"/>
          </p:nvPr>
        </p:nvSpPr>
        <p:spPr>
          <a:xfrm>
            <a:off x="0" y="16262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Work Orders </a:t>
            </a:r>
            <a:endParaRPr/>
          </a:p>
        </p:txBody>
      </p:sp>
      <p:sp>
        <p:nvSpPr>
          <p:cNvPr id="481" name="Google Shape;481;p86"/>
          <p:cNvSpPr txBox="1"/>
          <p:nvPr>
            <p:ph idx="1" type="body"/>
          </p:nvPr>
        </p:nvSpPr>
        <p:spPr>
          <a:xfrm>
            <a:off x="297216" y="937441"/>
            <a:ext cx="8618184" cy="452755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200"/>
              <a:buChar char="•"/>
            </a:pPr>
            <a:r>
              <a:rPr lang="en-US" sz="2200">
                <a:latin typeface="Calibri"/>
                <a:ea typeface="Calibri"/>
                <a:cs typeface="Calibri"/>
                <a:sym typeface="Calibri"/>
              </a:rPr>
              <a:t>Maintenance work orders should refer to Standard Operating Procedures (SOPs) </a:t>
            </a:r>
            <a:endParaRPr sz="2200">
              <a:latin typeface="Calibri"/>
              <a:ea typeface="Calibri"/>
              <a:cs typeface="Calibri"/>
              <a:sym typeface="Calibri"/>
            </a:endParaRPr>
          </a:p>
          <a:p>
            <a:pPr indent="-342900" lvl="0" marL="342900" rtl="0" algn="l">
              <a:spcBef>
                <a:spcPts val="440"/>
              </a:spcBef>
              <a:spcAft>
                <a:spcPts val="0"/>
              </a:spcAft>
              <a:buClr>
                <a:schemeClr val="dk1"/>
              </a:buClr>
              <a:buSzPts val="2200"/>
              <a:buChar char="•"/>
            </a:pPr>
            <a:r>
              <a:rPr lang="en-US" sz="2200">
                <a:latin typeface="Calibri"/>
                <a:ea typeface="Calibri"/>
                <a:cs typeface="Calibri"/>
                <a:sym typeface="Calibri"/>
              </a:rPr>
              <a:t>Prior to shutting down a machine for PM the Maintenance tech. must arrange for needed tools and supplies</a:t>
            </a:r>
            <a:endParaRPr sz="2200">
              <a:latin typeface="Calibri"/>
              <a:ea typeface="Calibri"/>
              <a:cs typeface="Calibri"/>
              <a:sym typeface="Calibri"/>
            </a:endParaRPr>
          </a:p>
          <a:p>
            <a:pPr indent="-342900" lvl="0" marL="342900" rtl="0" algn="l">
              <a:spcBef>
                <a:spcPts val="440"/>
              </a:spcBef>
              <a:spcAft>
                <a:spcPts val="0"/>
              </a:spcAft>
              <a:buClr>
                <a:schemeClr val="dk1"/>
              </a:buClr>
              <a:buSzPts val="2200"/>
              <a:buChar char="•"/>
            </a:pPr>
            <a:r>
              <a:rPr lang="en-US" sz="2200">
                <a:latin typeface="Calibri"/>
                <a:ea typeface="Calibri"/>
                <a:cs typeface="Calibri"/>
                <a:sym typeface="Calibri"/>
              </a:rPr>
              <a:t>Work orders must be signed off and dated by the performing individual</a:t>
            </a:r>
            <a:endParaRPr/>
          </a:p>
          <a:p>
            <a:pPr indent="-342900" lvl="0" marL="342900" rtl="0" algn="l">
              <a:spcBef>
                <a:spcPts val="440"/>
              </a:spcBef>
              <a:spcAft>
                <a:spcPts val="0"/>
              </a:spcAft>
              <a:buClr>
                <a:schemeClr val="dk1"/>
              </a:buClr>
              <a:buSzPts val="2200"/>
              <a:buChar char="•"/>
            </a:pPr>
            <a:r>
              <a:rPr lang="en-US" sz="2200" u="sng">
                <a:latin typeface="Calibri"/>
                <a:ea typeface="Calibri"/>
                <a:cs typeface="Calibri"/>
                <a:sym typeface="Calibri"/>
              </a:rPr>
              <a:t>Employee closing out the work order verifies that the work has been completed</a:t>
            </a:r>
            <a:endParaRPr/>
          </a:p>
          <a:p>
            <a:pPr indent="-342900" lvl="0" marL="342900" rtl="0" algn="l">
              <a:spcBef>
                <a:spcPts val="440"/>
              </a:spcBef>
              <a:spcAft>
                <a:spcPts val="0"/>
              </a:spcAft>
              <a:buClr>
                <a:schemeClr val="dk1"/>
              </a:buClr>
              <a:buSzPts val="2200"/>
              <a:buChar char="•"/>
            </a:pPr>
            <a:r>
              <a:rPr lang="en-US" sz="2200">
                <a:latin typeface="Calibri"/>
                <a:ea typeface="Calibri"/>
                <a:cs typeface="Calibri"/>
                <a:sym typeface="Calibri"/>
              </a:rPr>
              <a:t>Proper communication is essential.</a:t>
            </a:r>
            <a:endParaRPr/>
          </a:p>
          <a:p>
            <a:pPr indent="0" lvl="0" marL="0" rtl="0" algn="l">
              <a:spcBef>
                <a:spcPts val="400"/>
              </a:spcBef>
              <a:spcAft>
                <a:spcPts val="0"/>
              </a:spcAft>
              <a:buClr>
                <a:schemeClr val="dk1"/>
              </a:buClr>
              <a:buSzPts val="2000"/>
              <a:buNone/>
            </a:pPr>
            <a:r>
              <a:rPr lang="en-US" sz="2000">
                <a:latin typeface="Calibri"/>
                <a:ea typeface="Calibri"/>
                <a:cs typeface="Calibri"/>
                <a:sym typeface="Calibri"/>
              </a:rPr>
              <a:t> </a:t>
            </a:r>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Often, the employee closing out the PM work order also verifies that preventive maintenance was completed.</a:t>
            </a:r>
            <a:endParaRPr sz="2200">
              <a:latin typeface="Calibri"/>
              <a:ea typeface="Calibri"/>
              <a:cs typeface="Calibri"/>
              <a:sym typeface="Calibri"/>
            </a:endParaRPr>
          </a:p>
        </p:txBody>
      </p:sp>
      <p:pic>
        <p:nvPicPr>
          <p:cNvPr descr="L_work_order_icon.jpg" id="482" name="Google Shape;482;p86"/>
          <p:cNvPicPr preferRelativeResize="0"/>
          <p:nvPr/>
        </p:nvPicPr>
        <p:blipFill rotWithShape="1">
          <a:blip r:embed="rId3">
            <a:alphaModFix/>
          </a:blip>
          <a:srcRect b="0" l="0" r="0" t="0"/>
          <a:stretch/>
        </p:blipFill>
        <p:spPr>
          <a:xfrm>
            <a:off x="6243193" y="4997251"/>
            <a:ext cx="2400300" cy="889000"/>
          </a:xfrm>
          <a:prstGeom prst="rect">
            <a:avLst/>
          </a:prstGeom>
          <a:noFill/>
          <a:ln>
            <a:noFill/>
          </a:ln>
        </p:spPr>
      </p:pic>
      <p:sp>
        <p:nvSpPr>
          <p:cNvPr id="483" name="Google Shape;483;p86"/>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87"/>
          <p:cNvSpPr txBox="1"/>
          <p:nvPr>
            <p:ph type="ctrTitle"/>
          </p:nvPr>
        </p:nvSpPr>
        <p:spPr>
          <a:xfrm>
            <a:off x="0" y="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Maintenance Logs </a:t>
            </a:r>
            <a:endParaRPr/>
          </a:p>
        </p:txBody>
      </p:sp>
      <p:sp>
        <p:nvSpPr>
          <p:cNvPr id="490" name="Google Shape;490;p87"/>
          <p:cNvSpPr txBox="1"/>
          <p:nvPr>
            <p:ph idx="1" type="body"/>
          </p:nvPr>
        </p:nvSpPr>
        <p:spPr>
          <a:xfrm>
            <a:off x="126490" y="877401"/>
            <a:ext cx="8778024" cy="45275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000"/>
              <a:buNone/>
            </a:pPr>
            <a:r>
              <a:rPr lang="en-US" sz="2000">
                <a:latin typeface="Calibri"/>
                <a:ea typeface="Calibri"/>
                <a:cs typeface="Calibri"/>
                <a:sym typeface="Calibri"/>
              </a:rPr>
              <a:t>Maintenance logs should be kept for each specific piece of equipment. The log contains the following: </a:t>
            </a:r>
            <a:endParaRPr/>
          </a:p>
          <a:p>
            <a:pPr indent="0" lvl="0" marL="571500" rtl="0" algn="l">
              <a:spcBef>
                <a:spcPts val="400"/>
              </a:spcBef>
              <a:spcAft>
                <a:spcPts val="0"/>
              </a:spcAft>
              <a:buClr>
                <a:schemeClr val="dk1"/>
              </a:buClr>
              <a:buSzPts val="2000"/>
              <a:buNone/>
            </a:pPr>
            <a:r>
              <a:rPr lang="en-US" sz="2000">
                <a:latin typeface="Calibri"/>
                <a:ea typeface="Calibri"/>
                <a:cs typeface="Calibri"/>
                <a:sym typeface="Calibri"/>
              </a:rPr>
              <a:t>			</a:t>
            </a:r>
            <a:endParaRPr/>
          </a:p>
        </p:txBody>
      </p:sp>
      <p:graphicFrame>
        <p:nvGraphicFramePr>
          <p:cNvPr id="491" name="Google Shape;491;p87"/>
          <p:cNvGraphicFramePr/>
          <p:nvPr/>
        </p:nvGraphicFramePr>
        <p:xfrm>
          <a:off x="126488" y="1621971"/>
          <a:ext cx="3000000" cy="3000000"/>
        </p:xfrm>
        <a:graphic>
          <a:graphicData uri="http://schemas.openxmlformats.org/drawingml/2006/table">
            <a:tbl>
              <a:tblPr>
                <a:noFill/>
                <a:tableStyleId>{147BAAA3-155C-4333-98BA-1058B797A71A}</a:tableStyleId>
              </a:tblPr>
              <a:tblGrid>
                <a:gridCol w="4459775"/>
                <a:gridCol w="4459775"/>
              </a:tblGrid>
              <a:tr h="201750">
                <a:tc>
                  <a:txBody>
                    <a:bodyPr/>
                    <a:lstStyle/>
                    <a:p>
                      <a:pPr indent="0" lvl="0" marL="0" marR="0" rtl="0" algn="l">
                        <a:spcBef>
                          <a:spcPts val="0"/>
                        </a:spcBef>
                        <a:spcAft>
                          <a:spcPts val="0"/>
                        </a:spcAft>
                        <a:buNone/>
                      </a:pPr>
                      <a:r>
                        <a:rPr lang="en-US" sz="2000" u="none" cap="none" strike="noStrike"/>
                        <a:t>Maintenance schedules</a:t>
                      </a:r>
                      <a:endParaRPr sz="2000"/>
                    </a:p>
                  </a:txBody>
                  <a:tcPr marT="45725" marB="45725" marR="91450" marL="91450"/>
                </a:tc>
                <a:tc>
                  <a:txBody>
                    <a:bodyPr/>
                    <a:lstStyle/>
                    <a:p>
                      <a:pPr indent="0" lvl="0" marL="0" marR="0" rtl="0" algn="l">
                        <a:lnSpc>
                          <a:spcPct val="100000"/>
                        </a:lnSpc>
                        <a:spcBef>
                          <a:spcPts val="0"/>
                        </a:spcBef>
                        <a:spcAft>
                          <a:spcPts val="0"/>
                        </a:spcAft>
                        <a:buClr>
                          <a:schemeClr val="dk1"/>
                        </a:buClr>
                        <a:buSzPts val="2000"/>
                        <a:buFont typeface="Calibri"/>
                        <a:buNone/>
                      </a:pPr>
                      <a:r>
                        <a:rPr lang="en-US" sz="2000"/>
                        <a:t>Summaries of equipment failures</a:t>
                      </a:r>
                      <a:endParaRPr sz="2000"/>
                    </a:p>
                  </a:txBody>
                  <a:tcPr marT="45725" marB="45725" marR="91450" marL="91450"/>
                </a:tc>
              </a:tr>
              <a:tr h="420200">
                <a:tc>
                  <a:txBody>
                    <a:bodyPr/>
                    <a:lstStyle/>
                    <a:p>
                      <a:pPr indent="0" lvl="0" marL="0" marR="0" rtl="0" algn="l">
                        <a:lnSpc>
                          <a:spcPct val="100000"/>
                        </a:lnSpc>
                        <a:spcBef>
                          <a:spcPts val="0"/>
                        </a:spcBef>
                        <a:spcAft>
                          <a:spcPts val="0"/>
                        </a:spcAft>
                        <a:buClr>
                          <a:schemeClr val="dk1"/>
                        </a:buClr>
                        <a:buSzPts val="2000"/>
                        <a:buFont typeface="Calibri"/>
                        <a:buNone/>
                      </a:pPr>
                      <a:r>
                        <a:rPr lang="en-US" sz="2000"/>
                        <a:t>Inspection and test results </a:t>
                      </a:r>
                      <a:endParaRPr sz="2000"/>
                    </a:p>
                  </a:txBody>
                  <a:tcPr marT="45725" marB="45725" marR="91450" marL="91450"/>
                </a:tc>
                <a:tc>
                  <a:txBody>
                    <a:bodyPr/>
                    <a:lstStyle/>
                    <a:p>
                      <a:pPr indent="0" lvl="0" marL="0" marR="0" rtl="0" algn="l">
                        <a:lnSpc>
                          <a:spcPct val="100000"/>
                        </a:lnSpc>
                        <a:spcBef>
                          <a:spcPts val="0"/>
                        </a:spcBef>
                        <a:spcAft>
                          <a:spcPts val="0"/>
                        </a:spcAft>
                        <a:buClr>
                          <a:schemeClr val="dk1"/>
                        </a:buClr>
                        <a:buSzPts val="2000"/>
                        <a:buFont typeface="Calibri"/>
                        <a:buNone/>
                      </a:pPr>
                      <a:r>
                        <a:rPr lang="en-US" sz="2000"/>
                        <a:t>Labor allocated to the maintenance task</a:t>
                      </a:r>
                      <a:endParaRPr sz="2000"/>
                    </a:p>
                  </a:txBody>
                  <a:tcPr marT="45725" marB="45725" marR="91450" marL="91450"/>
                </a:tc>
              </a:tr>
              <a:tr h="254000">
                <a:tc>
                  <a:txBody>
                    <a:bodyPr/>
                    <a:lstStyle/>
                    <a:p>
                      <a:pPr indent="0" lvl="0" marL="0" marR="0" rtl="0" algn="l">
                        <a:lnSpc>
                          <a:spcPct val="100000"/>
                        </a:lnSpc>
                        <a:spcBef>
                          <a:spcPts val="0"/>
                        </a:spcBef>
                        <a:spcAft>
                          <a:spcPts val="0"/>
                        </a:spcAft>
                        <a:buClr>
                          <a:schemeClr val="dk1"/>
                        </a:buClr>
                        <a:buSzPts val="2000"/>
                        <a:buFont typeface="Calibri"/>
                        <a:buNone/>
                      </a:pPr>
                      <a:r>
                        <a:rPr lang="en-US" sz="2000"/>
                        <a:t>Inventory used to correct problem</a:t>
                      </a:r>
                      <a:endParaRPr sz="2000"/>
                    </a:p>
                  </a:txBody>
                  <a:tcPr marT="45725" marB="45725" marR="91450" marL="91450"/>
                </a:tc>
                <a:tc>
                  <a:txBody>
                    <a:bodyPr/>
                    <a:lstStyle/>
                    <a:p>
                      <a:pPr indent="0" lvl="0" marL="0" marR="0" rtl="0" algn="l">
                        <a:lnSpc>
                          <a:spcPct val="100000"/>
                        </a:lnSpc>
                        <a:spcBef>
                          <a:spcPts val="0"/>
                        </a:spcBef>
                        <a:spcAft>
                          <a:spcPts val="0"/>
                        </a:spcAft>
                        <a:buClr>
                          <a:schemeClr val="dk1"/>
                        </a:buClr>
                        <a:buSzPts val="2000"/>
                        <a:buFont typeface="Calibri"/>
                        <a:buNone/>
                      </a:pPr>
                      <a:r>
                        <a:rPr lang="en-US" sz="2000"/>
                        <a:t>Length of shut down (if applicable) </a:t>
                      </a:r>
                      <a:endParaRPr sz="2000"/>
                    </a:p>
                  </a:txBody>
                  <a:tcPr marT="45725" marB="45725" marR="91450" marL="91450"/>
                </a:tc>
              </a:tr>
            </a:tbl>
          </a:graphicData>
        </a:graphic>
      </p:graphicFrame>
      <p:pic>
        <p:nvPicPr>
          <p:cNvPr descr="mplus_equi_wo.jpg" id="492" name="Google Shape;492;p87"/>
          <p:cNvPicPr preferRelativeResize="0"/>
          <p:nvPr/>
        </p:nvPicPr>
        <p:blipFill rotWithShape="1">
          <a:blip r:embed="rId3">
            <a:alphaModFix/>
          </a:blip>
          <a:srcRect b="0" l="0" r="0" t="0"/>
          <a:stretch/>
        </p:blipFill>
        <p:spPr>
          <a:xfrm>
            <a:off x="2416629" y="2861085"/>
            <a:ext cx="4844143" cy="3272253"/>
          </a:xfrm>
          <a:prstGeom prst="rect">
            <a:avLst/>
          </a:prstGeom>
          <a:noFill/>
          <a:ln>
            <a:noFill/>
          </a:ln>
        </p:spPr>
      </p:pic>
      <p:sp>
        <p:nvSpPr>
          <p:cNvPr id="493" name="Google Shape;493;p87"/>
          <p:cNvSpPr txBox="1"/>
          <p:nvPr>
            <p:ph idx="12" type="sldNum"/>
          </p:nvPr>
        </p:nvSpPr>
        <p:spPr>
          <a:xfrm>
            <a:off x="6553200" y="634459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2"/>
                                        </p:tgtEl>
                                        <p:attrNameLst>
                                          <p:attrName>style.visibility</p:attrName>
                                        </p:attrNameLst>
                                      </p:cBhvr>
                                      <p:to>
                                        <p:strVal val="visible"/>
                                      </p:to>
                                    </p:set>
                                    <p:animEffect filter="fade" transition="in">
                                      <p:cBhvr>
                                        <p:cTn dur="1000"/>
                                        <p:tgtEl>
                                          <p:spTgt spid="4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88"/>
          <p:cNvSpPr txBox="1"/>
          <p:nvPr>
            <p:ph type="ctrTitle"/>
          </p:nvPr>
        </p:nvSpPr>
        <p:spPr>
          <a:xfrm>
            <a:off x="0" y="233122"/>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Timeliness of Reporting</a:t>
            </a:r>
            <a:endParaRPr/>
          </a:p>
        </p:txBody>
      </p:sp>
      <p:sp>
        <p:nvSpPr>
          <p:cNvPr id="500" name="Google Shape;500;p88"/>
          <p:cNvSpPr txBox="1"/>
          <p:nvPr>
            <p:ph idx="1" type="body"/>
          </p:nvPr>
        </p:nvSpPr>
        <p:spPr>
          <a:xfrm>
            <a:off x="212271" y="1226939"/>
            <a:ext cx="8588496" cy="45275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Any maintenance and related shutdown should be documented in a timely manner to the appropriate individual(s)/managers.</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Best practices indicate that maintenance should be reported as close to immediately as possible. </a:t>
            </a:r>
            <a:endParaRPr/>
          </a:p>
          <a:p>
            <a:pPr indent="0" lvl="0" marL="0" rtl="0" algn="l">
              <a:spcBef>
                <a:spcPts val="480"/>
              </a:spcBef>
              <a:spcAft>
                <a:spcPts val="0"/>
              </a:spcAft>
              <a:buClr>
                <a:schemeClr val="dk1"/>
              </a:buClr>
              <a:buSzPts val="2400"/>
              <a:buNone/>
            </a:pPr>
            <a:r>
              <a:t/>
            </a:r>
            <a:endParaRPr sz="2400">
              <a:latin typeface="Calibri"/>
              <a:ea typeface="Calibri"/>
              <a:cs typeface="Calibri"/>
              <a:sym typeface="Calibri"/>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Many manufacturers are on a production schedule, meaning that a certain number of approved goods (correct size, shape, specifications) need to be produced. </a:t>
            </a:r>
            <a:endParaRPr sz="2400">
              <a:latin typeface="Calibri"/>
              <a:ea typeface="Calibri"/>
              <a:cs typeface="Calibri"/>
              <a:sym typeface="Calibri"/>
            </a:endParaRPr>
          </a:p>
          <a:p>
            <a:pPr indent="0" lvl="0" marL="0" rtl="0" algn="l">
              <a:spcBef>
                <a:spcPts val="360"/>
              </a:spcBef>
              <a:spcAft>
                <a:spcPts val="0"/>
              </a:spcAft>
              <a:buClr>
                <a:schemeClr val="dk1"/>
              </a:buClr>
              <a:buSzPts val="1800"/>
              <a:buNone/>
            </a:pPr>
            <a:r>
              <a:t/>
            </a:r>
            <a:endParaRPr>
              <a:latin typeface="Calibri"/>
              <a:ea typeface="Calibri"/>
              <a:cs typeface="Calibri"/>
              <a:sym typeface="Calibri"/>
            </a:endParaRPr>
          </a:p>
          <a:p>
            <a:pPr indent="0" lvl="0" marL="0" rtl="0" algn="l">
              <a:spcBef>
                <a:spcPts val="360"/>
              </a:spcBef>
              <a:spcAft>
                <a:spcPts val="0"/>
              </a:spcAft>
              <a:buClr>
                <a:schemeClr val="dk1"/>
              </a:buClr>
              <a:buSzPts val="1800"/>
              <a:buNone/>
            </a:pPr>
            <a:r>
              <a:t/>
            </a:r>
            <a:endParaRPr>
              <a:latin typeface="Calibri"/>
              <a:ea typeface="Calibri"/>
              <a:cs typeface="Calibri"/>
              <a:sym typeface="Calibri"/>
            </a:endParaRPr>
          </a:p>
        </p:txBody>
      </p:sp>
      <p:sp>
        <p:nvSpPr>
          <p:cNvPr id="501" name="Google Shape;501;p8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89"/>
          <p:cNvSpPr txBox="1"/>
          <p:nvPr>
            <p:ph type="ctrTitle"/>
          </p:nvPr>
        </p:nvSpPr>
        <p:spPr>
          <a:xfrm>
            <a:off x="0" y="0"/>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Standard Operating Procedures </a:t>
            </a:r>
            <a:endParaRPr/>
          </a:p>
        </p:txBody>
      </p:sp>
      <p:sp>
        <p:nvSpPr>
          <p:cNvPr id="508" name="Google Shape;508;p89"/>
          <p:cNvSpPr txBox="1"/>
          <p:nvPr>
            <p:ph idx="1" type="body"/>
          </p:nvPr>
        </p:nvSpPr>
        <p:spPr>
          <a:xfrm>
            <a:off x="374258" y="825592"/>
            <a:ext cx="8649999" cy="552978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200"/>
              <a:buNone/>
            </a:pPr>
            <a:r>
              <a:rPr lang="en-US" sz="2200">
                <a:latin typeface="Calibri"/>
                <a:ea typeface="Calibri"/>
                <a:cs typeface="Calibri"/>
                <a:sym typeface="Calibri"/>
              </a:rPr>
              <a:t>SOPs are generated in-house for a variety of reasons, including, but not limited to the following: </a:t>
            </a:r>
            <a:endParaRPr/>
          </a:p>
          <a:p>
            <a:pPr indent="-342899" lvl="0" marL="569913" rtl="0" algn="l">
              <a:spcBef>
                <a:spcPts val="400"/>
              </a:spcBef>
              <a:spcAft>
                <a:spcPts val="0"/>
              </a:spcAft>
              <a:buClr>
                <a:schemeClr val="dk1"/>
              </a:buClr>
              <a:buSzPts val="2000"/>
              <a:buFont typeface="Calibri"/>
              <a:buAutoNum type="arabicPeriod"/>
            </a:pPr>
            <a:r>
              <a:rPr lang="en-US" sz="2000">
                <a:latin typeface="Calibri"/>
                <a:ea typeface="Calibri"/>
                <a:cs typeface="Calibri"/>
                <a:sym typeface="Calibri"/>
              </a:rPr>
              <a:t>A company may have a trade secret that sets them apart from their competition. Trade secrets are usually trademarked or patented and cannot be shared with the public. In fact, most employees who work in facilities that use such techniques must sign a confidentiality clause.</a:t>
            </a:r>
            <a:endParaRPr/>
          </a:p>
          <a:p>
            <a:pPr indent="-342899" lvl="0" marL="569913" rtl="0" algn="l">
              <a:spcBef>
                <a:spcPts val="400"/>
              </a:spcBef>
              <a:spcAft>
                <a:spcPts val="0"/>
              </a:spcAft>
              <a:buClr>
                <a:schemeClr val="dk1"/>
              </a:buClr>
              <a:buSzPts val="2000"/>
              <a:buFont typeface="Calibri"/>
              <a:buAutoNum type="arabicPeriod"/>
            </a:pPr>
            <a:r>
              <a:rPr lang="en-US" sz="2000">
                <a:latin typeface="Calibri"/>
                <a:ea typeface="Calibri"/>
                <a:cs typeface="Calibri"/>
                <a:sym typeface="Calibri"/>
              </a:rPr>
              <a:t>As each process and work location may be different than those at/of other like facilities, the SOP must reflect these differences. </a:t>
            </a:r>
            <a:endParaRPr/>
          </a:p>
          <a:p>
            <a:pPr indent="-342899" lvl="0" marL="569913" rtl="0" algn="l">
              <a:spcBef>
                <a:spcPts val="400"/>
              </a:spcBef>
              <a:spcAft>
                <a:spcPts val="0"/>
              </a:spcAft>
              <a:buClr>
                <a:schemeClr val="dk1"/>
              </a:buClr>
              <a:buSzPts val="2000"/>
              <a:buFont typeface="Calibri"/>
              <a:buAutoNum type="arabicPeriod"/>
            </a:pPr>
            <a:r>
              <a:rPr lang="en-US" sz="2000">
                <a:latin typeface="Calibri"/>
                <a:ea typeface="Calibri"/>
                <a:cs typeface="Calibri"/>
                <a:sym typeface="Calibri"/>
              </a:rPr>
              <a:t>Sometimes it may simply be easier to create a form tailored to your facility rather than attempt to use a generic form.</a:t>
            </a:r>
            <a:endParaRPr/>
          </a:p>
          <a:p>
            <a:pPr indent="0" lvl="0" marL="0" rtl="0" algn="l">
              <a:spcBef>
                <a:spcPts val="400"/>
              </a:spcBef>
              <a:spcAft>
                <a:spcPts val="0"/>
              </a:spcAft>
              <a:buClr>
                <a:schemeClr val="dk1"/>
              </a:buClr>
              <a:buSzPts val="2000"/>
              <a:buNone/>
            </a:pPr>
            <a:r>
              <a:rPr lang="en-US" sz="2000">
                <a:latin typeface="Calibri"/>
                <a:ea typeface="Calibri"/>
                <a:cs typeface="Calibri"/>
                <a:sym typeface="Calibri"/>
              </a:rPr>
              <a:t> </a:t>
            </a:r>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SOPs documents may be included in the following:</a:t>
            </a:r>
            <a:endParaRPr sz="2200">
              <a:latin typeface="Calibri"/>
              <a:ea typeface="Calibri"/>
              <a:cs typeface="Calibri"/>
              <a:sym typeface="Calibri"/>
            </a:endParaRPr>
          </a:p>
          <a:p>
            <a:pPr indent="-342900" lvl="0" marL="914400" rtl="0" algn="l">
              <a:spcBef>
                <a:spcPts val="400"/>
              </a:spcBef>
              <a:spcAft>
                <a:spcPts val="0"/>
              </a:spcAft>
              <a:buClr>
                <a:schemeClr val="dk1"/>
              </a:buClr>
              <a:buSzPts val="2000"/>
              <a:buChar char="•"/>
            </a:pPr>
            <a:r>
              <a:rPr lang="en-US" sz="2000">
                <a:latin typeface="Calibri"/>
                <a:ea typeface="Calibri"/>
                <a:cs typeface="Calibri"/>
                <a:sym typeface="Calibri"/>
              </a:rPr>
              <a:t>Route sheets</a:t>
            </a:r>
            <a:endParaRPr/>
          </a:p>
          <a:p>
            <a:pPr indent="-342900" lvl="0" marL="914400" rtl="0" algn="l">
              <a:spcBef>
                <a:spcPts val="400"/>
              </a:spcBef>
              <a:spcAft>
                <a:spcPts val="0"/>
              </a:spcAft>
              <a:buClr>
                <a:schemeClr val="dk1"/>
              </a:buClr>
              <a:buSzPts val="2000"/>
              <a:buChar char="•"/>
            </a:pPr>
            <a:r>
              <a:rPr lang="en-US" sz="2000">
                <a:latin typeface="Calibri"/>
                <a:ea typeface="Calibri"/>
                <a:cs typeface="Calibri"/>
                <a:sym typeface="Calibri"/>
              </a:rPr>
              <a:t>Log books</a:t>
            </a:r>
            <a:endParaRPr/>
          </a:p>
          <a:p>
            <a:pPr indent="-342900" lvl="0" marL="914400" rtl="0" algn="l">
              <a:spcBef>
                <a:spcPts val="400"/>
              </a:spcBef>
              <a:spcAft>
                <a:spcPts val="0"/>
              </a:spcAft>
              <a:buClr>
                <a:schemeClr val="dk1"/>
              </a:buClr>
              <a:buSzPts val="2000"/>
              <a:buChar char="•"/>
            </a:pPr>
            <a:r>
              <a:rPr lang="en-US" sz="2000">
                <a:latin typeface="Calibri"/>
                <a:ea typeface="Calibri"/>
                <a:cs typeface="Calibri"/>
                <a:sym typeface="Calibri"/>
              </a:rPr>
              <a:t>Facility/company computers</a:t>
            </a:r>
            <a:endParaRPr/>
          </a:p>
          <a:p>
            <a:pPr indent="-228600" lvl="0" marL="342900" rtl="0" algn="l">
              <a:spcBef>
                <a:spcPts val="360"/>
              </a:spcBef>
              <a:spcAft>
                <a:spcPts val="0"/>
              </a:spcAft>
              <a:buClr>
                <a:schemeClr val="dk1"/>
              </a:buClr>
              <a:buSzPts val="1800"/>
              <a:buNone/>
            </a:pPr>
            <a:r>
              <a:t/>
            </a:r>
            <a:endParaRPr>
              <a:latin typeface="Calibri"/>
              <a:ea typeface="Calibri"/>
              <a:cs typeface="Calibri"/>
              <a:sym typeface="Calibri"/>
            </a:endParaRPr>
          </a:p>
        </p:txBody>
      </p:sp>
      <p:pic>
        <p:nvPicPr>
          <p:cNvPr descr="SOP Warehouse Activity.jpg" id="509" name="Google Shape;509;p89"/>
          <p:cNvPicPr preferRelativeResize="0"/>
          <p:nvPr/>
        </p:nvPicPr>
        <p:blipFill rotWithShape="1">
          <a:blip r:embed="rId3">
            <a:alphaModFix/>
          </a:blip>
          <a:srcRect b="0" l="0" r="0" t="0"/>
          <a:stretch/>
        </p:blipFill>
        <p:spPr>
          <a:xfrm>
            <a:off x="6336438" y="4155493"/>
            <a:ext cx="2464329" cy="1916700"/>
          </a:xfrm>
          <a:prstGeom prst="rect">
            <a:avLst/>
          </a:prstGeom>
          <a:noFill/>
          <a:ln>
            <a:noFill/>
          </a:ln>
        </p:spPr>
      </p:pic>
      <p:sp>
        <p:nvSpPr>
          <p:cNvPr id="510" name="Google Shape;510;p8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/64</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90"/>
          <p:cNvSpPr txBox="1"/>
          <p:nvPr>
            <p:ph type="ctrTitle"/>
          </p:nvPr>
        </p:nvSpPr>
        <p:spPr>
          <a:xfrm>
            <a:off x="0" y="756684"/>
            <a:ext cx="3797255" cy="30660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Standard Operating </a:t>
            </a:r>
            <a:br>
              <a:rPr lang="en-US" sz="4000">
                <a:solidFill>
                  <a:schemeClr val="dk1"/>
                </a:solidFill>
                <a:latin typeface="Calibri"/>
                <a:ea typeface="Calibri"/>
                <a:cs typeface="Calibri"/>
                <a:sym typeface="Calibri"/>
              </a:rPr>
            </a:br>
            <a:r>
              <a:rPr lang="en-US" sz="4000">
                <a:solidFill>
                  <a:schemeClr val="dk1"/>
                </a:solidFill>
                <a:latin typeface="Calibri"/>
                <a:ea typeface="Calibri"/>
                <a:cs typeface="Calibri"/>
                <a:sym typeface="Calibri"/>
              </a:rPr>
              <a:t>Procedure Example </a:t>
            </a:r>
            <a:endParaRPr/>
          </a:p>
        </p:txBody>
      </p:sp>
      <p:pic>
        <p:nvPicPr>
          <p:cNvPr id="517" name="Google Shape;517;p90"/>
          <p:cNvPicPr preferRelativeResize="0"/>
          <p:nvPr/>
        </p:nvPicPr>
        <p:blipFill rotWithShape="1">
          <a:blip r:embed="rId3">
            <a:alphaModFix/>
          </a:blip>
          <a:srcRect b="0" l="0" r="0" t="0"/>
          <a:stretch/>
        </p:blipFill>
        <p:spPr>
          <a:xfrm>
            <a:off x="3962401" y="215507"/>
            <a:ext cx="5034208" cy="5954299"/>
          </a:xfrm>
          <a:prstGeom prst="rect">
            <a:avLst/>
          </a:prstGeom>
          <a:noFill/>
          <a:ln>
            <a:noFill/>
          </a:ln>
        </p:spPr>
      </p:pic>
      <p:sp>
        <p:nvSpPr>
          <p:cNvPr id="518" name="Google Shape;518;p90"/>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91"/>
          <p:cNvSpPr txBox="1"/>
          <p:nvPr>
            <p:ph type="ctrTitle"/>
          </p:nvPr>
        </p:nvSpPr>
        <p:spPr>
          <a:xfrm>
            <a:off x="0" y="30723"/>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Follow-Up</a:t>
            </a:r>
            <a:r>
              <a:rPr b="1" lang="en-US"/>
              <a:t> </a:t>
            </a:r>
            <a:endParaRPr/>
          </a:p>
        </p:txBody>
      </p:sp>
      <p:sp>
        <p:nvSpPr>
          <p:cNvPr id="525" name="Google Shape;525;p91"/>
          <p:cNvSpPr txBox="1"/>
          <p:nvPr>
            <p:ph idx="1" type="body"/>
          </p:nvPr>
        </p:nvSpPr>
        <p:spPr>
          <a:xfrm>
            <a:off x="215722" y="777923"/>
            <a:ext cx="8721449" cy="514690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300"/>
              <a:buNone/>
            </a:pPr>
            <a:r>
              <a:rPr lang="en-US" sz="2300">
                <a:latin typeface="Calibri"/>
                <a:ea typeface="Calibri"/>
                <a:cs typeface="Calibri"/>
                <a:sym typeface="Calibri"/>
              </a:rPr>
              <a:t>Proper follow-up is critical to tracking maintenance and improving quality.  It can be the last step in determining if maintenance and repairs have been done properly.  A manager or other authorized team member should perform the follow-up, </a:t>
            </a:r>
            <a:r>
              <a:rPr lang="en-US" sz="2300" u="sng">
                <a:latin typeface="Calibri"/>
                <a:ea typeface="Calibri"/>
                <a:cs typeface="Calibri"/>
                <a:sym typeface="Calibri"/>
              </a:rPr>
              <a:t>not the same person who originally completed the work.</a:t>
            </a:r>
            <a:endParaRPr/>
          </a:p>
          <a:p>
            <a:pPr indent="0" lvl="0" marL="0" rtl="0" algn="l">
              <a:spcBef>
                <a:spcPts val="460"/>
              </a:spcBef>
              <a:spcAft>
                <a:spcPts val="0"/>
              </a:spcAft>
              <a:buClr>
                <a:schemeClr val="dk1"/>
              </a:buClr>
              <a:buSzPts val="2300"/>
              <a:buNone/>
            </a:pPr>
            <a:r>
              <a:rPr lang="en-US" sz="2300">
                <a:latin typeface="Calibri"/>
                <a:ea typeface="Calibri"/>
                <a:cs typeface="Calibri"/>
                <a:sym typeface="Calibri"/>
              </a:rPr>
              <a:t> </a:t>
            </a:r>
            <a:endParaRPr/>
          </a:p>
          <a:p>
            <a:pPr indent="0" lvl="0" marL="0" rtl="0" algn="l">
              <a:spcBef>
                <a:spcPts val="480"/>
              </a:spcBef>
              <a:spcAft>
                <a:spcPts val="0"/>
              </a:spcAft>
              <a:buClr>
                <a:schemeClr val="dk1"/>
              </a:buClr>
              <a:buSzPts val="2300"/>
              <a:buNone/>
            </a:pPr>
            <a:r>
              <a:rPr lang="en-US" sz="2300">
                <a:latin typeface="Calibri"/>
                <a:ea typeface="Calibri"/>
                <a:cs typeface="Calibri"/>
                <a:sym typeface="Calibri"/>
              </a:rPr>
              <a:t>During follow-up the authorized personnel should discuss which maintenance activities were performed and compare these changes to the written SOP.  Once it is established that the maintenance technician has performed the task properly and that the machine will once again function as it was designed, </a:t>
            </a:r>
            <a:r>
              <a:rPr lang="en-US" sz="2300" u="sng">
                <a:latin typeface="Calibri"/>
                <a:ea typeface="Calibri"/>
                <a:cs typeface="Calibri"/>
                <a:sym typeface="Calibri"/>
              </a:rPr>
              <a:t>the authorized person will sign off on the work order</a:t>
            </a:r>
            <a:r>
              <a:rPr lang="en-US" sz="2300">
                <a:latin typeface="Calibri"/>
                <a:ea typeface="Calibri"/>
                <a:cs typeface="Calibri"/>
                <a:sym typeface="Calibri"/>
              </a:rPr>
              <a:t>.  Failure to provide timely follow-up on the completion of a task will result in confusion and process errors</a:t>
            </a:r>
            <a:r>
              <a:rPr lang="en-US" sz="2400">
                <a:latin typeface="Calibri"/>
                <a:ea typeface="Calibri"/>
                <a:cs typeface="Calibri"/>
                <a:sym typeface="Calibri"/>
              </a:rPr>
              <a:t>.</a:t>
            </a:r>
            <a:endParaRPr/>
          </a:p>
        </p:txBody>
      </p:sp>
      <p:sp>
        <p:nvSpPr>
          <p:cNvPr id="526" name="Google Shape;526;p91"/>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92"/>
          <p:cNvSpPr txBox="1"/>
          <p:nvPr>
            <p:ph type="ctrTitle"/>
          </p:nvPr>
        </p:nvSpPr>
        <p:spPr>
          <a:xfrm>
            <a:off x="-123825" y="27113"/>
            <a:ext cx="9267825"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Technical Manuals </a:t>
            </a:r>
            <a:endParaRPr/>
          </a:p>
        </p:txBody>
      </p:sp>
      <p:sp>
        <p:nvSpPr>
          <p:cNvPr id="533" name="Google Shape;533;p92"/>
          <p:cNvSpPr txBox="1"/>
          <p:nvPr>
            <p:ph idx="1" type="body"/>
          </p:nvPr>
        </p:nvSpPr>
        <p:spPr>
          <a:xfrm>
            <a:off x="314142" y="793396"/>
            <a:ext cx="6353025" cy="529906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Technical manuals are provided by the equipment manufacturer and include the following:</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A list of replacement parts</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Machine-specific safety information</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Contact information (for non-routine service and replacement parts)</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Your supervisor/manager should know </a:t>
            </a:r>
            <a:br>
              <a:rPr lang="en-US" sz="2400">
                <a:latin typeface="Calibri"/>
                <a:ea typeface="Calibri"/>
                <a:cs typeface="Calibri"/>
                <a:sym typeface="Calibri"/>
              </a:rPr>
            </a:br>
            <a:r>
              <a:rPr lang="en-US" sz="2400">
                <a:latin typeface="Calibri"/>
                <a:ea typeface="Calibri"/>
                <a:cs typeface="Calibri"/>
                <a:sym typeface="Calibri"/>
              </a:rPr>
              <a:t>the location of the technical manual that </a:t>
            </a:r>
            <a:br>
              <a:rPr lang="en-US" sz="2400">
                <a:latin typeface="Calibri"/>
                <a:ea typeface="Calibri"/>
                <a:cs typeface="Calibri"/>
                <a:sym typeface="Calibri"/>
              </a:rPr>
            </a:br>
            <a:r>
              <a:rPr lang="en-US" sz="2400">
                <a:latin typeface="Calibri"/>
                <a:ea typeface="Calibri"/>
                <a:cs typeface="Calibri"/>
                <a:sym typeface="Calibri"/>
              </a:rPr>
              <a:t>pertains to your machine or device.</a:t>
            </a:r>
            <a:endParaRPr/>
          </a:p>
        </p:txBody>
      </p:sp>
      <p:pic>
        <p:nvPicPr>
          <p:cNvPr descr="sftm-red-cover.jpg" id="534" name="Google Shape;534;p92"/>
          <p:cNvPicPr preferRelativeResize="0"/>
          <p:nvPr/>
        </p:nvPicPr>
        <p:blipFill rotWithShape="1">
          <a:blip r:embed="rId3">
            <a:alphaModFix/>
          </a:blip>
          <a:srcRect b="0" l="0" r="0" t="0"/>
          <a:stretch/>
        </p:blipFill>
        <p:spPr>
          <a:xfrm rot="526525">
            <a:off x="6069613" y="1614903"/>
            <a:ext cx="2727832" cy="3327954"/>
          </a:xfrm>
          <a:prstGeom prst="rect">
            <a:avLst/>
          </a:prstGeom>
          <a:noFill/>
          <a:ln>
            <a:noFill/>
          </a:ln>
          <a:effectLst>
            <a:outerShdw blurRad="104775" rotWithShape="0" algn="tl" dir="2700000" dist="127000">
              <a:srgbClr val="000000"/>
            </a:outerShdw>
          </a:effectLst>
        </p:spPr>
      </p:pic>
      <p:sp>
        <p:nvSpPr>
          <p:cNvPr id="535" name="Google Shape;535;p92"/>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93"/>
          <p:cNvSpPr txBox="1"/>
          <p:nvPr>
            <p:ph type="ctrTitle"/>
          </p:nvPr>
        </p:nvSpPr>
        <p:spPr>
          <a:xfrm>
            <a:off x="0" y="0"/>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Replace Parts and Emergency Repairs </a:t>
            </a:r>
            <a:endParaRPr/>
          </a:p>
        </p:txBody>
      </p:sp>
      <p:sp>
        <p:nvSpPr>
          <p:cNvPr id="542" name="Google Shape;542;p93"/>
          <p:cNvSpPr txBox="1"/>
          <p:nvPr>
            <p:ph idx="1" type="body"/>
          </p:nvPr>
        </p:nvSpPr>
        <p:spPr>
          <a:xfrm>
            <a:off x="384159" y="1028927"/>
            <a:ext cx="8553012" cy="45275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200"/>
              <a:buNone/>
            </a:pPr>
            <a:r>
              <a:rPr lang="en-US" sz="2200">
                <a:latin typeface="Calibri"/>
                <a:ea typeface="Calibri"/>
                <a:cs typeface="Calibri"/>
                <a:sym typeface="Calibri"/>
              </a:rPr>
              <a:t>Technical manuals do not include the cost of equipment or parts. They simply tell you how to use the parts and machines you should already have.</a:t>
            </a:r>
            <a:endParaRPr/>
          </a:p>
          <a:p>
            <a:pPr indent="0" lvl="0" marL="0" rtl="0" algn="l">
              <a:lnSpc>
                <a:spcPct val="50000"/>
              </a:lnSpc>
              <a:spcBef>
                <a:spcPts val="440"/>
              </a:spcBef>
              <a:spcAft>
                <a:spcPts val="0"/>
              </a:spcAft>
              <a:buClr>
                <a:schemeClr val="dk1"/>
              </a:buClr>
              <a:buSzPts val="2200"/>
              <a:buNone/>
            </a:pPr>
            <a:r>
              <a:rPr lang="en-US" sz="2200">
                <a:latin typeface="Calibri"/>
                <a:ea typeface="Calibri"/>
                <a:cs typeface="Calibri"/>
                <a:sym typeface="Calibri"/>
              </a:rPr>
              <a:t> </a:t>
            </a:r>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If the cost of a part or service is needed, contact the machine manufacture by:</a:t>
            </a:r>
            <a:endParaRPr sz="2200">
              <a:latin typeface="Calibri"/>
              <a:ea typeface="Calibri"/>
              <a:cs typeface="Calibri"/>
              <a:sym typeface="Calibri"/>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Calling</a:t>
            </a:r>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Referring to your current technical manual</a:t>
            </a:r>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 </a:t>
            </a:r>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In most situations, a specific employee in your facility is tasked with being knowledgeable in machine parts and service. You should become familiar with them and use them as a resource.</a:t>
            </a:r>
            <a:endParaRPr sz="2200">
              <a:latin typeface="Calibri"/>
              <a:ea typeface="Calibri"/>
              <a:cs typeface="Calibri"/>
              <a:sym typeface="Calibri"/>
            </a:endParaRPr>
          </a:p>
        </p:txBody>
      </p:sp>
      <p:sp>
        <p:nvSpPr>
          <p:cNvPr id="543" name="Google Shape;543;p93"/>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94"/>
          <p:cNvSpPr txBox="1"/>
          <p:nvPr>
            <p:ph type="ctrTitle"/>
          </p:nvPr>
        </p:nvSpPr>
        <p:spPr>
          <a:xfrm>
            <a:off x="0" y="15067"/>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New Equipment</a:t>
            </a:r>
            <a:endParaRPr/>
          </a:p>
        </p:txBody>
      </p:sp>
      <p:sp>
        <p:nvSpPr>
          <p:cNvPr id="550" name="Google Shape;550;p94"/>
          <p:cNvSpPr txBox="1"/>
          <p:nvPr>
            <p:ph idx="1" type="body"/>
          </p:nvPr>
        </p:nvSpPr>
        <p:spPr>
          <a:xfrm>
            <a:off x="190500" y="926824"/>
            <a:ext cx="5992586" cy="4527550"/>
          </a:xfrm>
          <a:prstGeom prst="rect">
            <a:avLst/>
          </a:prstGeom>
          <a:noFill/>
          <a:ln>
            <a:noFill/>
          </a:ln>
        </p:spPr>
        <p:txBody>
          <a:bodyPr anchorCtr="0" anchor="t" bIns="45700" lIns="91425" spcFirstLastPara="1" rIns="91425" wrap="square" tIns="45700">
            <a:normAutofit/>
          </a:bodyPr>
          <a:lstStyle/>
          <a:p>
            <a:pPr indent="-342900" lvl="0" marL="342900" rtl="0" algn="l">
              <a:lnSpc>
                <a:spcPct val="110000"/>
              </a:lnSpc>
              <a:spcBef>
                <a:spcPts val="0"/>
              </a:spcBef>
              <a:spcAft>
                <a:spcPts val="0"/>
              </a:spcAft>
              <a:buClr>
                <a:schemeClr val="dk1"/>
              </a:buClr>
              <a:buSzPts val="2400"/>
              <a:buFont typeface="Arial"/>
              <a:buChar char="•"/>
            </a:pPr>
            <a:r>
              <a:rPr lang="en-US">
                <a:latin typeface="Calibri"/>
                <a:ea typeface="Calibri"/>
                <a:cs typeface="Calibri"/>
                <a:sym typeface="Calibri"/>
              </a:rPr>
              <a:t>After an initial break-in period new equipment should perform at optimal levels</a:t>
            </a:r>
            <a:endParaRPr/>
          </a:p>
          <a:p>
            <a:pPr indent="-342900" lvl="0" marL="342900" rtl="0" algn="l">
              <a:lnSpc>
                <a:spcPct val="110000"/>
              </a:lnSpc>
              <a:spcBef>
                <a:spcPts val="480"/>
              </a:spcBef>
              <a:spcAft>
                <a:spcPts val="0"/>
              </a:spcAft>
              <a:buClr>
                <a:schemeClr val="dk1"/>
              </a:buClr>
              <a:buSzPts val="2400"/>
              <a:buFont typeface="Arial"/>
              <a:buChar char="•"/>
            </a:pPr>
            <a:r>
              <a:rPr lang="en-US">
                <a:latin typeface="Calibri"/>
                <a:ea typeface="Calibri"/>
                <a:cs typeface="Calibri"/>
                <a:sym typeface="Calibri"/>
              </a:rPr>
              <a:t>This is the best time to record machine performance characteristics - </a:t>
            </a:r>
            <a:r>
              <a:rPr lang="en-US" u="sng">
                <a:solidFill>
                  <a:srgbClr val="FF0000"/>
                </a:solidFill>
                <a:latin typeface="Calibri"/>
                <a:ea typeface="Calibri"/>
                <a:cs typeface="Calibri"/>
                <a:sym typeface="Calibri"/>
              </a:rPr>
              <a:t>baseline</a:t>
            </a:r>
            <a:endParaRPr u="sng">
              <a:solidFill>
                <a:srgbClr val="FF0000"/>
              </a:solidFill>
              <a:latin typeface="Calibri"/>
              <a:ea typeface="Calibri"/>
              <a:cs typeface="Calibri"/>
              <a:sym typeface="Calibri"/>
            </a:endParaRPr>
          </a:p>
          <a:p>
            <a:pPr indent="-342900" lvl="0" marL="342900" rtl="0" algn="l">
              <a:lnSpc>
                <a:spcPct val="110000"/>
              </a:lnSpc>
              <a:spcBef>
                <a:spcPts val="480"/>
              </a:spcBef>
              <a:spcAft>
                <a:spcPts val="0"/>
              </a:spcAft>
              <a:buClr>
                <a:schemeClr val="dk1"/>
              </a:buClr>
              <a:buSzPts val="2400"/>
              <a:buFont typeface="Arial"/>
              <a:buChar char="•"/>
            </a:pPr>
            <a:r>
              <a:rPr lang="en-US">
                <a:latin typeface="Calibri"/>
                <a:ea typeface="Calibri"/>
                <a:cs typeface="Calibri"/>
                <a:sym typeface="Calibri"/>
              </a:rPr>
              <a:t>The baseline can then be used to track changes in performance</a:t>
            </a:r>
            <a:endParaRPr/>
          </a:p>
          <a:p>
            <a:pPr indent="-342900" lvl="0" marL="342900" rtl="0" algn="l">
              <a:lnSpc>
                <a:spcPct val="110000"/>
              </a:lnSpc>
              <a:spcBef>
                <a:spcPts val="480"/>
              </a:spcBef>
              <a:spcAft>
                <a:spcPts val="0"/>
              </a:spcAft>
              <a:buClr>
                <a:schemeClr val="dk1"/>
              </a:buClr>
              <a:buSzPts val="2400"/>
              <a:buFont typeface="Arial"/>
              <a:buChar char="•"/>
            </a:pPr>
            <a:r>
              <a:rPr lang="en-US">
                <a:latin typeface="Calibri"/>
                <a:ea typeface="Calibri"/>
                <a:cs typeface="Calibri"/>
                <a:sym typeface="Calibri"/>
              </a:rPr>
              <a:t>Goal is to keep equipment performing as it did when new </a:t>
            </a:r>
            <a:endParaRPr/>
          </a:p>
        </p:txBody>
      </p:sp>
      <p:pic>
        <p:nvPicPr>
          <p:cNvPr descr="New-Equipment.png" id="551" name="Google Shape;551;p94"/>
          <p:cNvPicPr preferRelativeResize="0"/>
          <p:nvPr/>
        </p:nvPicPr>
        <p:blipFill rotWithShape="1">
          <a:blip r:embed="rId3">
            <a:alphaModFix/>
          </a:blip>
          <a:srcRect b="0" l="0" r="0" t="0"/>
          <a:stretch/>
        </p:blipFill>
        <p:spPr>
          <a:xfrm>
            <a:off x="6397739" y="2201019"/>
            <a:ext cx="2197100" cy="2260600"/>
          </a:xfrm>
          <a:prstGeom prst="rect">
            <a:avLst/>
          </a:prstGeom>
          <a:noFill/>
          <a:ln>
            <a:noFill/>
          </a:ln>
        </p:spPr>
      </p:pic>
      <p:sp>
        <p:nvSpPr>
          <p:cNvPr id="552" name="Google Shape;552;p94"/>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95"/>
          <p:cNvSpPr txBox="1"/>
          <p:nvPr>
            <p:ph type="ctrTitle"/>
          </p:nvPr>
        </p:nvSpPr>
        <p:spPr>
          <a:xfrm>
            <a:off x="0" y="195943"/>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Condition-Based Maintenance (CBM)</a:t>
            </a:r>
            <a:endParaRPr/>
          </a:p>
        </p:txBody>
      </p:sp>
      <p:sp>
        <p:nvSpPr>
          <p:cNvPr id="559" name="Google Shape;559;p95"/>
          <p:cNvSpPr txBox="1"/>
          <p:nvPr>
            <p:ph idx="1" type="body"/>
          </p:nvPr>
        </p:nvSpPr>
        <p:spPr>
          <a:xfrm>
            <a:off x="390525" y="1093361"/>
            <a:ext cx="8535761" cy="486798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a:latin typeface="Calibri"/>
                <a:ea typeface="Calibri"/>
                <a:cs typeface="Calibri"/>
                <a:sym typeface="Calibri"/>
              </a:rPr>
              <a:t>One prominent maintenance philosophy is that of condition-based maintenance, or CBM. CBM differs from preventive and periodic maintenance as it is much more reactive. </a:t>
            </a:r>
            <a:endParaRPr/>
          </a:p>
          <a:p>
            <a:pPr indent="0" lvl="0" marL="0" rtl="0" algn="l">
              <a:spcBef>
                <a:spcPts val="1800"/>
              </a:spcBef>
              <a:spcAft>
                <a:spcPts val="0"/>
              </a:spcAft>
              <a:buClr>
                <a:schemeClr val="dk1"/>
              </a:buClr>
              <a:buSzPts val="2400"/>
              <a:buNone/>
            </a:pPr>
            <a:r>
              <a:rPr lang="en-US">
                <a:latin typeface="Calibri"/>
                <a:ea typeface="Calibri"/>
                <a:cs typeface="Calibri"/>
                <a:sym typeface="Calibri"/>
              </a:rPr>
              <a:t>Maintenance is only performed as key performance and/or condition indicators deteriorate to a point that would signal that maintenance is necessary.</a:t>
            </a:r>
            <a:endParaRPr>
              <a:latin typeface="Calibri"/>
              <a:ea typeface="Calibri"/>
              <a:cs typeface="Calibri"/>
              <a:sym typeface="Calibri"/>
            </a:endParaRPr>
          </a:p>
        </p:txBody>
      </p:sp>
      <p:pic>
        <p:nvPicPr>
          <p:cNvPr descr="cbm1.gif" id="560" name="Google Shape;560;p95"/>
          <p:cNvPicPr preferRelativeResize="0"/>
          <p:nvPr/>
        </p:nvPicPr>
        <p:blipFill rotWithShape="1">
          <a:blip r:embed="rId3">
            <a:alphaModFix/>
          </a:blip>
          <a:srcRect b="0" l="0" r="0" t="0"/>
          <a:stretch/>
        </p:blipFill>
        <p:spPr>
          <a:xfrm>
            <a:off x="4731488" y="3371778"/>
            <a:ext cx="3605908" cy="2589571"/>
          </a:xfrm>
          <a:prstGeom prst="rect">
            <a:avLst/>
          </a:prstGeom>
          <a:noFill/>
          <a:ln>
            <a:noFill/>
          </a:ln>
        </p:spPr>
      </p:pic>
      <p:sp>
        <p:nvSpPr>
          <p:cNvPr id="561" name="Google Shape;561;p95"/>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96"/>
          <p:cNvSpPr txBox="1"/>
          <p:nvPr>
            <p:ph type="ctrTitle"/>
          </p:nvPr>
        </p:nvSpPr>
        <p:spPr>
          <a:xfrm>
            <a:off x="0" y="0"/>
            <a:ext cx="9144000" cy="7194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CBM Program</a:t>
            </a:r>
            <a:endParaRPr sz="4000">
              <a:solidFill>
                <a:schemeClr val="dk1"/>
              </a:solidFill>
              <a:latin typeface="Calibri"/>
              <a:ea typeface="Calibri"/>
              <a:cs typeface="Calibri"/>
              <a:sym typeface="Calibri"/>
            </a:endParaRPr>
          </a:p>
        </p:txBody>
      </p:sp>
      <p:sp>
        <p:nvSpPr>
          <p:cNvPr id="568" name="Google Shape;568;p96"/>
          <p:cNvSpPr txBox="1"/>
          <p:nvPr>
            <p:ph idx="1" type="body"/>
          </p:nvPr>
        </p:nvSpPr>
        <p:spPr>
          <a:xfrm>
            <a:off x="558454" y="1010238"/>
            <a:ext cx="8451850" cy="500645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a:latin typeface="Calibri"/>
                <a:ea typeface="Calibri"/>
                <a:cs typeface="Calibri"/>
                <a:sym typeface="Calibri"/>
              </a:rPr>
              <a:t>A CBM program is an active condition monitoring approach. This requires:</a:t>
            </a:r>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Regularly monitoring the operational condition of all critical production equipment</a:t>
            </a:r>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Identifying outstanding problems</a:t>
            </a:r>
            <a:endParaRPr/>
          </a:p>
          <a:p>
            <a:pPr indent="-190500" lvl="0" marL="342900" rtl="0" algn="l">
              <a:spcBef>
                <a:spcPts val="480"/>
              </a:spcBef>
              <a:spcAft>
                <a:spcPts val="0"/>
              </a:spcAft>
              <a:buClr>
                <a:schemeClr val="dk1"/>
              </a:buClr>
              <a:buSzPts val="2400"/>
              <a:buFont typeface="Arial"/>
              <a:buNone/>
            </a:pPr>
            <a:r>
              <a:t/>
            </a:r>
            <a:endParaRPr>
              <a:latin typeface="Calibri"/>
              <a:ea typeface="Calibri"/>
              <a:cs typeface="Calibri"/>
              <a:sym typeface="Calibri"/>
            </a:endParaRPr>
          </a:p>
          <a:p>
            <a:pPr indent="0" lvl="0" marL="0" rtl="0" algn="l">
              <a:spcBef>
                <a:spcPts val="480"/>
              </a:spcBef>
              <a:spcAft>
                <a:spcPts val="0"/>
              </a:spcAft>
              <a:buClr>
                <a:schemeClr val="dk1"/>
              </a:buClr>
              <a:buSzPts val="2400"/>
              <a:buNone/>
            </a:pPr>
            <a:r>
              <a:rPr lang="en-US">
                <a:latin typeface="Calibri"/>
                <a:ea typeface="Calibri"/>
                <a:cs typeface="Calibri"/>
                <a:sym typeface="Calibri"/>
              </a:rPr>
              <a:t>Unlike breakdown maintenance and preventive maintenance, predictive maintenance is an active condition monitoring approach rather than a reaction or time-based approach to maintenance.</a:t>
            </a:r>
            <a:endParaRPr/>
          </a:p>
          <a:p>
            <a:pPr indent="0" lvl="0" marL="0" rtl="0" algn="l">
              <a:spcBef>
                <a:spcPts val="480"/>
              </a:spcBef>
              <a:spcAft>
                <a:spcPts val="0"/>
              </a:spcAft>
              <a:buClr>
                <a:schemeClr val="dk1"/>
              </a:buClr>
              <a:buSzPts val="2400"/>
              <a:buNone/>
            </a:pPr>
            <a:r>
              <a:t/>
            </a:r>
            <a:endParaRPr>
              <a:latin typeface="Calibri"/>
              <a:ea typeface="Calibri"/>
              <a:cs typeface="Calibri"/>
              <a:sym typeface="Calibri"/>
            </a:endParaRPr>
          </a:p>
        </p:txBody>
      </p:sp>
      <p:sp>
        <p:nvSpPr>
          <p:cNvPr id="569" name="Google Shape;569;p96"/>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pic>
        <p:nvPicPr>
          <p:cNvPr descr="HTC-Windows-Phone-7-2-KPI-Map.jpg" id="575" name="Google Shape;575;p97"/>
          <p:cNvPicPr preferRelativeResize="0"/>
          <p:nvPr/>
        </p:nvPicPr>
        <p:blipFill rotWithShape="1">
          <a:blip r:embed="rId3">
            <a:alphaModFix/>
          </a:blip>
          <a:srcRect b="0" l="0" r="12421" t="0"/>
          <a:stretch/>
        </p:blipFill>
        <p:spPr>
          <a:xfrm>
            <a:off x="6220047" y="1128112"/>
            <a:ext cx="2923953" cy="4818957"/>
          </a:xfrm>
          <a:prstGeom prst="rect">
            <a:avLst/>
          </a:prstGeom>
          <a:noFill/>
          <a:ln>
            <a:noFill/>
          </a:ln>
        </p:spPr>
      </p:pic>
      <p:sp>
        <p:nvSpPr>
          <p:cNvPr id="576" name="Google Shape;576;p97"/>
          <p:cNvSpPr txBox="1"/>
          <p:nvPr>
            <p:ph type="ctrTitle"/>
          </p:nvPr>
        </p:nvSpPr>
        <p:spPr>
          <a:xfrm>
            <a:off x="0" y="20472"/>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The Principles of CBM</a:t>
            </a:r>
            <a:endParaRPr/>
          </a:p>
        </p:txBody>
      </p:sp>
      <p:sp>
        <p:nvSpPr>
          <p:cNvPr id="577" name="Google Shape;577;p97"/>
          <p:cNvSpPr txBox="1"/>
          <p:nvPr>
            <p:ph idx="1" type="body"/>
          </p:nvPr>
        </p:nvSpPr>
        <p:spPr>
          <a:xfrm>
            <a:off x="228053" y="832304"/>
            <a:ext cx="7023351" cy="516445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There are several underlying principles of CBM. </a:t>
            </a:r>
            <a:endParaRPr/>
          </a:p>
          <a:p>
            <a:pPr indent="-342900" lvl="0" marL="457200" rtl="0" algn="l">
              <a:spcBef>
                <a:spcPts val="1200"/>
              </a:spcBef>
              <a:spcAft>
                <a:spcPts val="0"/>
              </a:spcAft>
              <a:buClr>
                <a:schemeClr val="dk1"/>
              </a:buClr>
              <a:buSzPts val="2200"/>
              <a:buFont typeface="Arial"/>
              <a:buChar char="•"/>
            </a:pPr>
            <a:r>
              <a:rPr lang="en-US" sz="2200">
                <a:latin typeface="Calibri"/>
                <a:ea typeface="Calibri"/>
                <a:cs typeface="Calibri"/>
                <a:sym typeface="Calibri"/>
              </a:rPr>
              <a:t>Identifies machines that have potential problems</a:t>
            </a:r>
            <a:endParaRPr/>
          </a:p>
          <a:p>
            <a:pPr indent="-342900" lvl="0" marL="457200" rtl="0" algn="l">
              <a:spcBef>
                <a:spcPts val="1200"/>
              </a:spcBef>
              <a:spcAft>
                <a:spcPts val="0"/>
              </a:spcAft>
              <a:buClr>
                <a:schemeClr val="dk1"/>
              </a:buClr>
              <a:buSzPts val="2200"/>
              <a:buFont typeface="Arial"/>
              <a:buChar char="•"/>
            </a:pPr>
            <a:r>
              <a:rPr lang="en-US" sz="2200">
                <a:latin typeface="Calibri"/>
                <a:ea typeface="Calibri"/>
                <a:cs typeface="Calibri"/>
                <a:sym typeface="Calibri"/>
              </a:rPr>
              <a:t>Identifies the nature and severity of each problem</a:t>
            </a:r>
            <a:endParaRPr/>
          </a:p>
          <a:p>
            <a:pPr indent="-342900" lvl="0" marL="457200" rtl="0" algn="l">
              <a:spcBef>
                <a:spcPts val="1200"/>
              </a:spcBef>
              <a:spcAft>
                <a:spcPts val="0"/>
              </a:spcAft>
              <a:buClr>
                <a:schemeClr val="dk1"/>
              </a:buClr>
              <a:buSzPts val="2200"/>
              <a:buFont typeface="Arial"/>
              <a:buChar char="•"/>
            </a:pPr>
            <a:r>
              <a:rPr lang="en-US" sz="2200">
                <a:latin typeface="Calibri"/>
                <a:ea typeface="Calibri"/>
                <a:cs typeface="Calibri"/>
                <a:sym typeface="Calibri"/>
              </a:rPr>
              <a:t>Helps to predict the most likely outcome of each problem</a:t>
            </a:r>
            <a:endParaRPr/>
          </a:p>
          <a:p>
            <a:pPr indent="-342900" lvl="0" marL="457200" rtl="0" algn="l">
              <a:spcBef>
                <a:spcPts val="1200"/>
              </a:spcBef>
              <a:spcAft>
                <a:spcPts val="0"/>
              </a:spcAft>
              <a:buClr>
                <a:schemeClr val="dk1"/>
              </a:buClr>
              <a:buSzPts val="2200"/>
              <a:buFont typeface="Arial"/>
              <a:buChar char="•"/>
            </a:pPr>
            <a:r>
              <a:rPr lang="en-US" sz="2200">
                <a:latin typeface="Calibri"/>
                <a:ea typeface="Calibri"/>
                <a:cs typeface="Calibri"/>
                <a:sym typeface="Calibri"/>
              </a:rPr>
              <a:t>Allows the user to make better maintenance and </a:t>
            </a:r>
            <a:br>
              <a:rPr lang="en-US" sz="2200">
                <a:latin typeface="Calibri"/>
                <a:ea typeface="Calibri"/>
                <a:cs typeface="Calibri"/>
                <a:sym typeface="Calibri"/>
              </a:rPr>
            </a:br>
            <a:r>
              <a:rPr lang="en-US" sz="2200">
                <a:latin typeface="Calibri"/>
                <a:ea typeface="Calibri"/>
                <a:cs typeface="Calibri"/>
                <a:sym typeface="Calibri"/>
              </a:rPr>
              <a:t>repair recommendations on the best course of </a:t>
            </a:r>
            <a:br>
              <a:rPr lang="en-US" sz="2200">
                <a:latin typeface="Calibri"/>
                <a:ea typeface="Calibri"/>
                <a:cs typeface="Calibri"/>
                <a:sym typeface="Calibri"/>
              </a:rPr>
            </a:br>
            <a:r>
              <a:rPr lang="en-US" sz="2200">
                <a:latin typeface="Calibri"/>
                <a:ea typeface="Calibri"/>
                <a:cs typeface="Calibri"/>
                <a:sym typeface="Calibri"/>
              </a:rPr>
              <a:t>action to solve the problem</a:t>
            </a:r>
            <a:endParaRPr/>
          </a:p>
          <a:p>
            <a:pPr indent="-342900" lvl="0" marL="457200" rtl="0" algn="l">
              <a:spcBef>
                <a:spcPts val="1200"/>
              </a:spcBef>
              <a:spcAft>
                <a:spcPts val="0"/>
              </a:spcAft>
              <a:buClr>
                <a:schemeClr val="dk1"/>
              </a:buClr>
              <a:buSzPts val="2200"/>
              <a:buFont typeface="Arial"/>
              <a:buChar char="•"/>
            </a:pPr>
            <a:r>
              <a:rPr lang="en-US" sz="2200">
                <a:latin typeface="Calibri"/>
                <a:ea typeface="Calibri"/>
                <a:cs typeface="Calibri"/>
                <a:sym typeface="Calibri"/>
              </a:rPr>
              <a:t>Identifies repeat failures and provides information </a:t>
            </a:r>
            <a:br>
              <a:rPr lang="en-US" sz="2200">
                <a:latin typeface="Calibri"/>
                <a:ea typeface="Calibri"/>
                <a:cs typeface="Calibri"/>
                <a:sym typeface="Calibri"/>
              </a:rPr>
            </a:br>
            <a:r>
              <a:rPr lang="en-US" sz="2200">
                <a:latin typeface="Calibri"/>
                <a:ea typeface="Calibri"/>
                <a:cs typeface="Calibri"/>
                <a:sym typeface="Calibri"/>
              </a:rPr>
              <a:t>that helps improve maintenance practices, which directly and positively impacts organization goals</a:t>
            </a:r>
            <a:endParaRPr/>
          </a:p>
          <a:p>
            <a:pPr indent="0" lvl="0" marL="114300" rtl="0" algn="ctr">
              <a:spcBef>
                <a:spcPts val="1200"/>
              </a:spcBef>
              <a:spcAft>
                <a:spcPts val="0"/>
              </a:spcAft>
              <a:buClr>
                <a:schemeClr val="dk1"/>
              </a:buClr>
              <a:buSzPts val="2200"/>
              <a:buNone/>
            </a:pPr>
            <a:r>
              <a:rPr lang="en-US" sz="2200">
                <a:latin typeface="Calibri"/>
                <a:ea typeface="Calibri"/>
                <a:cs typeface="Calibri"/>
                <a:sym typeface="Calibri"/>
              </a:rPr>
              <a:t>KPI=Key Performance Indicators</a:t>
            </a:r>
            <a:endParaRPr sz="2800">
              <a:latin typeface="Calibri"/>
              <a:ea typeface="Calibri"/>
              <a:cs typeface="Calibri"/>
              <a:sym typeface="Calibri"/>
            </a:endParaRPr>
          </a:p>
        </p:txBody>
      </p:sp>
      <p:sp>
        <p:nvSpPr>
          <p:cNvPr id="578" name="Google Shape;578;p97"/>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98"/>
          <p:cNvSpPr txBox="1"/>
          <p:nvPr>
            <p:ph type="ctrTitle"/>
          </p:nvPr>
        </p:nvSpPr>
        <p:spPr>
          <a:xfrm>
            <a:off x="0" y="-31934"/>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Equipment Baseline</a:t>
            </a:r>
            <a:endParaRPr/>
          </a:p>
        </p:txBody>
      </p:sp>
      <p:sp>
        <p:nvSpPr>
          <p:cNvPr id="585" name="Google Shape;585;p98"/>
          <p:cNvSpPr txBox="1"/>
          <p:nvPr>
            <p:ph idx="1" type="body"/>
          </p:nvPr>
        </p:nvSpPr>
        <p:spPr>
          <a:xfrm>
            <a:off x="157243" y="931927"/>
            <a:ext cx="8643524" cy="45275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a:latin typeface="Calibri"/>
                <a:ea typeface="Calibri"/>
                <a:cs typeface="Calibri"/>
                <a:sym typeface="Calibri"/>
              </a:rPr>
              <a:t>Equipment baseline activities:</a:t>
            </a:r>
            <a:endParaRPr>
              <a:latin typeface="Calibri"/>
              <a:ea typeface="Calibri"/>
              <a:cs typeface="Calibri"/>
              <a:sym typeface="Calibri"/>
            </a:endParaRPr>
          </a:p>
          <a:p>
            <a:pPr indent="-342900" lvl="0" marL="914400" rtl="0" algn="l">
              <a:spcBef>
                <a:spcPts val="480"/>
              </a:spcBef>
              <a:spcAft>
                <a:spcPts val="0"/>
              </a:spcAft>
              <a:buClr>
                <a:schemeClr val="dk1"/>
              </a:buClr>
              <a:buSzPts val="2400"/>
              <a:buFont typeface="Arial"/>
              <a:buChar char="•"/>
            </a:pPr>
            <a:r>
              <a:rPr lang="en-US">
                <a:latin typeface="Calibri"/>
                <a:ea typeface="Calibri"/>
                <a:cs typeface="Calibri"/>
                <a:sym typeface="Calibri"/>
              </a:rPr>
              <a:t>Refer to any action that would extend the reliability and up time of production equipment, including routine care and servicing of equipment to prevent failures before they occur</a:t>
            </a:r>
            <a:endParaRPr/>
          </a:p>
          <a:p>
            <a:pPr indent="-342900" lvl="0" marL="914400" rtl="0" algn="l">
              <a:spcBef>
                <a:spcPts val="480"/>
              </a:spcBef>
              <a:spcAft>
                <a:spcPts val="0"/>
              </a:spcAft>
              <a:buClr>
                <a:schemeClr val="dk1"/>
              </a:buClr>
              <a:buSzPts val="2400"/>
              <a:buFont typeface="Arial"/>
              <a:buChar char="•"/>
            </a:pPr>
            <a:r>
              <a:rPr lang="en-US">
                <a:latin typeface="Calibri"/>
                <a:ea typeface="Calibri"/>
                <a:cs typeface="Calibri"/>
                <a:sym typeface="Calibri"/>
              </a:rPr>
              <a:t>Involve routine service, tests, measurements, adjustments, and part replacements to prevent equipment faults from occurring</a:t>
            </a:r>
            <a:endParaRPr/>
          </a:p>
        </p:txBody>
      </p:sp>
      <p:pic>
        <p:nvPicPr>
          <p:cNvPr id="586" name="Google Shape;586;p98"/>
          <p:cNvPicPr preferRelativeResize="0"/>
          <p:nvPr/>
        </p:nvPicPr>
        <p:blipFill rotWithShape="1">
          <a:blip r:embed="rId3">
            <a:alphaModFix/>
          </a:blip>
          <a:srcRect b="0" l="0" r="0" t="0"/>
          <a:stretch/>
        </p:blipFill>
        <p:spPr>
          <a:xfrm>
            <a:off x="2600412" y="3460669"/>
            <a:ext cx="3943176" cy="2471057"/>
          </a:xfrm>
          <a:prstGeom prst="rect">
            <a:avLst/>
          </a:prstGeom>
          <a:noFill/>
          <a:ln>
            <a:noFill/>
          </a:ln>
        </p:spPr>
      </p:pic>
      <p:sp>
        <p:nvSpPr>
          <p:cNvPr id="587" name="Google Shape;587;p98"/>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99"/>
          <p:cNvSpPr txBox="1"/>
          <p:nvPr>
            <p:ph type="title"/>
          </p:nvPr>
        </p:nvSpPr>
        <p:spPr>
          <a:xfrm>
            <a:off x="0" y="365598"/>
            <a:ext cx="9144000" cy="7159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594" name="Google Shape;594;p99"/>
          <p:cNvSpPr txBox="1"/>
          <p:nvPr>
            <p:ph idx="1" type="body"/>
          </p:nvPr>
        </p:nvSpPr>
        <p:spPr>
          <a:xfrm>
            <a:off x="710238" y="1855480"/>
            <a:ext cx="8229600" cy="2895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A drive belt was replaced as scheduled maintenance.  The baseline after break-in recorded production at 100 ppm.  The production rate after belt replacement should now  be __________.</a:t>
            </a:r>
            <a:endParaRPr/>
          </a:p>
        </p:txBody>
      </p:sp>
      <p:pic>
        <p:nvPicPr>
          <p:cNvPr descr="dreamstimefree_10053288.jpg" id="595" name="Google Shape;595;p99"/>
          <p:cNvPicPr preferRelativeResize="0"/>
          <p:nvPr/>
        </p:nvPicPr>
        <p:blipFill rotWithShape="1">
          <a:blip r:embed="rId3">
            <a:alphaModFix/>
          </a:blip>
          <a:srcRect b="26394" l="0" r="44167" t="0"/>
          <a:stretch/>
        </p:blipFill>
        <p:spPr>
          <a:xfrm>
            <a:off x="7371292" y="152400"/>
            <a:ext cx="1391707" cy="12954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596" name="Google Shape;596;p99"/>
          <p:cNvSpPr txBox="1"/>
          <p:nvPr/>
        </p:nvSpPr>
        <p:spPr>
          <a:xfrm>
            <a:off x="2318657" y="3775453"/>
            <a:ext cx="167706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0070C0"/>
                </a:solidFill>
                <a:latin typeface="Calibri"/>
                <a:ea typeface="Calibri"/>
                <a:cs typeface="Calibri"/>
                <a:sym typeface="Calibri"/>
              </a:rPr>
              <a:t>100 PPM</a:t>
            </a:r>
            <a:endParaRPr sz="3200">
              <a:solidFill>
                <a:srgbClr val="0070C0"/>
              </a:solidFill>
              <a:latin typeface="Calibri"/>
              <a:ea typeface="Calibri"/>
              <a:cs typeface="Calibri"/>
              <a:sym typeface="Calibri"/>
            </a:endParaRPr>
          </a:p>
        </p:txBody>
      </p:sp>
      <p:sp>
        <p:nvSpPr>
          <p:cNvPr id="597" name="Google Shape;597;p99"/>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
                                            <p:txEl>
                                              <p:pRg end="0" st="0"/>
                                            </p:txEl>
                                          </p:spTgt>
                                        </p:tgtEl>
                                        <p:attrNameLst>
                                          <p:attrName>style.visibility</p:attrName>
                                        </p:attrNameLst>
                                      </p:cBhvr>
                                      <p:to>
                                        <p:strVal val="visible"/>
                                      </p:to>
                                    </p:set>
                                    <p:animEffect filter="fade" transition="in">
                                      <p:cBhvr>
                                        <p:cTn dur="500"/>
                                        <p:tgtEl>
                                          <p:spTgt spid="59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100"/>
          <p:cNvSpPr txBox="1"/>
          <p:nvPr>
            <p:ph type="ctrTitle"/>
          </p:nvPr>
        </p:nvSpPr>
        <p:spPr>
          <a:xfrm>
            <a:off x="0" y="0"/>
            <a:ext cx="92456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Equipment Performance Indicators</a:t>
            </a:r>
            <a:endParaRPr/>
          </a:p>
        </p:txBody>
      </p:sp>
      <p:sp>
        <p:nvSpPr>
          <p:cNvPr id="604" name="Google Shape;604;p100"/>
          <p:cNvSpPr txBox="1"/>
          <p:nvPr>
            <p:ph idx="1" type="body"/>
          </p:nvPr>
        </p:nvSpPr>
        <p:spPr>
          <a:xfrm>
            <a:off x="961029" y="747200"/>
            <a:ext cx="8182971" cy="5387786"/>
          </a:xfrm>
          <a:prstGeom prst="rect">
            <a:avLst/>
          </a:prstGeom>
          <a:noFill/>
          <a:ln>
            <a:noFill/>
          </a:ln>
        </p:spPr>
        <p:txBody>
          <a:bodyPr anchorCtr="0" anchor="t" bIns="45700" lIns="91425" spcFirstLastPara="1" rIns="91425" wrap="square" tIns="45700">
            <a:noAutofit/>
          </a:bodyPr>
          <a:lstStyle/>
          <a:p>
            <a:pPr indent="-342900" lvl="0" marL="342900" rtl="0" algn="l">
              <a:lnSpc>
                <a:spcPct val="120000"/>
              </a:lnSpc>
              <a:spcBef>
                <a:spcPts val="0"/>
              </a:spcBef>
              <a:spcAft>
                <a:spcPts val="0"/>
              </a:spcAft>
              <a:buClr>
                <a:schemeClr val="dk1"/>
              </a:buClr>
              <a:buSzPts val="2200"/>
              <a:buFont typeface="Arial"/>
              <a:buChar char="•"/>
            </a:pPr>
            <a:r>
              <a:rPr lang="en-US" sz="2200">
                <a:latin typeface="Calibri"/>
                <a:ea typeface="Calibri"/>
                <a:cs typeface="Calibri"/>
                <a:sym typeface="Calibri"/>
              </a:rPr>
              <a:t>Overall equipment effectiveness (OEE)</a:t>
            </a:r>
            <a:endParaRPr sz="2200">
              <a:latin typeface="Calibri"/>
              <a:ea typeface="Calibri"/>
              <a:cs typeface="Calibri"/>
              <a:sym typeface="Calibri"/>
            </a:endParaRPr>
          </a:p>
          <a:p>
            <a:pPr indent="-342900" lvl="0" marL="342900" rtl="0" algn="l">
              <a:lnSpc>
                <a:spcPct val="120000"/>
              </a:lnSpc>
              <a:spcBef>
                <a:spcPts val="440"/>
              </a:spcBef>
              <a:spcAft>
                <a:spcPts val="0"/>
              </a:spcAft>
              <a:buClr>
                <a:schemeClr val="dk1"/>
              </a:buClr>
              <a:buSzPts val="2200"/>
              <a:buFont typeface="Arial"/>
              <a:buChar char="•"/>
            </a:pPr>
            <a:r>
              <a:rPr lang="en-US" sz="2200">
                <a:latin typeface="Calibri"/>
                <a:ea typeface="Calibri"/>
                <a:cs typeface="Calibri"/>
                <a:sym typeface="Calibri"/>
              </a:rPr>
              <a:t>Equipment downtime</a:t>
            </a:r>
            <a:endParaRPr/>
          </a:p>
          <a:p>
            <a:pPr indent="-342900" lvl="0" marL="342900" rtl="0" algn="l">
              <a:lnSpc>
                <a:spcPct val="120000"/>
              </a:lnSpc>
              <a:spcBef>
                <a:spcPts val="440"/>
              </a:spcBef>
              <a:spcAft>
                <a:spcPts val="0"/>
              </a:spcAft>
              <a:buClr>
                <a:schemeClr val="dk1"/>
              </a:buClr>
              <a:buSzPts val="2200"/>
              <a:buFont typeface="Arial"/>
              <a:buChar char="•"/>
            </a:pPr>
            <a:r>
              <a:rPr lang="en-US" sz="2200">
                <a:latin typeface="Calibri"/>
                <a:ea typeface="Calibri"/>
                <a:cs typeface="Calibri"/>
                <a:sym typeface="Calibri"/>
              </a:rPr>
              <a:t>Equipment capacity, utilization, running speed, or performance efficiency</a:t>
            </a:r>
            <a:endParaRPr sz="2200">
              <a:latin typeface="Calibri"/>
              <a:ea typeface="Calibri"/>
              <a:cs typeface="Calibri"/>
              <a:sym typeface="Calibri"/>
            </a:endParaRPr>
          </a:p>
          <a:p>
            <a:pPr indent="-342900" lvl="0" marL="342900" rtl="0" algn="l">
              <a:lnSpc>
                <a:spcPct val="120000"/>
              </a:lnSpc>
              <a:spcBef>
                <a:spcPts val="440"/>
              </a:spcBef>
              <a:spcAft>
                <a:spcPts val="0"/>
              </a:spcAft>
              <a:buClr>
                <a:schemeClr val="dk1"/>
              </a:buClr>
              <a:buSzPts val="2200"/>
              <a:buFont typeface="Arial"/>
              <a:buChar char="•"/>
            </a:pPr>
            <a:r>
              <a:rPr lang="en-US" sz="2200">
                <a:latin typeface="Calibri"/>
                <a:ea typeface="Calibri"/>
                <a:cs typeface="Calibri"/>
                <a:sym typeface="Calibri"/>
              </a:rPr>
              <a:t>Mean time between failure (MTBF) for pumps, motors, compressors, etc.</a:t>
            </a:r>
            <a:endParaRPr sz="2200">
              <a:latin typeface="Calibri"/>
              <a:ea typeface="Calibri"/>
              <a:cs typeface="Calibri"/>
              <a:sym typeface="Calibri"/>
            </a:endParaRPr>
          </a:p>
          <a:p>
            <a:pPr indent="-342900" lvl="0" marL="342900" rtl="0" algn="l">
              <a:lnSpc>
                <a:spcPct val="120000"/>
              </a:lnSpc>
              <a:spcBef>
                <a:spcPts val="440"/>
              </a:spcBef>
              <a:spcAft>
                <a:spcPts val="0"/>
              </a:spcAft>
              <a:buClr>
                <a:schemeClr val="dk1"/>
              </a:buClr>
              <a:buSzPts val="2200"/>
              <a:buFont typeface="Arial"/>
              <a:buChar char="•"/>
            </a:pPr>
            <a:r>
              <a:rPr lang="en-US" sz="2200">
                <a:latin typeface="Calibri"/>
                <a:ea typeface="Calibri"/>
                <a:cs typeface="Calibri"/>
                <a:sym typeface="Calibri"/>
              </a:rPr>
              <a:t>List of worst-performing equipment</a:t>
            </a:r>
            <a:endParaRPr sz="2200">
              <a:latin typeface="Calibri"/>
              <a:ea typeface="Calibri"/>
              <a:cs typeface="Calibri"/>
              <a:sym typeface="Calibri"/>
            </a:endParaRPr>
          </a:p>
          <a:p>
            <a:pPr indent="-342900" lvl="0" marL="342900" rtl="0" algn="l">
              <a:lnSpc>
                <a:spcPct val="120000"/>
              </a:lnSpc>
              <a:spcBef>
                <a:spcPts val="440"/>
              </a:spcBef>
              <a:spcAft>
                <a:spcPts val="0"/>
              </a:spcAft>
              <a:buClr>
                <a:schemeClr val="dk1"/>
              </a:buClr>
              <a:buSzPts val="2200"/>
              <a:buFont typeface="Arial"/>
              <a:buChar char="•"/>
            </a:pPr>
            <a:r>
              <a:rPr lang="en-US" sz="2200">
                <a:latin typeface="Calibri"/>
                <a:ea typeface="Calibri"/>
                <a:cs typeface="Calibri"/>
                <a:sym typeface="Calibri"/>
              </a:rPr>
              <a:t>Set-up or change-over times</a:t>
            </a:r>
            <a:endParaRPr sz="2200">
              <a:latin typeface="Calibri"/>
              <a:ea typeface="Calibri"/>
              <a:cs typeface="Calibri"/>
              <a:sym typeface="Calibri"/>
            </a:endParaRPr>
          </a:p>
          <a:p>
            <a:pPr indent="-342900" lvl="0" marL="342900" rtl="0" algn="l">
              <a:lnSpc>
                <a:spcPct val="120000"/>
              </a:lnSpc>
              <a:spcBef>
                <a:spcPts val="440"/>
              </a:spcBef>
              <a:spcAft>
                <a:spcPts val="0"/>
              </a:spcAft>
              <a:buClr>
                <a:schemeClr val="dk1"/>
              </a:buClr>
              <a:buSzPts val="2200"/>
              <a:buFont typeface="Arial"/>
              <a:buChar char="•"/>
            </a:pPr>
            <a:r>
              <a:rPr lang="en-US" sz="2200">
                <a:latin typeface="Calibri"/>
                <a:ea typeface="Calibri"/>
                <a:cs typeface="Calibri"/>
                <a:sym typeface="Calibri"/>
              </a:rPr>
              <a:t>Start-up and shut-down times</a:t>
            </a:r>
            <a:endParaRPr sz="2200">
              <a:latin typeface="Calibri"/>
              <a:ea typeface="Calibri"/>
              <a:cs typeface="Calibri"/>
              <a:sym typeface="Calibri"/>
            </a:endParaRPr>
          </a:p>
          <a:p>
            <a:pPr indent="-342900" lvl="0" marL="342900" rtl="0" algn="l">
              <a:lnSpc>
                <a:spcPct val="120000"/>
              </a:lnSpc>
              <a:spcBef>
                <a:spcPts val="440"/>
              </a:spcBef>
              <a:spcAft>
                <a:spcPts val="0"/>
              </a:spcAft>
              <a:buClr>
                <a:schemeClr val="dk1"/>
              </a:buClr>
              <a:buSzPts val="2200"/>
              <a:buFont typeface="Arial"/>
              <a:buChar char="•"/>
            </a:pPr>
            <a:r>
              <a:rPr lang="en-US" sz="2200">
                <a:latin typeface="Calibri"/>
                <a:ea typeface="Calibri"/>
                <a:cs typeface="Calibri"/>
                <a:sym typeface="Calibri"/>
              </a:rPr>
              <a:t>Monthly costs for each type of equipment (pumps, motors, compressors, etc.)</a:t>
            </a:r>
            <a:endParaRPr sz="2200">
              <a:latin typeface="Calibri"/>
              <a:ea typeface="Calibri"/>
              <a:cs typeface="Calibri"/>
              <a:sym typeface="Calibri"/>
            </a:endParaRPr>
          </a:p>
          <a:p>
            <a:pPr indent="-342900" lvl="0" marL="342900" rtl="0" algn="l">
              <a:lnSpc>
                <a:spcPct val="120000"/>
              </a:lnSpc>
              <a:spcBef>
                <a:spcPts val="440"/>
              </a:spcBef>
              <a:spcAft>
                <a:spcPts val="0"/>
              </a:spcAft>
              <a:buClr>
                <a:schemeClr val="dk1"/>
              </a:buClr>
              <a:buSzPts val="2200"/>
              <a:buFont typeface="Arial"/>
              <a:buChar char="•"/>
            </a:pPr>
            <a:r>
              <a:rPr lang="en-US" sz="2200">
                <a:latin typeface="Calibri"/>
                <a:ea typeface="Calibri"/>
                <a:cs typeface="Calibri"/>
                <a:sym typeface="Calibri"/>
              </a:rPr>
              <a:t>Monthly costs for each asset center </a:t>
            </a:r>
            <a:endParaRPr/>
          </a:p>
        </p:txBody>
      </p:sp>
      <p:sp>
        <p:nvSpPr>
          <p:cNvPr id="605" name="Google Shape;605;p100"/>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101"/>
          <p:cNvSpPr txBox="1"/>
          <p:nvPr>
            <p:ph type="ctrTitle"/>
          </p:nvPr>
        </p:nvSpPr>
        <p:spPr>
          <a:xfrm>
            <a:off x="0" y="237931"/>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Condition-Based Maintenance Indicators</a:t>
            </a:r>
            <a:endParaRPr sz="4000">
              <a:solidFill>
                <a:schemeClr val="dk1"/>
              </a:solidFill>
              <a:latin typeface="Calibri"/>
              <a:ea typeface="Calibri"/>
              <a:cs typeface="Calibri"/>
              <a:sym typeface="Calibri"/>
            </a:endParaRPr>
          </a:p>
        </p:txBody>
      </p:sp>
      <p:sp>
        <p:nvSpPr>
          <p:cNvPr id="612" name="Google Shape;612;p101"/>
          <p:cNvSpPr txBox="1"/>
          <p:nvPr>
            <p:ph idx="1" type="body"/>
          </p:nvPr>
        </p:nvSpPr>
        <p:spPr>
          <a:xfrm>
            <a:off x="166006" y="1094241"/>
            <a:ext cx="8814707" cy="452755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a:latin typeface="Calibri"/>
                <a:ea typeface="Calibri"/>
                <a:cs typeface="Calibri"/>
                <a:sym typeface="Calibri"/>
              </a:rPr>
              <a:t>Physical machine characteristics are identified that collectively indicate the current condition of the machine </a:t>
            </a:r>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Each of these characteristics is measured, analyzed, and recorded so that trends can be recognized</a:t>
            </a:r>
            <a:endParaRPr/>
          </a:p>
          <a:p>
            <a:pPr indent="-342900" lvl="0" marL="342900" rtl="0" algn="l">
              <a:spcBef>
                <a:spcPts val="480"/>
              </a:spcBef>
              <a:spcAft>
                <a:spcPts val="0"/>
              </a:spcAft>
              <a:buClr>
                <a:schemeClr val="dk1"/>
              </a:buClr>
              <a:buSzPts val="2400"/>
              <a:buFont typeface="Arial"/>
              <a:buChar char="•"/>
            </a:pPr>
            <a:r>
              <a:rPr lang="en-US">
                <a:latin typeface="Calibri"/>
                <a:ea typeface="Calibri"/>
                <a:cs typeface="Calibri"/>
                <a:sym typeface="Calibri"/>
              </a:rPr>
              <a:t>The goal is to identify anomalies in the characteristics being measured, which may indicate a change in equipment health</a:t>
            </a:r>
            <a:endParaRPr/>
          </a:p>
        </p:txBody>
      </p:sp>
      <p:pic>
        <p:nvPicPr>
          <p:cNvPr descr="dipstick.jpg" id="613" name="Google Shape;613;p101"/>
          <p:cNvPicPr preferRelativeResize="0"/>
          <p:nvPr/>
        </p:nvPicPr>
        <p:blipFill rotWithShape="1">
          <a:blip r:embed="rId3">
            <a:alphaModFix/>
          </a:blip>
          <a:srcRect b="31880" l="0" r="0" t="27247"/>
          <a:stretch/>
        </p:blipFill>
        <p:spPr>
          <a:xfrm>
            <a:off x="2292473" y="4477032"/>
            <a:ext cx="3983252" cy="1221009"/>
          </a:xfrm>
          <a:prstGeom prst="rect">
            <a:avLst/>
          </a:prstGeom>
          <a:noFill/>
          <a:ln>
            <a:noFill/>
          </a:ln>
        </p:spPr>
      </p:pic>
      <p:sp>
        <p:nvSpPr>
          <p:cNvPr id="614" name="Google Shape;614;p101"/>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102"/>
          <p:cNvSpPr txBox="1"/>
          <p:nvPr>
            <p:ph type="ctrTitle"/>
          </p:nvPr>
        </p:nvSpPr>
        <p:spPr>
          <a:xfrm>
            <a:off x="0" y="0"/>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Equipment Condition Monitoring</a:t>
            </a:r>
            <a:endParaRPr sz="4000">
              <a:solidFill>
                <a:schemeClr val="dk1"/>
              </a:solidFill>
              <a:latin typeface="Calibri"/>
              <a:ea typeface="Calibri"/>
              <a:cs typeface="Calibri"/>
              <a:sym typeface="Calibri"/>
            </a:endParaRPr>
          </a:p>
        </p:txBody>
      </p:sp>
      <p:sp>
        <p:nvSpPr>
          <p:cNvPr id="621" name="Google Shape;621;p102"/>
          <p:cNvSpPr txBox="1"/>
          <p:nvPr>
            <p:ph idx="1" type="body"/>
          </p:nvPr>
        </p:nvSpPr>
        <p:spPr>
          <a:xfrm>
            <a:off x="474329" y="887481"/>
            <a:ext cx="8326438" cy="5194342"/>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2200"/>
              <a:buNone/>
            </a:pPr>
            <a:r>
              <a:rPr lang="en-US" sz="2200">
                <a:latin typeface="Calibri"/>
                <a:ea typeface="Calibri"/>
                <a:cs typeface="Calibri"/>
                <a:sym typeface="Calibri"/>
              </a:rPr>
              <a:t>Equipment condition monitoring is done through several methods, including:</a:t>
            </a:r>
            <a:endParaRPr sz="2200">
              <a:latin typeface="Calibri"/>
              <a:ea typeface="Calibri"/>
              <a:cs typeface="Calibri"/>
              <a:sym typeface="Calibri"/>
            </a:endParaRPr>
          </a:p>
          <a:p>
            <a:pPr indent="-342900" lvl="0" marL="914400" rtl="0" algn="l">
              <a:spcBef>
                <a:spcPts val="1800"/>
              </a:spcBef>
              <a:spcAft>
                <a:spcPts val="0"/>
              </a:spcAft>
              <a:buClr>
                <a:schemeClr val="dk1"/>
              </a:buClr>
              <a:buSzPts val="2200"/>
              <a:buFont typeface="Arial"/>
              <a:buChar char="•"/>
            </a:pPr>
            <a:r>
              <a:rPr lang="en-US" sz="2200">
                <a:latin typeface="Calibri"/>
                <a:ea typeface="Calibri"/>
                <a:cs typeface="Calibri"/>
                <a:sym typeface="Calibri"/>
              </a:rPr>
              <a:t>Vibration analysis</a:t>
            </a:r>
            <a:endParaRPr/>
          </a:p>
          <a:p>
            <a:pPr indent="-342900" lvl="0" marL="914400" rtl="0" algn="l">
              <a:spcBef>
                <a:spcPts val="440"/>
              </a:spcBef>
              <a:spcAft>
                <a:spcPts val="0"/>
              </a:spcAft>
              <a:buClr>
                <a:schemeClr val="dk1"/>
              </a:buClr>
              <a:buSzPts val="2200"/>
              <a:buFont typeface="Arial"/>
              <a:buChar char="•"/>
            </a:pPr>
            <a:r>
              <a:rPr lang="en-US" sz="2200">
                <a:latin typeface="Calibri"/>
                <a:ea typeface="Calibri"/>
                <a:cs typeface="Calibri"/>
                <a:sym typeface="Calibri"/>
              </a:rPr>
              <a:t>Temperatures (thermography)</a:t>
            </a:r>
            <a:endParaRPr/>
          </a:p>
          <a:p>
            <a:pPr indent="-342900" lvl="0" marL="914400" rtl="0" algn="l">
              <a:spcBef>
                <a:spcPts val="440"/>
              </a:spcBef>
              <a:spcAft>
                <a:spcPts val="0"/>
              </a:spcAft>
              <a:buClr>
                <a:schemeClr val="dk1"/>
              </a:buClr>
              <a:buSzPts val="2200"/>
              <a:buFont typeface="Arial"/>
              <a:buChar char="•"/>
            </a:pPr>
            <a:r>
              <a:rPr lang="en-US" sz="2200">
                <a:latin typeface="Calibri"/>
                <a:ea typeface="Calibri"/>
                <a:cs typeface="Calibri"/>
                <a:sym typeface="Calibri"/>
              </a:rPr>
              <a:t>Fluid analysis (tribology)</a:t>
            </a:r>
            <a:endParaRPr/>
          </a:p>
          <a:p>
            <a:pPr indent="-342900" lvl="0" marL="914400" rtl="0" algn="l">
              <a:spcBef>
                <a:spcPts val="440"/>
              </a:spcBef>
              <a:spcAft>
                <a:spcPts val="0"/>
              </a:spcAft>
              <a:buClr>
                <a:schemeClr val="dk1"/>
              </a:buClr>
              <a:buSzPts val="2200"/>
              <a:buFont typeface="Arial"/>
              <a:buChar char="•"/>
            </a:pPr>
            <a:r>
              <a:rPr lang="en-US" sz="2200">
                <a:latin typeface="Calibri"/>
                <a:ea typeface="Calibri"/>
                <a:cs typeface="Calibri"/>
                <a:sym typeface="Calibri"/>
              </a:rPr>
              <a:t>Visual inspection</a:t>
            </a:r>
            <a:endParaRPr/>
          </a:p>
          <a:p>
            <a:pPr indent="-342900" lvl="0" marL="914400" rtl="0" algn="l">
              <a:spcBef>
                <a:spcPts val="440"/>
              </a:spcBef>
              <a:spcAft>
                <a:spcPts val="0"/>
              </a:spcAft>
              <a:buClr>
                <a:schemeClr val="dk1"/>
              </a:buClr>
              <a:buSzPts val="2200"/>
              <a:buFont typeface="Arial"/>
              <a:buChar char="•"/>
            </a:pPr>
            <a:r>
              <a:rPr lang="en-US" sz="2200">
                <a:latin typeface="Calibri"/>
                <a:ea typeface="Calibri"/>
                <a:cs typeface="Calibri"/>
                <a:sym typeface="Calibri"/>
              </a:rPr>
              <a:t>Magnaflux</a:t>
            </a:r>
            <a:endParaRPr sz="2200">
              <a:latin typeface="Calibri"/>
              <a:ea typeface="Calibri"/>
              <a:cs typeface="Calibri"/>
              <a:sym typeface="Calibri"/>
            </a:endParaRPr>
          </a:p>
          <a:p>
            <a:pPr indent="-342900" lvl="0" marL="914400" rtl="0" algn="l">
              <a:spcBef>
                <a:spcPts val="440"/>
              </a:spcBef>
              <a:spcAft>
                <a:spcPts val="0"/>
              </a:spcAft>
              <a:buClr>
                <a:schemeClr val="dk1"/>
              </a:buClr>
              <a:buSzPts val="2200"/>
              <a:buFont typeface="Arial"/>
              <a:buChar char="•"/>
            </a:pPr>
            <a:r>
              <a:rPr lang="en-US" sz="2200">
                <a:latin typeface="Calibri"/>
                <a:ea typeface="Calibri"/>
                <a:cs typeface="Calibri"/>
                <a:sym typeface="Calibri"/>
              </a:rPr>
              <a:t>Changes in noise or sounds</a:t>
            </a:r>
            <a:endParaRPr/>
          </a:p>
          <a:p>
            <a:pPr indent="-342900" lvl="0" marL="914400" rtl="0" algn="l">
              <a:spcBef>
                <a:spcPts val="440"/>
              </a:spcBef>
              <a:spcAft>
                <a:spcPts val="0"/>
              </a:spcAft>
              <a:buClr>
                <a:schemeClr val="dk1"/>
              </a:buClr>
              <a:buSzPts val="2200"/>
              <a:buFont typeface="Arial"/>
              <a:buChar char="•"/>
            </a:pPr>
            <a:r>
              <a:rPr lang="en-US" sz="2200">
                <a:latin typeface="Calibri"/>
                <a:ea typeface="Calibri"/>
                <a:cs typeface="Calibri"/>
                <a:sym typeface="Calibri"/>
              </a:rPr>
              <a:t>Ultrasonic</a:t>
            </a:r>
            <a:endParaRPr/>
          </a:p>
          <a:p>
            <a:pPr indent="-342900" lvl="0" marL="914400" rtl="0" algn="l">
              <a:spcBef>
                <a:spcPts val="440"/>
              </a:spcBef>
              <a:spcAft>
                <a:spcPts val="0"/>
              </a:spcAft>
              <a:buClr>
                <a:schemeClr val="dk1"/>
              </a:buClr>
              <a:buSzPts val="2200"/>
              <a:buFont typeface="Arial"/>
              <a:buChar char="•"/>
            </a:pPr>
            <a:r>
              <a:rPr lang="en-US" sz="2200">
                <a:latin typeface="Calibri"/>
                <a:ea typeface="Calibri"/>
                <a:cs typeface="Calibri"/>
                <a:sym typeface="Calibri"/>
              </a:rPr>
              <a:t>Operational-dynamics analysis</a:t>
            </a:r>
            <a:endParaRPr/>
          </a:p>
          <a:p>
            <a:pPr indent="-342900" lvl="0" marL="914400" rtl="0" algn="l">
              <a:spcBef>
                <a:spcPts val="440"/>
              </a:spcBef>
              <a:spcAft>
                <a:spcPts val="0"/>
              </a:spcAft>
              <a:buClr>
                <a:schemeClr val="dk1"/>
              </a:buClr>
              <a:buSzPts val="2200"/>
              <a:buFont typeface="Arial"/>
              <a:buChar char="•"/>
            </a:pPr>
            <a:r>
              <a:rPr lang="en-US" sz="2200">
                <a:latin typeface="Calibri"/>
                <a:ea typeface="Calibri"/>
                <a:cs typeface="Calibri"/>
                <a:sym typeface="Calibri"/>
              </a:rPr>
              <a:t>Electrical monitoring</a:t>
            </a:r>
            <a:endParaRPr/>
          </a:p>
          <a:p>
            <a:pPr indent="-342900" lvl="0" marL="914400" rtl="0" algn="l">
              <a:spcBef>
                <a:spcPts val="440"/>
              </a:spcBef>
              <a:spcAft>
                <a:spcPts val="0"/>
              </a:spcAft>
              <a:buClr>
                <a:schemeClr val="dk1"/>
              </a:buClr>
              <a:buSzPts val="2200"/>
              <a:buFont typeface="Arial"/>
              <a:buChar char="•"/>
            </a:pPr>
            <a:r>
              <a:rPr lang="en-US" sz="2200">
                <a:latin typeface="Calibri"/>
                <a:ea typeface="Calibri"/>
                <a:cs typeface="Calibri"/>
                <a:sym typeface="Calibri"/>
              </a:rPr>
              <a:t>Motor circuit testing</a:t>
            </a:r>
            <a:endParaRPr/>
          </a:p>
          <a:p>
            <a:pPr indent="-342900" lvl="0" marL="914400" rtl="0" algn="l">
              <a:spcBef>
                <a:spcPts val="440"/>
              </a:spcBef>
              <a:spcAft>
                <a:spcPts val="0"/>
              </a:spcAft>
              <a:buClr>
                <a:schemeClr val="dk1"/>
              </a:buClr>
              <a:buSzPts val="2200"/>
              <a:buFont typeface="Arial"/>
              <a:buChar char="•"/>
            </a:pPr>
            <a:r>
              <a:rPr lang="en-US" sz="2200">
                <a:latin typeface="Calibri"/>
                <a:ea typeface="Calibri"/>
                <a:cs typeface="Calibri"/>
                <a:sym typeface="Calibri"/>
              </a:rPr>
              <a:t>Failure analysis</a:t>
            </a:r>
            <a:endParaRPr sz="2200">
              <a:latin typeface="Calibri"/>
              <a:ea typeface="Calibri"/>
              <a:cs typeface="Calibri"/>
              <a:sym typeface="Calibri"/>
            </a:endParaRPr>
          </a:p>
        </p:txBody>
      </p:sp>
      <p:pic>
        <p:nvPicPr>
          <p:cNvPr descr="ccbm.jpg" id="622" name="Google Shape;622;p102"/>
          <p:cNvPicPr preferRelativeResize="0"/>
          <p:nvPr/>
        </p:nvPicPr>
        <p:blipFill rotWithShape="1">
          <a:blip r:embed="rId3">
            <a:alphaModFix/>
          </a:blip>
          <a:srcRect b="0" l="0" r="0" t="0"/>
          <a:stretch/>
        </p:blipFill>
        <p:spPr>
          <a:xfrm>
            <a:off x="5144899" y="2056044"/>
            <a:ext cx="3809831" cy="3124062"/>
          </a:xfrm>
          <a:prstGeom prst="rect">
            <a:avLst/>
          </a:prstGeom>
          <a:noFill/>
          <a:ln>
            <a:noFill/>
          </a:ln>
        </p:spPr>
      </p:pic>
      <p:sp>
        <p:nvSpPr>
          <p:cNvPr id="623" name="Google Shape;623;p102"/>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103"/>
          <p:cNvSpPr txBox="1"/>
          <p:nvPr>
            <p:ph type="title"/>
          </p:nvPr>
        </p:nvSpPr>
        <p:spPr>
          <a:xfrm>
            <a:off x="0" y="18164"/>
            <a:ext cx="9144000" cy="7794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Predictive Maintenance (PdM)</a:t>
            </a:r>
            <a:endParaRPr sz="4000"/>
          </a:p>
        </p:txBody>
      </p:sp>
      <p:sp>
        <p:nvSpPr>
          <p:cNvPr id="630" name="Google Shape;630;p103"/>
          <p:cNvSpPr txBox="1"/>
          <p:nvPr>
            <p:ph idx="1" type="body"/>
          </p:nvPr>
        </p:nvSpPr>
        <p:spPr>
          <a:xfrm>
            <a:off x="407691" y="1112193"/>
            <a:ext cx="8686800" cy="44037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t>PDM uses techniques that are designed to help determine the condition of in-service equipment in order to </a:t>
            </a:r>
            <a:r>
              <a:rPr lang="en-US" sz="2400">
                <a:solidFill>
                  <a:schemeClr val="accent2"/>
                </a:solidFill>
              </a:rPr>
              <a:t>predict</a:t>
            </a:r>
            <a:r>
              <a:rPr lang="en-US" sz="2400"/>
              <a:t> when maintenance should be performed. This approach promises cost savings over routine or time-based preventive maintenance, because tasks are performed only when warranted.</a:t>
            </a:r>
            <a:endParaRPr/>
          </a:p>
          <a:p>
            <a:pPr indent="0" lvl="0" marL="0" rtl="0" algn="l">
              <a:spcBef>
                <a:spcPts val="3000"/>
              </a:spcBef>
              <a:spcAft>
                <a:spcPts val="0"/>
              </a:spcAft>
              <a:buClr>
                <a:schemeClr val="dk1"/>
              </a:buClr>
              <a:buSzPts val="2400"/>
              <a:buNone/>
            </a:pPr>
            <a:r>
              <a:rPr lang="en-US" sz="2400"/>
              <a:t>	- Thermography (IR)</a:t>
            </a:r>
            <a:endParaRPr/>
          </a:p>
          <a:p>
            <a:pPr indent="0" lvl="0" marL="0" rtl="0" algn="l">
              <a:spcBef>
                <a:spcPts val="1200"/>
              </a:spcBef>
              <a:spcAft>
                <a:spcPts val="0"/>
              </a:spcAft>
              <a:buClr>
                <a:schemeClr val="dk1"/>
              </a:buClr>
              <a:buSzPts val="2400"/>
              <a:buNone/>
            </a:pPr>
            <a:r>
              <a:rPr lang="en-US" sz="2400"/>
              <a:t>	- Ultrasound</a:t>
            </a:r>
            <a:endParaRPr/>
          </a:p>
          <a:p>
            <a:pPr indent="0" lvl="0" marL="0" rtl="0" algn="l">
              <a:spcBef>
                <a:spcPts val="1200"/>
              </a:spcBef>
              <a:spcAft>
                <a:spcPts val="0"/>
              </a:spcAft>
              <a:buClr>
                <a:schemeClr val="dk1"/>
              </a:buClr>
              <a:buSzPts val="2400"/>
              <a:buNone/>
            </a:pPr>
            <a:r>
              <a:rPr lang="en-US" sz="2400"/>
              <a:t>	- Oil analysis</a:t>
            </a:r>
            <a:endParaRPr/>
          </a:p>
          <a:p>
            <a:pPr indent="0" lvl="0" marL="0" rtl="0" algn="l">
              <a:spcBef>
                <a:spcPts val="1200"/>
              </a:spcBef>
              <a:spcAft>
                <a:spcPts val="0"/>
              </a:spcAft>
              <a:buClr>
                <a:schemeClr val="dk1"/>
              </a:buClr>
              <a:buSzPts val="2400"/>
              <a:buNone/>
            </a:pPr>
            <a:r>
              <a:rPr lang="en-US" sz="2400"/>
              <a:t>	- Magnaflux</a:t>
            </a:r>
            <a:endParaRPr/>
          </a:p>
          <a:p>
            <a:pPr indent="0" lvl="0" marL="0" rtl="0" algn="l">
              <a:spcBef>
                <a:spcPts val="1680"/>
              </a:spcBef>
              <a:spcAft>
                <a:spcPts val="0"/>
              </a:spcAft>
              <a:buClr>
                <a:schemeClr val="dk1"/>
              </a:buClr>
              <a:buSzPts val="2400"/>
              <a:buNone/>
            </a:pPr>
            <a:r>
              <a:t/>
            </a:r>
            <a:endParaRPr sz="2400"/>
          </a:p>
        </p:txBody>
      </p:sp>
      <p:pic>
        <p:nvPicPr>
          <p:cNvPr descr="mechanical-thermography1-large.jpg" id="631" name="Google Shape;631;p103"/>
          <p:cNvPicPr preferRelativeResize="0"/>
          <p:nvPr/>
        </p:nvPicPr>
        <p:blipFill rotWithShape="1">
          <a:blip r:embed="rId3">
            <a:alphaModFix/>
          </a:blip>
          <a:srcRect b="0" l="0" r="0" t="0"/>
          <a:stretch/>
        </p:blipFill>
        <p:spPr>
          <a:xfrm>
            <a:off x="4982086" y="3408508"/>
            <a:ext cx="3394586" cy="2730114"/>
          </a:xfrm>
          <a:prstGeom prst="rect">
            <a:avLst/>
          </a:prstGeom>
          <a:noFill/>
          <a:ln>
            <a:noFill/>
          </a:ln>
        </p:spPr>
      </p:pic>
      <p:sp>
        <p:nvSpPr>
          <p:cNvPr id="632" name="Google Shape;632;p103"/>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104"/>
          <p:cNvSpPr txBox="1"/>
          <p:nvPr>
            <p:ph type="ctrTitle"/>
          </p:nvPr>
        </p:nvSpPr>
        <p:spPr>
          <a:xfrm>
            <a:off x="0" y="1756"/>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Predictive Maintenance</a:t>
            </a:r>
            <a:endParaRPr sz="4000">
              <a:solidFill>
                <a:schemeClr val="dk1"/>
              </a:solidFill>
              <a:latin typeface="Calibri"/>
              <a:ea typeface="Calibri"/>
              <a:cs typeface="Calibri"/>
              <a:sym typeface="Calibri"/>
            </a:endParaRPr>
          </a:p>
        </p:txBody>
      </p:sp>
      <p:sp>
        <p:nvSpPr>
          <p:cNvPr id="639" name="Google Shape;639;p104"/>
          <p:cNvSpPr txBox="1"/>
          <p:nvPr>
            <p:ph idx="1" type="body"/>
          </p:nvPr>
        </p:nvSpPr>
        <p:spPr>
          <a:xfrm>
            <a:off x="281485" y="748956"/>
            <a:ext cx="8352151" cy="524780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200"/>
              <a:buNone/>
            </a:pPr>
            <a:r>
              <a:rPr b="1" lang="en-US" sz="2200">
                <a:latin typeface="Calibri"/>
                <a:ea typeface="Calibri"/>
                <a:cs typeface="Calibri"/>
                <a:sym typeface="Calibri"/>
              </a:rPr>
              <a:t>Predictive maintenance</a:t>
            </a:r>
            <a:r>
              <a:rPr lang="en-US" sz="2200">
                <a:latin typeface="Calibri"/>
                <a:ea typeface="Calibri"/>
                <a:cs typeface="Calibri"/>
                <a:sym typeface="Calibri"/>
              </a:rPr>
              <a:t>:</a:t>
            </a:r>
            <a:endParaRPr sz="2200">
              <a:latin typeface="Calibri"/>
              <a:ea typeface="Calibri"/>
              <a:cs typeface="Calibri"/>
              <a:sym typeface="Calibri"/>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Identifies machine component parts before failure</a:t>
            </a:r>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Uses available technologies and methods</a:t>
            </a:r>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Assists in the goal of zero downtime or </a:t>
            </a:r>
            <a:br>
              <a:rPr lang="en-US" sz="2200">
                <a:latin typeface="Calibri"/>
                <a:ea typeface="Calibri"/>
                <a:cs typeface="Calibri"/>
                <a:sym typeface="Calibri"/>
              </a:rPr>
            </a:br>
            <a:r>
              <a:rPr lang="en-US" sz="2200">
                <a:latin typeface="Calibri"/>
                <a:ea typeface="Calibri"/>
                <a:cs typeface="Calibri"/>
                <a:sym typeface="Calibri"/>
              </a:rPr>
              <a:t>unscheduled maintenance</a:t>
            </a:r>
            <a:endParaRPr/>
          </a:p>
          <a:p>
            <a:pPr indent="0" lvl="0" marL="0" rtl="0" algn="l">
              <a:spcBef>
                <a:spcPts val="400"/>
              </a:spcBef>
              <a:spcAft>
                <a:spcPts val="0"/>
              </a:spcAft>
              <a:buClr>
                <a:schemeClr val="dk1"/>
              </a:buClr>
              <a:buSzPts val="2000"/>
              <a:buNone/>
            </a:pPr>
            <a:r>
              <a:rPr lang="en-US" sz="2000">
                <a:latin typeface="Calibri"/>
                <a:ea typeface="Calibri"/>
                <a:cs typeface="Calibri"/>
                <a:sym typeface="Calibri"/>
              </a:rPr>
              <a:t> </a:t>
            </a:r>
            <a:endParaRPr sz="2000">
              <a:latin typeface="Calibri"/>
              <a:ea typeface="Calibri"/>
              <a:cs typeface="Calibri"/>
              <a:sym typeface="Calibri"/>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Predictive maintenance prevents excessive wear, such as a V-belt pulley that is worn beyond usefulness (when the belt is touching the bottom of the groove).</a:t>
            </a:r>
            <a:endParaRPr/>
          </a:p>
          <a:p>
            <a:pPr indent="0" lvl="0" marL="0" rtl="0" algn="l">
              <a:spcBef>
                <a:spcPts val="440"/>
              </a:spcBef>
              <a:spcAft>
                <a:spcPts val="0"/>
              </a:spcAft>
              <a:buClr>
                <a:schemeClr val="dk1"/>
              </a:buClr>
              <a:buSzPts val="2200"/>
              <a:buNone/>
            </a:pPr>
            <a:r>
              <a:t/>
            </a:r>
            <a:endParaRPr sz="2200">
              <a:latin typeface="Calibri"/>
              <a:ea typeface="Calibri"/>
              <a:cs typeface="Calibri"/>
              <a:sym typeface="Calibri"/>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Proper predictive maintenance will help your </a:t>
            </a:r>
            <a:br>
              <a:rPr lang="en-US" sz="2200">
                <a:latin typeface="Calibri"/>
                <a:ea typeface="Calibri"/>
                <a:cs typeface="Calibri"/>
                <a:sym typeface="Calibri"/>
              </a:rPr>
            </a:br>
            <a:r>
              <a:rPr lang="en-US" sz="2200">
                <a:latin typeface="Calibri"/>
                <a:ea typeface="Calibri"/>
                <a:cs typeface="Calibri"/>
                <a:sym typeface="Calibri"/>
              </a:rPr>
              <a:t>facility maintain spare parts and pieces in </a:t>
            </a:r>
            <a:br>
              <a:rPr lang="en-US" sz="2200">
                <a:latin typeface="Calibri"/>
                <a:ea typeface="Calibri"/>
                <a:cs typeface="Calibri"/>
                <a:sym typeface="Calibri"/>
              </a:rPr>
            </a:br>
            <a:r>
              <a:rPr lang="en-US" sz="2200">
                <a:latin typeface="Calibri"/>
                <a:ea typeface="Calibri"/>
                <a:cs typeface="Calibri"/>
                <a:sym typeface="Calibri"/>
              </a:rPr>
              <a:t>stock, at all times.</a:t>
            </a:r>
            <a:endParaRPr/>
          </a:p>
        </p:txBody>
      </p:sp>
      <p:pic>
        <p:nvPicPr>
          <p:cNvPr id="640" name="Google Shape;640;p104"/>
          <p:cNvPicPr preferRelativeResize="0"/>
          <p:nvPr/>
        </p:nvPicPr>
        <p:blipFill rotWithShape="1">
          <a:blip r:embed="rId3">
            <a:alphaModFix/>
          </a:blip>
          <a:srcRect b="0" l="0" r="0" t="0"/>
          <a:stretch/>
        </p:blipFill>
        <p:spPr>
          <a:xfrm>
            <a:off x="5753154" y="3894652"/>
            <a:ext cx="3161967" cy="1945026"/>
          </a:xfrm>
          <a:prstGeom prst="rect">
            <a:avLst/>
          </a:prstGeom>
          <a:noFill/>
          <a:ln>
            <a:noFill/>
          </a:ln>
        </p:spPr>
      </p:pic>
      <p:sp>
        <p:nvSpPr>
          <p:cNvPr id="641" name="Google Shape;641;p104"/>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105"/>
          <p:cNvSpPr txBox="1"/>
          <p:nvPr>
            <p:ph type="ctrTitle"/>
          </p:nvPr>
        </p:nvSpPr>
        <p:spPr>
          <a:xfrm>
            <a:off x="0" y="-28029"/>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Predictive Maintenance Methods</a:t>
            </a:r>
            <a:endParaRPr sz="4000">
              <a:solidFill>
                <a:schemeClr val="dk1"/>
              </a:solidFill>
              <a:latin typeface="Calibri"/>
              <a:ea typeface="Calibri"/>
              <a:cs typeface="Calibri"/>
              <a:sym typeface="Calibri"/>
            </a:endParaRPr>
          </a:p>
        </p:txBody>
      </p:sp>
      <p:sp>
        <p:nvSpPr>
          <p:cNvPr id="648" name="Google Shape;648;p105"/>
          <p:cNvSpPr txBox="1"/>
          <p:nvPr>
            <p:ph idx="1" type="body"/>
          </p:nvPr>
        </p:nvSpPr>
        <p:spPr>
          <a:xfrm>
            <a:off x="440745" y="1017815"/>
            <a:ext cx="8360022" cy="4745032"/>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Clr>
                <a:schemeClr val="dk1"/>
              </a:buClr>
              <a:buSzPct val="100000"/>
              <a:buNone/>
            </a:pPr>
            <a:r>
              <a:rPr b="1" lang="en-US">
                <a:latin typeface="Calibri"/>
                <a:ea typeface="Calibri"/>
                <a:cs typeface="Calibri"/>
                <a:sym typeface="Calibri"/>
              </a:rPr>
              <a:t> </a:t>
            </a:r>
            <a:r>
              <a:rPr b="1" lang="en-US" sz="2400">
                <a:latin typeface="Calibri"/>
                <a:ea typeface="Calibri"/>
                <a:cs typeface="Calibri"/>
                <a:sym typeface="Calibri"/>
              </a:rPr>
              <a:t>Predictive Maintenance</a:t>
            </a:r>
            <a:r>
              <a:rPr lang="en-US" sz="2400">
                <a:latin typeface="Calibri"/>
                <a:ea typeface="Calibri"/>
                <a:cs typeface="Calibri"/>
                <a:sym typeface="Calibri"/>
              </a:rPr>
              <a:t>:</a:t>
            </a:r>
            <a:endParaRPr/>
          </a:p>
          <a:p>
            <a:pPr indent="-342900" lvl="0" marL="914400" rtl="0" algn="l">
              <a:spcBef>
                <a:spcPts val="444"/>
              </a:spcBef>
              <a:spcAft>
                <a:spcPts val="0"/>
              </a:spcAft>
              <a:buClr>
                <a:schemeClr val="dk1"/>
              </a:buClr>
              <a:buSzPct val="100000"/>
              <a:buChar char="•"/>
            </a:pPr>
            <a:r>
              <a:rPr lang="en-US" sz="2400">
                <a:latin typeface="Calibri"/>
                <a:ea typeface="Calibri"/>
                <a:cs typeface="Calibri"/>
                <a:sym typeface="Calibri"/>
              </a:rPr>
              <a:t>Measures and calculates the operational condition of manufacturing equipment</a:t>
            </a:r>
            <a:endParaRPr/>
          </a:p>
          <a:p>
            <a:pPr indent="-342900" lvl="0" marL="914400" rtl="0" algn="l">
              <a:spcBef>
                <a:spcPts val="444"/>
              </a:spcBef>
              <a:spcAft>
                <a:spcPts val="0"/>
              </a:spcAft>
              <a:buClr>
                <a:schemeClr val="dk1"/>
              </a:buClr>
              <a:buSzPct val="100000"/>
              <a:buChar char="•"/>
            </a:pPr>
            <a:r>
              <a:rPr lang="en-US" sz="2400">
                <a:latin typeface="Calibri"/>
                <a:ea typeface="Calibri"/>
                <a:cs typeface="Calibri"/>
                <a:sym typeface="Calibri"/>
              </a:rPr>
              <a:t>Improves quantity and quality of equipment output </a:t>
            </a:r>
            <a:endParaRPr/>
          </a:p>
          <a:p>
            <a:pPr indent="-342900" lvl="0" marL="914400" rtl="0" algn="l">
              <a:spcBef>
                <a:spcPts val="444"/>
              </a:spcBef>
              <a:spcAft>
                <a:spcPts val="0"/>
              </a:spcAft>
              <a:buClr>
                <a:schemeClr val="dk1"/>
              </a:buClr>
              <a:buSzPct val="100000"/>
              <a:buChar char="•"/>
            </a:pPr>
            <a:r>
              <a:rPr lang="en-US" sz="2400">
                <a:latin typeface="Calibri"/>
                <a:ea typeface="Calibri"/>
                <a:cs typeface="Calibri"/>
                <a:sym typeface="Calibri"/>
              </a:rPr>
              <a:t>Detects and corrects problems before equipment fails</a:t>
            </a:r>
            <a:endParaRPr/>
          </a:p>
          <a:p>
            <a:pPr indent="0" lvl="0" marL="0" rtl="0" algn="l">
              <a:spcBef>
                <a:spcPts val="444"/>
              </a:spcBef>
              <a:spcAft>
                <a:spcPts val="0"/>
              </a:spcAft>
              <a:buClr>
                <a:schemeClr val="dk1"/>
              </a:buClr>
              <a:buSzPct val="100000"/>
              <a:buNone/>
            </a:pPr>
            <a:r>
              <a:t/>
            </a:r>
            <a:endParaRPr sz="2400">
              <a:latin typeface="Calibri"/>
              <a:ea typeface="Calibri"/>
              <a:cs typeface="Calibri"/>
              <a:sym typeface="Calibri"/>
            </a:endParaRPr>
          </a:p>
          <a:p>
            <a:pPr indent="0" lvl="0" marL="0" rtl="0" algn="l">
              <a:spcBef>
                <a:spcPts val="444"/>
              </a:spcBef>
              <a:spcAft>
                <a:spcPts val="0"/>
              </a:spcAft>
              <a:buClr>
                <a:schemeClr val="dk1"/>
              </a:buClr>
              <a:buSzPct val="100000"/>
              <a:buNone/>
            </a:pPr>
            <a:r>
              <a:rPr lang="en-US" sz="2400">
                <a:latin typeface="Calibri"/>
                <a:ea typeface="Calibri"/>
                <a:cs typeface="Calibri"/>
                <a:sym typeface="Calibri"/>
              </a:rPr>
              <a:t>The operative word here is “</a:t>
            </a:r>
            <a:r>
              <a:rPr lang="en-US" sz="2400" u="sng">
                <a:latin typeface="Calibri"/>
                <a:ea typeface="Calibri"/>
                <a:cs typeface="Calibri"/>
                <a:sym typeface="Calibri"/>
              </a:rPr>
              <a:t>before</a:t>
            </a:r>
            <a:r>
              <a:rPr lang="en-US" sz="2400">
                <a:latin typeface="Calibri"/>
                <a:ea typeface="Calibri"/>
                <a:cs typeface="Calibri"/>
                <a:sym typeface="Calibri"/>
              </a:rPr>
              <a:t>.” We absolutely want to prevent all breakdown maintenance.  Predictive Maintenance is essentially our way of nipping a machine’s problems in the bud.</a:t>
            </a:r>
            <a:endParaRPr sz="2400">
              <a:latin typeface="Calibri"/>
              <a:ea typeface="Calibri"/>
              <a:cs typeface="Calibri"/>
              <a:sym typeface="Calibri"/>
            </a:endParaRPr>
          </a:p>
          <a:p>
            <a:pPr indent="-285750" lvl="0" marL="914400" rtl="0" algn="l">
              <a:spcBef>
                <a:spcPts val="444"/>
              </a:spcBef>
              <a:spcAft>
                <a:spcPts val="0"/>
              </a:spcAft>
              <a:buClr>
                <a:schemeClr val="dk1"/>
              </a:buClr>
              <a:buSzPct val="100000"/>
              <a:buChar char="•"/>
            </a:pPr>
            <a:r>
              <a:rPr lang="en-US" sz="2400">
                <a:latin typeface="Calibri"/>
                <a:ea typeface="Calibri"/>
                <a:cs typeface="Calibri"/>
                <a:sym typeface="Calibri"/>
              </a:rPr>
              <a:t>Lowers maintenance costs as follows:</a:t>
            </a:r>
            <a:endParaRPr/>
          </a:p>
          <a:p>
            <a:pPr indent="-285750" lvl="1" marL="1195388" rtl="0" algn="l">
              <a:spcBef>
                <a:spcPts val="444"/>
              </a:spcBef>
              <a:spcAft>
                <a:spcPts val="0"/>
              </a:spcAft>
              <a:buClr>
                <a:schemeClr val="dk1"/>
              </a:buClr>
              <a:buSzPct val="100000"/>
              <a:buChar char="–"/>
            </a:pPr>
            <a:r>
              <a:rPr i="1" lang="en-US" sz="2400">
                <a:latin typeface="Calibri"/>
                <a:ea typeface="Calibri"/>
                <a:cs typeface="Calibri"/>
                <a:sym typeface="Calibri"/>
              </a:rPr>
              <a:t>Reduction in parts cost</a:t>
            </a:r>
            <a:endParaRPr/>
          </a:p>
          <a:p>
            <a:pPr indent="-285750" lvl="1" marL="1195388" rtl="0" algn="l">
              <a:spcBef>
                <a:spcPts val="444"/>
              </a:spcBef>
              <a:spcAft>
                <a:spcPts val="0"/>
              </a:spcAft>
              <a:buClr>
                <a:schemeClr val="dk1"/>
              </a:buClr>
              <a:buSzPct val="100000"/>
              <a:buChar char="–"/>
            </a:pPr>
            <a:r>
              <a:rPr i="1" lang="en-US" sz="2400">
                <a:latin typeface="Calibri"/>
                <a:ea typeface="Calibri"/>
                <a:cs typeface="Calibri"/>
                <a:sym typeface="Calibri"/>
              </a:rPr>
              <a:t>Reduction in overtime</a:t>
            </a:r>
            <a:endParaRPr/>
          </a:p>
          <a:p>
            <a:pPr indent="-285750" lvl="1" marL="1195388" rtl="0" algn="l">
              <a:spcBef>
                <a:spcPts val="444"/>
              </a:spcBef>
              <a:spcAft>
                <a:spcPts val="0"/>
              </a:spcAft>
              <a:buClr>
                <a:schemeClr val="dk1"/>
              </a:buClr>
              <a:buSzPct val="100000"/>
              <a:buChar char="–"/>
            </a:pPr>
            <a:r>
              <a:rPr i="1" lang="en-US" sz="2400">
                <a:latin typeface="Calibri"/>
                <a:ea typeface="Calibri"/>
                <a:cs typeface="Calibri"/>
                <a:sym typeface="Calibri"/>
              </a:rPr>
              <a:t>Extended time between equipment overhauls</a:t>
            </a:r>
            <a:endParaRPr/>
          </a:p>
        </p:txBody>
      </p:sp>
      <p:sp>
        <p:nvSpPr>
          <p:cNvPr id="649" name="Google Shape;649;p105"/>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106"/>
          <p:cNvSpPr txBox="1"/>
          <p:nvPr>
            <p:ph type="ctrTitle"/>
          </p:nvPr>
        </p:nvSpPr>
        <p:spPr>
          <a:xfrm>
            <a:off x="0" y="0"/>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Predictive Maintenance Technologies</a:t>
            </a:r>
            <a:endParaRPr/>
          </a:p>
        </p:txBody>
      </p:sp>
      <p:sp>
        <p:nvSpPr>
          <p:cNvPr id="656" name="Google Shape;656;p106"/>
          <p:cNvSpPr txBox="1"/>
          <p:nvPr>
            <p:ph idx="1" type="body"/>
          </p:nvPr>
        </p:nvSpPr>
        <p:spPr>
          <a:xfrm>
            <a:off x="194113" y="1021819"/>
            <a:ext cx="8606654" cy="33816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200"/>
              <a:buNone/>
            </a:pPr>
            <a:r>
              <a:rPr lang="en-US" sz="2200">
                <a:latin typeface="Calibri"/>
                <a:ea typeface="Calibri"/>
                <a:cs typeface="Calibri"/>
                <a:sym typeface="Calibri"/>
              </a:rPr>
              <a:t>Predictive Maintenance can be assisted through the use of several modern technologies, which we will explain in the coming slides.</a:t>
            </a:r>
            <a:endParaRPr/>
          </a:p>
          <a:p>
            <a:pPr indent="0" lvl="0" marL="0" rtl="0" algn="l">
              <a:spcBef>
                <a:spcPts val="400"/>
              </a:spcBef>
              <a:spcAft>
                <a:spcPts val="0"/>
              </a:spcAft>
              <a:buClr>
                <a:schemeClr val="dk1"/>
              </a:buClr>
              <a:buSzPts val="2000"/>
              <a:buNone/>
            </a:pPr>
            <a:r>
              <a:rPr lang="en-US" sz="2000">
                <a:latin typeface="Calibri"/>
                <a:ea typeface="Calibri"/>
                <a:cs typeface="Calibri"/>
                <a:sym typeface="Calibri"/>
              </a:rPr>
              <a:t> </a:t>
            </a:r>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A predictive maintenance program may use one (or all four) of the following:</a:t>
            </a:r>
            <a:endParaRPr sz="2200">
              <a:latin typeface="Calibri"/>
              <a:ea typeface="Calibri"/>
              <a:cs typeface="Calibri"/>
              <a:sym typeface="Calibri"/>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Tribology (oil analysis)</a:t>
            </a:r>
            <a:endParaRPr sz="2200">
              <a:latin typeface="Calibri"/>
              <a:ea typeface="Calibri"/>
              <a:cs typeface="Calibri"/>
              <a:sym typeface="Calibri"/>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Thermography (hot spots</a:t>
            </a:r>
            <a:endParaRPr sz="2200">
              <a:latin typeface="Calibri"/>
              <a:ea typeface="Calibri"/>
              <a:cs typeface="Calibri"/>
              <a:sym typeface="Calibri"/>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Ultrasonics (sound reflection)</a:t>
            </a:r>
            <a:endParaRPr sz="2200">
              <a:latin typeface="Calibri"/>
              <a:ea typeface="Calibri"/>
              <a:cs typeface="Calibri"/>
              <a:sym typeface="Calibri"/>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Vibration analysis (bearing failure)</a:t>
            </a:r>
            <a:endParaRPr/>
          </a:p>
          <a:p>
            <a:pPr indent="-342900" lvl="0" marL="914400" rtl="0" algn="l">
              <a:spcBef>
                <a:spcPts val="440"/>
              </a:spcBef>
              <a:spcAft>
                <a:spcPts val="0"/>
              </a:spcAft>
              <a:buClr>
                <a:schemeClr val="dk1"/>
              </a:buClr>
              <a:buSzPts val="2200"/>
              <a:buChar char="•"/>
            </a:pPr>
            <a:r>
              <a:rPr lang="en-US" sz="2200">
                <a:latin typeface="Calibri"/>
                <a:ea typeface="Calibri"/>
                <a:cs typeface="Calibri"/>
                <a:sym typeface="Calibri"/>
              </a:rPr>
              <a:t>Magnaflux (cracks in ferrous metal)</a:t>
            </a:r>
            <a:endParaRPr sz="2200">
              <a:latin typeface="Calibri"/>
              <a:ea typeface="Calibri"/>
              <a:cs typeface="Calibri"/>
              <a:sym typeface="Calibri"/>
            </a:endParaRPr>
          </a:p>
        </p:txBody>
      </p:sp>
      <p:pic>
        <p:nvPicPr>
          <p:cNvPr descr="Modern_Applications_of_Tribology_drops.jpg" id="657" name="Google Shape;657;p106"/>
          <p:cNvPicPr preferRelativeResize="0"/>
          <p:nvPr/>
        </p:nvPicPr>
        <p:blipFill rotWithShape="1">
          <a:blip r:embed="rId3">
            <a:alphaModFix/>
          </a:blip>
          <a:srcRect b="0" l="0" r="0" t="0"/>
          <a:stretch/>
        </p:blipFill>
        <p:spPr>
          <a:xfrm flipH="1">
            <a:off x="5881149" y="2881581"/>
            <a:ext cx="2589034" cy="2763512"/>
          </a:xfrm>
          <a:prstGeom prst="rect">
            <a:avLst/>
          </a:prstGeom>
          <a:noFill/>
          <a:ln>
            <a:noFill/>
          </a:ln>
        </p:spPr>
      </p:pic>
      <p:sp>
        <p:nvSpPr>
          <p:cNvPr id="658" name="Google Shape;658;p106"/>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107"/>
          <p:cNvSpPr txBox="1"/>
          <p:nvPr>
            <p:ph type="ctrTitle"/>
          </p:nvPr>
        </p:nvSpPr>
        <p:spPr>
          <a:xfrm>
            <a:off x="0" y="22672"/>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Tribology</a:t>
            </a:r>
            <a:endParaRPr sz="4000">
              <a:solidFill>
                <a:schemeClr val="dk1"/>
              </a:solidFill>
              <a:latin typeface="Calibri"/>
              <a:ea typeface="Calibri"/>
              <a:cs typeface="Calibri"/>
              <a:sym typeface="Calibri"/>
            </a:endParaRPr>
          </a:p>
        </p:txBody>
      </p:sp>
      <p:sp>
        <p:nvSpPr>
          <p:cNvPr id="665" name="Google Shape;665;p107"/>
          <p:cNvSpPr txBox="1"/>
          <p:nvPr>
            <p:ph idx="1" type="body"/>
          </p:nvPr>
        </p:nvSpPr>
        <p:spPr>
          <a:xfrm>
            <a:off x="0" y="1514769"/>
            <a:ext cx="8364220" cy="4029977"/>
          </a:xfrm>
          <a:prstGeom prst="rect">
            <a:avLst/>
          </a:prstGeom>
          <a:noFill/>
          <a:ln>
            <a:noFill/>
          </a:ln>
        </p:spPr>
        <p:txBody>
          <a:bodyPr anchorCtr="0" anchor="t" bIns="45700" lIns="91425" spcFirstLastPara="1" rIns="91425" wrap="square" tIns="45700">
            <a:normAutofit/>
          </a:bodyPr>
          <a:lstStyle/>
          <a:p>
            <a:pPr indent="-233362" lvl="1" marL="465138" rtl="0" algn="l">
              <a:spcBef>
                <a:spcPts val="0"/>
              </a:spcBef>
              <a:spcAft>
                <a:spcPts val="0"/>
              </a:spcAft>
              <a:buClr>
                <a:schemeClr val="dk1"/>
              </a:buClr>
              <a:buSzPts val="2400"/>
              <a:buFont typeface="Calibri"/>
              <a:buChar char="•"/>
            </a:pPr>
            <a:r>
              <a:rPr lang="en-US" sz="2400">
                <a:latin typeface="Calibri"/>
                <a:ea typeface="Calibri"/>
                <a:cs typeface="Calibri"/>
                <a:sym typeface="Calibri"/>
              </a:rPr>
              <a:t>Study of interaction of sliding surfaces</a:t>
            </a:r>
            <a:endParaRPr/>
          </a:p>
          <a:p>
            <a:pPr indent="-233362" lvl="1" marL="465138" rtl="0" algn="l">
              <a:spcBef>
                <a:spcPts val="0"/>
              </a:spcBef>
              <a:spcAft>
                <a:spcPts val="0"/>
              </a:spcAft>
              <a:buClr>
                <a:schemeClr val="dk1"/>
              </a:buClr>
              <a:buSzPts val="1400"/>
              <a:buFont typeface="Poppins Medium"/>
              <a:buNone/>
            </a:pPr>
            <a:r>
              <a:t/>
            </a:r>
            <a:endParaRPr sz="1400">
              <a:latin typeface="Calibri"/>
              <a:ea typeface="Calibri"/>
              <a:cs typeface="Calibri"/>
              <a:sym typeface="Calibri"/>
            </a:endParaRPr>
          </a:p>
          <a:p>
            <a:pPr indent="-233362" lvl="1" marL="465138" rtl="0" algn="l">
              <a:spcBef>
                <a:spcPts val="0"/>
              </a:spcBef>
              <a:spcAft>
                <a:spcPts val="0"/>
              </a:spcAft>
              <a:buClr>
                <a:schemeClr val="dk1"/>
              </a:buClr>
              <a:buSzPts val="2400"/>
              <a:buFont typeface="Calibri"/>
              <a:buChar char="•"/>
            </a:pPr>
            <a:r>
              <a:rPr lang="en-US" sz="2400">
                <a:latin typeface="Calibri"/>
                <a:ea typeface="Calibri"/>
                <a:cs typeface="Calibri"/>
                <a:sym typeface="Calibri"/>
              </a:rPr>
              <a:t>Focuses on friction, wear, and lubrication</a:t>
            </a:r>
            <a:endParaRPr/>
          </a:p>
          <a:p>
            <a:pPr indent="-233362" lvl="1" marL="465138" rtl="0" algn="l">
              <a:spcBef>
                <a:spcPts val="0"/>
              </a:spcBef>
              <a:spcAft>
                <a:spcPts val="0"/>
              </a:spcAft>
              <a:buClr>
                <a:schemeClr val="dk1"/>
              </a:buClr>
              <a:buSzPts val="1400"/>
              <a:buFont typeface="Poppins Medium"/>
              <a:buNone/>
            </a:pPr>
            <a:r>
              <a:t/>
            </a:r>
            <a:endParaRPr sz="1400">
              <a:latin typeface="Calibri"/>
              <a:ea typeface="Calibri"/>
              <a:cs typeface="Calibri"/>
              <a:sym typeface="Calibri"/>
            </a:endParaRPr>
          </a:p>
          <a:p>
            <a:pPr indent="-233362" lvl="1" marL="465138" rtl="0" algn="l">
              <a:spcBef>
                <a:spcPts val="0"/>
              </a:spcBef>
              <a:spcAft>
                <a:spcPts val="0"/>
              </a:spcAft>
              <a:buClr>
                <a:schemeClr val="dk1"/>
              </a:buClr>
              <a:buSzPts val="2400"/>
              <a:buFont typeface="Calibri"/>
              <a:buChar char="•"/>
            </a:pPr>
            <a:r>
              <a:rPr lang="en-US" sz="2400">
                <a:latin typeface="Calibri"/>
                <a:ea typeface="Calibri"/>
                <a:cs typeface="Calibri"/>
                <a:sym typeface="Calibri"/>
              </a:rPr>
              <a:t>Involves the analysis of lubricating oil to detect wear of machine components</a:t>
            </a:r>
            <a:endParaRPr/>
          </a:p>
          <a:p>
            <a:pPr indent="0" lvl="1" marL="231775" rtl="0" algn="l">
              <a:spcBef>
                <a:spcPts val="0"/>
              </a:spcBef>
              <a:spcAft>
                <a:spcPts val="0"/>
              </a:spcAft>
              <a:buClr>
                <a:schemeClr val="dk1"/>
              </a:buClr>
              <a:buSzPts val="2400"/>
              <a:buNone/>
            </a:pPr>
            <a:r>
              <a:t/>
            </a:r>
            <a:endParaRPr b="1" sz="2400">
              <a:latin typeface="Calibri"/>
              <a:ea typeface="Calibri"/>
              <a:cs typeface="Calibri"/>
              <a:sym typeface="Calibri"/>
            </a:endParaRPr>
          </a:p>
          <a:p>
            <a:pPr indent="0" lvl="1" marL="231775" rtl="0" algn="l">
              <a:spcBef>
                <a:spcPts val="0"/>
              </a:spcBef>
              <a:spcAft>
                <a:spcPts val="0"/>
              </a:spcAft>
              <a:buClr>
                <a:schemeClr val="dk1"/>
              </a:buClr>
              <a:buSzPts val="2400"/>
              <a:buNone/>
            </a:pPr>
            <a:r>
              <a:rPr lang="en-US" sz="2400">
                <a:latin typeface="Calibri"/>
                <a:ea typeface="Calibri"/>
                <a:cs typeface="Calibri"/>
                <a:sym typeface="Calibri"/>
              </a:rPr>
              <a:t>Tribology is often used to analyze the effect of movement and friction on various lubricants (gels, oils, etc.).</a:t>
            </a:r>
            <a:endParaRPr/>
          </a:p>
          <a:p>
            <a:pPr indent="0" lvl="1" marL="231775" rtl="0" algn="l">
              <a:spcBef>
                <a:spcPts val="0"/>
              </a:spcBef>
              <a:spcAft>
                <a:spcPts val="0"/>
              </a:spcAft>
              <a:buClr>
                <a:schemeClr val="dk1"/>
              </a:buClr>
              <a:buSzPts val="2400"/>
              <a:buNone/>
            </a:pPr>
            <a:r>
              <a:t/>
            </a:r>
            <a:endParaRPr sz="2400">
              <a:latin typeface="Calibri"/>
              <a:ea typeface="Calibri"/>
              <a:cs typeface="Calibri"/>
              <a:sym typeface="Calibri"/>
            </a:endParaRPr>
          </a:p>
          <a:p>
            <a:pPr indent="0" lvl="1" marL="231775" rtl="0" algn="l">
              <a:spcBef>
                <a:spcPts val="0"/>
              </a:spcBef>
              <a:spcAft>
                <a:spcPts val="0"/>
              </a:spcAft>
              <a:buClr>
                <a:schemeClr val="dk1"/>
              </a:buClr>
              <a:buSzPts val="2400"/>
              <a:buNone/>
            </a:pPr>
            <a:r>
              <a:rPr lang="en-US" sz="2400">
                <a:latin typeface="Calibri"/>
                <a:ea typeface="Calibri"/>
                <a:cs typeface="Calibri"/>
                <a:sym typeface="Calibri"/>
              </a:rPr>
              <a:t>One important category of oil analysis is oil viscosity</a:t>
            </a:r>
            <a:endParaRPr sz="2400">
              <a:latin typeface="Calibri"/>
              <a:ea typeface="Calibri"/>
              <a:cs typeface="Calibri"/>
              <a:sym typeface="Calibri"/>
            </a:endParaRPr>
          </a:p>
        </p:txBody>
      </p:sp>
      <p:pic>
        <p:nvPicPr>
          <p:cNvPr descr="IMAGE_TRIANGLE.jpg" id="666" name="Google Shape;666;p107"/>
          <p:cNvPicPr preferRelativeResize="0"/>
          <p:nvPr/>
        </p:nvPicPr>
        <p:blipFill rotWithShape="1">
          <a:blip r:embed="rId3">
            <a:alphaModFix/>
          </a:blip>
          <a:srcRect b="0" l="0" r="0" t="0"/>
          <a:stretch/>
        </p:blipFill>
        <p:spPr>
          <a:xfrm>
            <a:off x="5969000" y="133270"/>
            <a:ext cx="3175000" cy="2565400"/>
          </a:xfrm>
          <a:prstGeom prst="rect">
            <a:avLst/>
          </a:prstGeom>
          <a:noFill/>
          <a:ln>
            <a:noFill/>
          </a:ln>
        </p:spPr>
      </p:pic>
      <p:sp>
        <p:nvSpPr>
          <p:cNvPr id="667" name="Google Shape;667;p107"/>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108"/>
          <p:cNvSpPr txBox="1"/>
          <p:nvPr>
            <p:ph type="title"/>
          </p:nvPr>
        </p:nvSpPr>
        <p:spPr>
          <a:xfrm>
            <a:off x="0" y="392000"/>
            <a:ext cx="9144000" cy="95902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674" name="Google Shape;674;p108"/>
          <p:cNvSpPr txBox="1"/>
          <p:nvPr>
            <p:ph idx="1" type="body"/>
          </p:nvPr>
        </p:nvSpPr>
        <p:spPr>
          <a:xfrm>
            <a:off x="190499" y="1465964"/>
            <a:ext cx="8757557" cy="2895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If suspended metal products were found in an oil analysis, it would likely indicate _______________ .</a:t>
            </a:r>
            <a:endParaRPr/>
          </a:p>
        </p:txBody>
      </p:sp>
      <p:pic>
        <p:nvPicPr>
          <p:cNvPr descr="dreamstimefree_10053288.jpg" id="675" name="Google Shape;675;p108"/>
          <p:cNvPicPr preferRelativeResize="0"/>
          <p:nvPr/>
        </p:nvPicPr>
        <p:blipFill rotWithShape="1">
          <a:blip r:embed="rId3">
            <a:alphaModFix/>
          </a:blip>
          <a:srcRect b="26394" l="0" r="44167" t="0"/>
          <a:stretch/>
        </p:blipFill>
        <p:spPr>
          <a:xfrm>
            <a:off x="7371292" y="152400"/>
            <a:ext cx="1391707" cy="12954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www.hydraquip.co.uk/wp-content/uploads/2014/07/Oil-Analysis-Report.jpg" id="676" name="Google Shape;676;p108"/>
          <p:cNvPicPr preferRelativeResize="0"/>
          <p:nvPr/>
        </p:nvPicPr>
        <p:blipFill rotWithShape="1">
          <a:blip r:embed="rId4">
            <a:alphaModFix/>
          </a:blip>
          <a:srcRect b="29666" l="-5294" r="5294" t="405"/>
          <a:stretch/>
        </p:blipFill>
        <p:spPr>
          <a:xfrm>
            <a:off x="2590800" y="2837472"/>
            <a:ext cx="4411001" cy="3084512"/>
          </a:xfrm>
          <a:prstGeom prst="rect">
            <a:avLst/>
          </a:prstGeom>
          <a:noFill/>
          <a:ln>
            <a:noFill/>
          </a:ln>
        </p:spPr>
      </p:pic>
      <p:sp>
        <p:nvSpPr>
          <p:cNvPr id="677" name="Google Shape;677;p108"/>
          <p:cNvSpPr txBox="1"/>
          <p:nvPr/>
        </p:nvSpPr>
        <p:spPr>
          <a:xfrm>
            <a:off x="5548964" y="1935622"/>
            <a:ext cx="312117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0070C0"/>
                </a:solidFill>
                <a:latin typeface="Calibri"/>
                <a:ea typeface="Calibri"/>
                <a:cs typeface="Calibri"/>
                <a:sym typeface="Calibri"/>
              </a:rPr>
              <a:t>bearing problems</a:t>
            </a:r>
            <a:endParaRPr sz="3200">
              <a:solidFill>
                <a:srgbClr val="0070C0"/>
              </a:solidFill>
              <a:latin typeface="Calibri"/>
              <a:ea typeface="Calibri"/>
              <a:cs typeface="Calibri"/>
              <a:sym typeface="Calibri"/>
            </a:endParaRPr>
          </a:p>
        </p:txBody>
      </p:sp>
      <p:sp>
        <p:nvSpPr>
          <p:cNvPr id="678" name="Google Shape;678;p108"/>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109"/>
          <p:cNvSpPr txBox="1"/>
          <p:nvPr>
            <p:ph type="ctrTitle"/>
          </p:nvPr>
        </p:nvSpPr>
        <p:spPr>
          <a:xfrm>
            <a:off x="0" y="183358"/>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Thermography</a:t>
            </a:r>
            <a:endParaRPr sz="4000">
              <a:solidFill>
                <a:schemeClr val="dk1"/>
              </a:solidFill>
              <a:latin typeface="Calibri"/>
              <a:ea typeface="Calibri"/>
              <a:cs typeface="Calibri"/>
              <a:sym typeface="Calibri"/>
            </a:endParaRPr>
          </a:p>
        </p:txBody>
      </p:sp>
      <p:sp>
        <p:nvSpPr>
          <p:cNvPr id="685" name="Google Shape;685;p109"/>
          <p:cNvSpPr txBox="1"/>
          <p:nvPr>
            <p:ph idx="1" type="body"/>
          </p:nvPr>
        </p:nvSpPr>
        <p:spPr>
          <a:xfrm>
            <a:off x="86621" y="901180"/>
            <a:ext cx="8426007" cy="350282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Thermographic technology is based on the following facts:</a:t>
            </a:r>
            <a:endParaRPr sz="2800">
              <a:latin typeface="Calibri"/>
              <a:ea typeface="Calibri"/>
              <a:cs typeface="Calibri"/>
              <a:sym typeface="Calibri"/>
            </a:endParaRPr>
          </a:p>
          <a:p>
            <a:pPr indent="-342900" lvl="0" marL="914400" rtl="0" algn="l">
              <a:spcBef>
                <a:spcPts val="560"/>
              </a:spcBef>
              <a:spcAft>
                <a:spcPts val="0"/>
              </a:spcAft>
              <a:buClr>
                <a:schemeClr val="dk1"/>
              </a:buClr>
              <a:buSzPts val="2800"/>
              <a:buChar char="•"/>
            </a:pPr>
            <a:r>
              <a:rPr lang="en-US" sz="2800">
                <a:latin typeface="Calibri"/>
                <a:ea typeface="Calibri"/>
                <a:cs typeface="Calibri"/>
                <a:sym typeface="Calibri"/>
              </a:rPr>
              <a:t>All objects emit infrared (IR) radiation (a.k.a. light)</a:t>
            </a:r>
            <a:endParaRPr/>
          </a:p>
          <a:p>
            <a:pPr indent="-342900" lvl="0" marL="914400" rtl="0" algn="l">
              <a:spcBef>
                <a:spcPts val="560"/>
              </a:spcBef>
              <a:spcAft>
                <a:spcPts val="0"/>
              </a:spcAft>
              <a:buClr>
                <a:schemeClr val="dk1"/>
              </a:buClr>
              <a:buSzPts val="2800"/>
              <a:buChar char="•"/>
            </a:pPr>
            <a:r>
              <a:rPr lang="en-US" sz="2800">
                <a:latin typeface="Calibri"/>
                <a:ea typeface="Calibri"/>
                <a:cs typeface="Calibri"/>
                <a:sym typeface="Calibri"/>
              </a:rPr>
              <a:t>IR radiation (light) is emitted at different frequencies (light spectrum)</a:t>
            </a:r>
            <a:endParaRPr/>
          </a:p>
          <a:p>
            <a:pPr indent="-342900" lvl="0" marL="914400" rtl="0" algn="l">
              <a:spcBef>
                <a:spcPts val="560"/>
              </a:spcBef>
              <a:spcAft>
                <a:spcPts val="0"/>
              </a:spcAft>
              <a:buClr>
                <a:schemeClr val="dk1"/>
              </a:buClr>
              <a:buSzPts val="2800"/>
              <a:buChar char="•"/>
            </a:pPr>
            <a:r>
              <a:rPr lang="en-US" sz="2800">
                <a:latin typeface="Calibri"/>
                <a:ea typeface="Calibri"/>
                <a:cs typeface="Calibri"/>
                <a:sym typeface="Calibri"/>
              </a:rPr>
              <a:t>The frequency of IR radiation, or color of light, is related to temperature </a:t>
            </a:r>
            <a:endParaRPr/>
          </a:p>
        </p:txBody>
      </p:sp>
      <p:pic>
        <p:nvPicPr>
          <p:cNvPr descr="infrared_ir_thermography_in.gif" id="686" name="Google Shape;686;p109"/>
          <p:cNvPicPr preferRelativeResize="0"/>
          <p:nvPr/>
        </p:nvPicPr>
        <p:blipFill rotWithShape="1">
          <a:blip r:embed="rId3">
            <a:alphaModFix/>
          </a:blip>
          <a:srcRect b="0" l="0" r="0" t="0"/>
          <a:stretch/>
        </p:blipFill>
        <p:spPr>
          <a:xfrm>
            <a:off x="5088486" y="4086274"/>
            <a:ext cx="2954489" cy="1917035"/>
          </a:xfrm>
          <a:prstGeom prst="rect">
            <a:avLst/>
          </a:prstGeom>
          <a:noFill/>
          <a:ln>
            <a:noFill/>
          </a:ln>
        </p:spPr>
      </p:pic>
      <p:sp>
        <p:nvSpPr>
          <p:cNvPr id="687" name="Google Shape;687;p109"/>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110"/>
          <p:cNvSpPr txBox="1"/>
          <p:nvPr>
            <p:ph type="ctrTitle"/>
          </p:nvPr>
        </p:nvSpPr>
        <p:spPr>
          <a:xfrm>
            <a:off x="0" y="28444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Thermography </a:t>
            </a:r>
            <a:r>
              <a:rPr lang="en-US">
                <a:solidFill>
                  <a:schemeClr val="dk1"/>
                </a:solidFill>
                <a:latin typeface="Calibri"/>
                <a:ea typeface="Calibri"/>
                <a:cs typeface="Calibri"/>
                <a:sym typeface="Calibri"/>
              </a:rPr>
              <a:t>(Cont’d.)</a:t>
            </a:r>
            <a:endParaRPr>
              <a:solidFill>
                <a:schemeClr val="dk1"/>
              </a:solidFill>
              <a:latin typeface="Calibri"/>
              <a:ea typeface="Calibri"/>
              <a:cs typeface="Calibri"/>
              <a:sym typeface="Calibri"/>
            </a:endParaRPr>
          </a:p>
        </p:txBody>
      </p:sp>
      <p:sp>
        <p:nvSpPr>
          <p:cNvPr id="694" name="Google Shape;694;p110"/>
          <p:cNvSpPr txBox="1"/>
          <p:nvPr>
            <p:ph idx="1" type="body"/>
          </p:nvPr>
        </p:nvSpPr>
        <p:spPr>
          <a:xfrm>
            <a:off x="305189" y="1142203"/>
            <a:ext cx="8495578" cy="77742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This slide shows a thermographic image of a motor and gearbox (lighter colors denote more heat).</a:t>
            </a:r>
            <a:endParaRPr/>
          </a:p>
        </p:txBody>
      </p:sp>
      <p:pic>
        <p:nvPicPr>
          <p:cNvPr id="695" name="Google Shape;695;p110"/>
          <p:cNvPicPr preferRelativeResize="0"/>
          <p:nvPr/>
        </p:nvPicPr>
        <p:blipFill rotWithShape="1">
          <a:blip r:embed="rId3">
            <a:alphaModFix/>
          </a:blip>
          <a:srcRect b="0" l="0" r="0" t="0"/>
          <a:stretch/>
        </p:blipFill>
        <p:spPr>
          <a:xfrm>
            <a:off x="2241550" y="2333172"/>
            <a:ext cx="4660900" cy="3594100"/>
          </a:xfrm>
          <a:prstGeom prst="rect">
            <a:avLst/>
          </a:prstGeom>
          <a:noFill/>
          <a:ln>
            <a:noFill/>
          </a:ln>
        </p:spPr>
      </p:pic>
      <p:sp>
        <p:nvSpPr>
          <p:cNvPr id="696" name="Google Shape;696;p110"/>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111"/>
          <p:cNvSpPr txBox="1"/>
          <p:nvPr>
            <p:ph type="ctrTitle"/>
          </p:nvPr>
        </p:nvSpPr>
        <p:spPr>
          <a:xfrm>
            <a:off x="0" y="237931"/>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Thermography </a:t>
            </a:r>
            <a:r>
              <a:rPr lang="en-US">
                <a:solidFill>
                  <a:schemeClr val="dk1"/>
                </a:solidFill>
                <a:latin typeface="Calibri"/>
                <a:ea typeface="Calibri"/>
                <a:cs typeface="Calibri"/>
                <a:sym typeface="Calibri"/>
              </a:rPr>
              <a:t>(Cont’d.)</a:t>
            </a:r>
            <a:endParaRPr sz="4000">
              <a:latin typeface="Calibri"/>
              <a:ea typeface="Calibri"/>
              <a:cs typeface="Calibri"/>
              <a:sym typeface="Calibri"/>
            </a:endParaRPr>
          </a:p>
        </p:txBody>
      </p:sp>
      <p:sp>
        <p:nvSpPr>
          <p:cNvPr id="703" name="Google Shape;703;p111"/>
          <p:cNvSpPr txBox="1"/>
          <p:nvPr>
            <p:ph idx="1" type="body"/>
          </p:nvPr>
        </p:nvSpPr>
        <p:spPr>
          <a:xfrm>
            <a:off x="759215" y="1106744"/>
            <a:ext cx="7161730" cy="41887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200"/>
              <a:buNone/>
            </a:pPr>
            <a:r>
              <a:rPr lang="en-US" sz="3200">
                <a:latin typeface="Calibri"/>
                <a:ea typeface="Calibri"/>
                <a:cs typeface="Calibri"/>
                <a:sym typeface="Calibri"/>
              </a:rPr>
              <a:t>This image is of a bearing assembly.</a:t>
            </a:r>
            <a:endParaRPr/>
          </a:p>
        </p:txBody>
      </p:sp>
      <p:pic>
        <p:nvPicPr>
          <p:cNvPr id="704" name="Google Shape;704;p111"/>
          <p:cNvPicPr preferRelativeResize="0"/>
          <p:nvPr/>
        </p:nvPicPr>
        <p:blipFill rotWithShape="1">
          <a:blip r:embed="rId3">
            <a:alphaModFix/>
          </a:blip>
          <a:srcRect b="0" l="0" r="0" t="0"/>
          <a:stretch/>
        </p:blipFill>
        <p:spPr>
          <a:xfrm>
            <a:off x="1883002" y="1695670"/>
            <a:ext cx="5649912" cy="4576932"/>
          </a:xfrm>
          <a:prstGeom prst="rect">
            <a:avLst/>
          </a:prstGeom>
          <a:noFill/>
          <a:ln>
            <a:noFill/>
          </a:ln>
        </p:spPr>
      </p:pic>
      <p:sp>
        <p:nvSpPr>
          <p:cNvPr id="705" name="Google Shape;705;p111"/>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112"/>
          <p:cNvSpPr txBox="1"/>
          <p:nvPr>
            <p:ph type="ctrTitle"/>
          </p:nvPr>
        </p:nvSpPr>
        <p:spPr>
          <a:xfrm>
            <a:off x="48323" y="167951"/>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Ultrasonics</a:t>
            </a:r>
            <a:endParaRPr sz="4000">
              <a:solidFill>
                <a:schemeClr val="dk1"/>
              </a:solidFill>
              <a:latin typeface="Calibri"/>
              <a:ea typeface="Calibri"/>
              <a:cs typeface="Calibri"/>
              <a:sym typeface="Calibri"/>
            </a:endParaRPr>
          </a:p>
        </p:txBody>
      </p:sp>
      <p:sp>
        <p:nvSpPr>
          <p:cNvPr id="712" name="Google Shape;712;p112"/>
          <p:cNvSpPr txBox="1"/>
          <p:nvPr>
            <p:ph idx="1" type="body"/>
          </p:nvPr>
        </p:nvSpPr>
        <p:spPr>
          <a:xfrm>
            <a:off x="238702" y="899268"/>
            <a:ext cx="7119200" cy="283284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Ultrasonic devices detect reflected sound waves.</a:t>
            </a:r>
            <a:endParaRPr sz="2400">
              <a:latin typeface="Calibri"/>
              <a:ea typeface="Calibri"/>
              <a:cs typeface="Calibri"/>
              <a:sym typeface="Calibri"/>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Ultrasonic devices are typically used to:</a:t>
            </a:r>
            <a:endParaRPr sz="2400">
              <a:latin typeface="Calibri"/>
              <a:ea typeface="Calibri"/>
              <a:cs typeface="Calibri"/>
              <a:sym typeface="Calibri"/>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Detect leaks in systems under pressure</a:t>
            </a:r>
            <a:endParaRPr/>
          </a:p>
          <a:p>
            <a:pPr indent="-342900" lvl="0" marL="914400" rtl="0" algn="l">
              <a:spcBef>
                <a:spcPts val="480"/>
              </a:spcBef>
              <a:spcAft>
                <a:spcPts val="0"/>
              </a:spcAft>
              <a:buClr>
                <a:schemeClr val="dk1"/>
              </a:buClr>
              <a:buSzPts val="2400"/>
              <a:buChar char="•"/>
            </a:pPr>
            <a:r>
              <a:rPr lang="en-US" sz="2400">
                <a:latin typeface="Calibri"/>
                <a:ea typeface="Calibri"/>
                <a:cs typeface="Calibri"/>
                <a:sym typeface="Calibri"/>
              </a:rPr>
              <a:t>Detect leaks in systems under vacuum</a:t>
            </a:r>
            <a:endParaRPr/>
          </a:p>
        </p:txBody>
      </p:sp>
      <p:pic>
        <p:nvPicPr>
          <p:cNvPr descr="Ultrasonic_pipeline_test.jpg" id="713" name="Google Shape;713;p112"/>
          <p:cNvPicPr preferRelativeResize="0"/>
          <p:nvPr/>
        </p:nvPicPr>
        <p:blipFill rotWithShape="1">
          <a:blip r:embed="rId3">
            <a:alphaModFix/>
          </a:blip>
          <a:srcRect b="0" l="0" r="0" t="0"/>
          <a:stretch/>
        </p:blipFill>
        <p:spPr>
          <a:xfrm>
            <a:off x="2824774" y="3223463"/>
            <a:ext cx="3591098" cy="2693324"/>
          </a:xfrm>
          <a:prstGeom prst="rect">
            <a:avLst/>
          </a:prstGeom>
          <a:noFill/>
          <a:ln>
            <a:noFill/>
          </a:ln>
          <a:effectLst>
            <a:outerShdw blurRad="101600" rotWithShape="0" algn="tl" dir="2700000" dist="152400">
              <a:srgbClr val="000000"/>
            </a:outerShdw>
          </a:effectLst>
        </p:spPr>
      </p:pic>
      <p:sp>
        <p:nvSpPr>
          <p:cNvPr id="714" name="Google Shape;714;p112"/>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113"/>
          <p:cNvSpPr txBox="1"/>
          <p:nvPr>
            <p:ph type="ctrTitle"/>
          </p:nvPr>
        </p:nvSpPr>
        <p:spPr>
          <a:xfrm>
            <a:off x="0" y="166017"/>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Vibration Analysis</a:t>
            </a:r>
            <a:endParaRPr sz="4000">
              <a:solidFill>
                <a:schemeClr val="dk1"/>
              </a:solidFill>
              <a:latin typeface="Calibri"/>
              <a:ea typeface="Calibri"/>
              <a:cs typeface="Calibri"/>
              <a:sym typeface="Calibri"/>
            </a:endParaRPr>
          </a:p>
        </p:txBody>
      </p:sp>
      <p:sp>
        <p:nvSpPr>
          <p:cNvPr id="721" name="Google Shape;721;p113"/>
          <p:cNvSpPr txBox="1"/>
          <p:nvPr>
            <p:ph idx="1" type="body"/>
          </p:nvPr>
        </p:nvSpPr>
        <p:spPr>
          <a:xfrm>
            <a:off x="640714" y="976097"/>
            <a:ext cx="8350885" cy="84697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Vibration analysis monitors the condition of equipment and diagnoses faults.</a:t>
            </a:r>
            <a:endParaRPr/>
          </a:p>
        </p:txBody>
      </p:sp>
      <p:pic>
        <p:nvPicPr>
          <p:cNvPr id="722" name="Google Shape;722;p113"/>
          <p:cNvPicPr preferRelativeResize="0"/>
          <p:nvPr/>
        </p:nvPicPr>
        <p:blipFill rotWithShape="1">
          <a:blip r:embed="rId3">
            <a:alphaModFix/>
          </a:blip>
          <a:srcRect b="0" l="0" r="0" t="0"/>
          <a:stretch/>
        </p:blipFill>
        <p:spPr>
          <a:xfrm>
            <a:off x="1988230" y="1797204"/>
            <a:ext cx="5867400" cy="4229100"/>
          </a:xfrm>
          <a:prstGeom prst="rect">
            <a:avLst/>
          </a:prstGeom>
          <a:noFill/>
          <a:ln>
            <a:noFill/>
          </a:ln>
        </p:spPr>
      </p:pic>
      <p:sp>
        <p:nvSpPr>
          <p:cNvPr id="723" name="Google Shape;723;p113"/>
          <p:cNvSpPr/>
          <p:nvPr/>
        </p:nvSpPr>
        <p:spPr>
          <a:xfrm>
            <a:off x="5440452" y="3793340"/>
            <a:ext cx="3551148" cy="9233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Poppins Black"/>
                <a:ea typeface="Poppins Black"/>
                <a:cs typeface="Poppins Black"/>
                <a:sym typeface="Poppins Black"/>
              </a:rPr>
              <a:t>If machine parts or belts are worn excessively, vibration may be more severe than usual.</a:t>
            </a:r>
            <a:endParaRPr/>
          </a:p>
        </p:txBody>
      </p:sp>
      <p:sp>
        <p:nvSpPr>
          <p:cNvPr id="724" name="Google Shape;724;p113"/>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114"/>
          <p:cNvSpPr txBox="1"/>
          <p:nvPr>
            <p:ph type="title"/>
          </p:nvPr>
        </p:nvSpPr>
        <p:spPr>
          <a:xfrm>
            <a:off x="0" y="423360"/>
            <a:ext cx="9144000" cy="812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731" name="Google Shape;731;p114"/>
          <p:cNvSpPr txBox="1"/>
          <p:nvPr>
            <p:ph idx="1" type="body"/>
          </p:nvPr>
        </p:nvSpPr>
        <p:spPr>
          <a:xfrm>
            <a:off x="85195" y="1558679"/>
            <a:ext cx="8928176" cy="2895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The most common cause of fan vibration  is </a:t>
            </a:r>
            <a:br>
              <a:rPr lang="en-US"/>
            </a:br>
            <a:r>
              <a:rPr lang="en-US"/>
              <a:t>___________________ .</a:t>
            </a:r>
            <a:endParaRPr/>
          </a:p>
        </p:txBody>
      </p:sp>
      <p:pic>
        <p:nvPicPr>
          <p:cNvPr descr="dreamstimefree_10053288.jpg" id="732" name="Google Shape;732;p114"/>
          <p:cNvPicPr preferRelativeResize="0"/>
          <p:nvPr/>
        </p:nvPicPr>
        <p:blipFill rotWithShape="1">
          <a:blip r:embed="rId3">
            <a:alphaModFix/>
          </a:blip>
          <a:srcRect b="26394" l="0" r="44167" t="0"/>
          <a:stretch/>
        </p:blipFill>
        <p:spPr>
          <a:xfrm>
            <a:off x="7371292" y="152400"/>
            <a:ext cx="1391707" cy="12954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forum.ih8mud.com/attachments/011-jpg.706952/" id="733" name="Google Shape;733;p114"/>
          <p:cNvPicPr preferRelativeResize="0"/>
          <p:nvPr/>
        </p:nvPicPr>
        <p:blipFill rotWithShape="1">
          <a:blip r:embed="rId4">
            <a:alphaModFix/>
          </a:blip>
          <a:srcRect b="10737" l="0" r="0" t="14429"/>
          <a:stretch/>
        </p:blipFill>
        <p:spPr>
          <a:xfrm>
            <a:off x="4361222" y="2362842"/>
            <a:ext cx="3600183" cy="3592129"/>
          </a:xfrm>
          <a:prstGeom prst="rect">
            <a:avLst/>
          </a:prstGeom>
          <a:noFill/>
          <a:ln>
            <a:noFill/>
          </a:ln>
        </p:spPr>
      </p:pic>
      <p:sp>
        <p:nvSpPr>
          <p:cNvPr id="734" name="Google Shape;734;p114"/>
          <p:cNvSpPr txBox="1"/>
          <p:nvPr/>
        </p:nvSpPr>
        <p:spPr>
          <a:xfrm>
            <a:off x="261258" y="2132009"/>
            <a:ext cx="363131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70C0"/>
                </a:solidFill>
                <a:latin typeface="Calibri"/>
                <a:ea typeface="Calibri"/>
                <a:cs typeface="Calibri"/>
                <a:sym typeface="Calibri"/>
              </a:rPr>
              <a:t>Sediment / product buildup</a:t>
            </a:r>
            <a:endParaRPr/>
          </a:p>
        </p:txBody>
      </p:sp>
      <p:sp>
        <p:nvSpPr>
          <p:cNvPr id="735" name="Google Shape;735;p114"/>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115"/>
          <p:cNvSpPr txBox="1"/>
          <p:nvPr>
            <p:ph type="title"/>
          </p:nvPr>
        </p:nvSpPr>
        <p:spPr>
          <a:xfrm>
            <a:off x="0" y="108967"/>
            <a:ext cx="9144000" cy="84595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Total Productive Maintenance</a:t>
            </a:r>
            <a:endParaRPr sz="4000"/>
          </a:p>
        </p:txBody>
      </p:sp>
      <p:sp>
        <p:nvSpPr>
          <p:cNvPr id="742" name="Google Shape;742;p115"/>
          <p:cNvSpPr txBox="1"/>
          <p:nvPr>
            <p:ph idx="1" type="body"/>
          </p:nvPr>
        </p:nvSpPr>
        <p:spPr>
          <a:xfrm>
            <a:off x="229510" y="954917"/>
            <a:ext cx="8675003" cy="1896758"/>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3000"/>
              <a:buNone/>
            </a:pPr>
            <a:r>
              <a:rPr lang="en-US" sz="3000"/>
              <a:t>TPM is a system of maintaining and improving the integrity of production and quality systems through the machines, equipment, processes, and employees that add business value to the organization</a:t>
            </a:r>
            <a:endParaRPr sz="3000"/>
          </a:p>
        </p:txBody>
      </p:sp>
      <p:pic>
        <p:nvPicPr>
          <p:cNvPr descr="http://www.leanproduction.com/images/traditional-tpm-model.gif" id="743" name="Google Shape;743;p115"/>
          <p:cNvPicPr preferRelativeResize="0"/>
          <p:nvPr/>
        </p:nvPicPr>
        <p:blipFill rotWithShape="1">
          <a:blip r:embed="rId3">
            <a:alphaModFix/>
          </a:blip>
          <a:srcRect b="0" l="0" r="0" t="0"/>
          <a:stretch/>
        </p:blipFill>
        <p:spPr>
          <a:xfrm>
            <a:off x="2217058" y="2647507"/>
            <a:ext cx="4556435" cy="3364753"/>
          </a:xfrm>
          <a:prstGeom prst="rect">
            <a:avLst/>
          </a:prstGeom>
          <a:noFill/>
          <a:ln>
            <a:noFill/>
          </a:ln>
        </p:spPr>
      </p:pic>
      <p:sp>
        <p:nvSpPr>
          <p:cNvPr id="744" name="Google Shape;744;p115"/>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116"/>
          <p:cNvSpPr txBox="1"/>
          <p:nvPr>
            <p:ph type="ctrTitle"/>
          </p:nvPr>
        </p:nvSpPr>
        <p:spPr>
          <a:xfrm>
            <a:off x="0" y="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Total Productive Maintenance</a:t>
            </a:r>
            <a:endParaRPr/>
          </a:p>
        </p:txBody>
      </p:sp>
      <p:sp>
        <p:nvSpPr>
          <p:cNvPr id="751" name="Google Shape;751;p116"/>
          <p:cNvSpPr txBox="1"/>
          <p:nvPr>
            <p:ph idx="1" type="body"/>
          </p:nvPr>
        </p:nvSpPr>
        <p:spPr>
          <a:xfrm>
            <a:off x="144552" y="827915"/>
            <a:ext cx="8854896" cy="5196086"/>
          </a:xfrm>
          <a:prstGeom prst="rect">
            <a:avLst/>
          </a:prstGeom>
          <a:noFill/>
          <a:ln>
            <a:noFill/>
          </a:ln>
        </p:spPr>
        <p:txBody>
          <a:bodyPr anchorCtr="0" anchor="t" bIns="45700" lIns="91425" spcFirstLastPara="1" rIns="91425" wrap="square" tIns="45700">
            <a:normAutofit/>
          </a:bodyPr>
          <a:lstStyle/>
          <a:p>
            <a:pPr indent="-342900" lvl="0" marL="365760" rtl="0" algn="l">
              <a:spcBef>
                <a:spcPts val="0"/>
              </a:spcBef>
              <a:spcAft>
                <a:spcPts val="0"/>
              </a:spcAft>
              <a:buClr>
                <a:schemeClr val="dk1"/>
              </a:buClr>
              <a:buSzPts val="2400"/>
              <a:buFont typeface="Noto Sans Symbols"/>
              <a:buChar char="▪"/>
            </a:pPr>
            <a:r>
              <a:rPr lang="en-US" sz="2400">
                <a:latin typeface="Calibri"/>
                <a:ea typeface="Calibri"/>
                <a:cs typeface="Calibri"/>
                <a:sym typeface="Calibri"/>
              </a:rPr>
              <a:t>Total Productive Maintenance (TPM) is the ideal framework for performing efficient and effect maintenance activities on the manufacturing floor.</a:t>
            </a:r>
            <a:endParaRPr sz="2400">
              <a:latin typeface="Calibri"/>
              <a:ea typeface="Calibri"/>
              <a:cs typeface="Calibri"/>
              <a:sym typeface="Calibri"/>
            </a:endParaRPr>
          </a:p>
          <a:p>
            <a:pPr indent="-342900" lvl="0" marL="365760" rtl="0" algn="l">
              <a:spcBef>
                <a:spcPts val="2280"/>
              </a:spcBef>
              <a:spcAft>
                <a:spcPts val="0"/>
              </a:spcAft>
              <a:buClr>
                <a:schemeClr val="dk1"/>
              </a:buClr>
              <a:buSzPts val="2400"/>
              <a:buFont typeface="Noto Sans Symbols"/>
              <a:buChar char="▪"/>
            </a:pPr>
            <a:r>
              <a:rPr lang="en-US" sz="2400">
                <a:latin typeface="Calibri"/>
                <a:ea typeface="Calibri"/>
                <a:cs typeface="Calibri"/>
                <a:sym typeface="Calibri"/>
              </a:rPr>
              <a:t>Basically, a Total Productive Maintenance framework encompasses all of the steps needed by a facility to reach their maximum effectiveness as it pertains to maintenance.  </a:t>
            </a:r>
            <a:r>
              <a:rPr b="1" lang="en-US" sz="2400" u="sng">
                <a:latin typeface="Calibri"/>
                <a:ea typeface="Calibri"/>
                <a:cs typeface="Calibri"/>
                <a:sym typeface="Calibri"/>
              </a:rPr>
              <a:t>Find the right tool for the job in 30 seconds.</a:t>
            </a:r>
            <a:endParaRPr b="1" sz="2400" u="sng">
              <a:latin typeface="Calibri"/>
              <a:ea typeface="Calibri"/>
              <a:cs typeface="Calibri"/>
              <a:sym typeface="Calibri"/>
            </a:endParaRPr>
          </a:p>
          <a:p>
            <a:pPr indent="-342900" lvl="0" marL="365760" rtl="0" algn="l">
              <a:spcBef>
                <a:spcPts val="2280"/>
              </a:spcBef>
              <a:spcAft>
                <a:spcPts val="0"/>
              </a:spcAft>
              <a:buClr>
                <a:schemeClr val="dk1"/>
              </a:buClr>
              <a:buSzPts val="2400"/>
              <a:buFont typeface="Noto Sans Symbols"/>
              <a:buChar char="▪"/>
            </a:pPr>
            <a:r>
              <a:rPr lang="en-US" sz="2400">
                <a:latin typeface="Calibri"/>
                <a:ea typeface="Calibri"/>
                <a:cs typeface="Calibri"/>
                <a:sym typeface="Calibri"/>
              </a:rPr>
              <a:t>An effective TPM program focuses on cooperation between operators and maintenance specialists, each of whom perform vital maintenance tasks</a:t>
            </a:r>
            <a:r>
              <a:rPr lang="en-US" sz="2200">
                <a:latin typeface="Calibri"/>
                <a:ea typeface="Calibri"/>
                <a:cs typeface="Calibri"/>
                <a:sym typeface="Calibri"/>
              </a:rPr>
              <a:t>.</a:t>
            </a:r>
            <a:endParaRPr sz="2200">
              <a:latin typeface="Calibri"/>
              <a:ea typeface="Calibri"/>
              <a:cs typeface="Calibri"/>
              <a:sym typeface="Calibri"/>
            </a:endParaRPr>
          </a:p>
          <a:p>
            <a:pPr indent="0" lvl="0" marL="0" rtl="0" algn="ctr">
              <a:spcBef>
                <a:spcPts val="520"/>
              </a:spcBef>
              <a:spcAft>
                <a:spcPts val="0"/>
              </a:spcAft>
              <a:buClr>
                <a:srgbClr val="FF0000"/>
              </a:buClr>
              <a:buSzPts val="2600"/>
              <a:buNone/>
            </a:pPr>
            <a:r>
              <a:rPr b="1" lang="en-US" sz="2600">
                <a:solidFill>
                  <a:srgbClr val="FF0000"/>
                </a:solidFill>
                <a:latin typeface="Calibri"/>
                <a:ea typeface="Calibri"/>
                <a:cs typeface="Calibri"/>
                <a:sym typeface="Calibri"/>
              </a:rPr>
              <a:t>The primary goal of TPM is zero breakdowns, and zero defects. </a:t>
            </a:r>
            <a:endParaRPr b="1" sz="2600">
              <a:solidFill>
                <a:srgbClr val="FF0000"/>
              </a:solidFill>
              <a:latin typeface="Calibri"/>
              <a:ea typeface="Calibri"/>
              <a:cs typeface="Calibri"/>
              <a:sym typeface="Calibri"/>
            </a:endParaRPr>
          </a:p>
        </p:txBody>
      </p:sp>
      <p:sp>
        <p:nvSpPr>
          <p:cNvPr id="752" name="Google Shape;752;p116"/>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117"/>
          <p:cNvSpPr txBox="1"/>
          <p:nvPr>
            <p:ph type="ctrTitle"/>
          </p:nvPr>
        </p:nvSpPr>
        <p:spPr>
          <a:xfrm>
            <a:off x="0" y="41386"/>
            <a:ext cx="9055100" cy="81403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Why TPM? </a:t>
            </a:r>
            <a:endParaRPr sz="4000"/>
          </a:p>
        </p:txBody>
      </p:sp>
      <p:sp>
        <p:nvSpPr>
          <p:cNvPr id="759" name="Google Shape;759;p117"/>
          <p:cNvSpPr txBox="1"/>
          <p:nvPr>
            <p:ph idx="1" type="body"/>
          </p:nvPr>
        </p:nvSpPr>
        <p:spPr>
          <a:xfrm>
            <a:off x="301625" y="862749"/>
            <a:ext cx="8451850" cy="505958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200"/>
              <a:buNone/>
            </a:pPr>
            <a:r>
              <a:rPr lang="en-US" sz="2200">
                <a:latin typeface="Calibri"/>
                <a:ea typeface="Calibri"/>
                <a:cs typeface="Calibri"/>
                <a:sym typeface="Calibri"/>
              </a:rPr>
              <a:t>As the goal of TPM is zero errors, accidents, or losses, accomplishing this goal will bring recognition to your facility and workers.</a:t>
            </a:r>
            <a:endParaRPr/>
          </a:p>
          <a:p>
            <a:pPr indent="0" lvl="0" marL="0" rtl="0" algn="l">
              <a:spcBef>
                <a:spcPts val="360"/>
              </a:spcBef>
              <a:spcAft>
                <a:spcPts val="0"/>
              </a:spcAft>
              <a:buClr>
                <a:schemeClr val="dk1"/>
              </a:buClr>
              <a:buSzPts val="1800"/>
              <a:buNone/>
            </a:pPr>
            <a:r>
              <a:rPr lang="en-US">
                <a:latin typeface="Calibri"/>
                <a:ea typeface="Calibri"/>
                <a:cs typeface="Calibri"/>
                <a:sym typeface="Calibri"/>
              </a:rPr>
              <a:t>   </a:t>
            </a:r>
            <a:endParaRPr>
              <a:latin typeface="Calibri"/>
              <a:ea typeface="Calibri"/>
              <a:cs typeface="Calibri"/>
              <a:sym typeface="Calibri"/>
            </a:endParaRPr>
          </a:p>
          <a:p>
            <a:pPr indent="0" lvl="0" marL="227013" rtl="0" algn="l">
              <a:spcBef>
                <a:spcPts val="440"/>
              </a:spcBef>
              <a:spcAft>
                <a:spcPts val="0"/>
              </a:spcAft>
              <a:buClr>
                <a:schemeClr val="dk1"/>
              </a:buClr>
              <a:buSzPts val="2200"/>
              <a:buNone/>
            </a:pPr>
            <a:r>
              <a:rPr b="1" lang="en-US" sz="2200">
                <a:latin typeface="Calibri"/>
                <a:ea typeface="Calibri"/>
                <a:cs typeface="Calibri"/>
                <a:sym typeface="Calibri"/>
              </a:rPr>
              <a:t>To be successful, we need:</a:t>
            </a:r>
            <a:endParaRPr b="1" sz="2200">
              <a:latin typeface="Calibri"/>
              <a:ea typeface="Calibri"/>
              <a:cs typeface="Calibri"/>
              <a:sym typeface="Calibri"/>
            </a:endParaRPr>
          </a:p>
          <a:p>
            <a:pPr indent="-285750" lvl="1" marL="742950" rtl="0" algn="l">
              <a:spcBef>
                <a:spcPts val="440"/>
              </a:spcBef>
              <a:spcAft>
                <a:spcPts val="0"/>
              </a:spcAft>
              <a:buClr>
                <a:schemeClr val="dk1"/>
              </a:buClr>
              <a:buSzPts val="2200"/>
              <a:buChar char="–"/>
            </a:pPr>
            <a:r>
              <a:rPr b="1" lang="en-US" sz="2200">
                <a:latin typeface="Calibri"/>
                <a:ea typeface="Calibri"/>
                <a:cs typeface="Calibri"/>
                <a:sym typeface="Calibri"/>
              </a:rPr>
              <a:t>ZERO WASTE</a:t>
            </a:r>
            <a:endParaRPr/>
          </a:p>
          <a:p>
            <a:pPr indent="-285750" lvl="1" marL="742950" rtl="0" algn="l">
              <a:spcBef>
                <a:spcPts val="440"/>
              </a:spcBef>
              <a:spcAft>
                <a:spcPts val="0"/>
              </a:spcAft>
              <a:buClr>
                <a:schemeClr val="dk1"/>
              </a:buClr>
              <a:buSzPts val="2200"/>
              <a:buChar char="–"/>
            </a:pPr>
            <a:r>
              <a:rPr b="1" lang="en-US" sz="2200">
                <a:latin typeface="Calibri"/>
                <a:ea typeface="Calibri"/>
                <a:cs typeface="Calibri"/>
                <a:sym typeface="Calibri"/>
              </a:rPr>
              <a:t>ZERO DEFECTS</a:t>
            </a:r>
            <a:endParaRPr/>
          </a:p>
          <a:p>
            <a:pPr indent="-285750" lvl="1" marL="742950" rtl="0" algn="l">
              <a:spcBef>
                <a:spcPts val="440"/>
              </a:spcBef>
              <a:spcAft>
                <a:spcPts val="0"/>
              </a:spcAft>
              <a:buClr>
                <a:schemeClr val="dk1"/>
              </a:buClr>
              <a:buSzPts val="2200"/>
              <a:buChar char="–"/>
            </a:pPr>
            <a:r>
              <a:rPr b="1" lang="en-US" sz="2200">
                <a:latin typeface="Calibri"/>
                <a:ea typeface="Calibri"/>
                <a:cs typeface="Calibri"/>
                <a:sym typeface="Calibri"/>
              </a:rPr>
              <a:t>ZERO BREAKDOWNS</a:t>
            </a:r>
            <a:endParaRPr/>
          </a:p>
          <a:p>
            <a:pPr indent="-285750" lvl="1" marL="742950" rtl="0" algn="l">
              <a:spcBef>
                <a:spcPts val="440"/>
              </a:spcBef>
              <a:spcAft>
                <a:spcPts val="0"/>
              </a:spcAft>
              <a:buClr>
                <a:schemeClr val="dk1"/>
              </a:buClr>
              <a:buSzPts val="2200"/>
              <a:buChar char="–"/>
            </a:pPr>
            <a:r>
              <a:rPr b="1" lang="en-US" sz="2200">
                <a:latin typeface="Calibri"/>
                <a:ea typeface="Calibri"/>
                <a:cs typeface="Calibri"/>
                <a:sym typeface="Calibri"/>
              </a:rPr>
              <a:t>ZERO ACCIDENTS</a:t>
            </a:r>
            <a:endParaRPr/>
          </a:p>
          <a:p>
            <a:pPr indent="0" lvl="0" marL="0" rtl="0" algn="l">
              <a:spcBef>
                <a:spcPts val="360"/>
              </a:spcBef>
              <a:spcAft>
                <a:spcPts val="0"/>
              </a:spcAft>
              <a:buClr>
                <a:schemeClr val="dk1"/>
              </a:buClr>
              <a:buSzPts val="1800"/>
              <a:buNone/>
            </a:pPr>
            <a:r>
              <a:rPr lang="en-US">
                <a:latin typeface="Calibri"/>
                <a:ea typeface="Calibri"/>
                <a:cs typeface="Calibri"/>
                <a:sym typeface="Calibri"/>
              </a:rPr>
              <a:t>   </a:t>
            </a:r>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Avoiding waste, defects, breakdowns, and accidents will significantly improve your company’s bottom line.  Ultimately, the facility and the owners make more money, which can allow them to provide incentives and a more comfortable workplace for employees.</a:t>
            </a:r>
            <a:endParaRPr sz="2200">
              <a:latin typeface="Calibri"/>
              <a:ea typeface="Calibri"/>
              <a:cs typeface="Calibri"/>
              <a:sym typeface="Calibri"/>
            </a:endParaRPr>
          </a:p>
        </p:txBody>
      </p:sp>
      <p:pic>
        <p:nvPicPr>
          <p:cNvPr descr="TPMxOfficalxLogo.jpg" id="760" name="Google Shape;760;p117"/>
          <p:cNvPicPr preferRelativeResize="0"/>
          <p:nvPr/>
        </p:nvPicPr>
        <p:blipFill rotWithShape="1">
          <a:blip r:embed="rId3">
            <a:alphaModFix/>
          </a:blip>
          <a:srcRect b="0" l="0" r="0" t="0"/>
          <a:stretch/>
        </p:blipFill>
        <p:spPr>
          <a:xfrm>
            <a:off x="3944360" y="1814386"/>
            <a:ext cx="5005263" cy="2194088"/>
          </a:xfrm>
          <a:prstGeom prst="rect">
            <a:avLst/>
          </a:prstGeom>
          <a:noFill/>
          <a:ln>
            <a:noFill/>
          </a:ln>
        </p:spPr>
      </p:pic>
      <p:sp>
        <p:nvSpPr>
          <p:cNvPr id="761" name="Google Shape;761;p117"/>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118"/>
          <p:cNvSpPr txBox="1"/>
          <p:nvPr>
            <p:ph type="ctrTitle"/>
          </p:nvPr>
        </p:nvSpPr>
        <p:spPr>
          <a:xfrm>
            <a:off x="0" y="170285"/>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The Concept of  “Zero</a:t>
            </a:r>
            <a:r>
              <a:rPr lang="en-US" sz="4000">
                <a:solidFill>
                  <a:srgbClr val="000000"/>
                </a:solidFill>
                <a:latin typeface="Calibri"/>
                <a:ea typeface="Calibri"/>
                <a:cs typeface="Calibri"/>
                <a:sym typeface="Calibri"/>
              </a:rPr>
              <a:t>”</a:t>
            </a:r>
            <a:endParaRPr sz="4000">
              <a:solidFill>
                <a:srgbClr val="000000"/>
              </a:solidFill>
              <a:latin typeface="Calibri"/>
              <a:ea typeface="Calibri"/>
              <a:cs typeface="Calibri"/>
              <a:sym typeface="Calibri"/>
            </a:endParaRPr>
          </a:p>
        </p:txBody>
      </p:sp>
      <p:sp>
        <p:nvSpPr>
          <p:cNvPr id="768" name="Google Shape;768;p118"/>
          <p:cNvSpPr txBox="1"/>
          <p:nvPr>
            <p:ph idx="1" type="body"/>
          </p:nvPr>
        </p:nvSpPr>
        <p:spPr>
          <a:xfrm>
            <a:off x="116958" y="1105521"/>
            <a:ext cx="9027042" cy="45275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The concept of “Zero” is at the crux of Total Productive Management. </a:t>
            </a:r>
            <a:endParaRPr/>
          </a:p>
          <a:p>
            <a:pPr indent="-190500" lvl="0" marL="342900" rtl="0" algn="l">
              <a:spcBef>
                <a:spcPts val="480"/>
              </a:spcBef>
              <a:spcAft>
                <a:spcPts val="0"/>
              </a:spcAft>
              <a:buClr>
                <a:schemeClr val="dk1"/>
              </a:buClr>
              <a:buSzPts val="2400"/>
              <a:buNone/>
            </a:pPr>
            <a:r>
              <a:t/>
            </a:r>
            <a:endParaRPr sz="2400">
              <a:latin typeface="Calibri"/>
              <a:ea typeface="Calibri"/>
              <a:cs typeface="Calibri"/>
              <a:sym typeface="Calibri"/>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To make the program successful, we must strive to eliminate all unnecessary expenditures and waste, and eliminate interruptions </a:t>
            </a:r>
            <a:br>
              <a:rPr lang="en-US" sz="2400">
                <a:latin typeface="Calibri"/>
                <a:ea typeface="Calibri"/>
                <a:cs typeface="Calibri"/>
                <a:sym typeface="Calibri"/>
              </a:rPr>
            </a:br>
            <a:r>
              <a:rPr lang="en-US" sz="2400">
                <a:latin typeface="Calibri"/>
                <a:ea typeface="Calibri"/>
                <a:cs typeface="Calibri"/>
                <a:sym typeface="Calibri"/>
              </a:rPr>
              <a:t>in the production process. </a:t>
            </a:r>
            <a:endParaRPr sz="2400">
              <a:latin typeface="Calibri"/>
              <a:ea typeface="Calibri"/>
              <a:cs typeface="Calibri"/>
              <a:sym typeface="Calibri"/>
            </a:endParaRPr>
          </a:p>
          <a:p>
            <a:pPr indent="-342900" lvl="0" marL="342900" rtl="0" algn="l">
              <a:spcBef>
                <a:spcPts val="480"/>
              </a:spcBef>
              <a:spcAft>
                <a:spcPts val="0"/>
              </a:spcAft>
              <a:buClr>
                <a:schemeClr val="dk1"/>
              </a:buClr>
              <a:buSzPts val="2400"/>
              <a:buChar char="•"/>
            </a:pPr>
            <a:r>
              <a:rPr lang="en-US" sz="2400">
                <a:latin typeface="Calibri"/>
                <a:ea typeface="Calibri"/>
                <a:cs typeface="Calibri"/>
                <a:sym typeface="Calibri"/>
              </a:rPr>
              <a:t>One measure of proper maintenance is the time interval each machine will run without suffering a problem</a:t>
            </a:r>
            <a:endParaRPr/>
          </a:p>
          <a:p>
            <a:pPr indent="-203200" lvl="0" marL="342900" rtl="0" algn="l">
              <a:spcBef>
                <a:spcPts val="440"/>
              </a:spcBef>
              <a:spcAft>
                <a:spcPts val="0"/>
              </a:spcAft>
              <a:buClr>
                <a:schemeClr val="dk1"/>
              </a:buClr>
              <a:buSzPts val="2200"/>
              <a:buNone/>
            </a:pPr>
            <a:r>
              <a:t/>
            </a:r>
            <a:endParaRPr sz="2200">
              <a:latin typeface="Calibri"/>
              <a:ea typeface="Calibri"/>
              <a:cs typeface="Calibri"/>
              <a:sym typeface="Calibri"/>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Only by eliminating wastes, breakdowns, and malfunctions </a:t>
            </a:r>
            <a:r>
              <a:rPr b="1" lang="en-US" sz="2400">
                <a:latin typeface="Calibri"/>
                <a:ea typeface="Calibri"/>
                <a:cs typeface="Calibri"/>
                <a:sym typeface="Calibri"/>
              </a:rPr>
              <a:t>COMPLETELY</a:t>
            </a:r>
            <a:r>
              <a:rPr lang="en-US" sz="2400">
                <a:latin typeface="Calibri"/>
                <a:ea typeface="Calibri"/>
                <a:cs typeface="Calibri"/>
                <a:sym typeface="Calibri"/>
              </a:rPr>
              <a:t> are we able to successfully fulfill the client’s production needs and maximize profit</a:t>
            </a:r>
            <a:r>
              <a:rPr lang="en-US" sz="2200">
                <a:latin typeface="Calibri"/>
                <a:ea typeface="Calibri"/>
                <a:cs typeface="Calibri"/>
                <a:sym typeface="Calibri"/>
              </a:rPr>
              <a:t>. </a:t>
            </a:r>
            <a:endParaRPr sz="2200">
              <a:latin typeface="Calibri"/>
              <a:ea typeface="Calibri"/>
              <a:cs typeface="Calibri"/>
              <a:sym typeface="Calibri"/>
            </a:endParaRPr>
          </a:p>
        </p:txBody>
      </p:sp>
      <p:sp>
        <p:nvSpPr>
          <p:cNvPr id="769" name="Google Shape;769;p118"/>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119"/>
          <p:cNvSpPr txBox="1"/>
          <p:nvPr>
            <p:ph type="ctrTitle"/>
          </p:nvPr>
        </p:nvSpPr>
        <p:spPr>
          <a:xfrm>
            <a:off x="0" y="18504"/>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Five Goals of TPM</a:t>
            </a:r>
            <a:endParaRPr/>
          </a:p>
        </p:txBody>
      </p:sp>
      <p:sp>
        <p:nvSpPr>
          <p:cNvPr id="776" name="Google Shape;776;p119"/>
          <p:cNvSpPr txBox="1"/>
          <p:nvPr>
            <p:ph idx="1" type="body"/>
          </p:nvPr>
        </p:nvSpPr>
        <p:spPr>
          <a:xfrm>
            <a:off x="192631" y="717471"/>
            <a:ext cx="5356936" cy="507727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200"/>
              <a:buNone/>
            </a:pPr>
            <a:r>
              <a:rPr lang="en-US" sz="2200">
                <a:latin typeface="Calibri"/>
                <a:ea typeface="Calibri"/>
                <a:cs typeface="Calibri"/>
                <a:sym typeface="Calibri"/>
              </a:rPr>
              <a:t>TPM is a goal-oriented endeavor.   The five main goals of TPM are to: </a:t>
            </a:r>
            <a:endParaRPr sz="2200">
              <a:latin typeface="Calibri"/>
              <a:ea typeface="Calibri"/>
              <a:cs typeface="Calibri"/>
              <a:sym typeface="Calibri"/>
            </a:endParaRPr>
          </a:p>
          <a:p>
            <a:pPr indent="-274320" lvl="0" marL="274320" rtl="0" algn="l">
              <a:spcBef>
                <a:spcPts val="1200"/>
              </a:spcBef>
              <a:spcAft>
                <a:spcPts val="0"/>
              </a:spcAft>
              <a:buClr>
                <a:schemeClr val="dk1"/>
              </a:buClr>
              <a:buSzPts val="2200"/>
              <a:buChar char="•"/>
            </a:pPr>
            <a:r>
              <a:rPr lang="en-US" sz="2200">
                <a:latin typeface="Calibri"/>
                <a:ea typeface="Calibri"/>
                <a:cs typeface="Calibri"/>
                <a:sym typeface="Calibri"/>
              </a:rPr>
              <a:t>Maximize equipment effectiveness </a:t>
            </a:r>
            <a:endParaRPr/>
          </a:p>
          <a:p>
            <a:pPr indent="-274320" lvl="0" marL="274320" rtl="0" algn="l">
              <a:spcBef>
                <a:spcPts val="600"/>
              </a:spcBef>
              <a:spcAft>
                <a:spcPts val="0"/>
              </a:spcAft>
              <a:buClr>
                <a:schemeClr val="dk1"/>
              </a:buClr>
              <a:buSzPts val="2200"/>
              <a:buChar char="•"/>
            </a:pPr>
            <a:r>
              <a:rPr lang="en-US" sz="2200">
                <a:latin typeface="Calibri"/>
                <a:ea typeface="Calibri"/>
                <a:cs typeface="Calibri"/>
                <a:sym typeface="Calibri"/>
              </a:rPr>
              <a:t>Develop a system of productive maintenance</a:t>
            </a:r>
            <a:endParaRPr sz="2200">
              <a:latin typeface="Calibri"/>
              <a:ea typeface="Calibri"/>
              <a:cs typeface="Calibri"/>
              <a:sym typeface="Calibri"/>
            </a:endParaRPr>
          </a:p>
          <a:p>
            <a:pPr indent="-274320" lvl="0" marL="274320" rtl="0" algn="l">
              <a:spcBef>
                <a:spcPts val="600"/>
              </a:spcBef>
              <a:spcAft>
                <a:spcPts val="0"/>
              </a:spcAft>
              <a:buClr>
                <a:schemeClr val="dk1"/>
              </a:buClr>
              <a:buSzPts val="2200"/>
              <a:buChar char="•"/>
            </a:pPr>
            <a:r>
              <a:rPr lang="en-US" sz="2200">
                <a:latin typeface="Calibri"/>
                <a:ea typeface="Calibri"/>
                <a:cs typeface="Calibri"/>
                <a:sym typeface="Calibri"/>
              </a:rPr>
              <a:t>Involve all departments</a:t>
            </a:r>
            <a:endParaRPr/>
          </a:p>
          <a:p>
            <a:pPr indent="-274320" lvl="0" marL="274320" rtl="0" algn="l">
              <a:spcBef>
                <a:spcPts val="600"/>
              </a:spcBef>
              <a:spcAft>
                <a:spcPts val="0"/>
              </a:spcAft>
              <a:buClr>
                <a:schemeClr val="dk1"/>
              </a:buClr>
              <a:buSzPts val="2200"/>
              <a:buChar char="•"/>
            </a:pPr>
            <a:r>
              <a:rPr lang="en-US" sz="2200">
                <a:latin typeface="Calibri"/>
                <a:ea typeface="Calibri"/>
                <a:cs typeface="Calibri"/>
                <a:sym typeface="Calibri"/>
              </a:rPr>
              <a:t>Involve all employees</a:t>
            </a:r>
            <a:endParaRPr/>
          </a:p>
          <a:p>
            <a:pPr indent="-274320" lvl="0" marL="274320" rtl="0" algn="l">
              <a:spcBef>
                <a:spcPts val="600"/>
              </a:spcBef>
              <a:spcAft>
                <a:spcPts val="0"/>
              </a:spcAft>
              <a:buClr>
                <a:schemeClr val="dk1"/>
              </a:buClr>
              <a:buSzPts val="2200"/>
              <a:buChar char="•"/>
            </a:pPr>
            <a:r>
              <a:rPr lang="en-US" sz="2200">
                <a:latin typeface="Calibri"/>
                <a:ea typeface="Calibri"/>
                <a:cs typeface="Calibri"/>
                <a:sym typeface="Calibri"/>
              </a:rPr>
              <a:t>Promote TPM through motivational management</a:t>
            </a:r>
            <a:endParaRPr/>
          </a:p>
          <a:p>
            <a:pPr indent="0" lvl="0" marL="0" rtl="0" algn="l">
              <a:spcBef>
                <a:spcPts val="440"/>
              </a:spcBef>
              <a:spcAft>
                <a:spcPts val="0"/>
              </a:spcAft>
              <a:buClr>
                <a:schemeClr val="dk1"/>
              </a:buClr>
              <a:buSzPts val="2200"/>
              <a:buNone/>
            </a:pPr>
            <a:r>
              <a:rPr lang="en-US" sz="2200">
                <a:latin typeface="Calibri"/>
                <a:ea typeface="Calibri"/>
                <a:cs typeface="Calibri"/>
                <a:sym typeface="Calibri"/>
              </a:rPr>
              <a:t>As will be discussed in our module, TPM starts with upper management and can reach all employees.  You MUST have management support for this approach to work.</a:t>
            </a:r>
            <a:endParaRPr sz="2200">
              <a:latin typeface="Calibri"/>
              <a:ea typeface="Calibri"/>
              <a:cs typeface="Calibri"/>
              <a:sym typeface="Calibri"/>
            </a:endParaRPr>
          </a:p>
        </p:txBody>
      </p:sp>
      <p:pic>
        <p:nvPicPr>
          <p:cNvPr descr="Lean-TPM_000.jpg" id="777" name="Google Shape;777;p119"/>
          <p:cNvPicPr preferRelativeResize="0"/>
          <p:nvPr/>
        </p:nvPicPr>
        <p:blipFill rotWithShape="1">
          <a:blip r:embed="rId3">
            <a:alphaModFix/>
          </a:blip>
          <a:srcRect b="0" l="0" r="0" t="0"/>
          <a:stretch/>
        </p:blipFill>
        <p:spPr>
          <a:xfrm>
            <a:off x="5549567" y="1120840"/>
            <a:ext cx="3251200" cy="4876800"/>
          </a:xfrm>
          <a:prstGeom prst="rect">
            <a:avLst/>
          </a:prstGeom>
          <a:noFill/>
          <a:ln>
            <a:noFill/>
          </a:ln>
          <a:effectLst>
            <a:outerShdw blurRad="85725" rotWithShape="0" algn="tl" dir="2700000" dist="127000">
              <a:srgbClr val="000000"/>
            </a:outerShdw>
          </a:effectLst>
        </p:spPr>
      </p:pic>
      <p:sp>
        <p:nvSpPr>
          <p:cNvPr id="778" name="Google Shape;778;p119"/>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120"/>
          <p:cNvSpPr txBox="1"/>
          <p:nvPr>
            <p:ph type="ctrTitle"/>
          </p:nvPr>
        </p:nvSpPr>
        <p:spPr>
          <a:xfrm>
            <a:off x="0" y="271918"/>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TPM works best when:</a:t>
            </a:r>
            <a:endParaRPr sz="4000">
              <a:solidFill>
                <a:schemeClr val="dk1"/>
              </a:solidFill>
              <a:latin typeface="Calibri"/>
              <a:ea typeface="Calibri"/>
              <a:cs typeface="Calibri"/>
              <a:sym typeface="Calibri"/>
            </a:endParaRPr>
          </a:p>
        </p:txBody>
      </p:sp>
      <p:sp>
        <p:nvSpPr>
          <p:cNvPr id="785" name="Google Shape;785;p120"/>
          <p:cNvSpPr txBox="1"/>
          <p:nvPr>
            <p:ph idx="1" type="body"/>
          </p:nvPr>
        </p:nvSpPr>
        <p:spPr>
          <a:xfrm>
            <a:off x="384158" y="1125645"/>
            <a:ext cx="8520355" cy="472226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It is supported by top management</a:t>
            </a:r>
            <a:endParaRPr/>
          </a:p>
          <a:p>
            <a:pPr indent="0" lvl="0" marL="0" rtl="0" algn="l">
              <a:spcBef>
                <a:spcPts val="2280"/>
              </a:spcBef>
              <a:spcAft>
                <a:spcPts val="0"/>
              </a:spcAft>
              <a:buClr>
                <a:schemeClr val="dk1"/>
              </a:buClr>
              <a:buSzPts val="2400"/>
              <a:buNone/>
            </a:pPr>
            <a:r>
              <a:rPr lang="en-US" sz="2400">
                <a:latin typeface="Calibri"/>
                <a:ea typeface="Calibri"/>
                <a:cs typeface="Calibri"/>
                <a:sym typeface="Calibri"/>
              </a:rPr>
              <a:t> Again</a:t>
            </a:r>
            <a:r>
              <a:rPr i="1" lang="en-US" sz="2400">
                <a:latin typeface="Calibri"/>
                <a:ea typeface="Calibri"/>
                <a:cs typeface="Calibri"/>
                <a:sym typeface="Calibri"/>
              </a:rPr>
              <a:t>, </a:t>
            </a:r>
            <a:r>
              <a:rPr lang="en-US" sz="2400">
                <a:latin typeface="Calibri"/>
                <a:ea typeface="Calibri"/>
                <a:cs typeface="Calibri"/>
                <a:sym typeface="Calibri"/>
              </a:rPr>
              <a:t>Total Productive Management will only succeed if it is supported by top management and the rest of the workforce.  Management personnel must be on board first and foremost.  Their participation is critical to the success of a TPM program.  No management participation or approval means no success with TPM.</a:t>
            </a:r>
            <a:endParaRPr/>
          </a:p>
          <a:p>
            <a:pPr indent="0" lvl="0" marL="0" rtl="0" algn="l">
              <a:spcBef>
                <a:spcPts val="2280"/>
              </a:spcBef>
              <a:spcAft>
                <a:spcPts val="0"/>
              </a:spcAft>
              <a:buClr>
                <a:schemeClr val="dk1"/>
              </a:buClr>
              <a:buSzPts val="2400"/>
              <a:buNone/>
            </a:pPr>
            <a:r>
              <a:rPr lang="en-US" sz="2400">
                <a:latin typeface="Calibri"/>
                <a:ea typeface="Calibri"/>
                <a:cs typeface="Calibri"/>
                <a:sym typeface="Calibri"/>
              </a:rPr>
              <a:t> Employees are cross trained to understand others’ responsibilities </a:t>
            </a:r>
            <a:endParaRPr/>
          </a:p>
          <a:p>
            <a:pPr indent="0" lvl="0" marL="0" rtl="0" algn="l">
              <a:spcBef>
                <a:spcPts val="2280"/>
              </a:spcBef>
              <a:spcAft>
                <a:spcPts val="0"/>
              </a:spcAft>
              <a:buClr>
                <a:schemeClr val="dk1"/>
              </a:buClr>
              <a:buSzPts val="2400"/>
              <a:buNone/>
            </a:pPr>
            <a:r>
              <a:rPr lang="en-US" sz="2400">
                <a:latin typeface="Calibri"/>
                <a:ea typeface="Calibri"/>
                <a:cs typeface="Calibri"/>
                <a:sym typeface="Calibri"/>
              </a:rPr>
              <a:t> A cross-trained employee does not shrink the workforce, improve efficiency, or quality </a:t>
            </a:r>
            <a:endParaRPr/>
          </a:p>
        </p:txBody>
      </p:sp>
      <p:sp>
        <p:nvSpPr>
          <p:cNvPr id="786" name="Google Shape;786;p120"/>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121"/>
          <p:cNvSpPr txBox="1"/>
          <p:nvPr>
            <p:ph type="title"/>
          </p:nvPr>
        </p:nvSpPr>
        <p:spPr>
          <a:xfrm>
            <a:off x="-1" y="223935"/>
            <a:ext cx="9144001" cy="82589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793" name="Google Shape;793;p121"/>
          <p:cNvSpPr txBox="1"/>
          <p:nvPr>
            <p:ph idx="1" type="body"/>
          </p:nvPr>
        </p:nvSpPr>
        <p:spPr>
          <a:xfrm>
            <a:off x="97972" y="995168"/>
            <a:ext cx="8229600" cy="28956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What is wrong with running a piece of equipment until it fails?</a:t>
            </a:r>
            <a:endParaRPr/>
          </a:p>
        </p:txBody>
      </p:sp>
      <p:pic>
        <p:nvPicPr>
          <p:cNvPr descr="dreamstimefree_10053288.jpg" id="794" name="Google Shape;794;p121"/>
          <p:cNvPicPr preferRelativeResize="0"/>
          <p:nvPr/>
        </p:nvPicPr>
        <p:blipFill rotWithShape="1">
          <a:blip r:embed="rId3">
            <a:alphaModFix/>
          </a:blip>
          <a:srcRect b="26394" l="0" r="44167" t="0"/>
          <a:stretch/>
        </p:blipFill>
        <p:spPr>
          <a:xfrm>
            <a:off x="7371292" y="152400"/>
            <a:ext cx="1391707" cy="12954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www.realestate.com/advice/wp-content/uploads/2012/09/Fotolia_26299962_XS-300x225.jpg" id="795" name="Google Shape;795;p121"/>
          <p:cNvPicPr preferRelativeResize="0"/>
          <p:nvPr/>
        </p:nvPicPr>
        <p:blipFill rotWithShape="1">
          <a:blip r:embed="rId4">
            <a:alphaModFix/>
          </a:blip>
          <a:srcRect b="0" l="0" r="0" t="0"/>
          <a:stretch/>
        </p:blipFill>
        <p:spPr>
          <a:xfrm>
            <a:off x="1016000" y="2568408"/>
            <a:ext cx="3365500" cy="2524125"/>
          </a:xfrm>
          <a:prstGeom prst="rect">
            <a:avLst/>
          </a:prstGeom>
          <a:noFill/>
          <a:ln>
            <a:noFill/>
          </a:ln>
        </p:spPr>
      </p:pic>
      <p:pic>
        <p:nvPicPr>
          <p:cNvPr descr="http://www.failking.com/img4/18797-vending-machine-fail_f.jpg" id="796" name="Google Shape;796;p121"/>
          <p:cNvPicPr preferRelativeResize="0"/>
          <p:nvPr/>
        </p:nvPicPr>
        <p:blipFill rotWithShape="1">
          <a:blip r:embed="rId5">
            <a:alphaModFix/>
          </a:blip>
          <a:srcRect b="0" l="0" r="0" t="0"/>
          <a:stretch/>
        </p:blipFill>
        <p:spPr>
          <a:xfrm>
            <a:off x="5127577" y="1617078"/>
            <a:ext cx="3199995" cy="4521422"/>
          </a:xfrm>
          <a:prstGeom prst="rect">
            <a:avLst/>
          </a:prstGeom>
          <a:noFill/>
          <a:ln>
            <a:noFill/>
          </a:ln>
        </p:spPr>
      </p:pic>
      <p:sp>
        <p:nvSpPr>
          <p:cNvPr id="797" name="Google Shape;797;p121"/>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3">
                                            <p:txEl>
                                              <p:pRg end="0" st="0"/>
                                            </p:txEl>
                                          </p:spTgt>
                                        </p:tgtEl>
                                        <p:attrNameLst>
                                          <p:attrName>style.visibility</p:attrName>
                                        </p:attrNameLst>
                                      </p:cBhvr>
                                      <p:to>
                                        <p:strVal val="visible"/>
                                      </p:to>
                                    </p:set>
                                    <p:animEffect filter="fade" transition="in">
                                      <p:cBhvr>
                                        <p:cTn dur="500"/>
                                        <p:tgtEl>
                                          <p:spTgt spid="79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122"/>
          <p:cNvSpPr txBox="1"/>
          <p:nvPr>
            <p:ph type="title"/>
          </p:nvPr>
        </p:nvSpPr>
        <p:spPr>
          <a:xfrm>
            <a:off x="108856" y="322451"/>
            <a:ext cx="9035143" cy="71635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Summary</a:t>
            </a:r>
            <a:endParaRPr/>
          </a:p>
        </p:txBody>
      </p:sp>
      <p:sp>
        <p:nvSpPr>
          <p:cNvPr id="804" name="Google Shape;804;p122"/>
          <p:cNvSpPr txBox="1"/>
          <p:nvPr>
            <p:ph idx="1" type="body"/>
          </p:nvPr>
        </p:nvSpPr>
        <p:spPr>
          <a:xfrm>
            <a:off x="250371" y="1159423"/>
            <a:ext cx="8229600" cy="340169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800000"/>
              </a:buClr>
              <a:buSzPts val="3200"/>
              <a:buChar char="•"/>
            </a:pPr>
            <a:r>
              <a:rPr lang="en-US">
                <a:solidFill>
                  <a:srgbClr val="800000"/>
                </a:solidFill>
              </a:rPr>
              <a:t>Unscheduled</a:t>
            </a:r>
            <a:endParaRPr/>
          </a:p>
          <a:p>
            <a:pPr indent="-342900" lvl="0" marL="342900" rtl="0" algn="l">
              <a:spcBef>
                <a:spcPts val="640"/>
              </a:spcBef>
              <a:spcAft>
                <a:spcPts val="0"/>
              </a:spcAft>
              <a:buClr>
                <a:srgbClr val="800000"/>
              </a:buClr>
              <a:buSzPts val="3200"/>
              <a:buChar char="•"/>
            </a:pPr>
            <a:r>
              <a:rPr lang="en-US">
                <a:solidFill>
                  <a:srgbClr val="800000"/>
                </a:solidFill>
              </a:rPr>
              <a:t>	</a:t>
            </a:r>
            <a:r>
              <a:rPr lang="en-US" sz="2400">
                <a:solidFill>
                  <a:srgbClr val="800000"/>
                </a:solidFill>
              </a:rPr>
              <a:t>Breakdown maintenance (run to failure)</a:t>
            </a:r>
            <a:endParaRPr/>
          </a:p>
          <a:p>
            <a:pPr indent="-342900" lvl="0" marL="342900" rtl="0" algn="l">
              <a:spcBef>
                <a:spcPts val="640"/>
              </a:spcBef>
              <a:spcAft>
                <a:spcPts val="0"/>
              </a:spcAft>
              <a:buClr>
                <a:srgbClr val="000000"/>
              </a:buClr>
              <a:buSzPts val="3200"/>
              <a:buChar char="•"/>
            </a:pPr>
            <a:r>
              <a:rPr lang="en-US">
                <a:solidFill>
                  <a:srgbClr val="000000"/>
                </a:solidFill>
              </a:rPr>
              <a:t>Scheduled</a:t>
            </a:r>
            <a:endParaRPr/>
          </a:p>
          <a:p>
            <a:pPr indent="-285750" lvl="1" marL="742950" rtl="0" algn="l">
              <a:spcBef>
                <a:spcPts val="560"/>
              </a:spcBef>
              <a:spcAft>
                <a:spcPts val="0"/>
              </a:spcAft>
              <a:buClr>
                <a:srgbClr val="000000"/>
              </a:buClr>
              <a:buSzPts val="2800"/>
              <a:buChar char="–"/>
            </a:pPr>
            <a:r>
              <a:rPr i="1" lang="en-US">
                <a:solidFill>
                  <a:srgbClr val="000000"/>
                </a:solidFill>
              </a:rPr>
              <a:t>Preventive</a:t>
            </a:r>
            <a:endParaRPr/>
          </a:p>
          <a:p>
            <a:pPr indent="-285750" lvl="1" marL="742950" rtl="0" algn="l">
              <a:spcBef>
                <a:spcPts val="560"/>
              </a:spcBef>
              <a:spcAft>
                <a:spcPts val="0"/>
              </a:spcAft>
              <a:buClr>
                <a:srgbClr val="000000"/>
              </a:buClr>
              <a:buSzPts val="2800"/>
              <a:buChar char="–"/>
            </a:pPr>
            <a:r>
              <a:rPr i="1" lang="en-US">
                <a:solidFill>
                  <a:srgbClr val="000000"/>
                </a:solidFill>
              </a:rPr>
              <a:t>Predictive</a:t>
            </a:r>
            <a:endParaRPr i="1">
              <a:solidFill>
                <a:srgbClr val="000000"/>
              </a:solidFill>
            </a:endParaRPr>
          </a:p>
          <a:p>
            <a:pPr indent="-285750" lvl="1" marL="742950" rtl="0" algn="l">
              <a:spcBef>
                <a:spcPts val="560"/>
              </a:spcBef>
              <a:spcAft>
                <a:spcPts val="0"/>
              </a:spcAft>
              <a:buClr>
                <a:srgbClr val="000000"/>
              </a:buClr>
              <a:buSzPts val="2800"/>
              <a:buChar char="–"/>
            </a:pPr>
            <a:r>
              <a:rPr i="1" lang="en-US">
                <a:solidFill>
                  <a:srgbClr val="000000"/>
                </a:solidFill>
              </a:rPr>
              <a:t>Total Productive Maintenance</a:t>
            </a:r>
            <a:endParaRPr/>
          </a:p>
          <a:p>
            <a:pPr indent="0" lvl="0" marL="0" rtl="0" algn="l">
              <a:spcBef>
                <a:spcPts val="640"/>
              </a:spcBef>
              <a:spcAft>
                <a:spcPts val="0"/>
              </a:spcAft>
              <a:buClr>
                <a:schemeClr val="dk1"/>
              </a:buClr>
              <a:buSzPts val="3200"/>
              <a:buNone/>
            </a:pPr>
            <a:r>
              <a:t/>
            </a:r>
            <a:endParaRPr>
              <a:solidFill>
                <a:srgbClr val="008000"/>
              </a:solidFill>
            </a:endParaRPr>
          </a:p>
        </p:txBody>
      </p:sp>
      <p:pic>
        <p:nvPicPr>
          <p:cNvPr descr="MCj02372840000[1]" id="805" name="Google Shape;805;p122"/>
          <p:cNvPicPr preferRelativeResize="0"/>
          <p:nvPr/>
        </p:nvPicPr>
        <p:blipFill rotWithShape="1">
          <a:blip r:embed="rId3">
            <a:alphaModFix/>
          </a:blip>
          <a:srcRect b="0" l="0" r="0" t="0"/>
          <a:stretch/>
        </p:blipFill>
        <p:spPr>
          <a:xfrm>
            <a:off x="5475515" y="4384154"/>
            <a:ext cx="3352800" cy="1679189"/>
          </a:xfrm>
          <a:prstGeom prst="rect">
            <a:avLst/>
          </a:prstGeom>
          <a:noFill/>
          <a:ln>
            <a:noFill/>
          </a:ln>
        </p:spPr>
      </p:pic>
      <p:sp>
        <p:nvSpPr>
          <p:cNvPr id="806" name="Google Shape;806;p122"/>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/64</a:t>
            </a:r>
            <a:endParaRPr sz="1200">
              <a:solidFill>
                <a:srgbClr val="BFBFB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4">
                                            <p:txEl>
                                              <p:pRg end="0" st="0"/>
                                            </p:txEl>
                                          </p:spTgt>
                                        </p:tgtEl>
                                        <p:attrNameLst>
                                          <p:attrName>style.visibility</p:attrName>
                                        </p:attrNameLst>
                                      </p:cBhvr>
                                      <p:to>
                                        <p:strVal val="visible"/>
                                      </p:to>
                                    </p:set>
                                    <p:animEffect filter="fade" transition="in">
                                      <p:cBhvr>
                                        <p:cTn dur="500"/>
                                        <p:tgtEl>
                                          <p:spTgt spid="8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4">
                                            <p:txEl>
                                              <p:pRg end="1" st="1"/>
                                            </p:txEl>
                                          </p:spTgt>
                                        </p:tgtEl>
                                        <p:attrNameLst>
                                          <p:attrName>style.visibility</p:attrName>
                                        </p:attrNameLst>
                                      </p:cBhvr>
                                      <p:to>
                                        <p:strVal val="visible"/>
                                      </p:to>
                                    </p:set>
                                    <p:animEffect filter="fade" transition="in">
                                      <p:cBhvr>
                                        <p:cTn dur="500"/>
                                        <p:tgtEl>
                                          <p:spTgt spid="80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4">
                                            <p:txEl>
                                              <p:pRg end="2" st="2"/>
                                            </p:txEl>
                                          </p:spTgt>
                                        </p:tgtEl>
                                        <p:attrNameLst>
                                          <p:attrName>style.visibility</p:attrName>
                                        </p:attrNameLst>
                                      </p:cBhvr>
                                      <p:to>
                                        <p:strVal val="visible"/>
                                      </p:to>
                                    </p:set>
                                    <p:animEffect filter="fade" transition="in">
                                      <p:cBhvr>
                                        <p:cTn dur="500"/>
                                        <p:tgtEl>
                                          <p:spTgt spid="80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4">
                                            <p:txEl>
                                              <p:pRg end="3" st="3"/>
                                            </p:txEl>
                                          </p:spTgt>
                                        </p:tgtEl>
                                        <p:attrNameLst>
                                          <p:attrName>style.visibility</p:attrName>
                                        </p:attrNameLst>
                                      </p:cBhvr>
                                      <p:to>
                                        <p:strVal val="visible"/>
                                      </p:to>
                                    </p:set>
                                    <p:animEffect filter="fade" transition="in">
                                      <p:cBhvr>
                                        <p:cTn dur="500"/>
                                        <p:tgtEl>
                                          <p:spTgt spid="80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4">
                                            <p:txEl>
                                              <p:pRg end="4" st="4"/>
                                            </p:txEl>
                                          </p:spTgt>
                                        </p:tgtEl>
                                        <p:attrNameLst>
                                          <p:attrName>style.visibility</p:attrName>
                                        </p:attrNameLst>
                                      </p:cBhvr>
                                      <p:to>
                                        <p:strVal val="visible"/>
                                      </p:to>
                                    </p:set>
                                    <p:animEffect filter="fade" transition="in">
                                      <p:cBhvr>
                                        <p:cTn dur="500"/>
                                        <p:tgtEl>
                                          <p:spTgt spid="80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4">
                                            <p:txEl>
                                              <p:pRg end="5" st="5"/>
                                            </p:txEl>
                                          </p:spTgt>
                                        </p:tgtEl>
                                        <p:attrNameLst>
                                          <p:attrName>style.visibility</p:attrName>
                                        </p:attrNameLst>
                                      </p:cBhvr>
                                      <p:to>
                                        <p:strVal val="visible"/>
                                      </p:to>
                                    </p:set>
                                    <p:animEffect filter="fade" transition="in">
                                      <p:cBhvr>
                                        <p:cTn dur="500"/>
                                        <p:tgtEl>
                                          <p:spTgt spid="80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4">
                                            <p:txEl>
                                              <p:pRg end="6" st="6"/>
                                            </p:txEl>
                                          </p:spTgt>
                                        </p:tgtEl>
                                        <p:attrNameLst>
                                          <p:attrName>style.visibility</p:attrName>
                                        </p:attrNameLst>
                                      </p:cBhvr>
                                      <p:to>
                                        <p:strVal val="visible"/>
                                      </p:to>
                                    </p:set>
                                    <p:animEffect filter="fade" transition="in">
                                      <p:cBhvr>
                                        <p:cTn dur="500"/>
                                        <p:tgtEl>
                                          <p:spTgt spid="804">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intenance slides master (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