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8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0.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91.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174.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8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179.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83.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81.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90.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notesSlide+xml" PartName="/ppt/notesSlides/notesSlide188.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184.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185.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178.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180.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181.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18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8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 id="427" r:id="rId178"/>
    <p:sldId id="428" r:id="rId179"/>
    <p:sldId id="429" r:id="rId180"/>
    <p:sldId id="430" r:id="rId181"/>
    <p:sldId id="431" r:id="rId182"/>
    <p:sldId id="432" r:id="rId183"/>
    <p:sldId id="433" r:id="rId184"/>
    <p:sldId id="434" r:id="rId185"/>
    <p:sldId id="435" r:id="rId186"/>
    <p:sldId id="436" r:id="rId187"/>
    <p:sldId id="437" r:id="rId188"/>
    <p:sldId id="438" r:id="rId189"/>
    <p:sldId id="439" r:id="rId190"/>
    <p:sldId id="440" r:id="rId191"/>
    <p:sldId id="441" r:id="rId192"/>
    <p:sldId id="442" r:id="rId193"/>
    <p:sldId id="443" r:id="rId194"/>
    <p:sldId id="444" r:id="rId195"/>
    <p:sldId id="445" r:id="rId196"/>
    <p:sldId id="446" r:id="rId197"/>
  </p:sldIdLst>
  <p:sldSz cy="6858000" cx="9144000"/>
  <p:notesSz cx="6858000" cy="9144000"/>
  <p:embeddedFontLst>
    <p:embeddedFont>
      <p:font typeface="Arimo"/>
      <p:regular r:id="rId198"/>
      <p:bold r:id="rId199"/>
      <p:italic r:id="rId200"/>
      <p:boldItalic r:id="rId201"/>
    </p:embeddedFont>
    <p:embeddedFont>
      <p:font typeface="Arial Narrow"/>
      <p:regular r:id="rId202"/>
      <p:bold r:id="rId203"/>
      <p:italic r:id="rId204"/>
      <p:boldItalic r:id="rId205"/>
    </p:embeddedFont>
    <p:embeddedFont>
      <p:font typeface="Poppins Medium"/>
      <p:regular r:id="rId206"/>
      <p:bold r:id="rId207"/>
      <p:italic r:id="rId208"/>
      <p:boldItalic r:id="rId209"/>
    </p:embeddedFont>
    <p:embeddedFont>
      <p:font typeface="Arial Black"/>
      <p:regular r:id="rId2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00ABB24-7FDA-4F40-9423-7FA76B6FBAFF}">
  <a:tblStyle styleId="{D00ABB24-7FDA-4F40-9423-7FA76B6FBAF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190" Type="http://schemas.openxmlformats.org/officeDocument/2006/relationships/slide" Target="slides/slide18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194" Type="http://schemas.openxmlformats.org/officeDocument/2006/relationships/slide" Target="slides/slide188.xml"/><Relationship Id="rId43" Type="http://schemas.openxmlformats.org/officeDocument/2006/relationships/slide" Target="slides/slide37.xml"/><Relationship Id="rId193" Type="http://schemas.openxmlformats.org/officeDocument/2006/relationships/slide" Target="slides/slide187.xml"/><Relationship Id="rId46" Type="http://schemas.openxmlformats.org/officeDocument/2006/relationships/slide" Target="slides/slide40.xml"/><Relationship Id="rId192" Type="http://schemas.openxmlformats.org/officeDocument/2006/relationships/slide" Target="slides/slide186.xml"/><Relationship Id="rId45" Type="http://schemas.openxmlformats.org/officeDocument/2006/relationships/slide" Target="slides/slide39.xml"/><Relationship Id="rId191" Type="http://schemas.openxmlformats.org/officeDocument/2006/relationships/slide" Target="slides/slide185.xml"/><Relationship Id="rId48" Type="http://schemas.openxmlformats.org/officeDocument/2006/relationships/slide" Target="slides/slide42.xml"/><Relationship Id="rId187" Type="http://schemas.openxmlformats.org/officeDocument/2006/relationships/slide" Target="slides/slide181.xml"/><Relationship Id="rId47" Type="http://schemas.openxmlformats.org/officeDocument/2006/relationships/slide" Target="slides/slide41.xml"/><Relationship Id="rId186" Type="http://schemas.openxmlformats.org/officeDocument/2006/relationships/slide" Target="slides/slide180.xml"/><Relationship Id="rId185" Type="http://schemas.openxmlformats.org/officeDocument/2006/relationships/slide" Target="slides/slide179.xml"/><Relationship Id="rId49" Type="http://schemas.openxmlformats.org/officeDocument/2006/relationships/slide" Target="slides/slide43.xml"/><Relationship Id="rId184" Type="http://schemas.openxmlformats.org/officeDocument/2006/relationships/slide" Target="slides/slide178.xml"/><Relationship Id="rId189" Type="http://schemas.openxmlformats.org/officeDocument/2006/relationships/slide" Target="slides/slide183.xml"/><Relationship Id="rId188" Type="http://schemas.openxmlformats.org/officeDocument/2006/relationships/slide" Target="slides/slide18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183" Type="http://schemas.openxmlformats.org/officeDocument/2006/relationships/slide" Target="slides/slide177.xml"/><Relationship Id="rId32" Type="http://schemas.openxmlformats.org/officeDocument/2006/relationships/slide" Target="slides/slide26.xml"/><Relationship Id="rId182" Type="http://schemas.openxmlformats.org/officeDocument/2006/relationships/slide" Target="slides/slide176.xml"/><Relationship Id="rId35" Type="http://schemas.openxmlformats.org/officeDocument/2006/relationships/slide" Target="slides/slide29.xml"/><Relationship Id="rId181" Type="http://schemas.openxmlformats.org/officeDocument/2006/relationships/slide" Target="slides/slide175.xml"/><Relationship Id="rId34" Type="http://schemas.openxmlformats.org/officeDocument/2006/relationships/slide" Target="slides/slide28.xml"/><Relationship Id="rId180" Type="http://schemas.openxmlformats.org/officeDocument/2006/relationships/slide" Target="slides/slide174.xml"/><Relationship Id="rId37" Type="http://schemas.openxmlformats.org/officeDocument/2006/relationships/slide" Target="slides/slide31.xml"/><Relationship Id="rId176" Type="http://schemas.openxmlformats.org/officeDocument/2006/relationships/slide" Target="slides/slide170.xml"/><Relationship Id="rId36" Type="http://schemas.openxmlformats.org/officeDocument/2006/relationships/slide" Target="slides/slide30.xml"/><Relationship Id="rId175" Type="http://schemas.openxmlformats.org/officeDocument/2006/relationships/slide" Target="slides/slide169.xml"/><Relationship Id="rId39" Type="http://schemas.openxmlformats.org/officeDocument/2006/relationships/slide" Target="slides/slide33.xml"/><Relationship Id="rId174" Type="http://schemas.openxmlformats.org/officeDocument/2006/relationships/slide" Target="slides/slide168.xml"/><Relationship Id="rId38" Type="http://schemas.openxmlformats.org/officeDocument/2006/relationships/slide" Target="slides/slide32.xml"/><Relationship Id="rId173" Type="http://schemas.openxmlformats.org/officeDocument/2006/relationships/slide" Target="slides/slide167.xml"/><Relationship Id="rId179" Type="http://schemas.openxmlformats.org/officeDocument/2006/relationships/slide" Target="slides/slide173.xml"/><Relationship Id="rId178" Type="http://schemas.openxmlformats.org/officeDocument/2006/relationships/slide" Target="slides/slide172.xml"/><Relationship Id="rId177" Type="http://schemas.openxmlformats.org/officeDocument/2006/relationships/slide" Target="slides/slide171.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98" Type="http://schemas.openxmlformats.org/officeDocument/2006/relationships/font" Target="fonts/Arimo-regular.fntdata"/><Relationship Id="rId14" Type="http://schemas.openxmlformats.org/officeDocument/2006/relationships/slide" Target="slides/slide8.xml"/><Relationship Id="rId197" Type="http://schemas.openxmlformats.org/officeDocument/2006/relationships/slide" Target="slides/slide191.xml"/><Relationship Id="rId17" Type="http://schemas.openxmlformats.org/officeDocument/2006/relationships/slide" Target="slides/slide11.xml"/><Relationship Id="rId196" Type="http://schemas.openxmlformats.org/officeDocument/2006/relationships/slide" Target="slides/slide190.xml"/><Relationship Id="rId16" Type="http://schemas.openxmlformats.org/officeDocument/2006/relationships/slide" Target="slides/slide10.xml"/><Relationship Id="rId195" Type="http://schemas.openxmlformats.org/officeDocument/2006/relationships/slide" Target="slides/slide189.xml"/><Relationship Id="rId19" Type="http://schemas.openxmlformats.org/officeDocument/2006/relationships/slide" Target="slides/slide13.xml"/><Relationship Id="rId18" Type="http://schemas.openxmlformats.org/officeDocument/2006/relationships/slide" Target="slides/slide12.xml"/><Relationship Id="rId199" Type="http://schemas.openxmlformats.org/officeDocument/2006/relationships/font" Target="fonts/Arimo-bold.fntdata"/><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3.xml"/><Relationship Id="rId4" Type="http://schemas.openxmlformats.org/officeDocument/2006/relationships/tableStyles" Target="tableStyles.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1.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172" Type="http://schemas.openxmlformats.org/officeDocument/2006/relationships/slide" Target="slides/slide166.xml"/><Relationship Id="rId65" Type="http://schemas.openxmlformats.org/officeDocument/2006/relationships/slide" Target="slides/slide59.xml"/><Relationship Id="rId171" Type="http://schemas.openxmlformats.org/officeDocument/2006/relationships/slide" Target="slides/slide165.xml"/><Relationship Id="rId68" Type="http://schemas.openxmlformats.org/officeDocument/2006/relationships/slide" Target="slides/slide62.xml"/><Relationship Id="rId170" Type="http://schemas.openxmlformats.org/officeDocument/2006/relationships/slide" Target="slides/slide164.xml"/><Relationship Id="rId67" Type="http://schemas.openxmlformats.org/officeDocument/2006/relationships/slide" Target="slides/slide61.xml"/><Relationship Id="rId60" Type="http://schemas.openxmlformats.org/officeDocument/2006/relationships/slide" Target="slides/slide54.xml"/><Relationship Id="rId165" Type="http://schemas.openxmlformats.org/officeDocument/2006/relationships/slide" Target="slides/slide159.xml"/><Relationship Id="rId69" Type="http://schemas.openxmlformats.org/officeDocument/2006/relationships/slide" Target="slides/slide63.xml"/><Relationship Id="rId164" Type="http://schemas.openxmlformats.org/officeDocument/2006/relationships/slide" Target="slides/slide158.xml"/><Relationship Id="rId163" Type="http://schemas.openxmlformats.org/officeDocument/2006/relationships/slide" Target="slides/slide157.xml"/><Relationship Id="rId162" Type="http://schemas.openxmlformats.org/officeDocument/2006/relationships/slide" Target="slides/slide156.xml"/><Relationship Id="rId169" Type="http://schemas.openxmlformats.org/officeDocument/2006/relationships/slide" Target="slides/slide163.xml"/><Relationship Id="rId168" Type="http://schemas.openxmlformats.org/officeDocument/2006/relationships/slide" Target="slides/slide162.xml"/><Relationship Id="rId167" Type="http://schemas.openxmlformats.org/officeDocument/2006/relationships/slide" Target="slides/slide161.xml"/><Relationship Id="rId166" Type="http://schemas.openxmlformats.org/officeDocument/2006/relationships/slide" Target="slides/slide160.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slide" Target="slides/slide155.xml"/><Relationship Id="rId54" Type="http://schemas.openxmlformats.org/officeDocument/2006/relationships/slide" Target="slides/slide48.xml"/><Relationship Id="rId160" Type="http://schemas.openxmlformats.org/officeDocument/2006/relationships/slide" Target="slides/slide154.xml"/><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slide" Target="slides/slide153.xml"/><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slide" Target="slides/slide152.xml"/><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210" Type="http://schemas.openxmlformats.org/officeDocument/2006/relationships/font" Target="fonts/ArialBlack-regular.fntdata"/><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121" Type="http://schemas.openxmlformats.org/officeDocument/2006/relationships/slide" Target="slides/slide115.xml"/><Relationship Id="rId120" Type="http://schemas.openxmlformats.org/officeDocument/2006/relationships/slide" Target="slides/slide114.xml"/><Relationship Id="rId125" Type="http://schemas.openxmlformats.org/officeDocument/2006/relationships/slide" Target="slides/slide119.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99" Type="http://schemas.openxmlformats.org/officeDocument/2006/relationships/slide" Target="slides/slide93.xml"/><Relationship Id="rId98" Type="http://schemas.openxmlformats.org/officeDocument/2006/relationships/slide" Target="slides/slide92.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10" Type="http://schemas.openxmlformats.org/officeDocument/2006/relationships/slide" Target="slides/slide104.xml"/><Relationship Id="rId114" Type="http://schemas.openxmlformats.org/officeDocument/2006/relationships/slide" Target="slides/slide108.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206" Type="http://schemas.openxmlformats.org/officeDocument/2006/relationships/font" Target="fonts/PoppinsMedium-regular.fntdata"/><Relationship Id="rId205" Type="http://schemas.openxmlformats.org/officeDocument/2006/relationships/font" Target="fonts/ArialNarrow-boldItalic.fntdata"/><Relationship Id="rId204" Type="http://schemas.openxmlformats.org/officeDocument/2006/relationships/font" Target="fonts/ArialNarrow-italic.fntdata"/><Relationship Id="rId203" Type="http://schemas.openxmlformats.org/officeDocument/2006/relationships/font" Target="fonts/ArialNarrow-bold.fntdata"/><Relationship Id="rId209" Type="http://schemas.openxmlformats.org/officeDocument/2006/relationships/font" Target="fonts/PoppinsMedium-boldItalic.fntdata"/><Relationship Id="rId208" Type="http://schemas.openxmlformats.org/officeDocument/2006/relationships/font" Target="fonts/PoppinsMedium-italic.fntdata"/><Relationship Id="rId207" Type="http://schemas.openxmlformats.org/officeDocument/2006/relationships/font" Target="fonts/PoppinsMedium-bold.fntdata"/><Relationship Id="rId202" Type="http://schemas.openxmlformats.org/officeDocument/2006/relationships/font" Target="fonts/ArialNarrow-regular.fntdata"/><Relationship Id="rId201" Type="http://schemas.openxmlformats.org/officeDocument/2006/relationships/font" Target="fonts/Arimo-boldItalic.fntdata"/><Relationship Id="rId200" Type="http://schemas.openxmlformats.org/officeDocument/2006/relationships/font" Target="fonts/Arim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en.wikipedia.org/wiki/Standards_organization" TargetMode="External"/><Relationship Id="rId3" Type="http://schemas.openxmlformats.org/officeDocument/2006/relationships/hyperlink" Target="http://en.wikipedia.org/wiki/International_standard" TargetMode="External"/><Relationship Id="rId4" Type="http://schemas.openxmlformats.org/officeDocument/2006/relationships/hyperlink" Target="http://en.wikipedia.org/wiki/Service_(economics)" TargetMode="External"/><Relationship Id="rId5" Type="http://schemas.openxmlformats.org/officeDocument/2006/relationships/hyperlink" Target="http://en.wikipedia.org/wiki/West_Conshohocken,_Pennsylvania" TargetMode="External"/><Relationship Id="rId6" Type="http://schemas.openxmlformats.org/officeDocument/2006/relationships/hyperlink" Target="http://en.wikipedia.org/wiki/Philadelphia"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3" name="Google Shape;17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latin typeface="Arial"/>
                <a:ea typeface="Arial"/>
                <a:cs typeface="Arial"/>
                <a:sym typeface="Arial"/>
              </a:rPr>
              <a:t>READ TO STUDENTS:</a:t>
            </a:r>
            <a:endParaRPr/>
          </a:p>
          <a:p>
            <a:pPr indent="0" lvl="0" marL="0" rtl="0" algn="l">
              <a:spcBef>
                <a:spcPts val="0"/>
              </a:spcBef>
              <a:spcAft>
                <a:spcPts val="0"/>
              </a:spcAft>
              <a:buNone/>
            </a:pPr>
            <a:r>
              <a:rPr lang="en-US" sz="1200">
                <a:solidFill>
                  <a:schemeClr val="dk1"/>
                </a:solidFill>
                <a:latin typeface="Arial"/>
                <a:ea typeface="Arial"/>
                <a:cs typeface="Arial"/>
                <a:sym typeface="Arial"/>
              </a:rPr>
              <a:t>There are several systems in a modern manufacturing facility. The interaction of drives, chains, belts, controllers, fluids and materials produces the finished products our customers demand, and the proper function of the components is essential to manufacturing success. As a Production Technician, you need to be aware of the parts and pieces you will see every day on the plant floor, and how to properly diagnose issues as they arise. To do so, you must have a clear understanding of how each piece works, how to maintain it, and how to recognize when it requires more service than you are able to provide.</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Mechanical systems are the hands and feet of any manufacturing system. It’s the physical way things get made, and your understanding of the systems will help keep your plant operational and profitable.</a:t>
            </a:r>
            <a:endParaRPr sz="1200">
              <a:solidFill>
                <a:schemeClr val="dk1"/>
              </a:solidFill>
              <a:latin typeface="Arial"/>
              <a:ea typeface="Arial"/>
              <a:cs typeface="Arial"/>
              <a:sym typeface="Arial"/>
            </a:endParaRPr>
          </a:p>
        </p:txBody>
      </p:sp>
      <p:sp>
        <p:nvSpPr>
          <p:cNvPr id="174" name="Google Shape;174;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88900" lvl="0" marL="0" rtl="0" algn="l">
              <a:spcBef>
                <a:spcPts val="0"/>
              </a:spcBef>
              <a:spcAft>
                <a:spcPts val="0"/>
              </a:spcAft>
              <a:buClr>
                <a:schemeClr val="dk1"/>
              </a:buClr>
              <a:buSzPts val="1400"/>
              <a:buFont typeface="Calibri"/>
              <a:buChar char="•"/>
            </a:pPr>
            <a:r>
              <a:rPr lang="en-US"/>
              <a:t>The bolts in this example have 3, 4 or 6 tick marks on the head of the bolt.</a:t>
            </a:r>
            <a:endParaRPr/>
          </a:p>
          <a:p>
            <a:pPr indent="-88900" lvl="0" marL="0" rtl="0" algn="l">
              <a:spcBef>
                <a:spcPts val="0"/>
              </a:spcBef>
              <a:spcAft>
                <a:spcPts val="0"/>
              </a:spcAft>
              <a:buClr>
                <a:schemeClr val="dk1"/>
              </a:buClr>
              <a:buSzPts val="1400"/>
              <a:buFont typeface="Calibri"/>
              <a:buChar char="•"/>
            </a:pPr>
            <a:r>
              <a:rPr lang="en-US"/>
              <a:t>An SAE Grade 8 bolt has 6 marks on the bolt head.</a:t>
            </a:r>
            <a:endParaRPr/>
          </a:p>
          <a:p>
            <a:pPr indent="-88900" lvl="0" marL="0" rtl="0" algn="l">
              <a:spcBef>
                <a:spcPts val="0"/>
              </a:spcBef>
              <a:spcAft>
                <a:spcPts val="0"/>
              </a:spcAft>
              <a:buClr>
                <a:schemeClr val="dk1"/>
              </a:buClr>
              <a:buSzPts val="1400"/>
              <a:buFont typeface="Calibri"/>
              <a:buChar char="•"/>
            </a:pPr>
            <a:r>
              <a:rPr lang="en-US"/>
              <a:t>This grade bolt is rated at 150,000 PSI Tensile Strength</a:t>
            </a:r>
            <a:endParaRPr/>
          </a:p>
          <a:p>
            <a:pPr indent="0" lvl="0" marL="0" rtl="0" algn="l">
              <a:spcBef>
                <a:spcPts val="0"/>
              </a:spcBef>
              <a:spcAft>
                <a:spcPts val="0"/>
              </a:spcAft>
              <a:buClr>
                <a:schemeClr val="dk1"/>
              </a:buClr>
              <a:buSzPts val="1400"/>
              <a:buFont typeface="Calibri"/>
              <a:buNone/>
            </a:pPr>
            <a:r>
              <a:t/>
            </a:r>
            <a:endParaRPr/>
          </a:p>
          <a:p>
            <a:pPr indent="-88900" lvl="0" marL="0" rtl="0" algn="l">
              <a:spcBef>
                <a:spcPts val="0"/>
              </a:spcBef>
              <a:spcAft>
                <a:spcPts val="0"/>
              </a:spcAft>
              <a:buClr>
                <a:schemeClr val="dk1"/>
              </a:buClr>
              <a:buSzPts val="1400"/>
              <a:buFont typeface="Calibri"/>
              <a:buChar char="•"/>
            </a:pPr>
            <a:r>
              <a:rPr b="1" lang="en-US"/>
              <a:t>ASTM International</a:t>
            </a:r>
            <a:r>
              <a:rPr lang="en-US"/>
              <a:t>, known until 2001 as the </a:t>
            </a:r>
            <a:r>
              <a:rPr b="1" lang="en-US"/>
              <a:t>American Society for Testing and Materials</a:t>
            </a:r>
            <a:r>
              <a:rPr lang="en-US"/>
              <a:t> (</a:t>
            </a:r>
            <a:r>
              <a:rPr b="1" lang="en-US"/>
              <a:t>ASTM</a:t>
            </a:r>
            <a:r>
              <a:rPr lang="en-US"/>
              <a:t>), is an international </a:t>
            </a:r>
            <a:r>
              <a:rPr lang="en-US" u="sng">
                <a:solidFill>
                  <a:schemeClr val="hlink"/>
                </a:solidFill>
                <a:hlinkClick r:id="rId2"/>
              </a:rPr>
              <a:t>standards organization</a:t>
            </a:r>
            <a:r>
              <a:rPr lang="en-US"/>
              <a:t> that develops and publishes voluntary consensus technical </a:t>
            </a:r>
            <a:r>
              <a:rPr lang="en-US" u="sng">
                <a:solidFill>
                  <a:schemeClr val="hlink"/>
                </a:solidFill>
                <a:hlinkClick r:id="rId3"/>
              </a:rPr>
              <a:t>standards</a:t>
            </a:r>
            <a:r>
              <a:rPr lang="en-US"/>
              <a:t> for a wide range of materials, products, systems, and </a:t>
            </a:r>
            <a:r>
              <a:rPr lang="en-US" u="sng">
                <a:solidFill>
                  <a:schemeClr val="hlink"/>
                </a:solidFill>
                <a:hlinkClick r:id="rId4"/>
              </a:rPr>
              <a:t>services</a:t>
            </a:r>
            <a:r>
              <a:rPr lang="en-US"/>
              <a:t>. Some 12,575 ASTM voluntary consensus standards operate globally.The organization's headquarters is in </a:t>
            </a:r>
            <a:r>
              <a:rPr lang="en-US" u="sng">
                <a:solidFill>
                  <a:schemeClr val="hlink"/>
                </a:solidFill>
                <a:hlinkClick r:id="rId5"/>
              </a:rPr>
              <a:t>West Conshohocken, Pennsylvania</a:t>
            </a:r>
            <a:r>
              <a:rPr lang="en-US"/>
              <a:t>, about 5 mi (8.0 km) northwest of </a:t>
            </a:r>
            <a:r>
              <a:rPr lang="en-US" u="sng">
                <a:solidFill>
                  <a:schemeClr val="hlink"/>
                </a:solidFill>
                <a:hlinkClick r:id="rId6"/>
              </a:rPr>
              <a:t>Philadelphia</a:t>
            </a:r>
            <a:r>
              <a:rPr lang="en-US"/>
              <a: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57" name="Google Shape;257;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58" name="Google Shape;258;p8: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3" name="Google Shape;433;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 name="Google Shape;514;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4" name="Google Shape;524;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7" name="Google Shape;547;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8" name="Google Shape;558;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9" name="Google Shape;569;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 name="Google Shape;580;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9" name="Google Shape;589;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9" name="Google Shape;599;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9" name="Google Shape;609;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0" name="Google Shape;630;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 name="Google Shape;647;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8" name="Google Shape;648;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 name="Google Shape;658;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9" name="Google Shape;659;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4" name="Google Shape;684;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4" name="Google Shape;694;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2" name="Google Shape;712;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3" name="Google Shape;713;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1" name="Google Shape;721;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2" name="Google Shape;722;p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0" name="Google Shape;730;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1" name="Google Shape;741;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2" name="Google Shape;752;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1" name="Google Shape;761;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2" name="Google Shape;762;p5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0" name="Google Shape;770;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1" name="Google Shape;771;p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9" name="Google Shape;779;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0" name="Google Shape;780;p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87" name="Google Shape;787;p57:notes"/>
          <p:cNvSpPr/>
          <p:nvPr>
            <p:ph idx="2" type="sldImg"/>
          </p:nvPr>
        </p:nvSpPr>
        <p:spPr>
          <a:xfrm>
            <a:off x="1143000" y="684213"/>
            <a:ext cx="4573588" cy="34305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8" name="Google Shape;788;p57:notes"/>
          <p:cNvSpPr txBox="1"/>
          <p:nvPr>
            <p:ph idx="1" type="body"/>
          </p:nvPr>
        </p:nvSpPr>
        <p:spPr>
          <a:xfrm>
            <a:off x="686099" y="4343704"/>
            <a:ext cx="5485805" cy="411540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Begin class exercise by discussing reasons for performing proper alignments.  Discussion should also address the implications of performing alignments improperly.</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6" name="Google Shape;796;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7" name="Google Shape;797;p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5" name="Google Shape;805;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Alignment - The action which ensures that two or more pieces of equipment have concentric, co-linear rotational centerlines at their couplings </a:t>
            </a:r>
            <a:endParaRPr/>
          </a:p>
          <a:p>
            <a:pPr indent="0" lvl="0" marL="0" rtl="0" algn="l">
              <a:spcBef>
                <a:spcPts val="0"/>
              </a:spcBef>
              <a:spcAft>
                <a:spcPts val="0"/>
              </a:spcAft>
              <a:buNone/>
            </a:pPr>
            <a:r>
              <a:rPr lang="en-US"/>
              <a:t>Offset:</a:t>
            </a:r>
            <a:endParaRPr/>
          </a:p>
          <a:p>
            <a:pPr indent="-88900" lvl="1" marL="457200" rtl="0" algn="l">
              <a:spcBef>
                <a:spcPts val="0"/>
              </a:spcBef>
              <a:spcAft>
                <a:spcPts val="0"/>
              </a:spcAft>
              <a:buClr>
                <a:schemeClr val="dk1"/>
              </a:buClr>
              <a:buSzPts val="1400"/>
              <a:buFont typeface="Arial"/>
              <a:buChar char="•"/>
            </a:pPr>
            <a:r>
              <a:rPr lang="en-US"/>
              <a:t>  Distance between rotational centerlines at any given normal plane</a:t>
            </a:r>
            <a:endParaRPr/>
          </a:p>
          <a:p>
            <a:pPr indent="-88900" lvl="1" marL="457200" rtl="0" algn="l">
              <a:spcBef>
                <a:spcPts val="0"/>
              </a:spcBef>
              <a:spcAft>
                <a:spcPts val="0"/>
              </a:spcAft>
              <a:buClr>
                <a:schemeClr val="dk1"/>
              </a:buClr>
              <a:buSzPts val="1400"/>
              <a:buFont typeface="Arial"/>
              <a:buChar char="•"/>
            </a:pPr>
            <a:r>
              <a:rPr lang="en-US"/>
              <a:t>  Normally Measured at the coupling midpoint</a:t>
            </a:r>
            <a:endParaRPr/>
          </a:p>
          <a:p>
            <a:pPr indent="0" lvl="1" marL="457200" rtl="0" algn="l">
              <a:spcBef>
                <a:spcPts val="0"/>
              </a:spcBef>
              <a:spcAft>
                <a:spcPts val="0"/>
              </a:spcAft>
              <a:buNone/>
            </a:pPr>
            <a:r>
              <a:t/>
            </a:r>
            <a:endParaRPr/>
          </a:p>
          <a:p>
            <a:pPr indent="0" lvl="0" marL="0" rtl="0" algn="l">
              <a:spcBef>
                <a:spcPts val="0"/>
              </a:spcBef>
              <a:spcAft>
                <a:spcPts val="0"/>
              </a:spcAft>
              <a:buNone/>
            </a:pPr>
            <a:r>
              <a:rPr lang="en-US"/>
              <a:t>Gap:</a:t>
            </a:r>
            <a:endParaRPr/>
          </a:p>
          <a:p>
            <a:pPr indent="-88900" lvl="1" marL="457200" rtl="0" algn="l">
              <a:spcBef>
                <a:spcPts val="0"/>
              </a:spcBef>
              <a:spcAft>
                <a:spcPts val="0"/>
              </a:spcAft>
              <a:buClr>
                <a:schemeClr val="dk1"/>
              </a:buClr>
              <a:buSzPts val="1400"/>
              <a:buFont typeface="Arial"/>
              <a:buChar char="•"/>
            </a:pPr>
            <a:r>
              <a:rPr lang="en-US"/>
              <a:t>  The value obtained by subtracting the opening between two coupling faces from the opening 180 degrees around the coupling</a:t>
            </a:r>
            <a:endParaRPr/>
          </a:p>
          <a:p>
            <a:pPr indent="0" lvl="1" marL="457200" rtl="0" algn="l">
              <a:spcBef>
                <a:spcPts val="0"/>
              </a:spcBef>
              <a:spcAft>
                <a:spcPts val="0"/>
              </a:spcAft>
              <a:buClr>
                <a:schemeClr val="dk1"/>
              </a:buClr>
              <a:buSzPts val="1400"/>
              <a:buFont typeface="Arial"/>
              <a:buNone/>
            </a:pPr>
            <a:r>
              <a:t/>
            </a:r>
            <a:endParaRPr/>
          </a:p>
          <a:p>
            <a:pPr indent="0" lvl="0" marL="0" rtl="0" algn="l">
              <a:spcBef>
                <a:spcPts val="0"/>
              </a:spcBef>
              <a:spcAft>
                <a:spcPts val="0"/>
              </a:spcAft>
              <a:buNone/>
            </a:pPr>
            <a:r>
              <a:rPr lang="en-US"/>
              <a:t>Angularity:</a:t>
            </a:r>
            <a:endParaRPr/>
          </a:p>
          <a:p>
            <a:pPr indent="-88900" lvl="1" marL="457200" rtl="0" algn="l">
              <a:spcBef>
                <a:spcPts val="0"/>
              </a:spcBef>
              <a:spcAft>
                <a:spcPts val="0"/>
              </a:spcAft>
              <a:buClr>
                <a:schemeClr val="dk1"/>
              </a:buClr>
              <a:buSzPts val="1400"/>
              <a:buFont typeface="Arial"/>
              <a:buChar char="•"/>
            </a:pPr>
            <a:r>
              <a:rPr lang="en-US"/>
              <a:t>  The angle between two machine shaft centerlines</a:t>
            </a:r>
            <a:endParaRPr/>
          </a:p>
          <a:p>
            <a:pPr indent="0" lvl="0" marL="0" rtl="0" algn="l">
              <a:spcBef>
                <a:spcPts val="0"/>
              </a:spcBef>
              <a:spcAft>
                <a:spcPts val="0"/>
              </a:spcAft>
              <a:buClr>
                <a:schemeClr val="dk1"/>
              </a:buClr>
              <a:buSzPts val="1400"/>
              <a:buFont typeface="Arial"/>
              <a:buNone/>
            </a:pPr>
            <a:r>
              <a:t/>
            </a:r>
            <a:endParaRPr/>
          </a:p>
          <a:p>
            <a:pPr indent="0" lvl="0" marL="0" rtl="0" algn="l">
              <a:spcBef>
                <a:spcPts val="0"/>
              </a:spcBef>
              <a:spcAft>
                <a:spcPts val="0"/>
              </a:spcAft>
              <a:buNone/>
            </a:pPr>
            <a:r>
              <a:t/>
            </a:r>
            <a:endParaRPr/>
          </a:p>
        </p:txBody>
      </p:sp>
      <p:sp>
        <p:nvSpPr>
          <p:cNvPr id="806" name="Google Shape;806;p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0" name="Google Shape;880;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600"/>
              <a:t>Note jack screws for horizontal adjustment</a:t>
            </a:r>
            <a:endParaRPr/>
          </a:p>
          <a:p>
            <a:pPr indent="0" lvl="0" marL="0" rtl="0" algn="l">
              <a:spcBef>
                <a:spcPts val="0"/>
              </a:spcBef>
              <a:spcAft>
                <a:spcPts val="0"/>
              </a:spcAft>
              <a:buNone/>
            </a:pPr>
            <a:r>
              <a:rPr lang="en-US" sz="1600"/>
              <a:t>Shims are used for vertical adjustments</a:t>
            </a:r>
            <a:endParaRPr sz="1600"/>
          </a:p>
        </p:txBody>
      </p:sp>
      <p:sp>
        <p:nvSpPr>
          <p:cNvPr id="881" name="Google Shape;881;p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89" name="Google Shape;889;p61:notes"/>
          <p:cNvSpPr/>
          <p:nvPr>
            <p:ph idx="2" type="sldImg"/>
          </p:nvPr>
        </p:nvSpPr>
        <p:spPr>
          <a:xfrm>
            <a:off x="1143000" y="684213"/>
            <a:ext cx="4573588" cy="34305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0" name="Google Shape;890;p61:notes"/>
          <p:cNvSpPr txBox="1"/>
          <p:nvPr>
            <p:ph idx="1" type="body"/>
          </p:nvPr>
        </p:nvSpPr>
        <p:spPr>
          <a:xfrm>
            <a:off x="686099" y="4343704"/>
            <a:ext cx="5485805" cy="411540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lang="en-US"/>
              <a:t>Straight Edge:</a:t>
            </a:r>
            <a:endParaRPr/>
          </a:p>
          <a:p>
            <a:pPr indent="0" lvl="0" marL="0" rtl="0" algn="l">
              <a:lnSpc>
                <a:spcPct val="90000"/>
              </a:lnSpc>
              <a:spcBef>
                <a:spcPts val="0"/>
              </a:spcBef>
              <a:spcAft>
                <a:spcPts val="0"/>
              </a:spcAft>
              <a:buNone/>
            </a:pPr>
            <a:r>
              <a:t/>
            </a:r>
            <a:endParaRPr/>
          </a:p>
          <a:p>
            <a:pPr indent="-88900" lvl="1" marL="457200" rtl="0" algn="l">
              <a:lnSpc>
                <a:spcPct val="90000"/>
              </a:lnSpc>
              <a:spcBef>
                <a:spcPts val="0"/>
              </a:spcBef>
              <a:spcAft>
                <a:spcPts val="0"/>
              </a:spcAft>
              <a:buClr>
                <a:schemeClr val="dk1"/>
              </a:buClr>
              <a:buSzPts val="1400"/>
              <a:buFont typeface="Arial"/>
              <a:buChar char="•"/>
            </a:pPr>
            <a:r>
              <a:rPr lang="en-US"/>
              <a:t>  Utilizes a straight edge and/or feeler gauges.</a:t>
            </a:r>
            <a:endParaRPr/>
          </a:p>
          <a:p>
            <a:pPr indent="-88900" lvl="1" marL="457200" rtl="0" algn="l">
              <a:lnSpc>
                <a:spcPct val="90000"/>
              </a:lnSpc>
              <a:spcBef>
                <a:spcPts val="0"/>
              </a:spcBef>
              <a:spcAft>
                <a:spcPts val="0"/>
              </a:spcAft>
              <a:buClr>
                <a:schemeClr val="dk1"/>
              </a:buClr>
              <a:buSzPts val="1400"/>
              <a:buFont typeface="Arial"/>
              <a:buChar char="•"/>
            </a:pPr>
            <a:r>
              <a:rPr lang="en-US"/>
              <a:t>  Procedure involves checking offset and angularity using a straight edge and/or feeler gauge</a:t>
            </a:r>
            <a:endParaRPr/>
          </a:p>
          <a:p>
            <a:pPr indent="-88900" lvl="1" marL="457200" rtl="0" algn="l">
              <a:lnSpc>
                <a:spcPct val="90000"/>
              </a:lnSpc>
              <a:spcBef>
                <a:spcPts val="0"/>
              </a:spcBef>
              <a:spcAft>
                <a:spcPts val="0"/>
              </a:spcAft>
              <a:buClr>
                <a:schemeClr val="dk1"/>
              </a:buClr>
              <a:buSzPts val="1400"/>
              <a:buFont typeface="Arial"/>
              <a:buChar char="•"/>
            </a:pPr>
            <a:r>
              <a:rPr lang="en-US"/>
              <a:t>  The goal is to produce an alignment that is within 10 mils per inch of coupling diameter</a:t>
            </a:r>
            <a:endParaRPr/>
          </a:p>
          <a:p>
            <a:pPr indent="-88900" lvl="1" marL="457200" rtl="0" algn="l">
              <a:lnSpc>
                <a:spcPct val="90000"/>
              </a:lnSpc>
              <a:spcBef>
                <a:spcPts val="0"/>
              </a:spcBef>
              <a:spcAft>
                <a:spcPts val="0"/>
              </a:spcAft>
              <a:buClr>
                <a:schemeClr val="dk1"/>
              </a:buClr>
              <a:buSzPts val="1400"/>
              <a:buFont typeface="Arial"/>
              <a:buChar char="•"/>
            </a:pPr>
            <a:r>
              <a:rPr lang="en-US"/>
              <a:t>  Quick and can produce reasonably good results</a:t>
            </a:r>
            <a:endParaRPr/>
          </a:p>
          <a:p>
            <a:pPr indent="-88900" lvl="1" marL="457200" rtl="0" algn="l">
              <a:lnSpc>
                <a:spcPct val="90000"/>
              </a:lnSpc>
              <a:spcBef>
                <a:spcPts val="0"/>
              </a:spcBef>
              <a:spcAft>
                <a:spcPts val="0"/>
              </a:spcAft>
              <a:buClr>
                <a:schemeClr val="dk1"/>
              </a:buClr>
              <a:buSzPts val="1400"/>
              <a:buFont typeface="Arial"/>
              <a:buChar char="•"/>
            </a:pPr>
            <a:r>
              <a:rPr lang="en-US"/>
              <a:t>  Only useful as a rough alignment to get the equipment aligned within the measurement capabilities of more accurate systems.</a:t>
            </a:r>
            <a:endParaRPr/>
          </a:p>
          <a:p>
            <a:pPr indent="0" lvl="1" marL="45720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rPr lang="en-US"/>
              <a:t>Single Dial Indicator:</a:t>
            </a:r>
            <a:endParaRPr/>
          </a:p>
          <a:p>
            <a:pPr indent="0" lvl="0" marL="0" rtl="0" algn="l">
              <a:lnSpc>
                <a:spcPct val="90000"/>
              </a:lnSpc>
              <a:spcBef>
                <a:spcPts val="0"/>
              </a:spcBef>
              <a:spcAft>
                <a:spcPts val="0"/>
              </a:spcAft>
              <a:buNone/>
            </a:pPr>
            <a:r>
              <a:t/>
            </a:r>
            <a:endParaRPr/>
          </a:p>
          <a:p>
            <a:pPr indent="-88900" lvl="1" marL="457200" rtl="0" algn="l">
              <a:lnSpc>
                <a:spcPct val="90000"/>
              </a:lnSpc>
              <a:spcBef>
                <a:spcPts val="0"/>
              </a:spcBef>
              <a:spcAft>
                <a:spcPts val="0"/>
              </a:spcAft>
              <a:buClr>
                <a:schemeClr val="dk1"/>
              </a:buClr>
              <a:buSzPts val="1400"/>
              <a:buFont typeface="Arial"/>
              <a:buChar char="•"/>
            </a:pPr>
            <a:r>
              <a:rPr lang="en-US"/>
              <a:t>  Rim and face method takes an offset reading with a radial indicator and measures the angularity with an axial (or face) indicator</a:t>
            </a:r>
            <a:endParaRPr/>
          </a:p>
          <a:p>
            <a:pPr indent="-88900" lvl="1" marL="457200" rtl="0" algn="l">
              <a:lnSpc>
                <a:spcPct val="90000"/>
              </a:lnSpc>
              <a:spcBef>
                <a:spcPts val="0"/>
              </a:spcBef>
              <a:spcAft>
                <a:spcPts val="0"/>
              </a:spcAft>
              <a:buClr>
                <a:schemeClr val="dk1"/>
              </a:buClr>
              <a:buSzPts val="1400"/>
              <a:buFont typeface="Arial"/>
              <a:buChar char="•"/>
            </a:pPr>
            <a:r>
              <a:rPr lang="en-US"/>
              <a:t>  Higher degree of accuracy than utilizing a straight edge</a:t>
            </a:r>
            <a:endParaRPr/>
          </a:p>
          <a:p>
            <a:pPr indent="-88900" lvl="1" marL="457200" rtl="0" algn="l">
              <a:lnSpc>
                <a:spcPct val="90000"/>
              </a:lnSpc>
              <a:spcBef>
                <a:spcPts val="0"/>
              </a:spcBef>
              <a:spcAft>
                <a:spcPts val="0"/>
              </a:spcAft>
              <a:buClr>
                <a:schemeClr val="dk1"/>
              </a:buClr>
              <a:buSzPts val="1400"/>
              <a:buFont typeface="Arial"/>
              <a:buChar char="•"/>
            </a:pPr>
            <a:r>
              <a:rPr lang="en-US"/>
              <a:t>  Can be effected by bar sag</a:t>
            </a:r>
            <a:endParaRPr/>
          </a:p>
          <a:p>
            <a:pPr indent="0" lvl="1" marL="45720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rPr lang="en-US"/>
              <a:t>Laser Alignment:</a:t>
            </a:r>
            <a:endParaRPr/>
          </a:p>
          <a:p>
            <a:pPr indent="0" lvl="0" marL="0" rtl="0" algn="l">
              <a:lnSpc>
                <a:spcPct val="90000"/>
              </a:lnSpc>
              <a:spcBef>
                <a:spcPts val="0"/>
              </a:spcBef>
              <a:spcAft>
                <a:spcPts val="0"/>
              </a:spcAft>
              <a:buNone/>
            </a:pPr>
            <a:r>
              <a:t/>
            </a:r>
            <a:endParaRPr/>
          </a:p>
          <a:p>
            <a:pPr indent="-88900" lvl="1" marL="457200" rtl="0" algn="l">
              <a:lnSpc>
                <a:spcPct val="90000"/>
              </a:lnSpc>
              <a:spcBef>
                <a:spcPts val="0"/>
              </a:spcBef>
              <a:spcAft>
                <a:spcPts val="0"/>
              </a:spcAft>
              <a:buClr>
                <a:schemeClr val="dk1"/>
              </a:buClr>
              <a:buSzPts val="1400"/>
              <a:buFont typeface="Arial"/>
              <a:buChar char="•"/>
            </a:pPr>
            <a:r>
              <a:rPr lang="en-US"/>
              <a:t>  A laser emitter is attached to one shaft and a position detecting sensor/receiver to the other shaft</a:t>
            </a:r>
            <a:endParaRPr/>
          </a:p>
          <a:p>
            <a:pPr indent="-88900" lvl="1" marL="457200" rtl="0" algn="l">
              <a:lnSpc>
                <a:spcPct val="90000"/>
              </a:lnSpc>
              <a:spcBef>
                <a:spcPts val="0"/>
              </a:spcBef>
              <a:spcAft>
                <a:spcPts val="0"/>
              </a:spcAft>
              <a:buClr>
                <a:schemeClr val="dk1"/>
              </a:buClr>
              <a:buSzPts val="1400"/>
              <a:buFont typeface="Arial"/>
              <a:buChar char="•"/>
            </a:pPr>
            <a:r>
              <a:rPr lang="en-US"/>
              <a:t>  Both the laser and receiver are separately mounted to the shafts by means of a rigid bracketing system.</a:t>
            </a:r>
            <a:endParaRPr/>
          </a:p>
          <a:p>
            <a:pPr indent="0" lvl="0" marL="0" rtl="0" algn="l">
              <a:lnSpc>
                <a:spcPct val="90000"/>
              </a:lnSpc>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0" name="Google Shape;900;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1" name="Google Shape;901;p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9" name="Google Shape;909;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0" name="Google Shape;910;p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8" name="Google Shape;918;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9" name="Google Shape;919;p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27" name="Google Shape;927;p65:notes"/>
          <p:cNvSpPr/>
          <p:nvPr>
            <p:ph idx="2" type="sldImg"/>
          </p:nvPr>
        </p:nvSpPr>
        <p:spPr>
          <a:xfrm>
            <a:off x="1143000" y="684213"/>
            <a:ext cx="4573588" cy="34305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928" name="Google Shape;928;p65:notes"/>
          <p:cNvSpPr txBox="1"/>
          <p:nvPr>
            <p:ph idx="1" type="body"/>
          </p:nvPr>
        </p:nvSpPr>
        <p:spPr>
          <a:xfrm>
            <a:off x="686099" y="4343704"/>
            <a:ext cx="5485805" cy="411540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amount the two shafts are out of parallel.</a:t>
            </a:r>
            <a:endParaRPr/>
          </a:p>
          <a:p>
            <a:pPr indent="0" lvl="0" marL="0" rtl="0" algn="l">
              <a:spcBef>
                <a:spcPts val="0"/>
              </a:spcBef>
              <a:spcAft>
                <a:spcPts val="0"/>
              </a:spcAft>
              <a:buNone/>
            </a:pPr>
            <a:r>
              <a:rPr lang="en-US"/>
              <a:t>Dial indicator face alignment can be Vertical or Horizontal Misalignment.</a:t>
            </a:r>
            <a:endParaRPr/>
          </a:p>
          <a:p>
            <a:pPr indent="0" lvl="0" marL="0" rtl="0" algn="l">
              <a:spcBef>
                <a:spcPts val="0"/>
              </a:spcBef>
              <a:spcAft>
                <a:spcPts val="0"/>
              </a:spcAft>
              <a:buNone/>
            </a:pPr>
            <a:r>
              <a:rPr lang="en-US"/>
              <a:t>Important Note:</a:t>
            </a:r>
            <a:endParaRPr/>
          </a:p>
          <a:p>
            <a:pPr indent="0" lvl="0" marL="0" rtl="0" algn="l">
              <a:spcBef>
                <a:spcPts val="0"/>
              </a:spcBef>
              <a:spcAft>
                <a:spcPts val="0"/>
              </a:spcAft>
              <a:buNone/>
            </a:pPr>
            <a:r>
              <a:t/>
            </a:r>
            <a:endParaRPr/>
          </a:p>
          <a:p>
            <a:pPr indent="-88900" lvl="1" marL="457200" rtl="0" algn="l">
              <a:spcBef>
                <a:spcPts val="0"/>
              </a:spcBef>
              <a:spcAft>
                <a:spcPts val="0"/>
              </a:spcAft>
              <a:buClr>
                <a:schemeClr val="dk1"/>
              </a:buClr>
              <a:buSzPts val="1400"/>
              <a:buFont typeface="Arial"/>
              <a:buChar char="•"/>
            </a:pPr>
            <a:r>
              <a:rPr lang="en-US"/>
              <a:t>  When measuring with a dial indicator the reading you receive is twice the actual misalignment</a:t>
            </a:r>
            <a:endParaRPr/>
          </a:p>
          <a:p>
            <a:pPr indent="-88900" lvl="1" marL="457200" rtl="0" algn="l">
              <a:spcBef>
                <a:spcPts val="0"/>
              </a:spcBef>
              <a:spcAft>
                <a:spcPts val="0"/>
              </a:spcAft>
              <a:buClr>
                <a:schemeClr val="dk1"/>
              </a:buClr>
              <a:buSzPts val="1400"/>
              <a:buFont typeface="Arial"/>
              <a:buChar char="•"/>
            </a:pPr>
            <a:r>
              <a:rPr lang="en-US"/>
              <a:t>  When using a Laser alignment tool the reading is the actual misalignment</a:t>
            </a:r>
            <a:endParaRPr/>
          </a:p>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79" name="Google Shape;979;p66:notes"/>
          <p:cNvSpPr/>
          <p:nvPr>
            <p:ph idx="2" type="sldImg"/>
          </p:nvPr>
        </p:nvSpPr>
        <p:spPr>
          <a:xfrm>
            <a:off x="1143000" y="684213"/>
            <a:ext cx="4573588" cy="34305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980" name="Google Shape;980;p66:notes"/>
          <p:cNvSpPr txBox="1"/>
          <p:nvPr>
            <p:ph idx="1" type="body"/>
          </p:nvPr>
        </p:nvSpPr>
        <p:spPr>
          <a:xfrm>
            <a:off x="686099" y="4343704"/>
            <a:ext cx="5485805" cy="411540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Two areas of alignment to check are the elevation of the pump shaft in relation to the motor shaft and the Side to Side Alignment of the two shafts.</a:t>
            </a:r>
            <a:endParaRPr/>
          </a:p>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2" name="Google Shape;1032;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3" name="Google Shape;1033;p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34" name="Google Shape;1034;p67: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p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108" name="Google Shape;1108;p68:notes"/>
          <p:cNvSpPr/>
          <p:nvPr>
            <p:ph idx="2" type="sldImg"/>
          </p:nvPr>
        </p:nvSpPr>
        <p:spPr>
          <a:xfrm>
            <a:off x="1143000" y="684213"/>
            <a:ext cx="4573588" cy="34305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9" name="Google Shape;1109;p68:notes"/>
          <p:cNvSpPr txBox="1"/>
          <p:nvPr>
            <p:ph idx="1" type="body"/>
          </p:nvPr>
        </p:nvSpPr>
        <p:spPr>
          <a:xfrm>
            <a:off x="686099" y="4343704"/>
            <a:ext cx="5485805" cy="411540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Bar Sag is the deflection of the measuring instrument due to the force exerted by the weight of the dial gauge at the end of the lever arm (bar)</a:t>
            </a:r>
            <a:endParaRPr/>
          </a:p>
          <a:p>
            <a:pPr indent="0" lvl="0" marL="0" rtl="0" algn="l">
              <a:spcBef>
                <a:spcPts val="0"/>
              </a:spcBef>
              <a:spcAft>
                <a:spcPts val="0"/>
              </a:spcAft>
              <a:buNone/>
            </a:pPr>
            <a:r>
              <a:rPr lang="en-US"/>
              <a:t>Bar Sag can result in incorrect measurements of alignment.</a:t>
            </a:r>
            <a:endParaRPr/>
          </a:p>
          <a:p>
            <a:pPr indent="0" lvl="0" marL="0" rtl="0" algn="l">
              <a:spcBef>
                <a:spcPts val="0"/>
              </a:spcBef>
              <a:spcAft>
                <a:spcPts val="0"/>
              </a:spcAft>
              <a:buNone/>
            </a:pPr>
            <a:r>
              <a:rPr lang="en-US"/>
              <a:t>Bar Sag can occur even when using a relatively stiff and short bar.</a:t>
            </a:r>
            <a:endParaRPr/>
          </a:p>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7" name="Google Shape;1137;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8" name="Google Shape;1138;p6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1" name="Google Shape;1171;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2" name="Google Shape;1172;p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0" name="Google Shape;1180;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1" name="Google Shape;1181;p7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9" name="Google Shape;1189;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0" name="Google Shape;1190;p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7" name="Google Shape;1197;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8" name="Google Shape;1198;p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6" name="Google Shape;1206;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7" name="Google Shape;1207;p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5" name="Google Shape;1215;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6" name="Google Shape;1216;p7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24" name="Google Shape;1224;p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t>NOTE- a sign that a pulley is worn is when the belt rides in the bottom of the pulley grooves.</a:t>
            </a:r>
            <a:endParaRPr/>
          </a:p>
        </p:txBody>
      </p:sp>
      <p:sp>
        <p:nvSpPr>
          <p:cNvPr id="1225" name="Google Shape;1225;p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1" name="Google Shape;1241;p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2" name="Google Shape;1242;p7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1" name="Google Shape;1251;p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2" name="Google Shape;1252;p7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0" name="Google Shape;1260;p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1" name="Google Shape;1261;p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9" name="Google Shape;1269;p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0" name="Google Shape;1270;p8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8" name="Google Shape;1278;p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9" name="Google Shape;1279;p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7" name="Google Shape;1287;p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8" name="Google Shape;1288;p8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6" name="Google Shape;1296;p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7" name="Google Shape;1297;p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4" name="Google Shape;1304;p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5" name="Google Shape;1305;p8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2" name="Google Shape;1312;p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3" name="Google Shape;1313;p8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0" name="Google Shape;1320;p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1" name="Google Shape;1321;p8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8" name="Google Shape;1328;p8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9" name="Google Shape;1329;p8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6" name="Google Shape;1336;p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7" name="Google Shape;1337;p8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4" name="Google Shape;1344;p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5" name="Google Shape;1345;p8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2" name="Google Shape;1352;p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3" name="Google Shape;1353;p9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2" name="Google Shape;1362;p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simply the ratio of the pulley diameters times the RPM of the driver to get the RPM of the fan</a:t>
            </a:r>
            <a:endParaRPr/>
          </a:p>
          <a:p>
            <a:pPr indent="0" lvl="0" marL="0" rtl="0" algn="l">
              <a:spcBef>
                <a:spcPts val="0"/>
              </a:spcBef>
              <a:spcAft>
                <a:spcPts val="0"/>
              </a:spcAft>
              <a:buNone/>
            </a:pPr>
            <a:r>
              <a:t/>
            </a:r>
            <a:endParaRPr/>
          </a:p>
        </p:txBody>
      </p:sp>
      <p:sp>
        <p:nvSpPr>
          <p:cNvPr id="1363" name="Google Shape;1363;p91: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
        <p:nvSpPr>
          <p:cNvPr id="1364" name="Google Shape;1364;p9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2" name="Google Shape;1372;p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3" name="Google Shape;1373;p9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0" name="Google Shape;1380;p9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1" name="Google Shape;1381;p9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9" name="Google Shape;1389;p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2000"/>
              <a:t>The size of FHP V-belts is Indicated by a code printed on the outside of the belt.</a:t>
            </a:r>
            <a:endParaRPr/>
          </a:p>
          <a:p>
            <a:pPr indent="0" lvl="1" marL="457200" rtl="0" algn="l">
              <a:spcBef>
                <a:spcPts val="0"/>
              </a:spcBef>
              <a:spcAft>
                <a:spcPts val="0"/>
              </a:spcAft>
              <a:buNone/>
            </a:pPr>
            <a:r>
              <a:rPr lang="en-US" sz="2000"/>
              <a:t>The first number and letter in the code tell the width of the belt in eighths of an inch.</a:t>
            </a:r>
            <a:endParaRPr/>
          </a:p>
          <a:p>
            <a:pPr indent="0" lvl="1" marL="457200" rtl="0" algn="l">
              <a:spcBef>
                <a:spcPts val="0"/>
              </a:spcBef>
              <a:spcAft>
                <a:spcPts val="0"/>
              </a:spcAft>
              <a:buNone/>
            </a:pPr>
            <a:r>
              <a:rPr lang="en-US" sz="2000"/>
              <a:t>The next three numbers in the code tell the length of the belt in inches, with the last number indicating tenths of an inch.</a:t>
            </a:r>
            <a:endParaRPr/>
          </a:p>
          <a:p>
            <a:pPr indent="0" lvl="0" marL="0" rtl="0" algn="l">
              <a:spcBef>
                <a:spcPts val="0"/>
              </a:spcBef>
              <a:spcAft>
                <a:spcPts val="0"/>
              </a:spcAft>
              <a:buNone/>
            </a:pPr>
            <a:r>
              <a:rPr lang="en-US" sz="2000"/>
              <a:t>For example, a belt that is coded 4L300 is 4/8-inch wide and 30 inches long.</a:t>
            </a:r>
            <a:endParaRPr/>
          </a:p>
          <a:p>
            <a:pPr indent="0" lvl="0" marL="0" rtl="0" algn="l">
              <a:spcBef>
                <a:spcPts val="0"/>
              </a:spcBef>
              <a:spcAft>
                <a:spcPts val="0"/>
              </a:spcAft>
              <a:buNone/>
            </a:pPr>
            <a:r>
              <a:t/>
            </a:r>
            <a:endParaRPr/>
          </a:p>
        </p:txBody>
      </p:sp>
      <p:sp>
        <p:nvSpPr>
          <p:cNvPr id="1390" name="Google Shape;1390;p9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0" name="Google Shape;1400;p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1" name="Google Shape;1401;p9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9" name="Google Shape;1409;p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0" name="Google Shape;1410;p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5" name="Shape 1415"/>
        <p:cNvGrpSpPr/>
        <p:nvPr/>
      </p:nvGrpSpPr>
      <p:grpSpPr>
        <a:xfrm>
          <a:off x="0" y="0"/>
          <a:ext cx="0" cy="0"/>
          <a:chOff x="0" y="0"/>
          <a:chExt cx="0" cy="0"/>
        </a:xfrm>
      </p:grpSpPr>
      <p:sp>
        <p:nvSpPr>
          <p:cNvPr id="1416" name="Google Shape;1416;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7" name="Google Shape;1417;p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1" marL="457200" rtl="0" algn="l">
              <a:lnSpc>
                <a:spcPct val="90000"/>
              </a:lnSpc>
              <a:spcBef>
                <a:spcPts val="0"/>
              </a:spcBef>
              <a:spcAft>
                <a:spcPts val="0"/>
              </a:spcAft>
              <a:buNone/>
            </a:pPr>
            <a:r>
              <a:rPr lang="en-US" sz="2200"/>
              <a:t>The match code includes the belt codes and the manufacturer’s name.</a:t>
            </a:r>
            <a:endParaRPr/>
          </a:p>
          <a:p>
            <a:pPr indent="0" lvl="1" marL="457200" rtl="0" algn="l">
              <a:lnSpc>
                <a:spcPct val="90000"/>
              </a:lnSpc>
              <a:spcBef>
                <a:spcPts val="0"/>
              </a:spcBef>
              <a:spcAft>
                <a:spcPts val="0"/>
              </a:spcAft>
              <a:buNone/>
            </a:pPr>
            <a:r>
              <a:rPr lang="en-US" sz="2200"/>
              <a:t>It is used to ensure that replacement belts in a multiple belt application are all the same length.</a:t>
            </a:r>
            <a:endParaRPr/>
          </a:p>
          <a:p>
            <a:pPr indent="0" lvl="1" marL="457200" marR="0" rtl="0" algn="l">
              <a:lnSpc>
                <a:spcPct val="90000"/>
              </a:lnSpc>
              <a:spcBef>
                <a:spcPts val="0"/>
              </a:spcBef>
              <a:spcAft>
                <a:spcPts val="0"/>
              </a:spcAft>
              <a:buClr>
                <a:schemeClr val="dk1"/>
              </a:buClr>
              <a:buSzPts val="2200"/>
              <a:buFont typeface="Calibri"/>
              <a:buNone/>
            </a:pPr>
            <a:r>
              <a:rPr lang="en-US" sz="2200"/>
              <a:t>When selecting belts for a multiple-belt application, the belts must be made by the same manufacturer </a:t>
            </a:r>
            <a:r>
              <a:rPr lang="en-US" sz="1200"/>
              <a:t>and have the same match code.</a:t>
            </a:r>
            <a:endParaRPr sz="1200"/>
          </a:p>
          <a:p>
            <a:pPr indent="0" lvl="1" marL="457200" rtl="0" algn="l">
              <a:lnSpc>
                <a:spcPct val="90000"/>
              </a:lnSpc>
              <a:spcBef>
                <a:spcPts val="0"/>
              </a:spcBef>
              <a:spcAft>
                <a:spcPts val="0"/>
              </a:spcAft>
              <a:buNone/>
            </a:pPr>
            <a:r>
              <a:t/>
            </a:r>
            <a:endParaRPr/>
          </a:p>
        </p:txBody>
      </p:sp>
      <p:sp>
        <p:nvSpPr>
          <p:cNvPr id="1418" name="Google Shape;1418;p9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5" name="Google Shape;1425;p9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6" name="Google Shape;1426;p9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7" name="Google Shape;1437;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p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8" name="Google Shape;1448;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3" name="Google Shape;1463;p1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4" name="Google Shape;1464;p10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4" name="Google Shape;1474;p10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5" name="Google Shape;1475;p10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5" name="Google Shape;1485;p10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6" name="Google Shape;1486;p10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5" name="Google Shape;1495;p10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6" name="Google Shape;1496;p10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p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3" name="Google Shape;1503;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0" name="Google Shape;1510;p1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1" name="Google Shape;1511;p10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5" name="Google Shape;1525;p1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6" name="Google Shape;1526;p10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3" name="Google Shape;1533;p10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4" name="Google Shape;1534;p10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0" name="Shape 1540"/>
        <p:cNvGrpSpPr/>
        <p:nvPr/>
      </p:nvGrpSpPr>
      <p:grpSpPr>
        <a:xfrm>
          <a:off x="0" y="0"/>
          <a:ext cx="0" cy="0"/>
          <a:chOff x="0" y="0"/>
          <a:chExt cx="0" cy="0"/>
        </a:xfrm>
      </p:grpSpPr>
      <p:sp>
        <p:nvSpPr>
          <p:cNvPr id="1541" name="Google Shape;1541;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2" name="Google Shape;1542;p10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3" name="Google Shape;1543;p10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p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51" name="Google Shape;1551;p1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2" name="Google Shape;1552;p1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0" name="Shape 1560"/>
        <p:cNvGrpSpPr/>
        <p:nvPr/>
      </p:nvGrpSpPr>
      <p:grpSpPr>
        <a:xfrm>
          <a:off x="0" y="0"/>
          <a:ext cx="0" cy="0"/>
          <a:chOff x="0" y="0"/>
          <a:chExt cx="0" cy="0"/>
        </a:xfrm>
      </p:grpSpPr>
      <p:sp>
        <p:nvSpPr>
          <p:cNvPr id="1561" name="Google Shape;1561;p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2" name="Google Shape;1562;p1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3" name="Google Shape;1563;p1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8" name="Shape 1568"/>
        <p:cNvGrpSpPr/>
        <p:nvPr/>
      </p:nvGrpSpPr>
      <p:grpSpPr>
        <a:xfrm>
          <a:off x="0" y="0"/>
          <a:ext cx="0" cy="0"/>
          <a:chOff x="0" y="0"/>
          <a:chExt cx="0" cy="0"/>
        </a:xfrm>
      </p:grpSpPr>
      <p:sp>
        <p:nvSpPr>
          <p:cNvPr id="1569" name="Google Shape;1569;p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0" name="Google Shape;1570;p1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1" name="Google Shape;1571;p1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6" name="Shape 1576"/>
        <p:cNvGrpSpPr/>
        <p:nvPr/>
      </p:nvGrpSpPr>
      <p:grpSpPr>
        <a:xfrm>
          <a:off x="0" y="0"/>
          <a:ext cx="0" cy="0"/>
          <a:chOff x="0" y="0"/>
          <a:chExt cx="0" cy="0"/>
        </a:xfrm>
      </p:grpSpPr>
      <p:sp>
        <p:nvSpPr>
          <p:cNvPr id="1577" name="Google Shape;1577;p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8" name="Google Shape;1578;p1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9" name="Google Shape;1579;p1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p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7" name="Google Shape;1587;p1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8" name="Google Shape;1588;p1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p1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7" name="Google Shape;1597;p1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8" name="Google Shape;1598;p1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p1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6" name="Google Shape;1606;p1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7" name="Google Shape;1607;p1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p1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4" name="Google Shape;1614;p1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p1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1" name="Google Shape;1621;p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2" name="Google Shape;1622;p1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6" name="Shape 1626"/>
        <p:cNvGrpSpPr/>
        <p:nvPr/>
      </p:nvGrpSpPr>
      <p:grpSpPr>
        <a:xfrm>
          <a:off x="0" y="0"/>
          <a:ext cx="0" cy="0"/>
          <a:chOff x="0" y="0"/>
          <a:chExt cx="0" cy="0"/>
        </a:xfrm>
      </p:grpSpPr>
      <p:sp>
        <p:nvSpPr>
          <p:cNvPr id="1627" name="Google Shape;1627;p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8" name="Google Shape;1628;p1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Do not confuse 2% chain tension with replacement when chain length exceeds 3% of original length. </a:t>
            </a:r>
            <a:endParaRPr/>
          </a:p>
        </p:txBody>
      </p:sp>
      <p:sp>
        <p:nvSpPr>
          <p:cNvPr id="1629" name="Google Shape;1629;p1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p1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6" name="Google Shape;1636;p1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7" name="Google Shape;1637;p1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3" name="Shape 1643"/>
        <p:cNvGrpSpPr/>
        <p:nvPr/>
      </p:nvGrpSpPr>
      <p:grpSpPr>
        <a:xfrm>
          <a:off x="0" y="0"/>
          <a:ext cx="0" cy="0"/>
          <a:chOff x="0" y="0"/>
          <a:chExt cx="0" cy="0"/>
        </a:xfrm>
      </p:grpSpPr>
      <p:sp>
        <p:nvSpPr>
          <p:cNvPr id="1644" name="Google Shape;1644;p1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5" name="Google Shape;1645;p1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6" name="Google Shape;1646;p1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7" name="Shape 1657"/>
        <p:cNvGrpSpPr/>
        <p:nvPr/>
      </p:nvGrpSpPr>
      <p:grpSpPr>
        <a:xfrm>
          <a:off x="0" y="0"/>
          <a:ext cx="0" cy="0"/>
          <a:chOff x="0" y="0"/>
          <a:chExt cx="0" cy="0"/>
        </a:xfrm>
      </p:grpSpPr>
      <p:sp>
        <p:nvSpPr>
          <p:cNvPr id="1658" name="Google Shape;1658;p1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9" name="Google Shape;1659;p1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0" name="Google Shape;1660;p1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7" name="Shape 1667"/>
        <p:cNvGrpSpPr/>
        <p:nvPr/>
      </p:nvGrpSpPr>
      <p:grpSpPr>
        <a:xfrm>
          <a:off x="0" y="0"/>
          <a:ext cx="0" cy="0"/>
          <a:chOff x="0" y="0"/>
          <a:chExt cx="0" cy="0"/>
        </a:xfrm>
      </p:grpSpPr>
      <p:sp>
        <p:nvSpPr>
          <p:cNvPr id="1668" name="Google Shape;1668;p1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9" name="Google Shape;1669;p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9" name="Shape 1679"/>
        <p:cNvGrpSpPr/>
        <p:nvPr/>
      </p:nvGrpSpPr>
      <p:grpSpPr>
        <a:xfrm>
          <a:off x="0" y="0"/>
          <a:ext cx="0" cy="0"/>
          <a:chOff x="0" y="0"/>
          <a:chExt cx="0" cy="0"/>
        </a:xfrm>
      </p:grpSpPr>
      <p:sp>
        <p:nvSpPr>
          <p:cNvPr id="1680" name="Google Shape;1680;p1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1" name="Google Shape;1681;p1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discuss chain stretch- at what point would a chain need to be replaced?</a:t>
            </a:r>
            <a:endParaRPr/>
          </a:p>
        </p:txBody>
      </p:sp>
      <p:sp>
        <p:nvSpPr>
          <p:cNvPr id="1682" name="Google Shape;1682;p1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9" name="Shape 1689"/>
        <p:cNvGrpSpPr/>
        <p:nvPr/>
      </p:nvGrpSpPr>
      <p:grpSpPr>
        <a:xfrm>
          <a:off x="0" y="0"/>
          <a:ext cx="0" cy="0"/>
          <a:chOff x="0" y="0"/>
          <a:chExt cx="0" cy="0"/>
        </a:xfrm>
      </p:grpSpPr>
      <p:sp>
        <p:nvSpPr>
          <p:cNvPr id="1690" name="Google Shape;1690;p1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1" name="Google Shape;1691;p1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2" name="Google Shape;1692;p1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7" name="Shape 1697"/>
        <p:cNvGrpSpPr/>
        <p:nvPr/>
      </p:nvGrpSpPr>
      <p:grpSpPr>
        <a:xfrm>
          <a:off x="0" y="0"/>
          <a:ext cx="0" cy="0"/>
          <a:chOff x="0" y="0"/>
          <a:chExt cx="0" cy="0"/>
        </a:xfrm>
      </p:grpSpPr>
      <p:sp>
        <p:nvSpPr>
          <p:cNvPr id="1698" name="Google Shape;1698;p1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9" name="Google Shape;1699;p1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DR = Driver</a:t>
            </a:r>
            <a:endParaRPr/>
          </a:p>
          <a:p>
            <a:pPr indent="0" lvl="0" marL="0" rtl="0" algn="l">
              <a:spcBef>
                <a:spcPts val="0"/>
              </a:spcBef>
              <a:spcAft>
                <a:spcPts val="0"/>
              </a:spcAft>
              <a:buNone/>
            </a:pPr>
            <a:r>
              <a:rPr lang="en-US"/>
              <a:t>DN = Driven</a:t>
            </a:r>
            <a:endParaRPr/>
          </a:p>
        </p:txBody>
      </p:sp>
      <p:sp>
        <p:nvSpPr>
          <p:cNvPr id="1700" name="Google Shape;1700;p1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p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8" name="Google Shape;1718;p1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9" name="Google Shape;1719;p1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4" name="Shape 1744"/>
        <p:cNvGrpSpPr/>
        <p:nvPr/>
      </p:nvGrpSpPr>
      <p:grpSpPr>
        <a:xfrm>
          <a:off x="0" y="0"/>
          <a:ext cx="0" cy="0"/>
          <a:chOff x="0" y="0"/>
          <a:chExt cx="0" cy="0"/>
        </a:xfrm>
      </p:grpSpPr>
      <p:sp>
        <p:nvSpPr>
          <p:cNvPr id="1745" name="Google Shape;1745;p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6" name="Google Shape;1746;p1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7" name="Google Shape;1747;p1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7" name="Shape 1797"/>
        <p:cNvGrpSpPr/>
        <p:nvPr/>
      </p:nvGrpSpPr>
      <p:grpSpPr>
        <a:xfrm>
          <a:off x="0" y="0"/>
          <a:ext cx="0" cy="0"/>
          <a:chOff x="0" y="0"/>
          <a:chExt cx="0" cy="0"/>
        </a:xfrm>
      </p:grpSpPr>
      <p:sp>
        <p:nvSpPr>
          <p:cNvPr id="1798" name="Google Shape;1798;p1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9" name="Google Shape;1799;p1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0" name="Google Shape;1800;p1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9" name="Shape 1849"/>
        <p:cNvGrpSpPr/>
        <p:nvPr/>
      </p:nvGrpSpPr>
      <p:grpSpPr>
        <a:xfrm>
          <a:off x="0" y="0"/>
          <a:ext cx="0" cy="0"/>
          <a:chOff x="0" y="0"/>
          <a:chExt cx="0" cy="0"/>
        </a:xfrm>
      </p:grpSpPr>
      <p:sp>
        <p:nvSpPr>
          <p:cNvPr id="1850" name="Google Shape;1850;p1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1" name="Google Shape;1851;p1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2" name="Google Shape;1852;p130: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
        <p:nvSpPr>
          <p:cNvPr id="1853" name="Google Shape;1853;p1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2" name="Shape 1882"/>
        <p:cNvGrpSpPr/>
        <p:nvPr/>
      </p:nvGrpSpPr>
      <p:grpSpPr>
        <a:xfrm>
          <a:off x="0" y="0"/>
          <a:ext cx="0" cy="0"/>
          <a:chOff x="0" y="0"/>
          <a:chExt cx="0" cy="0"/>
        </a:xfrm>
      </p:grpSpPr>
      <p:sp>
        <p:nvSpPr>
          <p:cNvPr id="1883" name="Google Shape;1883;p1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4" name="Google Shape;1884;p1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5" name="Google Shape;1885;p1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9" name="Shape 1899"/>
        <p:cNvGrpSpPr/>
        <p:nvPr/>
      </p:nvGrpSpPr>
      <p:grpSpPr>
        <a:xfrm>
          <a:off x="0" y="0"/>
          <a:ext cx="0" cy="0"/>
          <a:chOff x="0" y="0"/>
          <a:chExt cx="0" cy="0"/>
        </a:xfrm>
      </p:grpSpPr>
      <p:sp>
        <p:nvSpPr>
          <p:cNvPr id="1900" name="Google Shape;1900;p1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1" name="Google Shape;1901;p1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583.5</a:t>
            </a:r>
            <a:endParaRPr/>
          </a:p>
        </p:txBody>
      </p:sp>
      <p:sp>
        <p:nvSpPr>
          <p:cNvPr id="1902" name="Google Shape;1902;p1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0" name="Shape 1910"/>
        <p:cNvGrpSpPr/>
        <p:nvPr/>
      </p:nvGrpSpPr>
      <p:grpSpPr>
        <a:xfrm>
          <a:off x="0" y="0"/>
          <a:ext cx="0" cy="0"/>
          <a:chOff x="0" y="0"/>
          <a:chExt cx="0" cy="0"/>
        </a:xfrm>
      </p:grpSpPr>
      <p:sp>
        <p:nvSpPr>
          <p:cNvPr id="1911" name="Google Shape;1911;p1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2" name="Google Shape;1912;p1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3" name="Google Shape;1913;p1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4" name="Shape 1954"/>
        <p:cNvGrpSpPr/>
        <p:nvPr/>
      </p:nvGrpSpPr>
      <p:grpSpPr>
        <a:xfrm>
          <a:off x="0" y="0"/>
          <a:ext cx="0" cy="0"/>
          <a:chOff x="0" y="0"/>
          <a:chExt cx="0" cy="0"/>
        </a:xfrm>
      </p:grpSpPr>
      <p:sp>
        <p:nvSpPr>
          <p:cNvPr id="1955" name="Google Shape;1955;p1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6" name="Google Shape;1956;p1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1" name="Shape 1961"/>
        <p:cNvGrpSpPr/>
        <p:nvPr/>
      </p:nvGrpSpPr>
      <p:grpSpPr>
        <a:xfrm>
          <a:off x="0" y="0"/>
          <a:ext cx="0" cy="0"/>
          <a:chOff x="0" y="0"/>
          <a:chExt cx="0" cy="0"/>
        </a:xfrm>
      </p:grpSpPr>
      <p:sp>
        <p:nvSpPr>
          <p:cNvPr id="1962" name="Google Shape;1962;p1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3" name="Google Shape;1963;p1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4" name="Google Shape;1964;p1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0" name="Shape 1990"/>
        <p:cNvGrpSpPr/>
        <p:nvPr/>
      </p:nvGrpSpPr>
      <p:grpSpPr>
        <a:xfrm>
          <a:off x="0" y="0"/>
          <a:ext cx="0" cy="0"/>
          <a:chOff x="0" y="0"/>
          <a:chExt cx="0" cy="0"/>
        </a:xfrm>
      </p:grpSpPr>
      <p:sp>
        <p:nvSpPr>
          <p:cNvPr id="1991" name="Google Shape;1991;p1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2" name="Google Shape;1992;p1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3" name="Google Shape;1993;p1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4" name="Shape 2004"/>
        <p:cNvGrpSpPr/>
        <p:nvPr/>
      </p:nvGrpSpPr>
      <p:grpSpPr>
        <a:xfrm>
          <a:off x="0" y="0"/>
          <a:ext cx="0" cy="0"/>
          <a:chOff x="0" y="0"/>
          <a:chExt cx="0" cy="0"/>
        </a:xfrm>
      </p:grpSpPr>
      <p:sp>
        <p:nvSpPr>
          <p:cNvPr id="2005" name="Google Shape;2005;p1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6" name="Google Shape;2006;p1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7" name="Google Shape;2007;p1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6" name="Shape 2016"/>
        <p:cNvGrpSpPr/>
        <p:nvPr/>
      </p:nvGrpSpPr>
      <p:grpSpPr>
        <a:xfrm>
          <a:off x="0" y="0"/>
          <a:ext cx="0" cy="0"/>
          <a:chOff x="0" y="0"/>
          <a:chExt cx="0" cy="0"/>
        </a:xfrm>
      </p:grpSpPr>
      <p:sp>
        <p:nvSpPr>
          <p:cNvPr id="2017" name="Google Shape;2017;p1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8" name="Google Shape;2018;p1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9" name="Google Shape;2019;p1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6" name="Shape 2026"/>
        <p:cNvGrpSpPr/>
        <p:nvPr/>
      </p:nvGrpSpPr>
      <p:grpSpPr>
        <a:xfrm>
          <a:off x="0" y="0"/>
          <a:ext cx="0" cy="0"/>
          <a:chOff x="0" y="0"/>
          <a:chExt cx="0" cy="0"/>
        </a:xfrm>
      </p:grpSpPr>
      <p:sp>
        <p:nvSpPr>
          <p:cNvPr id="2027" name="Google Shape;2027;p1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8" name="Google Shape;2028;p1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9" name="Google Shape;2029;p1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6" name="Shape 2036"/>
        <p:cNvGrpSpPr/>
        <p:nvPr/>
      </p:nvGrpSpPr>
      <p:grpSpPr>
        <a:xfrm>
          <a:off x="0" y="0"/>
          <a:ext cx="0" cy="0"/>
          <a:chOff x="0" y="0"/>
          <a:chExt cx="0" cy="0"/>
        </a:xfrm>
      </p:grpSpPr>
      <p:sp>
        <p:nvSpPr>
          <p:cNvPr id="2037" name="Google Shape;2037;p1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8" name="Google Shape;2038;p1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9" name="Google Shape;2039;p1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2" name="Shape 2052"/>
        <p:cNvGrpSpPr/>
        <p:nvPr/>
      </p:nvGrpSpPr>
      <p:grpSpPr>
        <a:xfrm>
          <a:off x="0" y="0"/>
          <a:ext cx="0" cy="0"/>
          <a:chOff x="0" y="0"/>
          <a:chExt cx="0" cy="0"/>
        </a:xfrm>
      </p:grpSpPr>
      <p:sp>
        <p:nvSpPr>
          <p:cNvPr id="2053" name="Google Shape;2053;p1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4" name="Google Shape;2054;p1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5" name="Google Shape;2055;p1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5" name="Shape 2065"/>
        <p:cNvGrpSpPr/>
        <p:nvPr/>
      </p:nvGrpSpPr>
      <p:grpSpPr>
        <a:xfrm>
          <a:off x="0" y="0"/>
          <a:ext cx="0" cy="0"/>
          <a:chOff x="0" y="0"/>
          <a:chExt cx="0" cy="0"/>
        </a:xfrm>
      </p:grpSpPr>
      <p:sp>
        <p:nvSpPr>
          <p:cNvPr id="2066" name="Google Shape;2066;p1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7" name="Google Shape;2067;p1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8" name="Google Shape;2068;p1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3" name="Shape 2073"/>
        <p:cNvGrpSpPr/>
        <p:nvPr/>
      </p:nvGrpSpPr>
      <p:grpSpPr>
        <a:xfrm>
          <a:off x="0" y="0"/>
          <a:ext cx="0" cy="0"/>
          <a:chOff x="0" y="0"/>
          <a:chExt cx="0" cy="0"/>
        </a:xfrm>
      </p:grpSpPr>
      <p:sp>
        <p:nvSpPr>
          <p:cNvPr id="2074" name="Google Shape;2074;p1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5" name="Google Shape;2075;p1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6" name="Google Shape;2076;p1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1" name="Shape 2081"/>
        <p:cNvGrpSpPr/>
        <p:nvPr/>
      </p:nvGrpSpPr>
      <p:grpSpPr>
        <a:xfrm>
          <a:off x="0" y="0"/>
          <a:ext cx="0" cy="0"/>
          <a:chOff x="0" y="0"/>
          <a:chExt cx="0" cy="0"/>
        </a:xfrm>
      </p:grpSpPr>
      <p:sp>
        <p:nvSpPr>
          <p:cNvPr id="2082" name="Google Shape;2082;p1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3" name="Google Shape;2083;p1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4" name="Google Shape;2084;p1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0" name="Shape 2090"/>
        <p:cNvGrpSpPr/>
        <p:nvPr/>
      </p:nvGrpSpPr>
      <p:grpSpPr>
        <a:xfrm>
          <a:off x="0" y="0"/>
          <a:ext cx="0" cy="0"/>
          <a:chOff x="0" y="0"/>
          <a:chExt cx="0" cy="0"/>
        </a:xfrm>
      </p:grpSpPr>
      <p:sp>
        <p:nvSpPr>
          <p:cNvPr id="2091" name="Google Shape;2091;p1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2" name="Google Shape;2092;p1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3" name="Google Shape;2093;p1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9" name="Shape 2099"/>
        <p:cNvGrpSpPr/>
        <p:nvPr/>
      </p:nvGrpSpPr>
      <p:grpSpPr>
        <a:xfrm>
          <a:off x="0" y="0"/>
          <a:ext cx="0" cy="0"/>
          <a:chOff x="0" y="0"/>
          <a:chExt cx="0" cy="0"/>
        </a:xfrm>
      </p:grpSpPr>
      <p:sp>
        <p:nvSpPr>
          <p:cNvPr id="2100" name="Google Shape;2100;p1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1" name="Google Shape;2101;p1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2" name="Google Shape;2102;p1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8" name="Shape 2108"/>
        <p:cNvGrpSpPr/>
        <p:nvPr/>
      </p:nvGrpSpPr>
      <p:grpSpPr>
        <a:xfrm>
          <a:off x="0" y="0"/>
          <a:ext cx="0" cy="0"/>
          <a:chOff x="0" y="0"/>
          <a:chExt cx="0" cy="0"/>
        </a:xfrm>
      </p:grpSpPr>
      <p:sp>
        <p:nvSpPr>
          <p:cNvPr id="2109" name="Google Shape;2109;p1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0" name="Google Shape;2110;p1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1" name="Google Shape;2111;p1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7" name="Shape 2117"/>
        <p:cNvGrpSpPr/>
        <p:nvPr/>
      </p:nvGrpSpPr>
      <p:grpSpPr>
        <a:xfrm>
          <a:off x="0" y="0"/>
          <a:ext cx="0" cy="0"/>
          <a:chOff x="0" y="0"/>
          <a:chExt cx="0" cy="0"/>
        </a:xfrm>
      </p:grpSpPr>
      <p:sp>
        <p:nvSpPr>
          <p:cNvPr id="2118" name="Google Shape;2118;p1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9" name="Google Shape;2119;p1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0" name="Google Shape;2120;p1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6" name="Shape 2126"/>
        <p:cNvGrpSpPr/>
        <p:nvPr/>
      </p:nvGrpSpPr>
      <p:grpSpPr>
        <a:xfrm>
          <a:off x="0" y="0"/>
          <a:ext cx="0" cy="0"/>
          <a:chOff x="0" y="0"/>
          <a:chExt cx="0" cy="0"/>
        </a:xfrm>
      </p:grpSpPr>
      <p:sp>
        <p:nvSpPr>
          <p:cNvPr id="2127" name="Google Shape;2127;p1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8" name="Google Shape;2128;p1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9" name="Google Shape;2129;p1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4" name="Shape 2134"/>
        <p:cNvGrpSpPr/>
        <p:nvPr/>
      </p:nvGrpSpPr>
      <p:grpSpPr>
        <a:xfrm>
          <a:off x="0" y="0"/>
          <a:ext cx="0" cy="0"/>
          <a:chOff x="0" y="0"/>
          <a:chExt cx="0" cy="0"/>
        </a:xfrm>
      </p:grpSpPr>
      <p:sp>
        <p:nvSpPr>
          <p:cNvPr id="2135" name="Google Shape;2135;p1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6" name="Google Shape;2136;p1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30000"/>
              </a:lnSpc>
              <a:spcBef>
                <a:spcPts val="0"/>
              </a:spcBef>
              <a:spcAft>
                <a:spcPts val="0"/>
              </a:spcAft>
              <a:buNone/>
            </a:pPr>
            <a:r>
              <a:rPr b="1" lang="en-US" sz="1600">
                <a:solidFill>
                  <a:schemeClr val="dk1"/>
                </a:solidFill>
                <a:latin typeface="Calibri"/>
                <a:ea typeface="Calibri"/>
                <a:cs typeface="Calibri"/>
                <a:sym typeface="Calibri"/>
              </a:rPr>
              <a:t>Ask the class, “What is the worst mistake one can make when lubricating a bearing? Why?”</a:t>
            </a:r>
            <a:endParaRPr b="1" sz="1600">
              <a:solidFill>
                <a:schemeClr val="dk1"/>
              </a:solidFill>
              <a:latin typeface="Calibri"/>
              <a:ea typeface="Calibri"/>
              <a:cs typeface="Calibri"/>
              <a:sym typeface="Calibri"/>
            </a:endParaRPr>
          </a:p>
        </p:txBody>
      </p:sp>
      <p:sp>
        <p:nvSpPr>
          <p:cNvPr id="2137" name="Google Shape;2137;p1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3" name="Shape 2143"/>
        <p:cNvGrpSpPr/>
        <p:nvPr/>
      </p:nvGrpSpPr>
      <p:grpSpPr>
        <a:xfrm>
          <a:off x="0" y="0"/>
          <a:ext cx="0" cy="0"/>
          <a:chOff x="0" y="0"/>
          <a:chExt cx="0" cy="0"/>
        </a:xfrm>
      </p:grpSpPr>
      <p:sp>
        <p:nvSpPr>
          <p:cNvPr id="2144" name="Google Shape;2144;p1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5" name="Google Shape;2145;p1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6" name="Google Shape;2146;p1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3" name="Shape 2153"/>
        <p:cNvGrpSpPr/>
        <p:nvPr/>
      </p:nvGrpSpPr>
      <p:grpSpPr>
        <a:xfrm>
          <a:off x="0" y="0"/>
          <a:ext cx="0" cy="0"/>
          <a:chOff x="0" y="0"/>
          <a:chExt cx="0" cy="0"/>
        </a:xfrm>
      </p:grpSpPr>
      <p:sp>
        <p:nvSpPr>
          <p:cNvPr id="2154" name="Google Shape;2154;p1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5" name="Google Shape;2155;p1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6" name="Google Shape;2156;p1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4" name="Shape 2164"/>
        <p:cNvGrpSpPr/>
        <p:nvPr/>
      </p:nvGrpSpPr>
      <p:grpSpPr>
        <a:xfrm>
          <a:off x="0" y="0"/>
          <a:ext cx="0" cy="0"/>
          <a:chOff x="0" y="0"/>
          <a:chExt cx="0" cy="0"/>
        </a:xfrm>
      </p:grpSpPr>
      <p:sp>
        <p:nvSpPr>
          <p:cNvPr id="2165" name="Google Shape;2165;p1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6" name="Google Shape;2166;p1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7" name="Google Shape;2167;p1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3" name="Shape 2173"/>
        <p:cNvGrpSpPr/>
        <p:nvPr/>
      </p:nvGrpSpPr>
      <p:grpSpPr>
        <a:xfrm>
          <a:off x="0" y="0"/>
          <a:ext cx="0" cy="0"/>
          <a:chOff x="0" y="0"/>
          <a:chExt cx="0" cy="0"/>
        </a:xfrm>
      </p:grpSpPr>
      <p:sp>
        <p:nvSpPr>
          <p:cNvPr id="2174" name="Google Shape;2174;p1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5" name="Google Shape;2175;p1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0" name="Shape 2180"/>
        <p:cNvGrpSpPr/>
        <p:nvPr/>
      </p:nvGrpSpPr>
      <p:grpSpPr>
        <a:xfrm>
          <a:off x="0" y="0"/>
          <a:ext cx="0" cy="0"/>
          <a:chOff x="0" y="0"/>
          <a:chExt cx="0" cy="0"/>
        </a:xfrm>
      </p:grpSpPr>
      <p:sp>
        <p:nvSpPr>
          <p:cNvPr id="2181" name="Google Shape;2181;p1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2" name="Google Shape;2182;p1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3" name="Google Shape;2183;p1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1" name="Shape 2191"/>
        <p:cNvGrpSpPr/>
        <p:nvPr/>
      </p:nvGrpSpPr>
      <p:grpSpPr>
        <a:xfrm>
          <a:off x="0" y="0"/>
          <a:ext cx="0" cy="0"/>
          <a:chOff x="0" y="0"/>
          <a:chExt cx="0" cy="0"/>
        </a:xfrm>
      </p:grpSpPr>
      <p:sp>
        <p:nvSpPr>
          <p:cNvPr id="2192" name="Google Shape;2192;p1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3" name="Google Shape;2193;p1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4" name="Google Shape;2194;p1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1" name="Shape 2201"/>
        <p:cNvGrpSpPr/>
        <p:nvPr/>
      </p:nvGrpSpPr>
      <p:grpSpPr>
        <a:xfrm>
          <a:off x="0" y="0"/>
          <a:ext cx="0" cy="0"/>
          <a:chOff x="0" y="0"/>
          <a:chExt cx="0" cy="0"/>
        </a:xfrm>
      </p:grpSpPr>
      <p:sp>
        <p:nvSpPr>
          <p:cNvPr id="2202" name="Google Shape;2202;p1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3" name="Google Shape;2203;p1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4" name="Google Shape;2204;p1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2" name="Shape 2212"/>
        <p:cNvGrpSpPr/>
        <p:nvPr/>
      </p:nvGrpSpPr>
      <p:grpSpPr>
        <a:xfrm>
          <a:off x="0" y="0"/>
          <a:ext cx="0" cy="0"/>
          <a:chOff x="0" y="0"/>
          <a:chExt cx="0" cy="0"/>
        </a:xfrm>
      </p:grpSpPr>
      <p:sp>
        <p:nvSpPr>
          <p:cNvPr id="2213" name="Google Shape;2213;p1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4" name="Google Shape;2214;p1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5" name="Google Shape;2215;p1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0" name="Shape 2220"/>
        <p:cNvGrpSpPr/>
        <p:nvPr/>
      </p:nvGrpSpPr>
      <p:grpSpPr>
        <a:xfrm>
          <a:off x="0" y="0"/>
          <a:ext cx="0" cy="0"/>
          <a:chOff x="0" y="0"/>
          <a:chExt cx="0" cy="0"/>
        </a:xfrm>
      </p:grpSpPr>
      <p:sp>
        <p:nvSpPr>
          <p:cNvPr id="2221" name="Google Shape;2221;p1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2" name="Google Shape;2222;p1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3" name="Google Shape;2223;p1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6" name="Shape 2236"/>
        <p:cNvGrpSpPr/>
        <p:nvPr/>
      </p:nvGrpSpPr>
      <p:grpSpPr>
        <a:xfrm>
          <a:off x="0" y="0"/>
          <a:ext cx="0" cy="0"/>
          <a:chOff x="0" y="0"/>
          <a:chExt cx="0" cy="0"/>
        </a:xfrm>
      </p:grpSpPr>
      <p:sp>
        <p:nvSpPr>
          <p:cNvPr id="2237" name="Google Shape;2237;p1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8" name="Google Shape;2238;p1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9" name="Google Shape;2239;p16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5" name="Shape 2245"/>
        <p:cNvGrpSpPr/>
        <p:nvPr/>
      </p:nvGrpSpPr>
      <p:grpSpPr>
        <a:xfrm>
          <a:off x="0" y="0"/>
          <a:ext cx="0" cy="0"/>
          <a:chOff x="0" y="0"/>
          <a:chExt cx="0" cy="0"/>
        </a:xfrm>
      </p:grpSpPr>
      <p:sp>
        <p:nvSpPr>
          <p:cNvPr id="2246" name="Google Shape;2246;p1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7" name="Google Shape;2247;p1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8" name="Google Shape;2248;p1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5" name="Shape 2255"/>
        <p:cNvGrpSpPr/>
        <p:nvPr/>
      </p:nvGrpSpPr>
      <p:grpSpPr>
        <a:xfrm>
          <a:off x="0" y="0"/>
          <a:ext cx="0" cy="0"/>
          <a:chOff x="0" y="0"/>
          <a:chExt cx="0" cy="0"/>
        </a:xfrm>
      </p:grpSpPr>
      <p:sp>
        <p:nvSpPr>
          <p:cNvPr id="2256" name="Google Shape;2256;p1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7" name="Google Shape;2257;p1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8" name="Google Shape;2258;p1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3" name="Shape 2263"/>
        <p:cNvGrpSpPr/>
        <p:nvPr/>
      </p:nvGrpSpPr>
      <p:grpSpPr>
        <a:xfrm>
          <a:off x="0" y="0"/>
          <a:ext cx="0" cy="0"/>
          <a:chOff x="0" y="0"/>
          <a:chExt cx="0" cy="0"/>
        </a:xfrm>
      </p:grpSpPr>
      <p:sp>
        <p:nvSpPr>
          <p:cNvPr id="2264" name="Google Shape;2264;p1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5" name="Google Shape;2265;p1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6" name="Google Shape;2266;p1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2" name="Shape 2272"/>
        <p:cNvGrpSpPr/>
        <p:nvPr/>
      </p:nvGrpSpPr>
      <p:grpSpPr>
        <a:xfrm>
          <a:off x="0" y="0"/>
          <a:ext cx="0" cy="0"/>
          <a:chOff x="0" y="0"/>
          <a:chExt cx="0" cy="0"/>
        </a:xfrm>
      </p:grpSpPr>
      <p:sp>
        <p:nvSpPr>
          <p:cNvPr id="2273" name="Google Shape;2273;p1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4" name="Google Shape;2274;p1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5" name="Google Shape;2275;p1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1" name="Shape 2281"/>
        <p:cNvGrpSpPr/>
        <p:nvPr/>
      </p:nvGrpSpPr>
      <p:grpSpPr>
        <a:xfrm>
          <a:off x="0" y="0"/>
          <a:ext cx="0" cy="0"/>
          <a:chOff x="0" y="0"/>
          <a:chExt cx="0" cy="0"/>
        </a:xfrm>
      </p:grpSpPr>
      <p:sp>
        <p:nvSpPr>
          <p:cNvPr id="2282" name="Google Shape;2282;p1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3" name="Google Shape;2283;p1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4" name="Google Shape;2284;p1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9" name="Shape 2289"/>
        <p:cNvGrpSpPr/>
        <p:nvPr/>
      </p:nvGrpSpPr>
      <p:grpSpPr>
        <a:xfrm>
          <a:off x="0" y="0"/>
          <a:ext cx="0" cy="0"/>
          <a:chOff x="0" y="0"/>
          <a:chExt cx="0" cy="0"/>
        </a:xfrm>
      </p:grpSpPr>
      <p:sp>
        <p:nvSpPr>
          <p:cNvPr id="2290" name="Google Shape;2290;p1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1" name="Google Shape;2291;p1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2" name="Google Shape;2292;p1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9" name="Shape 2299"/>
        <p:cNvGrpSpPr/>
        <p:nvPr/>
      </p:nvGrpSpPr>
      <p:grpSpPr>
        <a:xfrm>
          <a:off x="0" y="0"/>
          <a:ext cx="0" cy="0"/>
          <a:chOff x="0" y="0"/>
          <a:chExt cx="0" cy="0"/>
        </a:xfrm>
      </p:grpSpPr>
      <p:sp>
        <p:nvSpPr>
          <p:cNvPr id="2300" name="Google Shape;2300;p1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1" name="Google Shape;2301;p1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2" name="Google Shape;2302;p1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8" name="Shape 2308"/>
        <p:cNvGrpSpPr/>
        <p:nvPr/>
      </p:nvGrpSpPr>
      <p:grpSpPr>
        <a:xfrm>
          <a:off x="0" y="0"/>
          <a:ext cx="0" cy="0"/>
          <a:chOff x="0" y="0"/>
          <a:chExt cx="0" cy="0"/>
        </a:xfrm>
      </p:grpSpPr>
      <p:sp>
        <p:nvSpPr>
          <p:cNvPr id="2309" name="Google Shape;2309;p1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0" name="Google Shape;2310;p1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1" name="Google Shape;2311;p1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7" name="Shape 2317"/>
        <p:cNvGrpSpPr/>
        <p:nvPr/>
      </p:nvGrpSpPr>
      <p:grpSpPr>
        <a:xfrm>
          <a:off x="0" y="0"/>
          <a:ext cx="0" cy="0"/>
          <a:chOff x="0" y="0"/>
          <a:chExt cx="0" cy="0"/>
        </a:xfrm>
      </p:grpSpPr>
      <p:sp>
        <p:nvSpPr>
          <p:cNvPr id="2318" name="Google Shape;2318;p1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9" name="Google Shape;2319;p1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0" name="Google Shape;2320;p16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6" name="Shape 2326"/>
        <p:cNvGrpSpPr/>
        <p:nvPr/>
      </p:nvGrpSpPr>
      <p:grpSpPr>
        <a:xfrm>
          <a:off x="0" y="0"/>
          <a:ext cx="0" cy="0"/>
          <a:chOff x="0" y="0"/>
          <a:chExt cx="0" cy="0"/>
        </a:xfrm>
      </p:grpSpPr>
      <p:sp>
        <p:nvSpPr>
          <p:cNvPr id="2327" name="Google Shape;2327;p1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8" name="Google Shape;2328;p1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9" name="Google Shape;2329;p1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6" name="Shape 2336"/>
        <p:cNvGrpSpPr/>
        <p:nvPr/>
      </p:nvGrpSpPr>
      <p:grpSpPr>
        <a:xfrm>
          <a:off x="0" y="0"/>
          <a:ext cx="0" cy="0"/>
          <a:chOff x="0" y="0"/>
          <a:chExt cx="0" cy="0"/>
        </a:xfrm>
      </p:grpSpPr>
      <p:sp>
        <p:nvSpPr>
          <p:cNvPr id="2337" name="Google Shape;2337;p1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8" name="Google Shape;2338;p1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9" name="Google Shape;2339;p17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5" name="Shape 2345"/>
        <p:cNvGrpSpPr/>
        <p:nvPr/>
      </p:nvGrpSpPr>
      <p:grpSpPr>
        <a:xfrm>
          <a:off x="0" y="0"/>
          <a:ext cx="0" cy="0"/>
          <a:chOff x="0" y="0"/>
          <a:chExt cx="0" cy="0"/>
        </a:xfrm>
      </p:grpSpPr>
      <p:sp>
        <p:nvSpPr>
          <p:cNvPr id="2346" name="Google Shape;2346;p1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7" name="Google Shape;2347;p1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8" name="Google Shape;2348;p1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3" name="Shape 2353"/>
        <p:cNvGrpSpPr/>
        <p:nvPr/>
      </p:nvGrpSpPr>
      <p:grpSpPr>
        <a:xfrm>
          <a:off x="0" y="0"/>
          <a:ext cx="0" cy="0"/>
          <a:chOff x="0" y="0"/>
          <a:chExt cx="0" cy="0"/>
        </a:xfrm>
      </p:grpSpPr>
      <p:sp>
        <p:nvSpPr>
          <p:cNvPr id="2354" name="Google Shape;2354;p1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5" name="Google Shape;2355;p1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6" name="Google Shape;2356;p1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1" name="Shape 2361"/>
        <p:cNvGrpSpPr/>
        <p:nvPr/>
      </p:nvGrpSpPr>
      <p:grpSpPr>
        <a:xfrm>
          <a:off x="0" y="0"/>
          <a:ext cx="0" cy="0"/>
          <a:chOff x="0" y="0"/>
          <a:chExt cx="0" cy="0"/>
        </a:xfrm>
      </p:grpSpPr>
      <p:sp>
        <p:nvSpPr>
          <p:cNvPr id="2362" name="Google Shape;2362;p1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3" name="Google Shape;2363;p1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4" name="Google Shape;2364;p1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0" name="Shape 2370"/>
        <p:cNvGrpSpPr/>
        <p:nvPr/>
      </p:nvGrpSpPr>
      <p:grpSpPr>
        <a:xfrm>
          <a:off x="0" y="0"/>
          <a:ext cx="0" cy="0"/>
          <a:chOff x="0" y="0"/>
          <a:chExt cx="0" cy="0"/>
        </a:xfrm>
      </p:grpSpPr>
      <p:sp>
        <p:nvSpPr>
          <p:cNvPr id="2371" name="Google Shape;2371;p1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2" name="Google Shape;2372;p1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Lubrication chart sections identify index numbers, components to be lubricated, the number and type of lube points, the lubricant to be used, the method of lubricating and the schedule for applying the lubricant.</a:t>
            </a:r>
            <a:endParaRPr/>
          </a:p>
          <a:p>
            <a:pPr indent="0" lvl="0" marL="0" rtl="0" algn="l">
              <a:spcBef>
                <a:spcPts val="0"/>
              </a:spcBef>
              <a:spcAft>
                <a:spcPts val="0"/>
              </a:spcAft>
              <a:buNone/>
            </a:pPr>
            <a:r>
              <a:rPr lang="en-US"/>
              <a:t>Each lube point that required lubrication is numbered on the illustration (next slide). These numbers are the index numbers and are listed on the chart in the first column. The second column lists the names of the parts identified by the index numbers. The third column lists the number and type of lube point found on the part indicated on by the index number. These are referred to as grease fittings or fill plugs. Lube points that require lubrication that don’t have fittings are shown as N/A. The last column lists how often a lubricant must be applied to each lube point. The notes section explains any special precautions and/or recommendations.</a:t>
            </a:r>
            <a:endParaRPr/>
          </a:p>
          <a:p>
            <a:pPr indent="0" lvl="0" marL="0" rtl="0" algn="l">
              <a:spcBef>
                <a:spcPts val="0"/>
              </a:spcBef>
              <a:spcAft>
                <a:spcPts val="0"/>
              </a:spcAft>
              <a:buNone/>
            </a:pPr>
            <a:r>
              <a:t/>
            </a:r>
            <a:endParaRPr/>
          </a:p>
        </p:txBody>
      </p:sp>
      <p:sp>
        <p:nvSpPr>
          <p:cNvPr id="2373" name="Google Shape;2373;p17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374" name="Google Shape;2374;p175: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0" name="Shape 2380"/>
        <p:cNvGrpSpPr/>
        <p:nvPr/>
      </p:nvGrpSpPr>
      <p:grpSpPr>
        <a:xfrm>
          <a:off x="0" y="0"/>
          <a:ext cx="0" cy="0"/>
          <a:chOff x="0" y="0"/>
          <a:chExt cx="0" cy="0"/>
        </a:xfrm>
      </p:grpSpPr>
      <p:sp>
        <p:nvSpPr>
          <p:cNvPr id="2381" name="Google Shape;2381;p1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2" name="Google Shape;2382;p1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3" name="Google Shape;2383;p1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0" name="Shape 2390"/>
        <p:cNvGrpSpPr/>
        <p:nvPr/>
      </p:nvGrpSpPr>
      <p:grpSpPr>
        <a:xfrm>
          <a:off x="0" y="0"/>
          <a:ext cx="0" cy="0"/>
          <a:chOff x="0" y="0"/>
          <a:chExt cx="0" cy="0"/>
        </a:xfrm>
      </p:grpSpPr>
      <p:sp>
        <p:nvSpPr>
          <p:cNvPr id="2391" name="Google Shape;2391;p1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2" name="Google Shape;2392;p1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3" name="Google Shape;2393;p17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8" name="Shape 2398"/>
        <p:cNvGrpSpPr/>
        <p:nvPr/>
      </p:nvGrpSpPr>
      <p:grpSpPr>
        <a:xfrm>
          <a:off x="0" y="0"/>
          <a:ext cx="0" cy="0"/>
          <a:chOff x="0" y="0"/>
          <a:chExt cx="0" cy="0"/>
        </a:xfrm>
      </p:grpSpPr>
      <p:sp>
        <p:nvSpPr>
          <p:cNvPr id="2399" name="Google Shape;2399;p1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00" name="Google Shape;2400;p1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1" name="Google Shape;2401;p17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7" name="Shape 2407"/>
        <p:cNvGrpSpPr/>
        <p:nvPr/>
      </p:nvGrpSpPr>
      <p:grpSpPr>
        <a:xfrm>
          <a:off x="0" y="0"/>
          <a:ext cx="0" cy="0"/>
          <a:chOff x="0" y="0"/>
          <a:chExt cx="0" cy="0"/>
        </a:xfrm>
      </p:grpSpPr>
      <p:sp>
        <p:nvSpPr>
          <p:cNvPr id="2408" name="Google Shape;2408;p1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09" name="Google Shape;2409;p1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Where are some places you will find a belt conveyor system?</a:t>
            </a:r>
            <a:endParaRPr/>
          </a:p>
          <a:p>
            <a:pPr indent="0" lvl="0" marL="0" rtl="0" algn="l">
              <a:spcBef>
                <a:spcPts val="0"/>
              </a:spcBef>
              <a:spcAft>
                <a:spcPts val="0"/>
              </a:spcAft>
              <a:buNone/>
            </a:pPr>
            <a:r>
              <a:rPr b="1" lang="en-US"/>
              <a:t>Answers will vary,</a:t>
            </a:r>
            <a:r>
              <a:rPr lang="en-US"/>
              <a:t> but should include:</a:t>
            </a:r>
            <a:endParaRPr/>
          </a:p>
          <a:p>
            <a:pPr indent="0" lvl="0" marL="0" rtl="0" algn="l">
              <a:spcBef>
                <a:spcPts val="0"/>
              </a:spcBef>
              <a:spcAft>
                <a:spcPts val="0"/>
              </a:spcAft>
              <a:buNone/>
            </a:pPr>
            <a:r>
              <a:rPr lang="en-US"/>
              <a:t> </a:t>
            </a:r>
            <a:endParaRPr/>
          </a:p>
          <a:p>
            <a:pPr indent="-88900" lvl="0" marL="0" rtl="0" algn="l">
              <a:spcBef>
                <a:spcPts val="0"/>
              </a:spcBef>
              <a:spcAft>
                <a:spcPts val="0"/>
              </a:spcAft>
              <a:buClr>
                <a:schemeClr val="dk1"/>
              </a:buClr>
              <a:buSzPts val="1400"/>
              <a:buFont typeface="Arial"/>
              <a:buChar char="•"/>
            </a:pPr>
            <a:r>
              <a:rPr lang="en-US"/>
              <a:t>  The luggage carousel in an airport.</a:t>
            </a:r>
            <a:endParaRPr/>
          </a:p>
          <a:p>
            <a:pPr indent="-88900" lvl="0" marL="0" rtl="0" algn="l">
              <a:spcBef>
                <a:spcPts val="0"/>
              </a:spcBef>
              <a:spcAft>
                <a:spcPts val="0"/>
              </a:spcAft>
              <a:buClr>
                <a:schemeClr val="dk1"/>
              </a:buClr>
              <a:buSzPts val="1400"/>
              <a:buFont typeface="Arial"/>
              <a:buChar char="•"/>
            </a:pPr>
            <a:r>
              <a:rPr lang="en-US"/>
              <a:t>  A manufacturing filling station.</a:t>
            </a:r>
            <a:endParaRPr/>
          </a:p>
          <a:p>
            <a:pPr indent="-88900" lvl="0" marL="0" rtl="0" algn="l">
              <a:spcBef>
                <a:spcPts val="0"/>
              </a:spcBef>
              <a:spcAft>
                <a:spcPts val="0"/>
              </a:spcAft>
              <a:buClr>
                <a:schemeClr val="dk1"/>
              </a:buClr>
              <a:buSzPts val="1400"/>
              <a:buFont typeface="Arial"/>
              <a:buChar char="•"/>
            </a:pPr>
            <a:r>
              <a:rPr lang="en-US"/>
              <a:t>  A coal strip mine.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Other types include:</a:t>
            </a:r>
            <a:endParaRPr/>
          </a:p>
          <a:p>
            <a:pPr indent="0" lvl="0" marL="0" rtl="0" algn="l">
              <a:spcBef>
                <a:spcPts val="0"/>
              </a:spcBef>
              <a:spcAft>
                <a:spcPts val="0"/>
              </a:spcAft>
              <a:buNone/>
            </a:pPr>
            <a:r>
              <a:t/>
            </a:r>
            <a:endParaRPr/>
          </a:p>
          <a:p>
            <a:pPr indent="-88900" lvl="0" marL="0" rtl="0" algn="l">
              <a:spcBef>
                <a:spcPts val="0"/>
              </a:spcBef>
              <a:spcAft>
                <a:spcPts val="0"/>
              </a:spcAft>
              <a:buClr>
                <a:schemeClr val="dk1"/>
              </a:buClr>
              <a:buSzPts val="1400"/>
              <a:buFont typeface="Arial"/>
              <a:buChar char="•"/>
            </a:pPr>
            <a:r>
              <a:rPr lang="en-US"/>
              <a:t>  Flexible conveyor</a:t>
            </a:r>
            <a:endParaRPr/>
          </a:p>
          <a:p>
            <a:pPr indent="-88900" lvl="0" marL="0" rtl="0" algn="l">
              <a:spcBef>
                <a:spcPts val="0"/>
              </a:spcBef>
              <a:spcAft>
                <a:spcPts val="0"/>
              </a:spcAft>
              <a:buClr>
                <a:schemeClr val="dk1"/>
              </a:buClr>
              <a:buSzPts val="1400"/>
              <a:buFont typeface="Arial"/>
              <a:buChar char="•"/>
            </a:pPr>
            <a:r>
              <a:rPr lang="en-US"/>
              <a:t>  Pneumatic conveyor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10" name="Google Shape;2410;p1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8" name="Shape 2418"/>
        <p:cNvGrpSpPr/>
        <p:nvPr/>
      </p:nvGrpSpPr>
      <p:grpSpPr>
        <a:xfrm>
          <a:off x="0" y="0"/>
          <a:ext cx="0" cy="0"/>
          <a:chOff x="0" y="0"/>
          <a:chExt cx="0" cy="0"/>
        </a:xfrm>
      </p:grpSpPr>
      <p:sp>
        <p:nvSpPr>
          <p:cNvPr id="2419" name="Google Shape;2419;p1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20" name="Google Shape;2420;p1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How are the components of a belt conveyor system maintained?</a:t>
            </a:r>
            <a:endParaRPr/>
          </a:p>
          <a:p>
            <a:pPr indent="0" lvl="0" marL="0" rtl="0" algn="l">
              <a:spcBef>
                <a:spcPts val="0"/>
              </a:spcBef>
              <a:spcAft>
                <a:spcPts val="0"/>
              </a:spcAft>
              <a:buNone/>
            </a:pPr>
            <a:r>
              <a:rPr b="1" lang="en-US"/>
              <a:t>Answers will vary, </a:t>
            </a:r>
            <a:r>
              <a:rPr lang="en-US"/>
              <a:t>but emphasize the point that improper maintenance of any of the components could unexpectedly shut down the system.</a:t>
            </a:r>
            <a:endParaRPr/>
          </a:p>
        </p:txBody>
      </p:sp>
      <p:sp>
        <p:nvSpPr>
          <p:cNvPr id="2421" name="Google Shape;2421;p18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7" name="Shape 2427"/>
        <p:cNvGrpSpPr/>
        <p:nvPr/>
      </p:nvGrpSpPr>
      <p:grpSpPr>
        <a:xfrm>
          <a:off x="0" y="0"/>
          <a:ext cx="0" cy="0"/>
          <a:chOff x="0" y="0"/>
          <a:chExt cx="0" cy="0"/>
        </a:xfrm>
      </p:grpSpPr>
      <p:sp>
        <p:nvSpPr>
          <p:cNvPr id="2428" name="Google Shape;2428;p1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29" name="Google Shape;2429;p1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0" name="Google Shape;2430;p1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6" name="Shape 2436"/>
        <p:cNvGrpSpPr/>
        <p:nvPr/>
      </p:nvGrpSpPr>
      <p:grpSpPr>
        <a:xfrm>
          <a:off x="0" y="0"/>
          <a:ext cx="0" cy="0"/>
          <a:chOff x="0" y="0"/>
          <a:chExt cx="0" cy="0"/>
        </a:xfrm>
      </p:grpSpPr>
      <p:sp>
        <p:nvSpPr>
          <p:cNvPr id="2437" name="Google Shape;2437;p1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38" name="Google Shape;2438;p1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9" name="Google Shape;2439;p18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5" name="Shape 2445"/>
        <p:cNvGrpSpPr/>
        <p:nvPr/>
      </p:nvGrpSpPr>
      <p:grpSpPr>
        <a:xfrm>
          <a:off x="0" y="0"/>
          <a:ext cx="0" cy="0"/>
          <a:chOff x="0" y="0"/>
          <a:chExt cx="0" cy="0"/>
        </a:xfrm>
      </p:grpSpPr>
      <p:sp>
        <p:nvSpPr>
          <p:cNvPr id="2446" name="Google Shape;2446;p1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47" name="Google Shape;2447;p1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8" name="Google Shape;2448;p1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4" name="Shape 2454"/>
        <p:cNvGrpSpPr/>
        <p:nvPr/>
      </p:nvGrpSpPr>
      <p:grpSpPr>
        <a:xfrm>
          <a:off x="0" y="0"/>
          <a:ext cx="0" cy="0"/>
          <a:chOff x="0" y="0"/>
          <a:chExt cx="0" cy="0"/>
        </a:xfrm>
      </p:grpSpPr>
      <p:sp>
        <p:nvSpPr>
          <p:cNvPr id="2455" name="Google Shape;2455;p1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56" name="Google Shape;2456;p1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7" name="Google Shape;2457;p18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3" name="Shape 2463"/>
        <p:cNvGrpSpPr/>
        <p:nvPr/>
      </p:nvGrpSpPr>
      <p:grpSpPr>
        <a:xfrm>
          <a:off x="0" y="0"/>
          <a:ext cx="0" cy="0"/>
          <a:chOff x="0" y="0"/>
          <a:chExt cx="0" cy="0"/>
        </a:xfrm>
      </p:grpSpPr>
      <p:sp>
        <p:nvSpPr>
          <p:cNvPr id="2464" name="Google Shape;2464;p1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65" name="Google Shape;2465;p1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Is belt alignment really that critical to a conveyor system’s operation?</a:t>
            </a:r>
            <a:endParaRPr/>
          </a:p>
          <a:p>
            <a:pPr indent="0" lvl="0" marL="0" rtl="0" algn="l">
              <a:spcBef>
                <a:spcPts val="0"/>
              </a:spcBef>
              <a:spcAft>
                <a:spcPts val="0"/>
              </a:spcAft>
              <a:buNone/>
            </a:pPr>
            <a:r>
              <a:rPr b="1" lang="en-US"/>
              <a:t>Answer: </a:t>
            </a:r>
            <a:r>
              <a:rPr lang="en-US"/>
              <a:t> Yes. If the belt is not tracking properly, the system could perform erratically or even cause a shutdown.</a:t>
            </a:r>
            <a:endParaRPr/>
          </a:p>
          <a:p>
            <a:pPr indent="0" lvl="0" marL="0" rtl="0" algn="l">
              <a:spcBef>
                <a:spcPts val="0"/>
              </a:spcBef>
              <a:spcAft>
                <a:spcPts val="0"/>
              </a:spcAft>
              <a:buNone/>
            </a:pPr>
            <a:r>
              <a:t/>
            </a:r>
            <a:endParaRPr/>
          </a:p>
        </p:txBody>
      </p:sp>
      <p:sp>
        <p:nvSpPr>
          <p:cNvPr id="2466" name="Google Shape;2466;p18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1" name="Shape 2471"/>
        <p:cNvGrpSpPr/>
        <p:nvPr/>
      </p:nvGrpSpPr>
      <p:grpSpPr>
        <a:xfrm>
          <a:off x="0" y="0"/>
          <a:ext cx="0" cy="0"/>
          <a:chOff x="0" y="0"/>
          <a:chExt cx="0" cy="0"/>
        </a:xfrm>
      </p:grpSpPr>
      <p:sp>
        <p:nvSpPr>
          <p:cNvPr id="2472" name="Google Shape;2472;p1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73" name="Google Shape;2473;p1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4" name="Google Shape;2474;p18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0" name="Shape 2480"/>
        <p:cNvGrpSpPr/>
        <p:nvPr/>
      </p:nvGrpSpPr>
      <p:grpSpPr>
        <a:xfrm>
          <a:off x="0" y="0"/>
          <a:ext cx="0" cy="0"/>
          <a:chOff x="0" y="0"/>
          <a:chExt cx="0" cy="0"/>
        </a:xfrm>
      </p:grpSpPr>
      <p:sp>
        <p:nvSpPr>
          <p:cNvPr id="2481" name="Google Shape;2481;p1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82" name="Google Shape;2482;p18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Like belt alignment, is belt tension also critical to conveyor system operation?</a:t>
            </a:r>
            <a:endParaRPr/>
          </a:p>
          <a:p>
            <a:pPr indent="0" lvl="0" marL="0" rtl="0" algn="l">
              <a:spcBef>
                <a:spcPts val="0"/>
              </a:spcBef>
              <a:spcAft>
                <a:spcPts val="0"/>
              </a:spcAft>
              <a:buNone/>
            </a:pPr>
            <a:r>
              <a:rPr b="1" lang="en-US"/>
              <a:t>Answer: </a:t>
            </a:r>
            <a:r>
              <a:rPr lang="en-US"/>
              <a:t>Yes. Too little tension can cause erratic operation due to slippage. Too great of a tension can cause components to fail and/or the belt to break, shutting the system down.</a:t>
            </a:r>
            <a:endParaRPr/>
          </a:p>
        </p:txBody>
      </p:sp>
      <p:sp>
        <p:nvSpPr>
          <p:cNvPr id="2483" name="Google Shape;2483;p18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8" name="Shape 2488"/>
        <p:cNvGrpSpPr/>
        <p:nvPr/>
      </p:nvGrpSpPr>
      <p:grpSpPr>
        <a:xfrm>
          <a:off x="0" y="0"/>
          <a:ext cx="0" cy="0"/>
          <a:chOff x="0" y="0"/>
          <a:chExt cx="0" cy="0"/>
        </a:xfrm>
      </p:grpSpPr>
      <p:sp>
        <p:nvSpPr>
          <p:cNvPr id="2489" name="Google Shape;2489;p1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90" name="Google Shape;2490;p1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What effect does overloading have on a conveyor system?</a:t>
            </a:r>
            <a:endParaRPr/>
          </a:p>
          <a:p>
            <a:pPr indent="0" lvl="0" marL="0" rtl="0" algn="l">
              <a:spcBef>
                <a:spcPts val="0"/>
              </a:spcBef>
              <a:spcAft>
                <a:spcPts val="0"/>
              </a:spcAft>
              <a:buNone/>
            </a:pPr>
            <a:r>
              <a:rPr b="1" lang="en-US"/>
              <a:t>Answer: </a:t>
            </a:r>
            <a:r>
              <a:rPr lang="en-US"/>
              <a:t>The belt will not track properly, resulting in erratic operation and/or system shutdown.</a:t>
            </a:r>
            <a:endParaRPr/>
          </a:p>
          <a:p>
            <a:pPr indent="0" lvl="0" marL="0" rtl="0" algn="l">
              <a:spcBef>
                <a:spcPts val="0"/>
              </a:spcBef>
              <a:spcAft>
                <a:spcPts val="0"/>
              </a:spcAft>
              <a:buNone/>
            </a:pPr>
            <a:r>
              <a:t/>
            </a:r>
            <a:endParaRPr/>
          </a:p>
        </p:txBody>
      </p:sp>
      <p:sp>
        <p:nvSpPr>
          <p:cNvPr id="2491" name="Google Shape;2491;p18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7" name="Shape 2497"/>
        <p:cNvGrpSpPr/>
        <p:nvPr/>
      </p:nvGrpSpPr>
      <p:grpSpPr>
        <a:xfrm>
          <a:off x="0" y="0"/>
          <a:ext cx="0" cy="0"/>
          <a:chOff x="0" y="0"/>
          <a:chExt cx="0" cy="0"/>
        </a:xfrm>
      </p:grpSpPr>
      <p:sp>
        <p:nvSpPr>
          <p:cNvPr id="2498" name="Google Shape;2498;p1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99" name="Google Shape;2499;p1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Question: </a:t>
            </a:r>
            <a:r>
              <a:rPr lang="en-US"/>
              <a:t>How can a production technician ensure that the belt on a conveyor system tracks properly?</a:t>
            </a:r>
            <a:endParaRPr/>
          </a:p>
          <a:p>
            <a:pPr indent="0" lvl="0" marL="0" rtl="0" algn="l">
              <a:spcBef>
                <a:spcPts val="0"/>
              </a:spcBef>
              <a:spcAft>
                <a:spcPts val="0"/>
              </a:spcAft>
              <a:buNone/>
            </a:pPr>
            <a:r>
              <a:rPr b="1" lang="en-US"/>
              <a:t>Answers will vary.</a:t>
            </a:r>
            <a:endParaRPr/>
          </a:p>
          <a:p>
            <a:pPr indent="0" lvl="0" marL="0" rtl="0" algn="l">
              <a:spcBef>
                <a:spcPts val="0"/>
              </a:spcBef>
              <a:spcAft>
                <a:spcPts val="0"/>
              </a:spcAft>
              <a:buNone/>
            </a:pPr>
            <a:r>
              <a:rPr b="1" lang="en-US"/>
              <a:t>Note:</a:t>
            </a:r>
            <a:r>
              <a:rPr lang="en-US"/>
              <a:t> Purposely angling a rolling component, such as an idler, “out of square” to adjust belt alignment – commonly referred to as knocking – is a relatively crude way to make alignment adjustments and is inferior to more fundamental methods. The knocking approach can work, but it tends to address the symptom rather than the root cause of misalignment.</a:t>
            </a:r>
            <a:endParaRPr/>
          </a:p>
          <a:p>
            <a:pPr indent="0" lvl="0" marL="0" rtl="0" algn="l">
              <a:spcBef>
                <a:spcPts val="0"/>
              </a:spcBef>
              <a:spcAft>
                <a:spcPts val="0"/>
              </a:spcAft>
              <a:buNone/>
            </a:pPr>
            <a:r>
              <a:t/>
            </a:r>
            <a:endParaRPr/>
          </a:p>
        </p:txBody>
      </p:sp>
      <p:sp>
        <p:nvSpPr>
          <p:cNvPr id="2500" name="Google Shape;2500;p18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6" name="Shape 2506"/>
        <p:cNvGrpSpPr/>
        <p:nvPr/>
      </p:nvGrpSpPr>
      <p:grpSpPr>
        <a:xfrm>
          <a:off x="0" y="0"/>
          <a:ext cx="0" cy="0"/>
          <a:chOff x="0" y="0"/>
          <a:chExt cx="0" cy="0"/>
        </a:xfrm>
      </p:grpSpPr>
      <p:sp>
        <p:nvSpPr>
          <p:cNvPr id="2507" name="Google Shape;2507;p1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8" name="Google Shape;2508;p1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9" name="Google Shape;2509;p19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4" name="Shape 2514"/>
        <p:cNvGrpSpPr/>
        <p:nvPr/>
      </p:nvGrpSpPr>
      <p:grpSpPr>
        <a:xfrm>
          <a:off x="0" y="0"/>
          <a:ext cx="0" cy="0"/>
          <a:chOff x="0" y="0"/>
          <a:chExt cx="0" cy="0"/>
        </a:xfrm>
      </p:grpSpPr>
      <p:sp>
        <p:nvSpPr>
          <p:cNvPr id="2515" name="Google Shape;2515;p1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16" name="Google Shape;2516;p1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7" name="Google Shape;2517;p19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5" name="Shape 25"/>
        <p:cNvGrpSpPr/>
        <p:nvPr/>
      </p:nvGrpSpPr>
      <p:grpSpPr>
        <a:xfrm>
          <a:off x="0" y="0"/>
          <a:ext cx="0" cy="0"/>
          <a:chOff x="0" y="0"/>
          <a:chExt cx="0" cy="0"/>
        </a:xfrm>
      </p:grpSpPr>
      <p:sp>
        <p:nvSpPr>
          <p:cNvPr id="26" name="Google Shape;26;p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8" name="Shape 28"/>
        <p:cNvGrpSpPr/>
        <p:nvPr/>
      </p:nvGrpSpPr>
      <p:grpSpPr>
        <a:xfrm>
          <a:off x="0" y="0"/>
          <a:ext cx="0" cy="0"/>
          <a:chOff x="0" y="0"/>
          <a:chExt cx="0" cy="0"/>
        </a:xfrm>
      </p:grpSpPr>
      <p:sp>
        <p:nvSpPr>
          <p:cNvPr id="29" name="Google Shape;29;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1" name="Google Shape;31;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34" name="Shape 34"/>
        <p:cNvGrpSpPr/>
        <p:nvPr/>
      </p:nvGrpSpPr>
      <p:grpSpPr>
        <a:xfrm>
          <a:off x="0" y="0"/>
          <a:ext cx="0" cy="0"/>
          <a:chOff x="0" y="0"/>
          <a:chExt cx="0" cy="0"/>
        </a:xfrm>
      </p:grpSpPr>
      <p:sp>
        <p:nvSpPr>
          <p:cNvPr id="35" name="Google Shape;35;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7" name="Google Shape;37;p6"/>
          <p:cNvSpPr txBox="1"/>
          <p:nvPr>
            <p:ph idx="2" type="body"/>
          </p:nvPr>
        </p:nvSpPr>
        <p:spPr>
          <a:xfrm>
            <a:off x="4648200" y="1600200"/>
            <a:ext cx="4038600" cy="21859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8" name="Google Shape;38;p6"/>
          <p:cNvSpPr txBox="1"/>
          <p:nvPr>
            <p:ph idx="3" type="body"/>
          </p:nvPr>
        </p:nvSpPr>
        <p:spPr>
          <a:xfrm>
            <a:off x="4648200" y="3938588"/>
            <a:ext cx="4038600" cy="2187575"/>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Title Slide">
  <p:cSld name="23_Title Slide">
    <p:spTree>
      <p:nvGrpSpPr>
        <p:cNvPr id="43" name="Shape 43"/>
        <p:cNvGrpSpPr/>
        <p:nvPr/>
      </p:nvGrpSpPr>
      <p:grpSpPr>
        <a:xfrm>
          <a:off x="0" y="0"/>
          <a:ext cx="0" cy="0"/>
          <a:chOff x="0" y="0"/>
          <a:chExt cx="0" cy="0"/>
        </a:xfrm>
      </p:grpSpPr>
      <p:sp>
        <p:nvSpPr>
          <p:cNvPr id="44" name="Google Shape;44;p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8"/>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Title Slide">
  <p:cSld name="24_Title Slide">
    <p:spTree>
      <p:nvGrpSpPr>
        <p:cNvPr id="46" name="Shape 46"/>
        <p:cNvGrpSpPr/>
        <p:nvPr/>
      </p:nvGrpSpPr>
      <p:grpSpPr>
        <a:xfrm>
          <a:off x="0" y="0"/>
          <a:ext cx="0" cy="0"/>
          <a:chOff x="0" y="0"/>
          <a:chExt cx="0" cy="0"/>
        </a:xfrm>
      </p:grpSpPr>
      <p:sp>
        <p:nvSpPr>
          <p:cNvPr id="47" name="Google Shape;47;p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9"/>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Title Slide">
  <p:cSld name="25_Title Slide">
    <p:spTree>
      <p:nvGrpSpPr>
        <p:cNvPr id="49" name="Shape 49"/>
        <p:cNvGrpSpPr/>
        <p:nvPr/>
      </p:nvGrpSpPr>
      <p:grpSpPr>
        <a:xfrm>
          <a:off x="0" y="0"/>
          <a:ext cx="0" cy="0"/>
          <a:chOff x="0" y="0"/>
          <a:chExt cx="0" cy="0"/>
        </a:xfrm>
      </p:grpSpPr>
      <p:sp>
        <p:nvSpPr>
          <p:cNvPr id="50" name="Google Shape;50;p1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0"/>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Title Slide">
  <p:cSld name="26_Title Slide">
    <p:spTree>
      <p:nvGrpSpPr>
        <p:cNvPr id="52" name="Shape 52"/>
        <p:cNvGrpSpPr/>
        <p:nvPr/>
      </p:nvGrpSpPr>
      <p:grpSpPr>
        <a:xfrm>
          <a:off x="0" y="0"/>
          <a:ext cx="0" cy="0"/>
          <a:chOff x="0" y="0"/>
          <a:chExt cx="0" cy="0"/>
        </a:xfrm>
      </p:grpSpPr>
      <p:sp>
        <p:nvSpPr>
          <p:cNvPr id="53" name="Google Shape;53;p1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11"/>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Title Slide">
  <p:cSld name="27_Title Slide">
    <p:spTree>
      <p:nvGrpSpPr>
        <p:cNvPr id="55" name="Shape 55"/>
        <p:cNvGrpSpPr/>
        <p:nvPr/>
      </p:nvGrpSpPr>
      <p:grpSpPr>
        <a:xfrm>
          <a:off x="0" y="0"/>
          <a:ext cx="0" cy="0"/>
          <a:chOff x="0" y="0"/>
          <a:chExt cx="0" cy="0"/>
        </a:xfrm>
      </p:grpSpPr>
      <p:sp>
        <p:nvSpPr>
          <p:cNvPr id="56" name="Google Shape;56;p1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2"/>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Title Slide">
  <p:cSld name="28_Title Slide">
    <p:spTree>
      <p:nvGrpSpPr>
        <p:cNvPr id="58" name="Shape 58"/>
        <p:cNvGrpSpPr/>
        <p:nvPr/>
      </p:nvGrpSpPr>
      <p:grpSpPr>
        <a:xfrm>
          <a:off x="0" y="0"/>
          <a:ext cx="0" cy="0"/>
          <a:chOff x="0" y="0"/>
          <a:chExt cx="0" cy="0"/>
        </a:xfrm>
      </p:grpSpPr>
      <p:sp>
        <p:nvSpPr>
          <p:cNvPr id="59" name="Google Shape;59;p1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3"/>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Title Slide">
  <p:cSld name="29_Title Slide">
    <p:spTree>
      <p:nvGrpSpPr>
        <p:cNvPr id="61" name="Shape 61"/>
        <p:cNvGrpSpPr/>
        <p:nvPr/>
      </p:nvGrpSpPr>
      <p:grpSpPr>
        <a:xfrm>
          <a:off x="0" y="0"/>
          <a:ext cx="0" cy="0"/>
          <a:chOff x="0" y="0"/>
          <a:chExt cx="0" cy="0"/>
        </a:xfrm>
      </p:grpSpPr>
      <p:sp>
        <p:nvSpPr>
          <p:cNvPr id="62" name="Google Shape;62;p1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Title Slide">
  <p:cSld name="32_Title Slide">
    <p:spTree>
      <p:nvGrpSpPr>
        <p:cNvPr id="64" name="Shape 64"/>
        <p:cNvGrpSpPr/>
        <p:nvPr/>
      </p:nvGrpSpPr>
      <p:grpSpPr>
        <a:xfrm>
          <a:off x="0" y="0"/>
          <a:ext cx="0" cy="0"/>
          <a:chOff x="0" y="0"/>
          <a:chExt cx="0" cy="0"/>
        </a:xfrm>
      </p:grpSpPr>
      <p:sp>
        <p:nvSpPr>
          <p:cNvPr id="65" name="Google Shape;65;p1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_Title Slide">
  <p:cSld name="33_Title Slide">
    <p:spTree>
      <p:nvGrpSpPr>
        <p:cNvPr id="67" name="Shape 67"/>
        <p:cNvGrpSpPr/>
        <p:nvPr/>
      </p:nvGrpSpPr>
      <p:grpSpPr>
        <a:xfrm>
          <a:off x="0" y="0"/>
          <a:ext cx="0" cy="0"/>
          <a:chOff x="0" y="0"/>
          <a:chExt cx="0" cy="0"/>
        </a:xfrm>
      </p:grpSpPr>
      <p:sp>
        <p:nvSpPr>
          <p:cNvPr id="68" name="Google Shape;68;p1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_Title Slide">
  <p:cSld name="34_Title Slide">
    <p:spTree>
      <p:nvGrpSpPr>
        <p:cNvPr id="70" name="Shape 70"/>
        <p:cNvGrpSpPr/>
        <p:nvPr/>
      </p:nvGrpSpPr>
      <p:grpSpPr>
        <a:xfrm>
          <a:off x="0" y="0"/>
          <a:ext cx="0" cy="0"/>
          <a:chOff x="0" y="0"/>
          <a:chExt cx="0" cy="0"/>
        </a:xfrm>
      </p:grpSpPr>
      <p:sp>
        <p:nvSpPr>
          <p:cNvPr id="71" name="Google Shape;71;p1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7"/>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_Title Slide">
  <p:cSld name="37_Title Slide">
    <p:spTree>
      <p:nvGrpSpPr>
        <p:cNvPr id="73" name="Shape 73"/>
        <p:cNvGrpSpPr/>
        <p:nvPr/>
      </p:nvGrpSpPr>
      <p:grpSpPr>
        <a:xfrm>
          <a:off x="0" y="0"/>
          <a:ext cx="0" cy="0"/>
          <a:chOff x="0" y="0"/>
          <a:chExt cx="0" cy="0"/>
        </a:xfrm>
      </p:grpSpPr>
      <p:sp>
        <p:nvSpPr>
          <p:cNvPr id="74" name="Google Shape;74;p1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8"/>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8_Title Slide">
  <p:cSld name="38_Title Slide">
    <p:spTree>
      <p:nvGrpSpPr>
        <p:cNvPr id="76" name="Shape 76"/>
        <p:cNvGrpSpPr/>
        <p:nvPr/>
      </p:nvGrpSpPr>
      <p:grpSpPr>
        <a:xfrm>
          <a:off x="0" y="0"/>
          <a:ext cx="0" cy="0"/>
          <a:chOff x="0" y="0"/>
          <a:chExt cx="0" cy="0"/>
        </a:xfrm>
      </p:grpSpPr>
      <p:sp>
        <p:nvSpPr>
          <p:cNvPr id="77" name="Google Shape;77;p1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9"/>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9_Title Slide">
  <p:cSld name="39_Title Slide">
    <p:spTree>
      <p:nvGrpSpPr>
        <p:cNvPr id="79" name="Shape 79"/>
        <p:cNvGrpSpPr/>
        <p:nvPr/>
      </p:nvGrpSpPr>
      <p:grpSpPr>
        <a:xfrm>
          <a:off x="0" y="0"/>
          <a:ext cx="0" cy="0"/>
          <a:chOff x="0" y="0"/>
          <a:chExt cx="0" cy="0"/>
        </a:xfrm>
      </p:grpSpPr>
      <p:sp>
        <p:nvSpPr>
          <p:cNvPr id="80" name="Google Shape;80;p2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20"/>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_Title Slide">
  <p:cSld name="40_Title Slide">
    <p:spTree>
      <p:nvGrpSpPr>
        <p:cNvPr id="82" name="Shape 82"/>
        <p:cNvGrpSpPr/>
        <p:nvPr/>
      </p:nvGrpSpPr>
      <p:grpSpPr>
        <a:xfrm>
          <a:off x="0" y="0"/>
          <a:ext cx="0" cy="0"/>
          <a:chOff x="0" y="0"/>
          <a:chExt cx="0" cy="0"/>
        </a:xfrm>
      </p:grpSpPr>
      <p:sp>
        <p:nvSpPr>
          <p:cNvPr id="83" name="Google Shape;83;p2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21"/>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_Title Slide">
  <p:cSld name="41_Title Slide">
    <p:spTree>
      <p:nvGrpSpPr>
        <p:cNvPr id="85" name="Shape 85"/>
        <p:cNvGrpSpPr/>
        <p:nvPr/>
      </p:nvGrpSpPr>
      <p:grpSpPr>
        <a:xfrm>
          <a:off x="0" y="0"/>
          <a:ext cx="0" cy="0"/>
          <a:chOff x="0" y="0"/>
          <a:chExt cx="0" cy="0"/>
        </a:xfrm>
      </p:grpSpPr>
      <p:sp>
        <p:nvSpPr>
          <p:cNvPr id="86" name="Google Shape;86;p2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22"/>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2_Title Slide">
  <p:cSld name="42_Title Slide">
    <p:spTree>
      <p:nvGrpSpPr>
        <p:cNvPr id="88" name="Shape 88"/>
        <p:cNvGrpSpPr/>
        <p:nvPr/>
      </p:nvGrpSpPr>
      <p:grpSpPr>
        <a:xfrm>
          <a:off x="0" y="0"/>
          <a:ext cx="0" cy="0"/>
          <a:chOff x="0" y="0"/>
          <a:chExt cx="0" cy="0"/>
        </a:xfrm>
      </p:grpSpPr>
      <p:sp>
        <p:nvSpPr>
          <p:cNvPr id="89" name="Google Shape;89;p2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23"/>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3_Title Slide">
  <p:cSld name="43_Title Slide">
    <p:spTree>
      <p:nvGrpSpPr>
        <p:cNvPr id="91" name="Shape 91"/>
        <p:cNvGrpSpPr/>
        <p:nvPr/>
      </p:nvGrpSpPr>
      <p:grpSpPr>
        <a:xfrm>
          <a:off x="0" y="0"/>
          <a:ext cx="0" cy="0"/>
          <a:chOff x="0" y="0"/>
          <a:chExt cx="0" cy="0"/>
        </a:xfrm>
      </p:grpSpPr>
      <p:sp>
        <p:nvSpPr>
          <p:cNvPr id="92" name="Google Shape;92;p2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2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5_Title Slide">
  <p:cSld name="45_Title Slide">
    <p:spTree>
      <p:nvGrpSpPr>
        <p:cNvPr id="94" name="Shape 94"/>
        <p:cNvGrpSpPr/>
        <p:nvPr/>
      </p:nvGrpSpPr>
      <p:grpSpPr>
        <a:xfrm>
          <a:off x="0" y="0"/>
          <a:ext cx="0" cy="0"/>
          <a:chOff x="0" y="0"/>
          <a:chExt cx="0" cy="0"/>
        </a:xfrm>
      </p:grpSpPr>
      <p:sp>
        <p:nvSpPr>
          <p:cNvPr id="95" name="Google Shape;95;p2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2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6_Title Slide">
  <p:cSld name="46_Title Slide">
    <p:spTree>
      <p:nvGrpSpPr>
        <p:cNvPr id="97" name="Shape 97"/>
        <p:cNvGrpSpPr/>
        <p:nvPr/>
      </p:nvGrpSpPr>
      <p:grpSpPr>
        <a:xfrm>
          <a:off x="0" y="0"/>
          <a:ext cx="0" cy="0"/>
          <a:chOff x="0" y="0"/>
          <a:chExt cx="0" cy="0"/>
        </a:xfrm>
      </p:grpSpPr>
      <p:sp>
        <p:nvSpPr>
          <p:cNvPr id="98" name="Google Shape;98;p2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2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7_Title Slide">
  <p:cSld name="47_Title Slide">
    <p:spTree>
      <p:nvGrpSpPr>
        <p:cNvPr id="100" name="Shape 100"/>
        <p:cNvGrpSpPr/>
        <p:nvPr/>
      </p:nvGrpSpPr>
      <p:grpSpPr>
        <a:xfrm>
          <a:off x="0" y="0"/>
          <a:ext cx="0" cy="0"/>
          <a:chOff x="0" y="0"/>
          <a:chExt cx="0" cy="0"/>
        </a:xfrm>
      </p:grpSpPr>
      <p:sp>
        <p:nvSpPr>
          <p:cNvPr id="101" name="Google Shape;101;p2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27"/>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103" name="Shape 103"/>
        <p:cNvGrpSpPr/>
        <p:nvPr/>
      </p:nvGrpSpPr>
      <p:grpSpPr>
        <a:xfrm>
          <a:off x="0" y="0"/>
          <a:ext cx="0" cy="0"/>
          <a:chOff x="0" y="0"/>
          <a:chExt cx="0" cy="0"/>
        </a:xfrm>
      </p:grpSpPr>
      <p:sp>
        <p:nvSpPr>
          <p:cNvPr id="104" name="Google Shape;104;p28"/>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28"/>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spTree>
      <p:nvGrpSpPr>
        <p:cNvPr id="106" name="Shape 106"/>
        <p:cNvGrpSpPr/>
        <p:nvPr/>
      </p:nvGrpSpPr>
      <p:grpSpPr>
        <a:xfrm>
          <a:off x="0" y="0"/>
          <a:ext cx="0" cy="0"/>
          <a:chOff x="0" y="0"/>
          <a:chExt cx="0" cy="0"/>
        </a:xfrm>
      </p:grpSpPr>
      <p:sp>
        <p:nvSpPr>
          <p:cNvPr id="107" name="Google Shape;107;p29"/>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29"/>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Slide">
  <p:cSld name="17_Title Slide">
    <p:spTree>
      <p:nvGrpSpPr>
        <p:cNvPr id="109" name="Shape 109"/>
        <p:cNvGrpSpPr/>
        <p:nvPr/>
      </p:nvGrpSpPr>
      <p:grpSpPr>
        <a:xfrm>
          <a:off x="0" y="0"/>
          <a:ext cx="0" cy="0"/>
          <a:chOff x="0" y="0"/>
          <a:chExt cx="0" cy="0"/>
        </a:xfrm>
      </p:grpSpPr>
      <p:sp>
        <p:nvSpPr>
          <p:cNvPr id="110" name="Google Shape;110;p30"/>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30"/>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112" name="Shape 112"/>
        <p:cNvGrpSpPr/>
        <p:nvPr/>
      </p:nvGrpSpPr>
      <p:grpSpPr>
        <a:xfrm>
          <a:off x="0" y="0"/>
          <a:ext cx="0" cy="0"/>
          <a:chOff x="0" y="0"/>
          <a:chExt cx="0" cy="0"/>
        </a:xfrm>
      </p:grpSpPr>
      <p:sp>
        <p:nvSpPr>
          <p:cNvPr id="113" name="Google Shape;113;p31"/>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31"/>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115" name="Shape 115"/>
        <p:cNvGrpSpPr/>
        <p:nvPr/>
      </p:nvGrpSpPr>
      <p:grpSpPr>
        <a:xfrm>
          <a:off x="0" y="0"/>
          <a:ext cx="0" cy="0"/>
          <a:chOff x="0" y="0"/>
          <a:chExt cx="0" cy="0"/>
        </a:xfrm>
      </p:grpSpPr>
      <p:sp>
        <p:nvSpPr>
          <p:cNvPr id="116" name="Google Shape;116;p32"/>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32"/>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118" name="Shape 118"/>
        <p:cNvGrpSpPr/>
        <p:nvPr/>
      </p:nvGrpSpPr>
      <p:grpSpPr>
        <a:xfrm>
          <a:off x="0" y="0"/>
          <a:ext cx="0" cy="0"/>
          <a:chOff x="0" y="0"/>
          <a:chExt cx="0" cy="0"/>
        </a:xfrm>
      </p:grpSpPr>
      <p:sp>
        <p:nvSpPr>
          <p:cNvPr id="119" name="Google Shape;119;p33"/>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33"/>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1" name="Shape 121"/>
        <p:cNvGrpSpPr/>
        <p:nvPr/>
      </p:nvGrpSpPr>
      <p:grpSpPr>
        <a:xfrm>
          <a:off x="0" y="0"/>
          <a:ext cx="0" cy="0"/>
          <a:chOff x="0" y="0"/>
          <a:chExt cx="0" cy="0"/>
        </a:xfrm>
      </p:grpSpPr>
      <p:sp>
        <p:nvSpPr>
          <p:cNvPr id="122" name="Google Shape;122;p34"/>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34"/>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4" name="Shape 124"/>
        <p:cNvGrpSpPr/>
        <p:nvPr/>
      </p:nvGrpSpPr>
      <p:grpSpPr>
        <a:xfrm>
          <a:off x="0" y="0"/>
          <a:ext cx="0" cy="0"/>
          <a:chOff x="0" y="0"/>
          <a:chExt cx="0" cy="0"/>
        </a:xfrm>
      </p:grpSpPr>
      <p:sp>
        <p:nvSpPr>
          <p:cNvPr id="125" name="Google Shape;125;p35"/>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35"/>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b="0" i="0" sz="1800">
                <a:latin typeface="Poppins Medium"/>
                <a:ea typeface="Poppins Medium"/>
                <a:cs typeface="Poppins Medium"/>
                <a:sym typeface="Poppins Medium"/>
              </a:defRPr>
            </a:lvl1pPr>
            <a:lvl2pPr indent="-342900" lvl="1" marL="914400" algn="l">
              <a:spcBef>
                <a:spcPts val="360"/>
              </a:spcBef>
              <a:spcAft>
                <a:spcPts val="0"/>
              </a:spcAft>
              <a:buClr>
                <a:schemeClr val="dk1"/>
              </a:buClr>
              <a:buSzPts val="1800"/>
              <a:buChar char="–"/>
              <a:defRPr b="0" i="0" sz="1800">
                <a:latin typeface="Poppins Medium"/>
                <a:ea typeface="Poppins Medium"/>
                <a:cs typeface="Poppins Medium"/>
                <a:sym typeface="Poppins Medium"/>
              </a:defRPr>
            </a:lvl2pPr>
            <a:lvl3pPr indent="-342900" lvl="2" marL="1371600" algn="l">
              <a:spcBef>
                <a:spcPts val="360"/>
              </a:spcBef>
              <a:spcAft>
                <a:spcPts val="0"/>
              </a:spcAft>
              <a:buClr>
                <a:schemeClr val="dk1"/>
              </a:buClr>
              <a:buSzPts val="1800"/>
              <a:buChar char="•"/>
              <a:defRPr b="0" i="0" sz="1800">
                <a:latin typeface="Poppins Medium"/>
                <a:ea typeface="Poppins Medium"/>
                <a:cs typeface="Poppins Medium"/>
                <a:sym typeface="Poppins Medium"/>
              </a:defRPr>
            </a:lvl3pPr>
            <a:lvl4pPr indent="-342900" lvl="3" marL="1828800" algn="l">
              <a:spcBef>
                <a:spcPts val="360"/>
              </a:spcBef>
              <a:spcAft>
                <a:spcPts val="0"/>
              </a:spcAft>
              <a:buClr>
                <a:schemeClr val="dk1"/>
              </a:buClr>
              <a:buSzPts val="1800"/>
              <a:buChar char="–"/>
              <a:defRPr b="0" i="0" sz="1800">
                <a:latin typeface="Poppins Medium"/>
                <a:ea typeface="Poppins Medium"/>
                <a:cs typeface="Poppins Medium"/>
                <a:sym typeface="Poppins Medium"/>
              </a:defRPr>
            </a:lvl4pPr>
            <a:lvl5pPr indent="-342900" lvl="4" marL="2286000" algn="l">
              <a:spcBef>
                <a:spcPts val="360"/>
              </a:spcBef>
              <a:spcAft>
                <a:spcPts val="0"/>
              </a:spcAft>
              <a:buClr>
                <a:schemeClr val="dk1"/>
              </a:buClr>
              <a:buSzPts val="1800"/>
              <a:buChar char="»"/>
              <a:defRPr b="0" i="0" sz="18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Title Slide">
  <p:cSld name="19_Title Slide">
    <p:spTree>
      <p:nvGrpSpPr>
        <p:cNvPr id="127" name="Shape 127"/>
        <p:cNvGrpSpPr/>
        <p:nvPr/>
      </p:nvGrpSpPr>
      <p:grpSpPr>
        <a:xfrm>
          <a:off x="0" y="0"/>
          <a:ext cx="0" cy="0"/>
          <a:chOff x="0" y="0"/>
          <a:chExt cx="0" cy="0"/>
        </a:xfrm>
      </p:grpSpPr>
      <p:sp>
        <p:nvSpPr>
          <p:cNvPr id="128" name="Google Shape;128;p36"/>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36"/>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Clr>
                <a:schemeClr val="dk1"/>
              </a:buClr>
              <a:buSzPts val="2000"/>
              <a:buNone/>
              <a:defRPr b="0" i="0" sz="2000">
                <a:latin typeface="Poppins Medium"/>
                <a:ea typeface="Poppins Medium"/>
                <a:cs typeface="Poppins Medium"/>
                <a:sym typeface="Poppins Medium"/>
              </a:defRPr>
            </a:lvl1pPr>
            <a:lvl2pPr indent="-228600" lvl="1" marL="914400" algn="l">
              <a:spcBef>
                <a:spcPts val="360"/>
              </a:spcBef>
              <a:spcAft>
                <a:spcPts val="0"/>
              </a:spcAft>
              <a:buClr>
                <a:schemeClr val="dk1"/>
              </a:buClr>
              <a:buSzPts val="1800"/>
              <a:buNone/>
              <a:defRPr b="0" i="0" sz="1800">
                <a:latin typeface="Poppins Medium"/>
                <a:ea typeface="Poppins Medium"/>
                <a:cs typeface="Poppins Medium"/>
                <a:sym typeface="Poppins Medium"/>
              </a:defRPr>
            </a:lvl2pPr>
            <a:lvl3pPr indent="-228600" lvl="2" marL="1371600" algn="l">
              <a:spcBef>
                <a:spcPts val="320"/>
              </a:spcBef>
              <a:spcAft>
                <a:spcPts val="0"/>
              </a:spcAft>
              <a:buClr>
                <a:schemeClr val="dk1"/>
              </a:buClr>
              <a:buSzPts val="1600"/>
              <a:buNone/>
              <a:defRPr b="0" i="0" sz="1600">
                <a:latin typeface="Poppins Medium"/>
                <a:ea typeface="Poppins Medium"/>
                <a:cs typeface="Poppins Medium"/>
                <a:sym typeface="Poppins Medium"/>
              </a:defRPr>
            </a:lvl3pPr>
            <a:lvl4pPr indent="-228600" lvl="3" marL="1828800" algn="l">
              <a:spcBef>
                <a:spcPts val="320"/>
              </a:spcBef>
              <a:spcAft>
                <a:spcPts val="0"/>
              </a:spcAft>
              <a:buClr>
                <a:schemeClr val="dk1"/>
              </a:buClr>
              <a:buSzPts val="1600"/>
              <a:buNone/>
              <a:defRPr b="0" i="0" sz="1600">
                <a:latin typeface="Poppins Medium"/>
                <a:ea typeface="Poppins Medium"/>
                <a:cs typeface="Poppins Medium"/>
                <a:sym typeface="Poppins Medium"/>
              </a:defRPr>
            </a:lvl4pPr>
            <a:lvl5pPr indent="-228600" lvl="4" marL="2286000" algn="l">
              <a:spcBef>
                <a:spcPts val="320"/>
              </a:spcBef>
              <a:spcAft>
                <a:spcPts val="0"/>
              </a:spcAft>
              <a:buClr>
                <a:schemeClr val="dk1"/>
              </a:buClr>
              <a:buSzPts val="1600"/>
              <a:buNone/>
              <a:defRPr b="0" i="0" sz="16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30" name="Shape 130"/>
        <p:cNvGrpSpPr/>
        <p:nvPr/>
      </p:nvGrpSpPr>
      <p:grpSpPr>
        <a:xfrm>
          <a:off x="0" y="0"/>
          <a:ext cx="0" cy="0"/>
          <a:chOff x="0" y="0"/>
          <a:chExt cx="0" cy="0"/>
        </a:xfrm>
      </p:grpSpPr>
      <p:sp>
        <p:nvSpPr>
          <p:cNvPr id="131" name="Google Shape;131;p37"/>
          <p:cNvSpPr txBox="1"/>
          <p:nvPr>
            <p:ph type="ctrTitle"/>
          </p:nvPr>
        </p:nvSpPr>
        <p:spPr>
          <a:xfrm>
            <a:off x="2432095" y="347109"/>
            <a:ext cx="6472073" cy="747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34598A"/>
              </a:buClr>
              <a:buSzPts val="2800"/>
              <a:buFont typeface="Poppins Medium"/>
              <a:buNone/>
              <a:defRPr sz="2800">
                <a:solidFill>
                  <a:srgbClr val="34598A"/>
                </a:solidFill>
                <a:latin typeface="Poppins Medium"/>
                <a:ea typeface="Poppins Medium"/>
                <a:cs typeface="Poppins Medium"/>
                <a:sym typeface="Poppi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37"/>
          <p:cNvSpPr txBox="1"/>
          <p:nvPr>
            <p:ph idx="1" type="body"/>
          </p:nvPr>
        </p:nvSpPr>
        <p:spPr>
          <a:xfrm>
            <a:off x="2724150" y="1573213"/>
            <a:ext cx="5926138" cy="4527550"/>
          </a:xfrm>
          <a:prstGeom prst="rect">
            <a:avLst/>
          </a:prstGeom>
          <a:noFill/>
          <a:ln>
            <a:noFill/>
          </a:ln>
        </p:spPr>
        <p:txBody>
          <a:bodyPr anchorCtr="0" anchor="t" bIns="45700" lIns="91425" spcFirstLastPara="1" rIns="91425" wrap="square" tIns="45700">
            <a:normAutofit/>
          </a:bodyPr>
          <a:lstStyle>
            <a:lvl1pPr indent="-228600" lvl="0" marL="457200" algn="l">
              <a:spcBef>
                <a:spcPts val="480"/>
              </a:spcBef>
              <a:spcAft>
                <a:spcPts val="0"/>
              </a:spcAft>
              <a:buClr>
                <a:schemeClr val="dk1"/>
              </a:buClr>
              <a:buSzPts val="2400"/>
              <a:buNone/>
              <a:defRPr b="0" i="0" sz="2400">
                <a:latin typeface="Poppins Medium"/>
                <a:ea typeface="Poppins Medium"/>
                <a:cs typeface="Poppins Medium"/>
                <a:sym typeface="Poppins Medium"/>
              </a:defRPr>
            </a:lvl1pPr>
            <a:lvl2pPr indent="-228600" lvl="1" marL="914400" algn="l">
              <a:spcBef>
                <a:spcPts val="480"/>
              </a:spcBef>
              <a:spcAft>
                <a:spcPts val="0"/>
              </a:spcAft>
              <a:buClr>
                <a:schemeClr val="dk1"/>
              </a:buClr>
              <a:buSzPts val="2400"/>
              <a:buNone/>
              <a:defRPr b="0" i="0" sz="2400">
                <a:latin typeface="Poppins Medium"/>
                <a:ea typeface="Poppins Medium"/>
                <a:cs typeface="Poppins Medium"/>
                <a:sym typeface="Poppins Medium"/>
              </a:defRPr>
            </a:lvl2pPr>
            <a:lvl3pPr indent="-228600" lvl="2" marL="1371600" algn="l">
              <a:spcBef>
                <a:spcPts val="480"/>
              </a:spcBef>
              <a:spcAft>
                <a:spcPts val="0"/>
              </a:spcAft>
              <a:buClr>
                <a:schemeClr val="dk1"/>
              </a:buClr>
              <a:buSzPts val="2400"/>
              <a:buNone/>
              <a:defRPr b="0" i="0" sz="2400">
                <a:latin typeface="Poppins Medium"/>
                <a:ea typeface="Poppins Medium"/>
                <a:cs typeface="Poppins Medium"/>
                <a:sym typeface="Poppins Medium"/>
              </a:defRPr>
            </a:lvl3pPr>
            <a:lvl4pPr indent="-228600" lvl="3" marL="1828800" algn="l">
              <a:spcBef>
                <a:spcPts val="480"/>
              </a:spcBef>
              <a:spcAft>
                <a:spcPts val="0"/>
              </a:spcAft>
              <a:buClr>
                <a:schemeClr val="dk1"/>
              </a:buClr>
              <a:buSzPts val="2400"/>
              <a:buNone/>
              <a:defRPr b="0" i="0" sz="2400">
                <a:latin typeface="Poppins Medium"/>
                <a:ea typeface="Poppins Medium"/>
                <a:cs typeface="Poppins Medium"/>
                <a:sym typeface="Poppins Medium"/>
              </a:defRPr>
            </a:lvl4pPr>
            <a:lvl5pPr indent="-228600" lvl="4" marL="2286000" algn="l">
              <a:spcBef>
                <a:spcPts val="480"/>
              </a:spcBef>
              <a:spcAft>
                <a:spcPts val="0"/>
              </a:spcAft>
              <a:buClr>
                <a:schemeClr val="dk1"/>
              </a:buClr>
              <a:buSzPts val="2400"/>
              <a:buNone/>
              <a:defRPr b="0" i="0" sz="2400">
                <a:latin typeface="Poppins Medium"/>
                <a:ea typeface="Poppins Medium"/>
                <a:cs typeface="Poppins Medium"/>
                <a:sym typeface="Poppins Medium"/>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3" name="Shape 133"/>
        <p:cNvGrpSpPr/>
        <p:nvPr/>
      </p:nvGrpSpPr>
      <p:grpSpPr>
        <a:xfrm>
          <a:off x="0" y="0"/>
          <a:ext cx="0" cy="0"/>
          <a:chOff x="0" y="0"/>
          <a:chExt cx="0" cy="0"/>
        </a:xfrm>
      </p:grpSpPr>
      <p:sp>
        <p:nvSpPr>
          <p:cNvPr id="134" name="Google Shape;134;p3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3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36" name="Google Shape;136;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8" name="Shape 138"/>
        <p:cNvGrpSpPr/>
        <p:nvPr/>
      </p:nvGrpSpPr>
      <p:grpSpPr>
        <a:xfrm>
          <a:off x="0" y="0"/>
          <a:ext cx="0" cy="0"/>
          <a:chOff x="0" y="0"/>
          <a:chExt cx="0" cy="0"/>
        </a:xfrm>
      </p:grpSpPr>
      <p:sp>
        <p:nvSpPr>
          <p:cNvPr id="139" name="Google Shape;139;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3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41" name="Google Shape;141;p3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42" name="Google Shape;142;p3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43" name="Google Shape;143;p3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44" name="Google Shape;144;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6" name="Shape 146"/>
        <p:cNvGrpSpPr/>
        <p:nvPr/>
      </p:nvGrpSpPr>
      <p:grpSpPr>
        <a:xfrm>
          <a:off x="0" y="0"/>
          <a:ext cx="0" cy="0"/>
          <a:chOff x="0" y="0"/>
          <a:chExt cx="0" cy="0"/>
        </a:xfrm>
      </p:grpSpPr>
      <p:sp>
        <p:nvSpPr>
          <p:cNvPr id="147" name="Google Shape;147;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9" name="Shape 149"/>
        <p:cNvGrpSpPr/>
        <p:nvPr/>
      </p:nvGrpSpPr>
      <p:grpSpPr>
        <a:xfrm>
          <a:off x="0" y="0"/>
          <a:ext cx="0" cy="0"/>
          <a:chOff x="0" y="0"/>
          <a:chExt cx="0" cy="0"/>
        </a:xfrm>
      </p:grpSpPr>
      <p:sp>
        <p:nvSpPr>
          <p:cNvPr id="150" name="Google Shape;150;p4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4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52" name="Google Shape;152;p4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53" name="Google Shape;153;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5" name="Shape 155"/>
        <p:cNvGrpSpPr/>
        <p:nvPr/>
      </p:nvGrpSpPr>
      <p:grpSpPr>
        <a:xfrm>
          <a:off x="0" y="0"/>
          <a:ext cx="0" cy="0"/>
          <a:chOff x="0" y="0"/>
          <a:chExt cx="0" cy="0"/>
        </a:xfrm>
      </p:grpSpPr>
      <p:sp>
        <p:nvSpPr>
          <p:cNvPr id="156" name="Google Shape;156;p4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42"/>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58" name="Google Shape;158;p4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59" name="Google Shape;159;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61" name="Shape 161"/>
        <p:cNvGrpSpPr/>
        <p:nvPr/>
      </p:nvGrpSpPr>
      <p:grpSpPr>
        <a:xfrm>
          <a:off x="0" y="0"/>
          <a:ext cx="0" cy="0"/>
          <a:chOff x="0" y="0"/>
          <a:chExt cx="0" cy="0"/>
        </a:xfrm>
      </p:grpSpPr>
      <p:sp>
        <p:nvSpPr>
          <p:cNvPr id="162" name="Google Shape;162;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 name="Google Shape;163;p43"/>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4" name="Google Shape;164;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66" name="Shape 166"/>
        <p:cNvGrpSpPr/>
        <p:nvPr/>
      </p:nvGrpSpPr>
      <p:grpSpPr>
        <a:xfrm>
          <a:off x="0" y="0"/>
          <a:ext cx="0" cy="0"/>
          <a:chOff x="0" y="0"/>
          <a:chExt cx="0" cy="0"/>
        </a:xfrm>
      </p:grpSpPr>
      <p:sp>
        <p:nvSpPr>
          <p:cNvPr id="167" name="Google Shape;167;p44"/>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44"/>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9" name="Google Shape;169;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9.xml"/><Relationship Id="rId20" Type="http://schemas.openxmlformats.org/officeDocument/2006/relationships/slideLayout" Target="../slideLayouts/slideLayout19.xml"/><Relationship Id="rId42" Type="http://schemas.openxmlformats.org/officeDocument/2006/relationships/slideLayout" Target="../slideLayouts/slideLayout41.xml"/><Relationship Id="rId41" Type="http://schemas.openxmlformats.org/officeDocument/2006/relationships/slideLayout" Target="../slideLayouts/slideLayout40.xml"/><Relationship Id="rId22" Type="http://schemas.openxmlformats.org/officeDocument/2006/relationships/slideLayout" Target="../slideLayouts/slideLayout21.xml"/><Relationship Id="rId44" Type="http://schemas.openxmlformats.org/officeDocument/2006/relationships/slideLayout" Target="../slideLayouts/slideLayout43.xml"/><Relationship Id="rId21" Type="http://schemas.openxmlformats.org/officeDocument/2006/relationships/slideLayout" Target="../slideLayouts/slideLayout20.xml"/><Relationship Id="rId43" Type="http://schemas.openxmlformats.org/officeDocument/2006/relationships/slideLayout" Target="../slideLayouts/slideLayout42.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45" Type="http://schemas.openxmlformats.org/officeDocument/2006/relationships/theme" Target="../theme/theme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slideLayout" Target="../slideLayouts/slideLayout3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35" Type="http://schemas.openxmlformats.org/officeDocument/2006/relationships/slideLayout" Target="../slideLayouts/slideLayout34.xml"/><Relationship Id="rId12" Type="http://schemas.openxmlformats.org/officeDocument/2006/relationships/slideLayout" Target="../slideLayouts/slideLayout11.xml"/><Relationship Id="rId34" Type="http://schemas.openxmlformats.org/officeDocument/2006/relationships/slideLayout" Target="../slideLayouts/slideLayout33.xml"/><Relationship Id="rId15" Type="http://schemas.openxmlformats.org/officeDocument/2006/relationships/slideLayout" Target="../slideLayouts/slideLayout14.xml"/><Relationship Id="rId37" Type="http://schemas.openxmlformats.org/officeDocument/2006/relationships/slideLayout" Target="../slideLayouts/slideLayout36.xml"/><Relationship Id="rId14" Type="http://schemas.openxmlformats.org/officeDocument/2006/relationships/slideLayout" Target="../slideLayouts/slideLayout13.xml"/><Relationship Id="rId36" Type="http://schemas.openxmlformats.org/officeDocument/2006/relationships/slideLayout" Target="../slideLayouts/slideLayout35.xml"/><Relationship Id="rId17" Type="http://schemas.openxmlformats.org/officeDocument/2006/relationships/slideLayout" Target="../slideLayouts/slideLayout16.xml"/><Relationship Id="rId39" Type="http://schemas.openxmlformats.org/officeDocument/2006/relationships/slideLayout" Target="../slideLayouts/slideLayout38.xml"/><Relationship Id="rId16" Type="http://schemas.openxmlformats.org/officeDocument/2006/relationships/slideLayout" Target="../slideLayouts/slideLayout15.xml"/><Relationship Id="rId38" Type="http://schemas.openxmlformats.org/officeDocument/2006/relationships/slideLayout" Target="../slideLayouts/slideLayout37.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maintenanceslide1.png" id="10" name="Google Shape;10;p1"/>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11" name="Google Shape;11;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r>
              <a:rPr lang="en-US"/>
              <a:t>/191</a:t>
            </a:r>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2.jpg"/><Relationship Id="rId5" Type="http://schemas.openxmlformats.org/officeDocument/2006/relationships/image" Target="../media/image12.jpg"/><Relationship Id="rId6" Type="http://schemas.openxmlformats.org/officeDocument/2006/relationships/image" Target="../media/image9.jpg"/><Relationship Id="rId7" Type="http://schemas.openxmlformats.org/officeDocument/2006/relationships/image" Target="../media/image11.jpg"/><Relationship Id="rId8"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hyperlink" Target="http://rds.yahoo.com/_ylt=A0WTb_ivPfRLvXoAq_CjzbkF/SIG=12kgo3le1/EXP=1274384175/**http:/www.portlandbolt.com/image/products/full/square_bolt2.jpg" TargetMode="External"/><Relationship Id="rId5"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16.png"/><Relationship Id="rId5" Type="http://schemas.openxmlformats.org/officeDocument/2006/relationships/image" Target="../media/image29.png"/><Relationship Id="rId6" Type="http://schemas.openxmlformats.org/officeDocument/2006/relationships/image" Target="../media/image25.png"/><Relationship Id="rId7"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7.jpg"/><Relationship Id="rId4" Type="http://schemas.openxmlformats.org/officeDocument/2006/relationships/hyperlink" Target="http://www.imperialinc.com/grp072.shtml" TargetMode="External"/><Relationship Id="rId5" Type="http://schemas.openxmlformats.org/officeDocument/2006/relationships/image" Target="../media/image18.jpg"/><Relationship Id="rId6" Type="http://schemas.openxmlformats.org/officeDocument/2006/relationships/image" Target="../media/image2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3.jpg"/><Relationship Id="rId4" Type="http://schemas.openxmlformats.org/officeDocument/2006/relationships/image" Target="../media/image3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6.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8.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0.png"/><Relationship Id="rId4" Type="http://schemas.openxmlformats.org/officeDocument/2006/relationships/image" Target="../media/image42.png"/><Relationship Id="rId5"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1.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1.gif"/><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6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6.jpg"/><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49.jpg"/><Relationship Id="rId4" Type="http://schemas.openxmlformats.org/officeDocument/2006/relationships/image" Target="../media/image5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8.jpg"/><Relationship Id="rId4" Type="http://schemas.openxmlformats.org/officeDocument/2006/relationships/image" Target="../media/image62.jpg"/><Relationship Id="rId5" Type="http://schemas.openxmlformats.org/officeDocument/2006/relationships/image" Target="../media/image4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5.png"/><Relationship Id="rId4" Type="http://schemas.openxmlformats.org/officeDocument/2006/relationships/image" Target="../media/image5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1.png"/><Relationship Id="rId4" Type="http://schemas.openxmlformats.org/officeDocument/2006/relationships/image" Target="../media/image8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61.png"/><Relationship Id="rId4" Type="http://schemas.openxmlformats.org/officeDocument/2006/relationships/image" Target="../media/image78.jpg"/><Relationship Id="rId5" Type="http://schemas.openxmlformats.org/officeDocument/2006/relationships/image" Target="../media/image6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7.png"/><Relationship Id="rId4" Type="http://schemas.openxmlformats.org/officeDocument/2006/relationships/image" Target="../media/image7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77.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6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82.png"/><Relationship Id="rId4" Type="http://schemas.openxmlformats.org/officeDocument/2006/relationships/image" Target="../media/image8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76.png"/><Relationship Id="rId4" Type="http://schemas.openxmlformats.org/officeDocument/2006/relationships/image" Target="../media/image104.gif"/><Relationship Id="rId5" Type="http://schemas.openxmlformats.org/officeDocument/2006/relationships/image" Target="../media/image83.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8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7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7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3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6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86.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1.xml"/><Relationship Id="rId3" Type="http://schemas.openxmlformats.org/officeDocument/2006/relationships/image" Target="../media/image75.jpg"/><Relationship Id="rId4" Type="http://schemas.openxmlformats.org/officeDocument/2006/relationships/image" Target="../media/image71.jpg"/><Relationship Id="rId5" Type="http://schemas.openxmlformats.org/officeDocument/2006/relationships/image" Target="../media/image70.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 Id="rId3" Type="http://schemas.openxmlformats.org/officeDocument/2006/relationships/image" Target="../media/image94.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 Id="rId3" Type="http://schemas.openxmlformats.org/officeDocument/2006/relationships/image" Target="../media/image84.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4.xml"/><Relationship Id="rId3" Type="http://schemas.openxmlformats.org/officeDocument/2006/relationships/image" Target="../media/image93.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8.xml"/><Relationship Id="rId3" Type="http://schemas.openxmlformats.org/officeDocument/2006/relationships/image" Target="../media/image89.png"/><Relationship Id="rId4" Type="http://schemas.openxmlformats.org/officeDocument/2006/relationships/image" Target="../media/image87.png"/><Relationship Id="rId5" Type="http://schemas.openxmlformats.org/officeDocument/2006/relationships/image" Target="../media/image96.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0.xml"/><Relationship Id="rId3" Type="http://schemas.openxmlformats.org/officeDocument/2006/relationships/image" Target="../media/image8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9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3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98.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 Id="rId3" Type="http://schemas.openxmlformats.org/officeDocument/2006/relationships/image" Target="../media/image90.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5.xml"/><Relationship Id="rId3" Type="http://schemas.openxmlformats.org/officeDocument/2006/relationships/image" Target="../media/image9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102.png"/><Relationship Id="rId4" Type="http://schemas.openxmlformats.org/officeDocument/2006/relationships/image" Target="../media/image92.png"/><Relationship Id="rId5" Type="http://schemas.openxmlformats.org/officeDocument/2006/relationships/image" Target="../media/image9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 Id="rId3" Type="http://schemas.openxmlformats.org/officeDocument/2006/relationships/image" Target="../media/image100.png"/><Relationship Id="rId4" Type="http://schemas.openxmlformats.org/officeDocument/2006/relationships/image" Target="../media/image10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8.xml"/><Relationship Id="rId3" Type="http://schemas.openxmlformats.org/officeDocument/2006/relationships/image" Target="../media/image103.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9.xml"/><Relationship Id="rId3" Type="http://schemas.openxmlformats.org/officeDocument/2006/relationships/image" Target="../media/image105.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 Id="rId3" Type="http://schemas.openxmlformats.org/officeDocument/2006/relationships/image" Target="../media/image108.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99.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2.xml"/><Relationship Id="rId3" Type="http://schemas.openxmlformats.org/officeDocument/2006/relationships/image" Target="../media/image113.jpg"/><Relationship Id="rId4" Type="http://schemas.openxmlformats.org/officeDocument/2006/relationships/image" Target="../media/image114.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0.xml"/><Relationship Id="rId3" Type="http://schemas.openxmlformats.org/officeDocument/2006/relationships/image" Target="../media/image107.png"/><Relationship Id="rId4" Type="http://schemas.openxmlformats.org/officeDocument/2006/relationships/image" Target="../media/image110.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10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11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10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115.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image" Target="../media/image11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image" Target="../media/image116.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image" Target="../media/image111.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image" Target="../media/image117.jpg"/><Relationship Id="rId4" Type="http://schemas.openxmlformats.org/officeDocument/2006/relationships/image" Target="../media/image128.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129.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125.jpg"/><Relationship Id="rId4" Type="http://schemas.openxmlformats.org/officeDocument/2006/relationships/image" Target="../media/image119.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133.png"/><Relationship Id="rId4" Type="http://schemas.openxmlformats.org/officeDocument/2006/relationships/image" Target="../media/image13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122.png"/><Relationship Id="rId4" Type="http://schemas.openxmlformats.org/officeDocument/2006/relationships/image" Target="../media/image123.png"/><Relationship Id="rId5" Type="http://schemas.openxmlformats.org/officeDocument/2006/relationships/image" Target="../media/image120.png"/><Relationship Id="rId6" Type="http://schemas.openxmlformats.org/officeDocument/2006/relationships/image" Target="../media/image121.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3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8.xml"/><Relationship Id="rId3" Type="http://schemas.openxmlformats.org/officeDocument/2006/relationships/image" Target="../media/image126.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9.xml"/><Relationship Id="rId3" Type="http://schemas.openxmlformats.org/officeDocument/2006/relationships/image" Target="../media/image127.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132.jpg"/><Relationship Id="rId4" Type="http://schemas.openxmlformats.org/officeDocument/2006/relationships/image" Target="../media/image134.jpg"/><Relationship Id="rId5" Type="http://schemas.openxmlformats.org/officeDocument/2006/relationships/image" Target="../media/image131.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3.xml"/><Relationship Id="rId3" Type="http://schemas.openxmlformats.org/officeDocument/2006/relationships/image" Target="../media/image124.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 Id="rId3" Type="http://schemas.openxmlformats.org/officeDocument/2006/relationships/image" Target="../media/image13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 Id="rId3" Type="http://schemas.openxmlformats.org/officeDocument/2006/relationships/image" Target="../media/image138.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136.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135.png"/><Relationship Id="rId4" Type="http://schemas.openxmlformats.org/officeDocument/2006/relationships/image" Target="../media/image142.png"/><Relationship Id="rId5" Type="http://schemas.openxmlformats.org/officeDocument/2006/relationships/image" Target="../media/image143.gif"/><Relationship Id="rId6" Type="http://schemas.openxmlformats.org/officeDocument/2006/relationships/image" Target="../media/image139.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image" Target="../media/image140.jpg"/><Relationship Id="rId4" Type="http://schemas.openxmlformats.org/officeDocument/2006/relationships/image" Target="../media/image152.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159.jpg"/><Relationship Id="rId4" Type="http://schemas.openxmlformats.org/officeDocument/2006/relationships/image" Target="../media/image144.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154.jpg"/><Relationship Id="rId4" Type="http://schemas.openxmlformats.org/officeDocument/2006/relationships/image" Target="../media/image141.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 Id="rId3" Type="http://schemas.openxmlformats.org/officeDocument/2006/relationships/image" Target="../media/image30.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image" Target="../media/image150.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 Id="rId3" Type="http://schemas.openxmlformats.org/officeDocument/2006/relationships/image" Target="../media/image157.png"/><Relationship Id="rId4" Type="http://schemas.openxmlformats.org/officeDocument/2006/relationships/image" Target="../media/image146.png"/><Relationship Id="rId5" Type="http://schemas.openxmlformats.org/officeDocument/2006/relationships/image" Target="../media/image156.png"/><Relationship Id="rId6" Type="http://schemas.openxmlformats.org/officeDocument/2006/relationships/image" Target="../media/image151.png"/><Relationship Id="rId7" Type="http://schemas.openxmlformats.org/officeDocument/2006/relationships/image" Target="../media/image153.png"/><Relationship Id="rId8" Type="http://schemas.openxmlformats.org/officeDocument/2006/relationships/image" Target="../media/image145.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 Id="rId3" Type="http://schemas.openxmlformats.org/officeDocument/2006/relationships/image" Target="../media/image147.png"/><Relationship Id="rId4" Type="http://schemas.openxmlformats.org/officeDocument/2006/relationships/image" Target="../media/image149.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148.png"/><Relationship Id="rId4" Type="http://schemas.openxmlformats.org/officeDocument/2006/relationships/image" Target="../media/image147.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164.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 Id="rId3" Type="http://schemas.openxmlformats.org/officeDocument/2006/relationships/image" Target="../media/image155.png"/><Relationship Id="rId4" Type="http://schemas.openxmlformats.org/officeDocument/2006/relationships/image" Target="../media/image162.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image" Target="../media/image165.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 Id="rId3" Type="http://schemas.openxmlformats.org/officeDocument/2006/relationships/image" Target="../media/image166.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 Id="rId3" Type="http://schemas.openxmlformats.org/officeDocument/2006/relationships/image" Target="../media/image168.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158.jpg"/><Relationship Id="rId4" Type="http://schemas.openxmlformats.org/officeDocument/2006/relationships/image" Target="../media/image132.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 Id="rId3" Type="http://schemas.openxmlformats.org/officeDocument/2006/relationships/image" Target="../media/image160.png"/><Relationship Id="rId4" Type="http://schemas.openxmlformats.org/officeDocument/2006/relationships/image" Target="../media/image178.png"/><Relationship Id="rId5" Type="http://schemas.openxmlformats.org/officeDocument/2006/relationships/image" Target="../media/image167.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image" Target="../media/image170.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 Id="rId3" Type="http://schemas.openxmlformats.org/officeDocument/2006/relationships/image" Target="../media/image163.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image" Target="../media/image30.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4.xml"/><Relationship Id="rId3" Type="http://schemas.openxmlformats.org/officeDocument/2006/relationships/image" Target="../media/image179.jp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45.xml"/><Relationship Id="rId3" Type="http://schemas.openxmlformats.org/officeDocument/2006/relationships/image" Target="../media/image201.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6.xml"/><Relationship Id="rId3" Type="http://schemas.openxmlformats.org/officeDocument/2006/relationships/image" Target="../media/image180.jp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47.xml"/><Relationship Id="rId3" Type="http://schemas.openxmlformats.org/officeDocument/2006/relationships/image" Target="../media/image175.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48.xml"/><Relationship Id="rId3" Type="http://schemas.openxmlformats.org/officeDocument/2006/relationships/image" Target="../media/image161.jp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50.xml"/><Relationship Id="rId3" Type="http://schemas.openxmlformats.org/officeDocument/2006/relationships/image" Target="../media/image171.jp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51.xml"/><Relationship Id="rId3" Type="http://schemas.openxmlformats.org/officeDocument/2006/relationships/image" Target="../media/image173.jpg"/><Relationship Id="rId4" Type="http://schemas.openxmlformats.org/officeDocument/2006/relationships/image" Target="../media/image188.jp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52.xml"/><Relationship Id="rId3" Type="http://schemas.openxmlformats.org/officeDocument/2006/relationships/image" Target="../media/image186.jpg"/><Relationship Id="rId4" Type="http://schemas.openxmlformats.org/officeDocument/2006/relationships/image" Target="../media/image184.jp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 Id="rId3" Type="http://schemas.openxmlformats.org/officeDocument/2006/relationships/image" Target="../media/image177.gif"/></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 Id="rId3" Type="http://schemas.openxmlformats.org/officeDocument/2006/relationships/image" Target="../media/image181.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 Id="rId3" Type="http://schemas.openxmlformats.org/officeDocument/2006/relationships/image" Target="../media/image176.jp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 Id="rId3" Type="http://schemas.openxmlformats.org/officeDocument/2006/relationships/image" Target="../media/image169.png"/><Relationship Id="rId4" Type="http://schemas.openxmlformats.org/officeDocument/2006/relationships/image" Target="../media/image172.jpg"/><Relationship Id="rId5" Type="http://schemas.openxmlformats.org/officeDocument/2006/relationships/image" Target="../media/image183.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image" Target="../media/image174.gif"/></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 Id="rId3" Type="http://schemas.openxmlformats.org/officeDocument/2006/relationships/image" Target="../media/image190.jp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 Id="rId3" Type="http://schemas.openxmlformats.org/officeDocument/2006/relationships/image" Target="../media/image195.jp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3.xml"/><Relationship Id="rId3" Type="http://schemas.openxmlformats.org/officeDocument/2006/relationships/image" Target="../media/image194.jp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 Id="rId3" Type="http://schemas.openxmlformats.org/officeDocument/2006/relationships/image" Target="../media/image187.jp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 Id="rId3" Type="http://schemas.openxmlformats.org/officeDocument/2006/relationships/image" Target="../media/image192.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 Id="rId3" Type="http://schemas.openxmlformats.org/officeDocument/2006/relationships/image" Target="../media/image193.jp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 Id="rId3" Type="http://schemas.openxmlformats.org/officeDocument/2006/relationships/image" Target="../media/image185.jp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 Id="rId3" Type="http://schemas.openxmlformats.org/officeDocument/2006/relationships/image" Target="../media/image189.jp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 Id="rId3" Type="http://schemas.openxmlformats.org/officeDocument/2006/relationships/image" Target="../media/image198.jp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 Id="rId3" Type="http://schemas.openxmlformats.org/officeDocument/2006/relationships/image" Target="../media/image191.jp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 Id="rId3" Type="http://schemas.openxmlformats.org/officeDocument/2006/relationships/image" Target="../media/image182.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 Id="rId3" Type="http://schemas.openxmlformats.org/officeDocument/2006/relationships/image" Target="../media/image205.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 Id="rId3" Type="http://schemas.openxmlformats.org/officeDocument/2006/relationships/image" Target="../media/image212.png"/><Relationship Id="rId4" Type="http://schemas.openxmlformats.org/officeDocument/2006/relationships/image" Target="../media/image203.jp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 Id="rId3" Type="http://schemas.openxmlformats.org/officeDocument/2006/relationships/image" Target="../media/image30.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 Id="rId3" Type="http://schemas.openxmlformats.org/officeDocument/2006/relationships/image" Target="../media/image197.gif"/></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 Id="rId3" Type="http://schemas.openxmlformats.org/officeDocument/2006/relationships/image" Target="../media/image209.jpg"/><Relationship Id="rId4" Type="http://schemas.openxmlformats.org/officeDocument/2006/relationships/image" Target="../media/image204.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 Id="rId3" Type="http://schemas.openxmlformats.org/officeDocument/2006/relationships/image" Target="../media/image206.jp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 Id="rId3" Type="http://schemas.openxmlformats.org/officeDocument/2006/relationships/image" Target="../media/image199.jp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 Id="rId3" Type="http://schemas.openxmlformats.org/officeDocument/2006/relationships/image" Target="../media/image200.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 Id="rId3" Type="http://schemas.openxmlformats.org/officeDocument/2006/relationships/image" Target="../media/image196.jp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 Id="rId3" Type="http://schemas.openxmlformats.org/officeDocument/2006/relationships/image" Target="../media/image202.jp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 Id="rId3" Type="http://schemas.openxmlformats.org/officeDocument/2006/relationships/image" Target="../media/image207.jp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 Id="rId3" Type="http://schemas.openxmlformats.org/officeDocument/2006/relationships/image" Target="../media/image210.jp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 Id="rId3" Type="http://schemas.openxmlformats.org/officeDocument/2006/relationships/image" Target="../media/image211.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 Id="rId3" Type="http://schemas.openxmlformats.org/officeDocument/2006/relationships/image" Target="../media/image20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45"/>
          <p:cNvSpPr/>
          <p:nvPr/>
        </p:nvSpPr>
        <p:spPr>
          <a:xfrm>
            <a:off x="3934308" y="304800"/>
            <a:ext cx="5181600" cy="1524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000" u="none" cap="none" strike="noStrike">
                <a:solidFill>
                  <a:srgbClr val="000000"/>
                </a:solidFill>
                <a:latin typeface="Calibri"/>
                <a:ea typeface="Calibri"/>
                <a:cs typeface="Calibri"/>
                <a:sym typeface="Calibri"/>
              </a:rPr>
              <a:t>Foundations of Manufacturing</a:t>
            </a:r>
            <a:endParaRPr b="1" i="0" sz="4000" u="none" cap="none" strike="noStrike">
              <a:solidFill>
                <a:srgbClr val="000000"/>
              </a:solidFill>
              <a:latin typeface="Calibri"/>
              <a:ea typeface="Calibri"/>
              <a:cs typeface="Calibri"/>
              <a:sym typeface="Calibri"/>
            </a:endParaRPr>
          </a:p>
        </p:txBody>
      </p:sp>
      <p:sp>
        <p:nvSpPr>
          <p:cNvPr id="177" name="Google Shape;177;p45"/>
          <p:cNvSpPr txBox="1"/>
          <p:nvPr>
            <p:ph idx="1" type="subTitle"/>
          </p:nvPr>
        </p:nvSpPr>
        <p:spPr>
          <a:xfrm>
            <a:off x="4917563" y="2895600"/>
            <a:ext cx="3578748"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3200"/>
              <a:buNone/>
            </a:pPr>
            <a:r>
              <a:rPr b="1" lang="en-US">
                <a:solidFill>
                  <a:srgbClr val="000000"/>
                </a:solidFill>
              </a:rPr>
              <a:t>Section 2: Mechanical Systems</a:t>
            </a:r>
            <a:endParaRPr>
              <a:solidFill>
                <a:srgbClr val="000000"/>
              </a:solidFill>
            </a:endParaRPr>
          </a:p>
        </p:txBody>
      </p:sp>
      <p:sp>
        <p:nvSpPr>
          <p:cNvPr id="178" name="Google Shape;178;p45"/>
          <p:cNvSpPr txBox="1"/>
          <p:nvPr>
            <p:ph type="ctrTitle"/>
          </p:nvPr>
        </p:nvSpPr>
        <p:spPr>
          <a:xfrm>
            <a:off x="245801" y="1577540"/>
            <a:ext cx="8382000" cy="6096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rgbClr val="000000"/>
              </a:buClr>
              <a:buSzPct val="100000"/>
              <a:buFont typeface="Calibri"/>
              <a:buNone/>
            </a:pPr>
            <a:r>
              <a:rPr b="1" lang="en-US" sz="3600">
                <a:solidFill>
                  <a:srgbClr val="000000"/>
                </a:solidFill>
              </a:rPr>
              <a:t>Domain3: Maintenance Awareness</a:t>
            </a:r>
            <a:endParaRPr/>
          </a:p>
        </p:txBody>
      </p:sp>
      <p:pic>
        <p:nvPicPr>
          <p:cNvPr id="179" name="Google Shape;179;p45"/>
          <p:cNvPicPr preferRelativeResize="0"/>
          <p:nvPr/>
        </p:nvPicPr>
        <p:blipFill rotWithShape="1">
          <a:blip r:embed="rId3">
            <a:alphaModFix/>
          </a:blip>
          <a:srcRect b="0" l="0" r="0" t="0"/>
          <a:stretch/>
        </p:blipFill>
        <p:spPr>
          <a:xfrm>
            <a:off x="497261" y="610892"/>
            <a:ext cx="4180952" cy="711626"/>
          </a:xfrm>
          <a:prstGeom prst="rect">
            <a:avLst/>
          </a:prstGeom>
          <a:noFill/>
          <a:ln>
            <a:noFill/>
          </a:ln>
        </p:spPr>
      </p:pic>
      <p:pic>
        <p:nvPicPr>
          <p:cNvPr descr="http://deliveryimages.acm.org/10.1145/2400000/2398379/figs/f1.jpg" id="180" name="Google Shape;180;p45"/>
          <p:cNvPicPr preferRelativeResize="0"/>
          <p:nvPr/>
        </p:nvPicPr>
        <p:blipFill rotWithShape="1">
          <a:blip r:embed="rId4">
            <a:alphaModFix/>
          </a:blip>
          <a:srcRect b="0" l="0" r="50000" t="9012"/>
          <a:stretch/>
        </p:blipFill>
        <p:spPr>
          <a:xfrm>
            <a:off x="796834" y="2282953"/>
            <a:ext cx="3708712" cy="321671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46"/>
          <p:cNvSpPr txBox="1"/>
          <p:nvPr>
            <p:ph type="title"/>
          </p:nvPr>
        </p:nvSpPr>
        <p:spPr>
          <a:xfrm>
            <a:off x="0" y="18585"/>
            <a:ext cx="9144000"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Mechanical Systems</a:t>
            </a:r>
            <a:endParaRPr/>
          </a:p>
        </p:txBody>
      </p:sp>
      <p:sp>
        <p:nvSpPr>
          <p:cNvPr id="187" name="Google Shape;187;p46"/>
          <p:cNvSpPr txBox="1"/>
          <p:nvPr>
            <p:ph idx="1" type="body"/>
          </p:nvPr>
        </p:nvSpPr>
        <p:spPr>
          <a:xfrm>
            <a:off x="457200" y="1199658"/>
            <a:ext cx="5257508" cy="434249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US" sz="2400"/>
              <a:t>Section  2.1 - Fasteners </a:t>
            </a:r>
            <a:endParaRPr sz="2400"/>
          </a:p>
          <a:p>
            <a:pPr indent="-342900" lvl="0" marL="342900" rtl="0" algn="l">
              <a:spcBef>
                <a:spcPts val="480"/>
              </a:spcBef>
              <a:spcAft>
                <a:spcPts val="0"/>
              </a:spcAft>
              <a:buClr>
                <a:schemeClr val="dk1"/>
              </a:buClr>
              <a:buSzPts val="2400"/>
              <a:buChar char="•"/>
            </a:pPr>
            <a:r>
              <a:rPr lang="en-US" sz="2400"/>
              <a:t>Section  2.2 - Bearings and Shafts </a:t>
            </a:r>
            <a:endParaRPr sz="2400"/>
          </a:p>
          <a:p>
            <a:pPr indent="-342900" lvl="0" marL="342900" rtl="0" algn="l">
              <a:spcBef>
                <a:spcPts val="480"/>
              </a:spcBef>
              <a:spcAft>
                <a:spcPts val="0"/>
              </a:spcAft>
              <a:buClr>
                <a:schemeClr val="dk1"/>
              </a:buClr>
              <a:buSzPts val="2400"/>
              <a:buChar char="•"/>
            </a:pPr>
            <a:r>
              <a:rPr lang="en-US" sz="2400"/>
              <a:t>Section  2.3 - Couplings</a:t>
            </a:r>
            <a:endParaRPr i="1" sz="2400"/>
          </a:p>
          <a:p>
            <a:pPr indent="-342900" lvl="0" marL="342900" rtl="0" algn="l">
              <a:spcBef>
                <a:spcPts val="480"/>
              </a:spcBef>
              <a:spcAft>
                <a:spcPts val="0"/>
              </a:spcAft>
              <a:buClr>
                <a:schemeClr val="dk1"/>
              </a:buClr>
              <a:buSzPts val="2400"/>
              <a:buChar char="•"/>
            </a:pPr>
            <a:r>
              <a:rPr lang="en-US" sz="2400"/>
              <a:t>Section  2.4 - Shaft Alignment </a:t>
            </a:r>
            <a:endParaRPr sz="2400"/>
          </a:p>
          <a:p>
            <a:pPr indent="-342900" lvl="0" marL="342900" rtl="0" algn="l">
              <a:spcBef>
                <a:spcPts val="480"/>
              </a:spcBef>
              <a:spcAft>
                <a:spcPts val="0"/>
              </a:spcAft>
              <a:buClr>
                <a:schemeClr val="dk1"/>
              </a:buClr>
              <a:buSzPts val="2400"/>
              <a:buChar char="•"/>
            </a:pPr>
            <a:r>
              <a:rPr lang="en-US" sz="2400"/>
              <a:t>Section  2.5 - V Belt drives</a:t>
            </a:r>
            <a:endParaRPr i="1" sz="2400"/>
          </a:p>
          <a:p>
            <a:pPr indent="-342900" lvl="0" marL="342900" rtl="0" algn="l">
              <a:spcBef>
                <a:spcPts val="480"/>
              </a:spcBef>
              <a:spcAft>
                <a:spcPts val="0"/>
              </a:spcAft>
              <a:buClr>
                <a:schemeClr val="dk1"/>
              </a:buClr>
              <a:buSzPts val="2400"/>
              <a:buChar char="•"/>
            </a:pPr>
            <a:r>
              <a:rPr lang="en-US" sz="2400"/>
              <a:t>Section</a:t>
            </a:r>
            <a:r>
              <a:rPr i="1" lang="en-US" sz="2400"/>
              <a:t>  </a:t>
            </a:r>
            <a:r>
              <a:rPr lang="en-US" sz="2400"/>
              <a:t>2</a:t>
            </a:r>
            <a:r>
              <a:rPr i="1" lang="en-US" sz="2400"/>
              <a:t>.</a:t>
            </a:r>
            <a:r>
              <a:rPr lang="en-US" sz="2400"/>
              <a:t>6 - Chain Drives</a:t>
            </a:r>
            <a:endParaRPr/>
          </a:p>
          <a:p>
            <a:pPr indent="-342900" lvl="0" marL="342900" rtl="0" algn="l">
              <a:spcBef>
                <a:spcPts val="480"/>
              </a:spcBef>
              <a:spcAft>
                <a:spcPts val="0"/>
              </a:spcAft>
              <a:buClr>
                <a:schemeClr val="dk1"/>
              </a:buClr>
              <a:buSzPts val="2400"/>
              <a:buChar char="•"/>
            </a:pPr>
            <a:r>
              <a:rPr lang="en-US" sz="2400"/>
              <a:t>Section  2.7 - Gear Drives</a:t>
            </a:r>
            <a:endParaRPr/>
          </a:p>
          <a:p>
            <a:pPr indent="-342900" lvl="0" marL="342900" rtl="0" algn="l">
              <a:spcBef>
                <a:spcPts val="480"/>
              </a:spcBef>
              <a:spcAft>
                <a:spcPts val="0"/>
              </a:spcAft>
              <a:buClr>
                <a:schemeClr val="dk1"/>
              </a:buClr>
              <a:buSzPts val="2400"/>
              <a:buChar char="•"/>
            </a:pPr>
            <a:r>
              <a:rPr lang="en-US" sz="2400"/>
              <a:t>Section  2.8 - Lubrication</a:t>
            </a:r>
            <a:endParaRPr/>
          </a:p>
          <a:p>
            <a:pPr indent="-342900" lvl="0" marL="342900" rtl="0" algn="l">
              <a:spcBef>
                <a:spcPts val="480"/>
              </a:spcBef>
              <a:spcAft>
                <a:spcPts val="0"/>
              </a:spcAft>
              <a:buClr>
                <a:schemeClr val="dk1"/>
              </a:buClr>
              <a:buSzPts val="2400"/>
              <a:buChar char="•"/>
            </a:pPr>
            <a:r>
              <a:rPr lang="en-US" sz="2400"/>
              <a:t>Section  2.9 – Conveyors  </a:t>
            </a:r>
            <a:endParaRPr sz="2400"/>
          </a:p>
          <a:p>
            <a:pPr indent="-254000" lvl="0" marL="342900" rtl="0" algn="l">
              <a:spcBef>
                <a:spcPts val="280"/>
              </a:spcBef>
              <a:spcAft>
                <a:spcPts val="0"/>
              </a:spcAft>
              <a:buClr>
                <a:schemeClr val="dk1"/>
              </a:buClr>
              <a:buSzPts val="1400"/>
              <a:buNone/>
            </a:pPr>
            <a:r>
              <a:t/>
            </a:r>
            <a:endParaRPr sz="1400"/>
          </a:p>
          <a:p>
            <a:pPr indent="-254000" lvl="0" marL="342900" rtl="0" algn="l">
              <a:spcBef>
                <a:spcPts val="280"/>
              </a:spcBef>
              <a:spcAft>
                <a:spcPts val="0"/>
              </a:spcAft>
              <a:buClr>
                <a:schemeClr val="dk1"/>
              </a:buClr>
              <a:buSzPts val="1400"/>
              <a:buNone/>
            </a:pPr>
            <a:r>
              <a:t/>
            </a:r>
            <a:endParaRPr sz="1400"/>
          </a:p>
        </p:txBody>
      </p:sp>
      <p:pic>
        <p:nvPicPr>
          <p:cNvPr descr="bearings-homepage.jpg" id="188" name="Google Shape;188;p46"/>
          <p:cNvPicPr preferRelativeResize="0"/>
          <p:nvPr/>
        </p:nvPicPr>
        <p:blipFill rotWithShape="1">
          <a:blip r:embed="rId3">
            <a:alphaModFix/>
          </a:blip>
          <a:srcRect b="0" l="0" r="0" t="0"/>
          <a:stretch/>
        </p:blipFill>
        <p:spPr>
          <a:xfrm>
            <a:off x="5117092" y="2464179"/>
            <a:ext cx="3532384" cy="1956397"/>
          </a:xfrm>
          <a:prstGeom prst="rect">
            <a:avLst/>
          </a:prstGeom>
          <a:noFill/>
          <a:ln>
            <a:noFill/>
          </a:ln>
        </p:spPr>
      </p:pic>
      <p:sp>
        <p:nvSpPr>
          <p:cNvPr id="189" name="Google Shape;189;p4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r>
              <a:rPr b="0" i="0" lang="en-US" sz="1200" u="none" cap="none" strike="noStrike">
                <a:solidFill>
                  <a:srgbClr val="888888"/>
                </a:solidFill>
                <a:latin typeface="Calibri"/>
                <a:ea typeface="Calibri"/>
                <a:cs typeface="Calibri"/>
                <a:sym typeface="Calibri"/>
              </a:rPr>
              <a:t>/191</a:t>
            </a:r>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47"/>
          <p:cNvPicPr preferRelativeResize="0"/>
          <p:nvPr/>
        </p:nvPicPr>
        <p:blipFill rotWithShape="1">
          <a:blip r:embed="rId3">
            <a:alphaModFix/>
          </a:blip>
          <a:srcRect b="0" l="0" r="0" t="0"/>
          <a:stretch/>
        </p:blipFill>
        <p:spPr>
          <a:xfrm>
            <a:off x="6275349" y="2476307"/>
            <a:ext cx="2857500" cy="2857500"/>
          </a:xfrm>
          <a:prstGeom prst="rect">
            <a:avLst/>
          </a:prstGeom>
          <a:noFill/>
          <a:ln>
            <a:noFill/>
          </a:ln>
        </p:spPr>
      </p:pic>
      <p:sp>
        <p:nvSpPr>
          <p:cNvPr id="196" name="Google Shape;196;p47"/>
          <p:cNvSpPr txBox="1"/>
          <p:nvPr>
            <p:ph type="title"/>
          </p:nvPr>
        </p:nvSpPr>
        <p:spPr>
          <a:xfrm>
            <a:off x="0" y="0"/>
            <a:ext cx="9144000" cy="80784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Section  2.1: Fasteners</a:t>
            </a:r>
            <a:endParaRPr sz="4000"/>
          </a:p>
        </p:txBody>
      </p:sp>
      <p:sp>
        <p:nvSpPr>
          <p:cNvPr id="197" name="Google Shape;197;p4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Fasteners &amp; Anchors</a:t>
            </a:r>
            <a:endParaRPr/>
          </a:p>
          <a:p>
            <a:pPr indent="-342900" lvl="0" marL="342900" rtl="0" algn="l">
              <a:spcBef>
                <a:spcPts val="640"/>
              </a:spcBef>
              <a:spcAft>
                <a:spcPts val="0"/>
              </a:spcAft>
              <a:buClr>
                <a:schemeClr val="dk1"/>
              </a:buClr>
              <a:buSzPts val="3200"/>
              <a:buChar char="•"/>
            </a:pPr>
            <a:r>
              <a:rPr lang="en-US"/>
              <a:t>Threaded Fasteners</a:t>
            </a:r>
            <a:endParaRPr/>
          </a:p>
          <a:p>
            <a:pPr indent="-285750" lvl="1" marL="742950" rtl="0" algn="l">
              <a:spcBef>
                <a:spcPts val="560"/>
              </a:spcBef>
              <a:spcAft>
                <a:spcPts val="0"/>
              </a:spcAft>
              <a:buClr>
                <a:schemeClr val="dk1"/>
              </a:buClr>
              <a:buSzPts val="2800"/>
              <a:buChar char="–"/>
            </a:pPr>
            <a:r>
              <a:rPr lang="en-US"/>
              <a:t>Grade Markings</a:t>
            </a:r>
            <a:endParaRPr/>
          </a:p>
          <a:p>
            <a:pPr indent="-342900" lvl="0" marL="342900" rtl="0" algn="l">
              <a:spcBef>
                <a:spcPts val="640"/>
              </a:spcBef>
              <a:spcAft>
                <a:spcPts val="0"/>
              </a:spcAft>
              <a:buClr>
                <a:schemeClr val="dk1"/>
              </a:buClr>
              <a:buSzPts val="3200"/>
              <a:buChar char="•"/>
            </a:pPr>
            <a:r>
              <a:rPr lang="en-US"/>
              <a:t>Installing Threaded Fasteners</a:t>
            </a:r>
            <a:endParaRPr/>
          </a:p>
          <a:p>
            <a:pPr indent="-342900" lvl="0" marL="342900" rtl="0" algn="l">
              <a:spcBef>
                <a:spcPts val="640"/>
              </a:spcBef>
              <a:spcAft>
                <a:spcPts val="0"/>
              </a:spcAft>
              <a:buClr>
                <a:schemeClr val="dk1"/>
              </a:buClr>
              <a:buSzPts val="3200"/>
              <a:buChar char="•"/>
            </a:pPr>
            <a:r>
              <a:rPr lang="en-US"/>
              <a:t>The various types of keys</a:t>
            </a:r>
            <a:endParaRPr/>
          </a:p>
          <a:p>
            <a:pPr indent="-342900" lvl="0" marL="342900" rtl="0" algn="l">
              <a:spcBef>
                <a:spcPts val="640"/>
              </a:spcBef>
              <a:spcAft>
                <a:spcPts val="0"/>
              </a:spcAft>
              <a:buClr>
                <a:schemeClr val="dk1"/>
              </a:buClr>
              <a:buSzPts val="3200"/>
              <a:buChar char="•"/>
            </a:pPr>
            <a:r>
              <a:rPr lang="en-US"/>
              <a:t>The application of the keys</a:t>
            </a:r>
            <a:endParaRPr/>
          </a:p>
          <a:p>
            <a:pPr indent="-342900" lvl="0" marL="342900" rtl="0" algn="l">
              <a:spcBef>
                <a:spcPts val="640"/>
              </a:spcBef>
              <a:spcAft>
                <a:spcPts val="0"/>
              </a:spcAft>
              <a:buClr>
                <a:schemeClr val="dk1"/>
              </a:buClr>
              <a:buSzPts val="3200"/>
              <a:buChar char="•"/>
            </a:pPr>
            <a:r>
              <a:rPr lang="en-US"/>
              <a:t>Assembling the shaft to the hub using a key</a:t>
            </a:r>
            <a:endParaRPr/>
          </a:p>
          <a:p>
            <a:pPr indent="-139700" lvl="0" marL="342900" rtl="0" algn="l">
              <a:spcBef>
                <a:spcPts val="640"/>
              </a:spcBef>
              <a:spcAft>
                <a:spcPts val="0"/>
              </a:spcAft>
              <a:buClr>
                <a:schemeClr val="dk1"/>
              </a:buClr>
              <a:buSzPts val="3200"/>
              <a:buNone/>
            </a:pPr>
            <a:r>
              <a:t/>
            </a:r>
            <a:endParaRPr/>
          </a:p>
        </p:txBody>
      </p:sp>
      <p:pic>
        <p:nvPicPr>
          <p:cNvPr descr="chrome-hex-nuts.jpg" id="198" name="Google Shape;198;p47"/>
          <p:cNvPicPr preferRelativeResize="0"/>
          <p:nvPr/>
        </p:nvPicPr>
        <p:blipFill rotWithShape="1">
          <a:blip r:embed="rId4">
            <a:alphaModFix/>
          </a:blip>
          <a:srcRect b="0" l="0" r="0" t="0"/>
          <a:stretch/>
        </p:blipFill>
        <p:spPr>
          <a:xfrm>
            <a:off x="5528018" y="562285"/>
            <a:ext cx="3359631" cy="2487419"/>
          </a:xfrm>
          <a:prstGeom prst="rect">
            <a:avLst/>
          </a:prstGeom>
          <a:noFill/>
          <a:ln>
            <a:noFill/>
          </a:ln>
        </p:spPr>
      </p:pic>
      <p:sp>
        <p:nvSpPr>
          <p:cNvPr id="199" name="Google Shape;199;p4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r>
              <a:rPr b="0" i="0" lang="en-US" sz="1200" u="none" cap="none" strike="noStrike">
                <a:solidFill>
                  <a:srgbClr val="888888"/>
                </a:solidFill>
                <a:latin typeface="Calibri"/>
                <a:ea typeface="Calibri"/>
                <a:cs typeface="Calibri"/>
                <a:sym typeface="Calibri"/>
              </a:rPr>
              <a:t>/191</a:t>
            </a:r>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48"/>
          <p:cNvSpPr txBox="1"/>
          <p:nvPr/>
        </p:nvSpPr>
        <p:spPr>
          <a:xfrm>
            <a:off x="0" y="0"/>
            <a:ext cx="9144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4000" u="none" cap="none" strike="noStrike">
                <a:solidFill>
                  <a:schemeClr val="dk1"/>
                </a:solidFill>
                <a:latin typeface="Calibri"/>
                <a:ea typeface="Calibri"/>
                <a:cs typeface="Calibri"/>
                <a:sym typeface="Calibri"/>
              </a:rPr>
              <a:t>Fasteners and Anchors</a:t>
            </a:r>
            <a:endParaRPr b="0" i="0" sz="4000" u="none" cap="none" strike="noStrike">
              <a:solidFill>
                <a:schemeClr val="dk1"/>
              </a:solidFill>
              <a:latin typeface="Calibri"/>
              <a:ea typeface="Calibri"/>
              <a:cs typeface="Calibri"/>
              <a:sym typeface="Calibri"/>
            </a:endParaRPr>
          </a:p>
        </p:txBody>
      </p:sp>
      <p:sp>
        <p:nvSpPr>
          <p:cNvPr id="206" name="Google Shape;206;p48"/>
          <p:cNvSpPr txBox="1"/>
          <p:nvPr/>
        </p:nvSpPr>
        <p:spPr>
          <a:xfrm>
            <a:off x="152400" y="737622"/>
            <a:ext cx="8813180" cy="5373246"/>
          </a:xfrm>
          <a:prstGeom prst="rect">
            <a:avLst/>
          </a:prstGeom>
          <a:noFill/>
          <a:ln>
            <a:noFill/>
          </a:ln>
        </p:spPr>
        <p:txBody>
          <a:bodyPr anchorCtr="0" anchor="t" bIns="45700" lIns="91425" spcFirstLastPara="1" rIns="91425" wrap="square" tIns="45700">
            <a:normAutofit/>
          </a:bodyPr>
          <a:lstStyle/>
          <a:p>
            <a:pPr indent="-457200" lvl="0" marL="457200" marR="0" rtl="0" algn="l">
              <a:spcBef>
                <a:spcPts val="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Fasteners are used to assemble and install different types of equipment, parts, and materials.</a:t>
            </a:r>
            <a:endParaRPr/>
          </a:p>
          <a:p>
            <a:pPr indent="-457200" lvl="0" marL="457200" marR="0" rtl="0" algn="l">
              <a:spcBef>
                <a:spcPts val="10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Fasteners include:  Screws, Bolts, Nuts, Pins, Clamps, Retainers, Tie Wraps, Rivets and Keys</a:t>
            </a:r>
            <a:endParaRPr/>
          </a:p>
          <a:p>
            <a:pPr indent="-457200" lvl="0" marL="457200" marR="0" rtl="0" algn="l">
              <a:spcBef>
                <a:spcPts val="10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Primary categories of fasteners:</a:t>
            </a:r>
            <a:endParaRPr/>
          </a:p>
          <a:p>
            <a:pPr indent="-457200" lvl="1" marL="914400" marR="0" rtl="0" algn="l">
              <a:spcBef>
                <a:spcPts val="10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Threaded Fasteners</a:t>
            </a:r>
            <a:endParaRPr/>
          </a:p>
          <a:p>
            <a:pPr indent="-457200" lvl="1" marL="914400" marR="0" rtl="0" algn="l">
              <a:spcBef>
                <a:spcPts val="10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Non-Threaded Fasteners</a:t>
            </a:r>
            <a:endParaRPr/>
          </a:p>
          <a:p>
            <a:pPr indent="-457200" lvl="0" marL="457200" marR="0" rtl="0" algn="l">
              <a:spcBef>
                <a:spcPts val="10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Different types and sizes of each category.</a:t>
            </a:r>
            <a:endParaRPr/>
          </a:p>
          <a:p>
            <a:pPr indent="-457200" lvl="0" marL="457200" marR="0" rtl="0" algn="l">
              <a:spcBef>
                <a:spcPts val="10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Each type is designed for a specific application.</a:t>
            </a:r>
            <a:endParaRPr/>
          </a:p>
          <a:p>
            <a:pPr indent="-457200" lvl="0" marL="457200" marR="0" rtl="0" algn="l">
              <a:spcBef>
                <a:spcPts val="10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Failure of fasteners can cause a number of problems, therefore it is important to use: the correct type, correct size and proper installation</a:t>
            </a:r>
            <a:endParaRPr b="0" i="0" sz="1800" u="none" cap="none" strike="noStrike">
              <a:solidFill>
                <a:srgbClr val="000000"/>
              </a:solidFill>
              <a:latin typeface="Calibri"/>
              <a:ea typeface="Calibri"/>
              <a:cs typeface="Calibri"/>
              <a:sym typeface="Calibri"/>
            </a:endParaRPr>
          </a:p>
          <a:p>
            <a:pPr indent="0" lvl="2" marL="914400" marR="0" rtl="0" algn="l">
              <a:spcBef>
                <a:spcPts val="960"/>
              </a:spcBef>
              <a:spcAft>
                <a:spcPts val="0"/>
              </a:spcAft>
              <a:buClr>
                <a:srgbClr val="888888"/>
              </a:buClr>
              <a:buSzPts val="1800"/>
              <a:buFont typeface="Arial"/>
              <a:buNone/>
            </a:pPr>
            <a:r>
              <a:t/>
            </a:r>
            <a:endParaRPr b="0" i="0" sz="1800" u="none" cap="none" strike="noStrike">
              <a:solidFill>
                <a:srgbClr val="888888"/>
              </a:solidFill>
              <a:latin typeface="Calibri"/>
              <a:ea typeface="Calibri"/>
              <a:cs typeface="Calibri"/>
              <a:sym typeface="Calibri"/>
            </a:endParaRPr>
          </a:p>
        </p:txBody>
      </p:sp>
      <p:sp>
        <p:nvSpPr>
          <p:cNvPr id="207" name="Google Shape;207;p4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r>
              <a:rPr b="0" i="0" lang="en-US" sz="1200" u="none" cap="none" strike="noStrike">
                <a:solidFill>
                  <a:srgbClr val="888888"/>
                </a:solidFill>
                <a:latin typeface="Calibri"/>
                <a:ea typeface="Calibri"/>
                <a:cs typeface="Calibri"/>
                <a:sym typeface="Calibri"/>
              </a:rPr>
              <a:t>/191</a:t>
            </a:r>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9"/>
          <p:cNvSpPr txBox="1"/>
          <p:nvPr/>
        </p:nvSpPr>
        <p:spPr>
          <a:xfrm>
            <a:off x="188260" y="67996"/>
            <a:ext cx="8955739" cy="750937"/>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4000"/>
              <a:buFont typeface="Calibri"/>
              <a:buNone/>
            </a:pPr>
            <a:r>
              <a:rPr b="0" i="0" lang="en-US" sz="4000" u="none" cap="none" strike="noStrike">
                <a:solidFill>
                  <a:schemeClr val="dk1"/>
                </a:solidFill>
                <a:latin typeface="Calibri"/>
                <a:ea typeface="Calibri"/>
                <a:cs typeface="Calibri"/>
                <a:sym typeface="Calibri"/>
              </a:rPr>
              <a:t>Threaded Fasteners</a:t>
            </a:r>
            <a:endParaRPr/>
          </a:p>
        </p:txBody>
      </p:sp>
      <p:sp>
        <p:nvSpPr>
          <p:cNvPr id="214" name="Google Shape;214;p49"/>
          <p:cNvSpPr txBox="1"/>
          <p:nvPr/>
        </p:nvSpPr>
        <p:spPr>
          <a:xfrm>
            <a:off x="399390" y="977633"/>
            <a:ext cx="7924800" cy="1122412"/>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Most commonly used fasteners.</a:t>
            </a:r>
            <a:endParaRPr/>
          </a:p>
          <a:p>
            <a:pPr indent="-342900" lvl="0" marL="342900" marR="0" rtl="0" algn="l">
              <a:spcBef>
                <a:spcPts val="48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Many are used with nuts and washers.</a:t>
            </a:r>
            <a:endParaRPr/>
          </a:p>
        </p:txBody>
      </p:sp>
      <p:grpSp>
        <p:nvGrpSpPr>
          <p:cNvPr id="215" name="Google Shape;215;p49"/>
          <p:cNvGrpSpPr/>
          <p:nvPr/>
        </p:nvGrpSpPr>
        <p:grpSpPr>
          <a:xfrm>
            <a:off x="1255061" y="2100045"/>
            <a:ext cx="6124575" cy="3733800"/>
            <a:chOff x="1066800" y="2743200"/>
            <a:chExt cx="6124575" cy="3733800"/>
          </a:xfrm>
        </p:grpSpPr>
        <p:pic>
          <p:nvPicPr>
            <p:cNvPr descr="Hex Head Bolt 1" id="216" name="Google Shape;216;p49"/>
            <p:cNvPicPr preferRelativeResize="0"/>
            <p:nvPr/>
          </p:nvPicPr>
          <p:blipFill rotWithShape="1">
            <a:blip r:embed="rId3">
              <a:alphaModFix/>
            </a:blip>
            <a:srcRect b="0" l="0" r="0" t="0"/>
            <a:stretch/>
          </p:blipFill>
          <p:spPr>
            <a:xfrm>
              <a:off x="1219200" y="2743200"/>
              <a:ext cx="2524125" cy="714375"/>
            </a:xfrm>
            <a:prstGeom prst="rect">
              <a:avLst/>
            </a:prstGeom>
            <a:noFill/>
            <a:ln>
              <a:noFill/>
            </a:ln>
          </p:spPr>
        </p:pic>
        <p:pic>
          <p:nvPicPr>
            <p:cNvPr descr="Square Head Bolt 3" id="217" name="Google Shape;217;p49"/>
            <p:cNvPicPr preferRelativeResize="0"/>
            <p:nvPr/>
          </p:nvPicPr>
          <p:blipFill rotWithShape="1">
            <a:blip r:embed="rId4">
              <a:alphaModFix/>
            </a:blip>
            <a:srcRect b="0" l="0" r="0" t="0"/>
            <a:stretch/>
          </p:blipFill>
          <p:spPr>
            <a:xfrm>
              <a:off x="4572000" y="2743200"/>
              <a:ext cx="2619375" cy="704850"/>
            </a:xfrm>
            <a:prstGeom prst="rect">
              <a:avLst/>
            </a:prstGeom>
            <a:noFill/>
            <a:ln>
              <a:noFill/>
            </a:ln>
          </p:spPr>
        </p:pic>
        <p:grpSp>
          <p:nvGrpSpPr>
            <p:cNvPr id="218" name="Google Shape;218;p49"/>
            <p:cNvGrpSpPr/>
            <p:nvPr/>
          </p:nvGrpSpPr>
          <p:grpSpPr>
            <a:xfrm>
              <a:off x="1066800" y="4129088"/>
              <a:ext cx="2590800" cy="828675"/>
              <a:chOff x="693" y="2304"/>
              <a:chExt cx="1632" cy="522"/>
            </a:xfrm>
          </p:grpSpPr>
          <p:pic>
            <p:nvPicPr>
              <p:cNvPr descr="Hex Head Cap Screw 2" id="219" name="Google Shape;219;p49"/>
              <p:cNvPicPr preferRelativeResize="0"/>
              <p:nvPr/>
            </p:nvPicPr>
            <p:blipFill rotWithShape="1">
              <a:blip r:embed="rId5">
                <a:alphaModFix/>
              </a:blip>
              <a:srcRect b="0" l="70370" r="2963" t="0"/>
              <a:stretch/>
            </p:blipFill>
            <p:spPr>
              <a:xfrm>
                <a:off x="789" y="2304"/>
                <a:ext cx="432" cy="522"/>
              </a:xfrm>
              <a:prstGeom prst="rect">
                <a:avLst/>
              </a:prstGeom>
              <a:noFill/>
              <a:ln>
                <a:noFill/>
              </a:ln>
            </p:spPr>
          </p:pic>
          <p:pic>
            <p:nvPicPr>
              <p:cNvPr descr="Hex Head Cap Screw 2" id="220" name="Google Shape;220;p49"/>
              <p:cNvPicPr preferRelativeResize="0"/>
              <p:nvPr/>
            </p:nvPicPr>
            <p:blipFill rotWithShape="1">
              <a:blip r:embed="rId5">
                <a:alphaModFix/>
              </a:blip>
              <a:srcRect b="12070" l="2962" r="25926" t="0"/>
              <a:stretch/>
            </p:blipFill>
            <p:spPr>
              <a:xfrm>
                <a:off x="1173" y="2325"/>
                <a:ext cx="1152" cy="459"/>
              </a:xfrm>
              <a:prstGeom prst="rect">
                <a:avLst/>
              </a:prstGeom>
              <a:noFill/>
              <a:ln>
                <a:noFill/>
              </a:ln>
            </p:spPr>
          </p:pic>
          <p:sp>
            <p:nvSpPr>
              <p:cNvPr id="221" name="Google Shape;221;p49"/>
              <p:cNvSpPr/>
              <p:nvPr/>
            </p:nvSpPr>
            <p:spPr>
              <a:xfrm>
                <a:off x="693" y="2469"/>
                <a:ext cx="144" cy="240"/>
              </a:xfrm>
              <a:prstGeom prst="rect">
                <a:avLst/>
              </a:prstGeom>
              <a:solidFill>
                <a:schemeClr val="lt1"/>
              </a:solidFill>
              <a:ln>
                <a:noFill/>
              </a:ln>
            </p:spPr>
            <p:txBody>
              <a:bodyPr anchorCtr="0" anchor="ctr" bIns="46025" lIns="92075" spcFirstLastPara="1" rIns="92075" wrap="square" tIns="46025">
                <a:noAutofit/>
              </a:bodyPr>
              <a:lstStyle/>
              <a:p>
                <a:pPr indent="0" lvl="0" marL="0" marR="0" rtl="0" algn="l">
                  <a:spcBef>
                    <a:spcPts val="0"/>
                  </a:spcBef>
                  <a:spcAft>
                    <a:spcPts val="0"/>
                  </a:spcAft>
                  <a:buClr>
                    <a:srgbClr val="003300"/>
                  </a:buClr>
                  <a:buSzPts val="2400"/>
                  <a:buFont typeface="Arial"/>
                  <a:buNone/>
                </a:pPr>
                <a:r>
                  <a:t/>
                </a:r>
                <a:endParaRPr b="0" i="0" sz="2400" u="none" cap="none" strike="noStrike">
                  <a:solidFill>
                    <a:srgbClr val="000000"/>
                  </a:solidFill>
                  <a:latin typeface="Arimo"/>
                  <a:ea typeface="Arimo"/>
                  <a:cs typeface="Arimo"/>
                  <a:sym typeface="Arimo"/>
                </a:endParaRPr>
              </a:p>
            </p:txBody>
          </p:sp>
        </p:grpSp>
        <p:pic>
          <p:nvPicPr>
            <p:cNvPr descr="Hex Socket Head Cap Screw 4" id="222" name="Google Shape;222;p49"/>
            <p:cNvPicPr preferRelativeResize="0"/>
            <p:nvPr/>
          </p:nvPicPr>
          <p:blipFill rotWithShape="1">
            <a:blip r:embed="rId6">
              <a:alphaModFix/>
            </a:blip>
            <a:srcRect b="0" l="0" r="0" t="0"/>
            <a:stretch/>
          </p:blipFill>
          <p:spPr>
            <a:xfrm>
              <a:off x="4648200" y="4252913"/>
              <a:ext cx="2438400" cy="638175"/>
            </a:xfrm>
            <a:prstGeom prst="rect">
              <a:avLst/>
            </a:prstGeom>
            <a:noFill/>
            <a:ln>
              <a:noFill/>
            </a:ln>
          </p:spPr>
        </p:pic>
        <p:pic>
          <p:nvPicPr>
            <p:cNvPr descr="All Thread Stud  - Continuous Thread Stud 6" id="223" name="Google Shape;223;p49"/>
            <p:cNvPicPr preferRelativeResize="0"/>
            <p:nvPr/>
          </p:nvPicPr>
          <p:blipFill rotWithShape="1">
            <a:blip r:embed="rId7">
              <a:alphaModFix/>
            </a:blip>
            <a:srcRect b="0" l="0" r="0" t="0"/>
            <a:stretch/>
          </p:blipFill>
          <p:spPr>
            <a:xfrm>
              <a:off x="5105400" y="5638800"/>
              <a:ext cx="1600200" cy="474663"/>
            </a:xfrm>
            <a:prstGeom prst="rect">
              <a:avLst/>
            </a:prstGeom>
            <a:noFill/>
            <a:ln>
              <a:noFill/>
            </a:ln>
          </p:spPr>
        </p:pic>
        <p:pic>
          <p:nvPicPr>
            <p:cNvPr descr="Double Ended Stud 5" id="224" name="Google Shape;224;p49"/>
            <p:cNvPicPr preferRelativeResize="0"/>
            <p:nvPr/>
          </p:nvPicPr>
          <p:blipFill rotWithShape="1">
            <a:blip r:embed="rId8">
              <a:alphaModFix/>
            </a:blip>
            <a:srcRect b="0" l="0" r="0" t="0"/>
            <a:stretch/>
          </p:blipFill>
          <p:spPr>
            <a:xfrm>
              <a:off x="1633538" y="5638800"/>
              <a:ext cx="1695450" cy="481013"/>
            </a:xfrm>
            <a:prstGeom prst="rect">
              <a:avLst/>
            </a:prstGeom>
            <a:noFill/>
            <a:ln>
              <a:noFill/>
            </a:ln>
          </p:spPr>
        </p:pic>
        <p:sp>
          <p:nvSpPr>
            <p:cNvPr id="225" name="Google Shape;225;p49"/>
            <p:cNvSpPr/>
            <p:nvPr/>
          </p:nvSpPr>
          <p:spPr>
            <a:xfrm>
              <a:off x="1600200" y="3419475"/>
              <a:ext cx="1752600" cy="304800"/>
            </a:xfrm>
            <a:prstGeom prst="rect">
              <a:avLst/>
            </a:prstGeom>
            <a:noFill/>
            <a:ln>
              <a:noFill/>
            </a:ln>
          </p:spPr>
          <p:txBody>
            <a:bodyPr anchorCtr="0" anchor="ctr" bIns="46025" lIns="92075" spcFirstLastPara="1" rIns="92075" wrap="square" tIns="46025">
              <a:noAutofit/>
            </a:bodyPr>
            <a:lstStyle/>
            <a:p>
              <a:pPr indent="-228600" lvl="0" marL="228600" marR="0" rtl="0" algn="l">
                <a:spcBef>
                  <a:spcPts val="0"/>
                </a:spcBef>
                <a:spcAft>
                  <a:spcPts val="0"/>
                </a:spcAft>
                <a:buNone/>
              </a:pPr>
              <a:r>
                <a:rPr b="0" i="0" lang="en-US" sz="2000" u="none" cap="none" strike="noStrike">
                  <a:solidFill>
                    <a:srgbClr val="000000"/>
                  </a:solidFill>
                  <a:latin typeface="Arial Narrow"/>
                  <a:ea typeface="Arial Narrow"/>
                  <a:cs typeface="Arial Narrow"/>
                  <a:sym typeface="Arial Narrow"/>
                </a:rPr>
                <a:t>Hex Head Bolt</a:t>
              </a:r>
              <a:endParaRPr/>
            </a:p>
          </p:txBody>
        </p:sp>
        <p:sp>
          <p:nvSpPr>
            <p:cNvPr id="226" name="Google Shape;226;p49"/>
            <p:cNvSpPr/>
            <p:nvPr/>
          </p:nvSpPr>
          <p:spPr>
            <a:xfrm>
              <a:off x="4986338" y="3362325"/>
              <a:ext cx="1752600" cy="304800"/>
            </a:xfrm>
            <a:prstGeom prst="rect">
              <a:avLst/>
            </a:prstGeom>
            <a:noFill/>
            <a:ln>
              <a:noFill/>
            </a:ln>
          </p:spPr>
          <p:txBody>
            <a:bodyPr anchorCtr="0" anchor="ctr" bIns="46025" lIns="92075" spcFirstLastPara="1" rIns="92075" wrap="square" tIns="46025">
              <a:noAutofit/>
            </a:bodyPr>
            <a:lstStyle/>
            <a:p>
              <a:pPr indent="-228600" lvl="0" marL="228600" marR="0" rtl="0" algn="l">
                <a:spcBef>
                  <a:spcPts val="0"/>
                </a:spcBef>
                <a:spcAft>
                  <a:spcPts val="0"/>
                </a:spcAft>
                <a:buNone/>
              </a:pPr>
              <a:r>
                <a:rPr b="0" i="0" lang="en-US" sz="2000" u="none" cap="none" strike="noStrike">
                  <a:solidFill>
                    <a:srgbClr val="000000"/>
                  </a:solidFill>
                  <a:latin typeface="Arial Narrow"/>
                  <a:ea typeface="Arial Narrow"/>
                  <a:cs typeface="Arial Narrow"/>
                  <a:sym typeface="Arial Narrow"/>
                </a:rPr>
                <a:t>Square Head Bolt</a:t>
              </a:r>
              <a:endParaRPr/>
            </a:p>
          </p:txBody>
        </p:sp>
        <p:sp>
          <p:nvSpPr>
            <p:cNvPr id="227" name="Google Shape;227;p49"/>
            <p:cNvSpPr/>
            <p:nvPr/>
          </p:nvSpPr>
          <p:spPr>
            <a:xfrm>
              <a:off x="1676400" y="4862513"/>
              <a:ext cx="1752600" cy="304800"/>
            </a:xfrm>
            <a:prstGeom prst="rect">
              <a:avLst/>
            </a:prstGeom>
            <a:noFill/>
            <a:ln>
              <a:noFill/>
            </a:ln>
          </p:spPr>
          <p:txBody>
            <a:bodyPr anchorCtr="0" anchor="ctr" bIns="46025" lIns="92075" spcFirstLastPara="1" rIns="92075" wrap="square" tIns="46025">
              <a:noAutofit/>
            </a:bodyPr>
            <a:lstStyle/>
            <a:p>
              <a:pPr indent="-228600" lvl="0" marL="228600" marR="0" rtl="0" algn="l">
                <a:spcBef>
                  <a:spcPts val="0"/>
                </a:spcBef>
                <a:spcAft>
                  <a:spcPts val="0"/>
                </a:spcAft>
                <a:buNone/>
              </a:pPr>
              <a:r>
                <a:rPr b="0" i="0" lang="en-US" sz="2000" u="none" cap="none" strike="noStrike">
                  <a:solidFill>
                    <a:srgbClr val="000000"/>
                  </a:solidFill>
                  <a:latin typeface="Arial Narrow"/>
                  <a:ea typeface="Arial Narrow"/>
                  <a:cs typeface="Arial Narrow"/>
                  <a:sym typeface="Arial Narrow"/>
                </a:rPr>
                <a:t>Hex Head Cap Screw</a:t>
              </a:r>
              <a:endParaRPr/>
            </a:p>
          </p:txBody>
        </p:sp>
        <p:sp>
          <p:nvSpPr>
            <p:cNvPr id="228" name="Google Shape;228;p49"/>
            <p:cNvSpPr/>
            <p:nvPr/>
          </p:nvSpPr>
          <p:spPr>
            <a:xfrm>
              <a:off x="5105400" y="4876800"/>
              <a:ext cx="1752600" cy="304800"/>
            </a:xfrm>
            <a:prstGeom prst="rect">
              <a:avLst/>
            </a:prstGeom>
            <a:noFill/>
            <a:ln>
              <a:noFill/>
            </a:ln>
          </p:spPr>
          <p:txBody>
            <a:bodyPr anchorCtr="0" anchor="ctr" bIns="46025" lIns="92075" spcFirstLastPara="1" rIns="92075" wrap="square" tIns="46025">
              <a:noAutofit/>
            </a:bodyPr>
            <a:lstStyle/>
            <a:p>
              <a:pPr indent="-228600" lvl="0" marL="228600" marR="0" rtl="0" algn="l">
                <a:spcBef>
                  <a:spcPts val="0"/>
                </a:spcBef>
                <a:spcAft>
                  <a:spcPts val="0"/>
                </a:spcAft>
                <a:buNone/>
              </a:pPr>
              <a:r>
                <a:rPr b="0" i="0" lang="en-US" sz="2000" u="none" cap="none" strike="noStrike">
                  <a:solidFill>
                    <a:srgbClr val="000000"/>
                  </a:solidFill>
                  <a:latin typeface="Arial Narrow"/>
                  <a:ea typeface="Arial Narrow"/>
                  <a:cs typeface="Arial Narrow"/>
                  <a:sym typeface="Arial Narrow"/>
                </a:rPr>
                <a:t>Hex Socket Head Cap Screw</a:t>
              </a:r>
              <a:endParaRPr/>
            </a:p>
          </p:txBody>
        </p:sp>
        <p:sp>
          <p:nvSpPr>
            <p:cNvPr id="229" name="Google Shape;229;p49"/>
            <p:cNvSpPr/>
            <p:nvPr/>
          </p:nvSpPr>
          <p:spPr>
            <a:xfrm>
              <a:off x="1600200" y="6172200"/>
              <a:ext cx="1752600" cy="304800"/>
            </a:xfrm>
            <a:prstGeom prst="rect">
              <a:avLst/>
            </a:prstGeom>
            <a:noFill/>
            <a:ln>
              <a:noFill/>
            </a:ln>
          </p:spPr>
          <p:txBody>
            <a:bodyPr anchorCtr="0" anchor="ctr" bIns="46025" lIns="92075" spcFirstLastPara="1" rIns="92075" wrap="square" tIns="46025">
              <a:noAutofit/>
            </a:bodyPr>
            <a:lstStyle/>
            <a:p>
              <a:pPr indent="-228600" lvl="0" marL="228600" marR="0" rtl="0" algn="l">
                <a:spcBef>
                  <a:spcPts val="0"/>
                </a:spcBef>
                <a:spcAft>
                  <a:spcPts val="0"/>
                </a:spcAft>
                <a:buNone/>
              </a:pPr>
              <a:r>
                <a:rPr b="0" i="0" lang="en-US" sz="2000" u="none" cap="none" strike="noStrike">
                  <a:solidFill>
                    <a:srgbClr val="000000"/>
                  </a:solidFill>
                  <a:latin typeface="Arial Narrow"/>
                  <a:ea typeface="Arial Narrow"/>
                  <a:cs typeface="Arial Narrow"/>
                  <a:sym typeface="Arial Narrow"/>
                </a:rPr>
                <a:t>Double-End Stud</a:t>
              </a:r>
              <a:endParaRPr/>
            </a:p>
          </p:txBody>
        </p:sp>
        <p:cxnSp>
          <p:nvCxnSpPr>
            <p:cNvPr id="230" name="Google Shape;230;p49"/>
            <p:cNvCxnSpPr/>
            <p:nvPr/>
          </p:nvCxnSpPr>
          <p:spPr>
            <a:xfrm>
              <a:off x="1371600" y="3124200"/>
              <a:ext cx="0" cy="1905000"/>
            </a:xfrm>
            <a:prstGeom prst="straightConnector1">
              <a:avLst/>
            </a:prstGeom>
            <a:noFill/>
            <a:ln>
              <a:noFill/>
            </a:ln>
          </p:spPr>
        </p:cxnSp>
        <p:sp>
          <p:nvSpPr>
            <p:cNvPr id="231" name="Google Shape;231;p49"/>
            <p:cNvSpPr/>
            <p:nvPr/>
          </p:nvSpPr>
          <p:spPr>
            <a:xfrm>
              <a:off x="4933950" y="6172200"/>
              <a:ext cx="1752600" cy="304800"/>
            </a:xfrm>
            <a:prstGeom prst="rect">
              <a:avLst/>
            </a:prstGeom>
            <a:noFill/>
            <a:ln>
              <a:noFill/>
            </a:ln>
          </p:spPr>
          <p:txBody>
            <a:bodyPr anchorCtr="0" anchor="ctr" bIns="46025" lIns="92075" spcFirstLastPara="1" rIns="92075" wrap="square" tIns="46025">
              <a:noAutofit/>
            </a:bodyPr>
            <a:lstStyle/>
            <a:p>
              <a:pPr indent="-228600" lvl="0" marL="228600" marR="0" rtl="0" algn="l">
                <a:spcBef>
                  <a:spcPts val="0"/>
                </a:spcBef>
                <a:spcAft>
                  <a:spcPts val="0"/>
                </a:spcAft>
                <a:buNone/>
              </a:pPr>
              <a:r>
                <a:rPr b="0" i="0" lang="en-US" sz="2000" u="none" cap="none" strike="noStrike">
                  <a:solidFill>
                    <a:srgbClr val="000000"/>
                  </a:solidFill>
                  <a:latin typeface="Arial Narrow"/>
                  <a:ea typeface="Arial Narrow"/>
                  <a:cs typeface="Arial Narrow"/>
                  <a:sym typeface="Arial Narrow"/>
                </a:rPr>
                <a:t>Continuous Thread</a:t>
              </a:r>
              <a:endParaRPr/>
            </a:p>
          </p:txBody>
        </p:sp>
      </p:grpSp>
      <p:sp>
        <p:nvSpPr>
          <p:cNvPr id="232" name="Google Shape;232;p4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r>
              <a:rPr b="0" i="0" lang="en-US" sz="1200" u="none" cap="none" strike="noStrike">
                <a:solidFill>
                  <a:srgbClr val="888888"/>
                </a:solidFill>
                <a:latin typeface="Calibri"/>
                <a:ea typeface="Calibri"/>
                <a:cs typeface="Calibri"/>
                <a:sym typeface="Calibri"/>
              </a:rPr>
              <a:t>/191</a:t>
            </a:r>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50"/>
          <p:cNvSpPr txBox="1"/>
          <p:nvPr/>
        </p:nvSpPr>
        <p:spPr>
          <a:xfrm>
            <a:off x="1037656" y="17478"/>
            <a:ext cx="6934200" cy="8382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4000"/>
              <a:buFont typeface="Calibri"/>
              <a:buNone/>
            </a:pPr>
            <a:r>
              <a:rPr b="0" i="0" lang="en-US" sz="4000" u="none" cap="none" strike="noStrike">
                <a:solidFill>
                  <a:schemeClr val="dk1"/>
                </a:solidFill>
                <a:latin typeface="Calibri"/>
                <a:ea typeface="Calibri"/>
                <a:cs typeface="Calibri"/>
                <a:sym typeface="Calibri"/>
              </a:rPr>
              <a:t>Thread Identification</a:t>
            </a:r>
            <a:endParaRPr/>
          </a:p>
        </p:txBody>
      </p:sp>
      <p:sp>
        <p:nvSpPr>
          <p:cNvPr id="239" name="Google Shape;239;p50"/>
          <p:cNvSpPr txBox="1"/>
          <p:nvPr/>
        </p:nvSpPr>
        <p:spPr>
          <a:xfrm>
            <a:off x="304800" y="1066800"/>
            <a:ext cx="8534400" cy="414720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Uses standard method.</a:t>
            </a:r>
            <a:endParaRPr/>
          </a:p>
          <a:p>
            <a:pPr indent="-203200" lvl="0" marL="342900" marR="0" rtl="0" algn="l">
              <a:lnSpc>
                <a:spcPct val="80000"/>
              </a:lnSpc>
              <a:spcBef>
                <a:spcPts val="440"/>
              </a:spcBef>
              <a:spcAft>
                <a:spcPts val="0"/>
              </a:spcAft>
              <a:buClr>
                <a:srgbClr val="888888"/>
              </a:buClr>
              <a:buSzPts val="2200"/>
              <a:buFont typeface="Arial"/>
              <a:buNone/>
            </a:pPr>
            <a:r>
              <a:t/>
            </a:r>
            <a:endParaRPr b="0" i="0" sz="2200" u="none" cap="none" strike="noStrike">
              <a:solidFill>
                <a:srgbClr val="000000"/>
              </a:solidFill>
              <a:latin typeface="Calibri"/>
              <a:ea typeface="Calibri"/>
              <a:cs typeface="Calibri"/>
              <a:sym typeface="Calibri"/>
            </a:endParaRPr>
          </a:p>
          <a:p>
            <a:pPr indent="-342900" lvl="0" marL="342900" marR="0" rtl="0" algn="l">
              <a:lnSpc>
                <a:spcPct val="80000"/>
              </a:lnSpc>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Nominal size – approximate diameter</a:t>
            </a:r>
            <a:endParaRPr/>
          </a:p>
          <a:p>
            <a:pPr indent="-203200" lvl="0" marL="342900" marR="0" rtl="0" algn="l">
              <a:lnSpc>
                <a:spcPct val="80000"/>
              </a:lnSpc>
              <a:spcBef>
                <a:spcPts val="440"/>
              </a:spcBef>
              <a:spcAft>
                <a:spcPts val="0"/>
              </a:spcAft>
              <a:buClr>
                <a:srgbClr val="888888"/>
              </a:buClr>
              <a:buSzPts val="2200"/>
              <a:buFont typeface="Arial"/>
              <a:buNone/>
            </a:pPr>
            <a:r>
              <a:t/>
            </a:r>
            <a:endParaRPr b="0" i="0" sz="2200" u="none" cap="none" strike="noStrike">
              <a:solidFill>
                <a:srgbClr val="000000"/>
              </a:solidFill>
              <a:latin typeface="Calibri"/>
              <a:ea typeface="Calibri"/>
              <a:cs typeface="Calibri"/>
              <a:sym typeface="Calibri"/>
            </a:endParaRPr>
          </a:p>
          <a:p>
            <a:pPr indent="-342900" lvl="0" marL="342900" marR="0" rtl="0" algn="l">
              <a:lnSpc>
                <a:spcPct val="80000"/>
              </a:lnSpc>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Number of threads per inch (TPI)</a:t>
            </a:r>
            <a:endParaRPr/>
          </a:p>
          <a:p>
            <a:pPr indent="-203200" lvl="0" marL="342900" marR="0" rtl="0" algn="l">
              <a:lnSpc>
                <a:spcPct val="80000"/>
              </a:lnSpc>
              <a:spcBef>
                <a:spcPts val="440"/>
              </a:spcBef>
              <a:spcAft>
                <a:spcPts val="0"/>
              </a:spcAft>
              <a:buClr>
                <a:srgbClr val="888888"/>
              </a:buClr>
              <a:buSzPts val="2200"/>
              <a:buFont typeface="Arial"/>
              <a:buNone/>
            </a:pPr>
            <a:r>
              <a:t/>
            </a:r>
            <a:endParaRPr b="0" i="0" sz="2200" u="none" cap="none" strike="noStrike">
              <a:solidFill>
                <a:srgbClr val="000000"/>
              </a:solidFill>
              <a:latin typeface="Calibri"/>
              <a:ea typeface="Calibri"/>
              <a:cs typeface="Calibri"/>
              <a:sym typeface="Calibri"/>
            </a:endParaRPr>
          </a:p>
          <a:p>
            <a:pPr indent="-342900" lvl="0" marL="342900" marR="0" rtl="0" algn="l">
              <a:lnSpc>
                <a:spcPct val="80000"/>
              </a:lnSpc>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Thread series symbol – Indicates Unified standard thread type (UNC, UNF, or UNEF)</a:t>
            </a:r>
            <a:endParaRPr/>
          </a:p>
          <a:p>
            <a:pPr indent="-203200" lvl="0" marL="342900" marR="0" rtl="0" algn="l">
              <a:lnSpc>
                <a:spcPct val="80000"/>
              </a:lnSpc>
              <a:spcBef>
                <a:spcPts val="440"/>
              </a:spcBef>
              <a:spcAft>
                <a:spcPts val="0"/>
              </a:spcAft>
              <a:buClr>
                <a:srgbClr val="888888"/>
              </a:buClr>
              <a:buSzPts val="2200"/>
              <a:buFont typeface="Arial"/>
              <a:buNone/>
            </a:pPr>
            <a:r>
              <a:t/>
            </a:r>
            <a:endParaRPr b="0" i="0" sz="2200" u="none" cap="none" strike="noStrike">
              <a:solidFill>
                <a:srgbClr val="000000"/>
              </a:solidFill>
              <a:latin typeface="Calibri"/>
              <a:ea typeface="Calibri"/>
              <a:cs typeface="Calibri"/>
              <a:sym typeface="Calibri"/>
            </a:endParaRPr>
          </a:p>
          <a:p>
            <a:pPr indent="-342900" lvl="0" marL="342900" marR="0" rtl="0" algn="l">
              <a:lnSpc>
                <a:spcPct val="80000"/>
              </a:lnSpc>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Thread class symbol:  Indicates the closeness of fit between the bolt threads and the nut threads.</a:t>
            </a:r>
            <a:endParaRPr/>
          </a:p>
          <a:p>
            <a:pPr indent="-203200" lvl="0" marL="342900" marR="0" rtl="0" algn="l">
              <a:lnSpc>
                <a:spcPct val="80000"/>
              </a:lnSpc>
              <a:spcBef>
                <a:spcPts val="440"/>
              </a:spcBef>
              <a:spcAft>
                <a:spcPts val="0"/>
              </a:spcAft>
              <a:buClr>
                <a:srgbClr val="888888"/>
              </a:buClr>
              <a:buSzPts val="2200"/>
              <a:buFont typeface="Arial"/>
              <a:buNone/>
            </a:pPr>
            <a:r>
              <a:t/>
            </a:r>
            <a:endParaRPr b="0" i="0" sz="2200" u="none" cap="none" strike="noStrike">
              <a:solidFill>
                <a:srgbClr val="000000"/>
              </a:solidFill>
              <a:latin typeface="Calibri"/>
              <a:ea typeface="Calibri"/>
              <a:cs typeface="Calibri"/>
              <a:sym typeface="Calibri"/>
            </a:endParaRPr>
          </a:p>
          <a:p>
            <a:pPr indent="-342900" lvl="0" marL="342900" marR="0" rtl="0" algn="l">
              <a:lnSpc>
                <a:spcPct val="80000"/>
              </a:lnSpc>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Left hand thread symbol: </a:t>
            </a:r>
            <a:r>
              <a:rPr b="1" i="0" lang="en-US" sz="2200" u="none" cap="none" strike="noStrike">
                <a:solidFill>
                  <a:srgbClr val="000000"/>
                </a:solidFill>
                <a:latin typeface="Calibri"/>
                <a:ea typeface="Calibri"/>
                <a:cs typeface="Calibri"/>
                <a:sym typeface="Calibri"/>
              </a:rPr>
              <a:t> LH</a:t>
            </a:r>
            <a:endParaRPr/>
          </a:p>
        </p:txBody>
      </p:sp>
      <p:sp>
        <p:nvSpPr>
          <p:cNvPr id="240" name="Google Shape;240;p50"/>
          <p:cNvSpPr txBox="1"/>
          <p:nvPr/>
        </p:nvSpPr>
        <p:spPr>
          <a:xfrm>
            <a:off x="4128119" y="5636247"/>
            <a:ext cx="4876800" cy="462307"/>
          </a:xfrm>
          <a:prstGeom prst="rect">
            <a:avLst/>
          </a:prstGeom>
          <a:noFill/>
          <a:ln>
            <a:noFill/>
          </a:ln>
        </p:spPr>
        <p:txBody>
          <a:bodyPr anchorCtr="0" anchor="t" bIns="46025" lIns="92075" spcFirstLastPara="1" rIns="92075" wrap="square" tIns="46025">
            <a:spAutoFit/>
          </a:bodyPr>
          <a:lstStyle/>
          <a:p>
            <a:pPr indent="-228600" lvl="0" marL="228600" marR="0" rtl="0" algn="l">
              <a:spcBef>
                <a:spcPts val="0"/>
              </a:spcBef>
              <a:spcAft>
                <a:spcPts val="0"/>
              </a:spcAft>
              <a:buNone/>
            </a:pPr>
            <a:r>
              <a:rPr b="0" i="0" lang="en-US" sz="2400" u="none" cap="none" strike="noStrike">
                <a:solidFill>
                  <a:srgbClr val="000000"/>
                </a:solidFill>
                <a:latin typeface="Arial Narrow"/>
                <a:ea typeface="Arial Narrow"/>
                <a:cs typeface="Arial Narrow"/>
                <a:sym typeface="Arial Narrow"/>
              </a:rPr>
              <a:t>Example:   3/4 – 10 – UNC – 2A – LH </a:t>
            </a:r>
            <a:endParaRPr/>
          </a:p>
        </p:txBody>
      </p:sp>
      <p:sp>
        <p:nvSpPr>
          <p:cNvPr id="241" name="Google Shape;241;p5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r>
              <a:rPr b="0" i="0" lang="en-US" sz="1200" u="none" cap="none" strike="noStrike">
                <a:solidFill>
                  <a:srgbClr val="888888"/>
                </a:solidFill>
                <a:latin typeface="Calibri"/>
                <a:ea typeface="Calibri"/>
                <a:cs typeface="Calibri"/>
                <a:sym typeface="Calibri"/>
              </a:rPr>
              <a:t>/191</a:t>
            </a:r>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51"/>
          <p:cNvSpPr txBox="1"/>
          <p:nvPr/>
        </p:nvSpPr>
        <p:spPr>
          <a:xfrm>
            <a:off x="1005988" y="52202"/>
            <a:ext cx="6934200" cy="8382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4000"/>
              <a:buFont typeface="Calibri"/>
              <a:buNone/>
            </a:pPr>
            <a:r>
              <a:rPr b="0" i="0" lang="en-US" sz="4000" u="none" cap="none" strike="noStrike">
                <a:solidFill>
                  <a:schemeClr val="dk1"/>
                </a:solidFill>
                <a:latin typeface="Calibri"/>
                <a:ea typeface="Calibri"/>
                <a:cs typeface="Calibri"/>
                <a:sym typeface="Calibri"/>
              </a:rPr>
              <a:t>Thread Design</a:t>
            </a:r>
            <a:endParaRPr/>
          </a:p>
        </p:txBody>
      </p:sp>
      <p:sp>
        <p:nvSpPr>
          <p:cNvPr id="248" name="Google Shape;248;p51"/>
          <p:cNvSpPr txBox="1"/>
          <p:nvPr/>
        </p:nvSpPr>
        <p:spPr>
          <a:xfrm>
            <a:off x="304800" y="1066800"/>
            <a:ext cx="8534400" cy="4798952"/>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Thread design used depends on the purpose of the fastener.</a:t>
            </a:r>
            <a:endParaRPr/>
          </a:p>
          <a:p>
            <a:pPr indent="-190500" lvl="0" marL="342900" marR="0" rtl="0" algn="l">
              <a:lnSpc>
                <a:spcPct val="80000"/>
              </a:lnSpc>
              <a:spcBef>
                <a:spcPts val="480"/>
              </a:spcBef>
              <a:spcAft>
                <a:spcPts val="0"/>
              </a:spcAft>
              <a:buClr>
                <a:srgbClr val="888888"/>
              </a:buClr>
              <a:buSzPts val="2400"/>
              <a:buFont typeface="Arial"/>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80000"/>
              </a:lnSpc>
              <a:spcBef>
                <a:spcPts val="48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Power transmission threads are used to move machine parts for:</a:t>
            </a:r>
            <a:endParaRPr/>
          </a:p>
          <a:p>
            <a:pPr indent="-342900" lvl="1" marL="800100" marR="0" rtl="0" algn="l">
              <a:lnSpc>
                <a:spcPct val="80000"/>
              </a:lnSpc>
              <a:spcBef>
                <a:spcPts val="108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Adjusting</a:t>
            </a:r>
            <a:endParaRPr/>
          </a:p>
          <a:p>
            <a:pPr indent="-342900" lvl="1" marL="800100" marR="0" rtl="0" algn="l">
              <a:lnSpc>
                <a:spcPct val="80000"/>
              </a:lnSpc>
              <a:spcBef>
                <a:spcPts val="108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Setting</a:t>
            </a:r>
            <a:endParaRPr/>
          </a:p>
          <a:p>
            <a:pPr indent="-342900" lvl="1" marL="800100" marR="0" rtl="0" algn="l">
              <a:lnSpc>
                <a:spcPct val="80000"/>
              </a:lnSpc>
              <a:spcBef>
                <a:spcPts val="108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Transmitting power</a:t>
            </a:r>
            <a:endParaRPr/>
          </a:p>
          <a:p>
            <a:pPr indent="-190500" lvl="1" marL="800100" marR="0" rtl="0" algn="l">
              <a:lnSpc>
                <a:spcPct val="80000"/>
              </a:lnSpc>
              <a:spcBef>
                <a:spcPts val="1080"/>
              </a:spcBef>
              <a:spcAft>
                <a:spcPts val="0"/>
              </a:spcAft>
              <a:buClr>
                <a:srgbClr val="888888"/>
              </a:buClr>
              <a:buSzPts val="2400"/>
              <a:buFont typeface="Arial"/>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80000"/>
              </a:lnSpc>
              <a:spcBef>
                <a:spcPts val="48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Common transmission threads are:</a:t>
            </a:r>
            <a:endParaRPr/>
          </a:p>
          <a:p>
            <a:pPr indent="-342900" lvl="1" marL="800100" marR="0" rtl="0" algn="l">
              <a:lnSpc>
                <a:spcPct val="80000"/>
              </a:lnSpc>
              <a:spcBef>
                <a:spcPts val="108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Buttress thread</a:t>
            </a:r>
            <a:endParaRPr/>
          </a:p>
          <a:p>
            <a:pPr indent="-342900" lvl="1" marL="800100" marR="0" rtl="0" algn="l">
              <a:lnSpc>
                <a:spcPct val="80000"/>
              </a:lnSpc>
              <a:spcBef>
                <a:spcPts val="108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Square thread</a:t>
            </a:r>
            <a:endParaRPr/>
          </a:p>
          <a:p>
            <a:pPr indent="-342900" lvl="1" marL="800100" marR="0" rtl="0" algn="l">
              <a:lnSpc>
                <a:spcPct val="80000"/>
              </a:lnSpc>
              <a:spcBef>
                <a:spcPts val="1080"/>
              </a:spcBef>
              <a:spcAft>
                <a:spcPts val="0"/>
              </a:spcAft>
              <a:buClr>
                <a:srgbClr val="000000"/>
              </a:buClr>
              <a:buSzPts val="2400"/>
              <a:buFont typeface="Arial"/>
              <a:buChar char="•"/>
            </a:pPr>
            <a:r>
              <a:rPr b="0" i="0" lang="en-US" sz="2400" u="none" cap="none" strike="noStrike">
                <a:solidFill>
                  <a:srgbClr val="000000"/>
                </a:solidFill>
                <a:latin typeface="Calibri"/>
                <a:ea typeface="Calibri"/>
                <a:cs typeface="Calibri"/>
                <a:sym typeface="Calibri"/>
              </a:rPr>
              <a:t>Acme thread</a:t>
            </a:r>
            <a:endParaRPr/>
          </a:p>
        </p:txBody>
      </p:sp>
      <p:grpSp>
        <p:nvGrpSpPr>
          <p:cNvPr id="249" name="Google Shape;249;p51"/>
          <p:cNvGrpSpPr/>
          <p:nvPr/>
        </p:nvGrpSpPr>
        <p:grpSpPr>
          <a:xfrm>
            <a:off x="6915533" y="2509084"/>
            <a:ext cx="1219200" cy="3276600"/>
            <a:chOff x="6934200" y="2667000"/>
            <a:chExt cx="1941513" cy="4038600"/>
          </a:xfrm>
        </p:grpSpPr>
        <p:pic>
          <p:nvPicPr>
            <p:cNvPr id="250" name="Google Shape;250;p51"/>
            <p:cNvPicPr preferRelativeResize="0"/>
            <p:nvPr/>
          </p:nvPicPr>
          <p:blipFill rotWithShape="1">
            <a:blip r:embed="rId3">
              <a:alphaModFix/>
            </a:blip>
            <a:srcRect b="4961" l="35202" r="31811" t="46107"/>
            <a:stretch/>
          </p:blipFill>
          <p:spPr>
            <a:xfrm>
              <a:off x="7086600" y="4114800"/>
              <a:ext cx="1755775" cy="1143000"/>
            </a:xfrm>
            <a:prstGeom prst="rect">
              <a:avLst/>
            </a:prstGeom>
            <a:noFill/>
            <a:ln>
              <a:noFill/>
            </a:ln>
          </p:spPr>
        </p:pic>
        <p:pic>
          <p:nvPicPr>
            <p:cNvPr id="251" name="Google Shape;251;p51"/>
            <p:cNvPicPr preferRelativeResize="0"/>
            <p:nvPr/>
          </p:nvPicPr>
          <p:blipFill rotWithShape="1">
            <a:blip r:embed="rId3">
              <a:alphaModFix/>
            </a:blip>
            <a:srcRect b="2867" l="0" r="67101" t="45792"/>
            <a:stretch/>
          </p:blipFill>
          <p:spPr>
            <a:xfrm>
              <a:off x="6934200" y="2667000"/>
              <a:ext cx="1752600" cy="1193800"/>
            </a:xfrm>
            <a:prstGeom prst="rect">
              <a:avLst/>
            </a:prstGeom>
            <a:noFill/>
            <a:ln>
              <a:noFill/>
            </a:ln>
          </p:spPr>
        </p:pic>
        <p:pic>
          <p:nvPicPr>
            <p:cNvPr id="252" name="Google Shape;252;p51"/>
            <p:cNvPicPr preferRelativeResize="0"/>
            <p:nvPr/>
          </p:nvPicPr>
          <p:blipFill rotWithShape="1">
            <a:blip r:embed="rId3">
              <a:alphaModFix/>
            </a:blip>
            <a:srcRect b="53845" l="67535" r="0" t="0"/>
            <a:stretch/>
          </p:blipFill>
          <p:spPr>
            <a:xfrm>
              <a:off x="7010400" y="5562600"/>
              <a:ext cx="1865313" cy="1143000"/>
            </a:xfrm>
            <a:prstGeom prst="rect">
              <a:avLst/>
            </a:prstGeom>
            <a:noFill/>
            <a:ln>
              <a:noFill/>
            </a:ln>
          </p:spPr>
        </p:pic>
      </p:grpSp>
      <p:sp>
        <p:nvSpPr>
          <p:cNvPr id="253" name="Google Shape;253;p5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r>
              <a:rPr b="0" i="0" lang="en-US" sz="1200" u="none" cap="none" strike="noStrike">
                <a:solidFill>
                  <a:srgbClr val="888888"/>
                </a:solidFill>
                <a:latin typeface="Calibri"/>
                <a:ea typeface="Calibri"/>
                <a:cs typeface="Calibri"/>
                <a:sym typeface="Calibri"/>
              </a:rPr>
              <a:t>/191</a:t>
            </a:r>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52"/>
          <p:cNvSpPr txBox="1"/>
          <p:nvPr>
            <p:ph type="ctrTitle"/>
          </p:nvPr>
        </p:nvSpPr>
        <p:spPr>
          <a:xfrm>
            <a:off x="634048" y="1"/>
            <a:ext cx="7772400" cy="76973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Fastener Grades</a:t>
            </a:r>
            <a:endParaRPr/>
          </a:p>
        </p:txBody>
      </p:sp>
      <p:sp>
        <p:nvSpPr>
          <p:cNvPr id="261" name="Google Shape;261;p52"/>
          <p:cNvSpPr txBox="1"/>
          <p:nvPr/>
        </p:nvSpPr>
        <p:spPr>
          <a:xfrm>
            <a:off x="861649" y="3615561"/>
            <a:ext cx="5749925" cy="116955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sng" cap="none" strike="noStrike">
                <a:solidFill>
                  <a:schemeClr val="hlink"/>
                </a:solidFill>
                <a:latin typeface="Calibri"/>
                <a:ea typeface="Calibri"/>
                <a:cs typeface="Calibri"/>
                <a:sym typeface="Calibri"/>
              </a:rPr>
              <a:t>SAE Grade 5 Bolt</a:t>
            </a:r>
            <a:endParaRPr/>
          </a:p>
          <a:p>
            <a:pPr indent="0" lvl="0" marL="0" marR="0" rtl="0" algn="ctr">
              <a:spcBef>
                <a:spcPts val="600"/>
              </a:spcBef>
              <a:spcAft>
                <a:spcPts val="0"/>
              </a:spcAft>
              <a:buNone/>
            </a:pPr>
            <a:r>
              <a:rPr b="1" i="0" lang="en-US" sz="2000" u="none" cap="none" strike="noStrike">
                <a:solidFill>
                  <a:schemeClr val="hlink"/>
                </a:solidFill>
                <a:latin typeface="Calibri"/>
                <a:ea typeface="Calibri"/>
                <a:cs typeface="Calibri"/>
                <a:sym typeface="Calibri"/>
              </a:rPr>
              <a:t>3 Marks on Bolt Head  </a:t>
            </a:r>
            <a:endParaRPr/>
          </a:p>
          <a:p>
            <a:pPr indent="0" lvl="0" marL="0" marR="0" rtl="0" algn="ctr">
              <a:spcBef>
                <a:spcPts val="600"/>
              </a:spcBef>
              <a:spcAft>
                <a:spcPts val="0"/>
              </a:spcAft>
              <a:buNone/>
            </a:pPr>
            <a:r>
              <a:rPr b="1" i="0" lang="en-US" sz="2000" u="none" cap="none" strike="noStrike">
                <a:solidFill>
                  <a:schemeClr val="hlink"/>
                </a:solidFill>
                <a:latin typeface="Calibri"/>
                <a:ea typeface="Calibri"/>
                <a:cs typeface="Calibri"/>
                <a:sym typeface="Calibri"/>
              </a:rPr>
              <a:t>105,000-PSI Tensile Strength</a:t>
            </a:r>
            <a:endParaRPr b="1" i="0" sz="2000" u="none" cap="none" strike="noStrike">
              <a:solidFill>
                <a:schemeClr val="hlink"/>
              </a:solidFill>
              <a:latin typeface="Calibri"/>
              <a:ea typeface="Calibri"/>
              <a:cs typeface="Calibri"/>
              <a:sym typeface="Calibri"/>
            </a:endParaRPr>
          </a:p>
        </p:txBody>
      </p:sp>
      <p:grpSp>
        <p:nvGrpSpPr>
          <p:cNvPr id="262" name="Google Shape;262;p52"/>
          <p:cNvGrpSpPr/>
          <p:nvPr/>
        </p:nvGrpSpPr>
        <p:grpSpPr>
          <a:xfrm>
            <a:off x="7112930" y="3599624"/>
            <a:ext cx="1286488" cy="1337129"/>
            <a:chOff x="3704" y="1600"/>
            <a:chExt cx="2057" cy="1981"/>
          </a:xfrm>
        </p:grpSpPr>
        <p:grpSp>
          <p:nvGrpSpPr>
            <p:cNvPr id="263" name="Google Shape;263;p52"/>
            <p:cNvGrpSpPr/>
            <p:nvPr/>
          </p:nvGrpSpPr>
          <p:grpSpPr>
            <a:xfrm>
              <a:off x="3704" y="1600"/>
              <a:ext cx="2057" cy="1981"/>
              <a:chOff x="1995" y="1157"/>
              <a:chExt cx="2057" cy="1981"/>
            </a:xfrm>
          </p:grpSpPr>
          <p:grpSp>
            <p:nvGrpSpPr>
              <p:cNvPr id="264" name="Google Shape;264;p52"/>
              <p:cNvGrpSpPr/>
              <p:nvPr/>
            </p:nvGrpSpPr>
            <p:grpSpPr>
              <a:xfrm>
                <a:off x="1995" y="1157"/>
                <a:ext cx="2057" cy="1981"/>
                <a:chOff x="1995" y="1157"/>
                <a:chExt cx="2057" cy="1981"/>
              </a:xfrm>
            </p:grpSpPr>
            <p:sp>
              <p:nvSpPr>
                <p:cNvPr id="265" name="Google Shape;265;p52"/>
                <p:cNvSpPr/>
                <p:nvPr/>
              </p:nvSpPr>
              <p:spPr>
                <a:xfrm rot="-1716520">
                  <a:off x="2232" y="1451"/>
                  <a:ext cx="1584" cy="1392"/>
                </a:xfrm>
                <a:prstGeom prst="hexagon">
                  <a:avLst>
                    <a:gd fmla="val 28448" name="adj"/>
                    <a:gd fmla="val 115470" name="vf"/>
                  </a:avLst>
                </a:prstGeom>
                <a:gradFill>
                  <a:gsLst>
                    <a:gs pos="0">
                      <a:srgbClr val="FFFFFF"/>
                    </a:gs>
                    <a:gs pos="100000">
                      <a:srgbClr val="000000"/>
                    </a:gs>
                  </a:gsLst>
                  <a:lin ang="18900000" scaled="0"/>
                </a:gradFill>
                <a:ln cap="flat" cmpd="sng" w="38100">
                  <a:solidFill>
                    <a:srgbClr val="000000"/>
                  </a:solidFill>
                  <a:prstDash val="solid"/>
                  <a:miter lim="800000"/>
                  <a:headEnd len="sm" w="sm" type="none"/>
                  <a:tailEnd len="sm" w="sm" type="none"/>
                </a:ln>
                <a:effectLst>
                  <a:outerShdw rotWithShape="0" algn="ctr" dir="2700000" dist="35921">
                    <a:schemeClr val="lt2"/>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266" name="Google Shape;266;p52"/>
                <p:cNvSpPr/>
                <p:nvPr/>
              </p:nvSpPr>
              <p:spPr>
                <a:xfrm>
                  <a:off x="2350" y="1461"/>
                  <a:ext cx="1365" cy="1365"/>
                </a:xfrm>
                <a:prstGeom prst="ellipse">
                  <a:avLst/>
                </a:prstGeom>
                <a:gradFill>
                  <a:gsLst>
                    <a:gs pos="0">
                      <a:srgbClr val="000000"/>
                    </a:gs>
                    <a:gs pos="50000">
                      <a:srgbClr val="FFFFFF"/>
                    </a:gs>
                    <a:gs pos="100000">
                      <a:srgbClr val="000000"/>
                    </a:gs>
                  </a:gsLst>
                  <a:lin ang="2700000" scaled="0"/>
                </a:gradFill>
                <a:ln cap="flat" cmpd="sng" w="285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grpSp>
            <p:nvGrpSpPr>
              <p:cNvPr id="267" name="Google Shape;267;p52"/>
              <p:cNvGrpSpPr/>
              <p:nvPr/>
            </p:nvGrpSpPr>
            <p:grpSpPr>
              <a:xfrm>
                <a:off x="2453" y="1767"/>
                <a:ext cx="1175" cy="1056"/>
                <a:chOff x="2453" y="1767"/>
                <a:chExt cx="1175" cy="1056"/>
              </a:xfrm>
            </p:grpSpPr>
            <p:cxnSp>
              <p:nvCxnSpPr>
                <p:cNvPr id="268" name="Google Shape;268;p52"/>
                <p:cNvCxnSpPr/>
                <p:nvPr/>
              </p:nvCxnSpPr>
              <p:spPr>
                <a:xfrm>
                  <a:off x="2453" y="1798"/>
                  <a:ext cx="364" cy="220"/>
                </a:xfrm>
                <a:prstGeom prst="straightConnector1">
                  <a:avLst/>
                </a:prstGeom>
                <a:noFill/>
                <a:ln cap="flat" cmpd="sng" w="57150">
                  <a:solidFill>
                    <a:srgbClr val="000000"/>
                  </a:solidFill>
                  <a:prstDash val="solid"/>
                  <a:round/>
                  <a:headEnd len="med" w="med" type="none"/>
                  <a:tailEnd len="med" w="med" type="none"/>
                </a:ln>
              </p:spPr>
            </p:cxnSp>
            <p:cxnSp>
              <p:nvCxnSpPr>
                <p:cNvPr id="269" name="Google Shape;269;p52"/>
                <p:cNvCxnSpPr/>
                <p:nvPr/>
              </p:nvCxnSpPr>
              <p:spPr>
                <a:xfrm rot="5818658">
                  <a:off x="3273" y="1734"/>
                  <a:ext cx="283" cy="395"/>
                </a:xfrm>
                <a:prstGeom prst="straightConnector1">
                  <a:avLst/>
                </a:prstGeom>
                <a:noFill/>
                <a:ln cap="flat" cmpd="sng" w="57150">
                  <a:solidFill>
                    <a:srgbClr val="000000"/>
                  </a:solidFill>
                  <a:prstDash val="solid"/>
                  <a:round/>
                  <a:headEnd len="med" w="med" type="none"/>
                  <a:tailEnd len="med" w="med" type="none"/>
                </a:ln>
              </p:spPr>
            </p:cxnSp>
            <p:cxnSp>
              <p:nvCxnSpPr>
                <p:cNvPr id="270" name="Google Shape;270;p52"/>
                <p:cNvCxnSpPr/>
                <p:nvPr/>
              </p:nvCxnSpPr>
              <p:spPr>
                <a:xfrm flipH="1">
                  <a:off x="3014" y="2347"/>
                  <a:ext cx="3" cy="476"/>
                </a:xfrm>
                <a:prstGeom prst="straightConnector1">
                  <a:avLst/>
                </a:prstGeom>
                <a:noFill/>
                <a:ln cap="flat" cmpd="sng" w="57150">
                  <a:solidFill>
                    <a:srgbClr val="000000"/>
                  </a:solidFill>
                  <a:prstDash val="solid"/>
                  <a:round/>
                  <a:headEnd len="med" w="med" type="none"/>
                  <a:tailEnd len="med" w="med" type="none"/>
                </a:ln>
              </p:spPr>
            </p:cxnSp>
          </p:grpSp>
        </p:grpSp>
        <p:sp>
          <p:nvSpPr>
            <p:cNvPr id="271" name="Google Shape;271;p52"/>
            <p:cNvSpPr/>
            <p:nvPr/>
          </p:nvSpPr>
          <p:spPr>
            <a:xfrm flipH="1">
              <a:off x="4472" y="2339"/>
              <a:ext cx="501" cy="50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sp>
        <p:nvSpPr>
          <p:cNvPr id="272" name="Google Shape;272;p52"/>
          <p:cNvSpPr txBox="1"/>
          <p:nvPr/>
        </p:nvSpPr>
        <p:spPr>
          <a:xfrm>
            <a:off x="228599" y="1059373"/>
            <a:ext cx="8580949" cy="2308324"/>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000000"/>
              </a:buClr>
              <a:buSzPts val="2400"/>
              <a:buFont typeface="Arial"/>
              <a:buChar char="•"/>
            </a:pPr>
            <a:r>
              <a:rPr lang="en-US" sz="2400">
                <a:solidFill>
                  <a:srgbClr val="000000"/>
                </a:solidFill>
                <a:latin typeface="Calibri"/>
                <a:ea typeface="Calibri"/>
                <a:cs typeface="Calibri"/>
                <a:sym typeface="Calibri"/>
              </a:rPr>
              <a:t>Markings on head can be used to determine quality.</a:t>
            </a:r>
            <a:endParaRPr/>
          </a:p>
          <a:p>
            <a:pPr indent="-457200" lvl="0" marL="457200" marR="0" rtl="0" algn="l">
              <a:spcBef>
                <a:spcPts val="0"/>
              </a:spcBef>
              <a:spcAft>
                <a:spcPts val="0"/>
              </a:spcAft>
              <a:buClr>
                <a:srgbClr val="000000"/>
              </a:buClr>
              <a:buSzPts val="2400"/>
              <a:buFont typeface="Arial"/>
              <a:buChar char="•"/>
            </a:pPr>
            <a:r>
              <a:rPr lang="en-US" sz="2400">
                <a:solidFill>
                  <a:srgbClr val="000000"/>
                </a:solidFill>
                <a:latin typeface="Calibri"/>
                <a:ea typeface="Calibri"/>
                <a:cs typeface="Calibri"/>
                <a:sym typeface="Calibri"/>
              </a:rPr>
              <a:t>SAE and ASTM developed standards for these markings.</a:t>
            </a:r>
            <a:endParaRPr/>
          </a:p>
          <a:p>
            <a:pPr indent="-457200" lvl="0" marL="457200" marR="0" rtl="0" algn="l">
              <a:spcBef>
                <a:spcPts val="0"/>
              </a:spcBef>
              <a:spcAft>
                <a:spcPts val="0"/>
              </a:spcAft>
              <a:buClr>
                <a:srgbClr val="000000"/>
              </a:buClr>
              <a:buSzPts val="2400"/>
              <a:buFont typeface="Arial"/>
              <a:buChar char="•"/>
            </a:pPr>
            <a:r>
              <a:rPr lang="en-US" sz="2400">
                <a:solidFill>
                  <a:srgbClr val="000000"/>
                </a:solidFill>
                <a:latin typeface="Calibri"/>
                <a:ea typeface="Calibri"/>
                <a:cs typeface="Calibri"/>
                <a:sym typeface="Calibri"/>
              </a:rPr>
              <a:t>Fasteners made from higher quality steel have a greater number of markings.</a:t>
            </a:r>
            <a:endParaRPr/>
          </a:p>
          <a:p>
            <a:pPr indent="-457200" lvl="0" marL="457200" marR="0" rtl="0" algn="l">
              <a:spcBef>
                <a:spcPts val="0"/>
              </a:spcBef>
              <a:spcAft>
                <a:spcPts val="0"/>
              </a:spcAft>
              <a:buClr>
                <a:srgbClr val="000000"/>
              </a:buClr>
              <a:buSzPts val="2400"/>
              <a:buFont typeface="Arial"/>
              <a:buChar char="•"/>
            </a:pPr>
            <a:r>
              <a:rPr lang="en-US" sz="2400">
                <a:solidFill>
                  <a:srgbClr val="000000"/>
                </a:solidFill>
                <a:latin typeface="Calibri"/>
                <a:ea typeface="Calibri"/>
                <a:cs typeface="Calibri"/>
                <a:sym typeface="Calibri"/>
              </a:rPr>
              <a:t>Unmarked fasteners are generally made from mild steel.</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73" name="Google Shape;273;p5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r>
              <a:rPr b="0" i="0" lang="en-US" sz="1200" u="none" cap="none" strike="noStrike">
                <a:solidFill>
                  <a:srgbClr val="888888"/>
                </a:solidFill>
                <a:latin typeface="Calibri"/>
                <a:ea typeface="Calibri"/>
                <a:cs typeface="Calibri"/>
                <a:sym typeface="Calibri"/>
              </a:rPr>
              <a:t>/191</a:t>
            </a:r>
            <a:endParaRPr b="0" i="0" sz="1200" u="none" cap="none" strike="noStrike">
              <a:solidFill>
                <a:srgbClr val="888888"/>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500"/>
                                        <p:tgtEl>
                                          <p:spTgt spid="261"/>
                                        </p:tgtEl>
                                      </p:cBhvr>
                                    </p:animEffect>
                                  </p:childTnLst>
                                </p:cTn>
                              </p:par>
                              <p:par>
                                <p:cTn fill="hold" nodeType="with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5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53"/>
          <p:cNvSpPr txBox="1"/>
          <p:nvPr>
            <p:ph type="ctrTitle"/>
          </p:nvPr>
        </p:nvSpPr>
        <p:spPr>
          <a:xfrm>
            <a:off x="-1" y="0"/>
            <a:ext cx="9144001" cy="70419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Bolt and Nut Grades</a:t>
            </a:r>
            <a:endParaRPr/>
          </a:p>
        </p:txBody>
      </p:sp>
      <p:sp>
        <p:nvSpPr>
          <p:cNvPr id="280" name="Google Shape;280;p53"/>
          <p:cNvSpPr txBox="1"/>
          <p:nvPr>
            <p:ph idx="1" type="body"/>
          </p:nvPr>
        </p:nvSpPr>
        <p:spPr>
          <a:xfrm>
            <a:off x="690464" y="1391244"/>
            <a:ext cx="3744902" cy="2518604"/>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3200"/>
              <a:buNone/>
            </a:pPr>
            <a:r>
              <a:rPr lang="en-US" sz="3200">
                <a:latin typeface="Calibri"/>
                <a:ea typeface="Calibri"/>
                <a:cs typeface="Calibri"/>
                <a:sym typeface="Calibri"/>
              </a:rPr>
              <a:t>This slide displays some common characteristics of bolts and nuts used in manufacturing. </a:t>
            </a:r>
            <a:endParaRPr/>
          </a:p>
          <a:p>
            <a:pPr indent="-228600" lvl="0" marL="342900" rtl="0" algn="l">
              <a:spcBef>
                <a:spcPts val="360"/>
              </a:spcBef>
              <a:spcAft>
                <a:spcPts val="0"/>
              </a:spcAft>
              <a:buClr>
                <a:schemeClr val="dk1"/>
              </a:buClr>
              <a:buSzPts val="1800"/>
              <a:buNone/>
            </a:pPr>
            <a:r>
              <a:t/>
            </a:r>
            <a:endParaRPr>
              <a:latin typeface="Calibri"/>
              <a:ea typeface="Calibri"/>
              <a:cs typeface="Calibri"/>
              <a:sym typeface="Calibri"/>
            </a:endParaRPr>
          </a:p>
        </p:txBody>
      </p:sp>
      <p:pic>
        <p:nvPicPr>
          <p:cNvPr id="281" name="Google Shape;281;p53"/>
          <p:cNvPicPr preferRelativeResize="0"/>
          <p:nvPr/>
        </p:nvPicPr>
        <p:blipFill rotWithShape="1">
          <a:blip r:embed="rId3">
            <a:alphaModFix/>
          </a:blip>
          <a:srcRect b="0" l="0" r="0" t="0"/>
          <a:stretch/>
        </p:blipFill>
        <p:spPr>
          <a:xfrm>
            <a:off x="5156461" y="790747"/>
            <a:ext cx="3335898" cy="5346130"/>
          </a:xfrm>
          <a:prstGeom prst="rect">
            <a:avLst/>
          </a:prstGeom>
          <a:noFill/>
          <a:ln>
            <a:noFill/>
          </a:ln>
        </p:spPr>
      </p:pic>
      <p:sp>
        <p:nvSpPr>
          <p:cNvPr id="282" name="Google Shape;282;p53"/>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54"/>
          <p:cNvSpPr txBox="1"/>
          <p:nvPr/>
        </p:nvSpPr>
        <p:spPr>
          <a:xfrm>
            <a:off x="75544" y="10619"/>
            <a:ext cx="9068456" cy="8382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Machine Screws</a:t>
            </a:r>
            <a:endParaRPr/>
          </a:p>
        </p:txBody>
      </p:sp>
      <p:sp>
        <p:nvSpPr>
          <p:cNvPr id="289" name="Google Shape;289;p54"/>
          <p:cNvSpPr txBox="1"/>
          <p:nvPr/>
        </p:nvSpPr>
        <p:spPr>
          <a:xfrm>
            <a:off x="152400" y="848819"/>
            <a:ext cx="8534400" cy="5334000"/>
          </a:xfrm>
          <a:prstGeom prst="rect">
            <a:avLst/>
          </a:prstGeom>
          <a:noFill/>
          <a:ln>
            <a:noFill/>
          </a:ln>
        </p:spPr>
        <p:txBody>
          <a:bodyPr anchorCtr="0" anchor="t" bIns="45700" lIns="91425" spcFirstLastPara="1" rIns="91425" wrap="square" tIns="45700">
            <a:normAutofit/>
          </a:bodyPr>
          <a:lstStyle/>
          <a:p>
            <a:pPr indent="-457200" lvl="0" marL="457200" marR="0" rtl="0" algn="l">
              <a:spcBef>
                <a:spcPts val="0"/>
              </a:spcBef>
              <a:spcAft>
                <a:spcPts val="0"/>
              </a:spcAft>
              <a:buClr>
                <a:srgbClr val="000000"/>
              </a:buClr>
              <a:buSzPts val="2200"/>
              <a:buFont typeface="Arial"/>
              <a:buChar char="•"/>
            </a:pPr>
            <a:r>
              <a:rPr lang="en-US" sz="2200">
                <a:solidFill>
                  <a:srgbClr val="000000"/>
                </a:solidFill>
                <a:latin typeface="Calibri"/>
                <a:ea typeface="Calibri"/>
                <a:cs typeface="Calibri"/>
                <a:sym typeface="Calibri"/>
              </a:rPr>
              <a:t>Available in a variety of types.</a:t>
            </a:r>
            <a:endParaRPr/>
          </a:p>
          <a:p>
            <a:pPr indent="-457200" lvl="0" marL="457200" marR="0" rtl="0" algn="l">
              <a:spcBef>
                <a:spcPts val="440"/>
              </a:spcBef>
              <a:spcAft>
                <a:spcPts val="0"/>
              </a:spcAft>
              <a:buClr>
                <a:srgbClr val="000000"/>
              </a:buClr>
              <a:buSzPts val="2200"/>
              <a:buFont typeface="Arial"/>
              <a:buChar char="•"/>
            </a:pPr>
            <a:r>
              <a:rPr lang="en-US" sz="2200">
                <a:solidFill>
                  <a:srgbClr val="000000"/>
                </a:solidFill>
                <a:latin typeface="Calibri"/>
                <a:ea typeface="Calibri"/>
                <a:cs typeface="Calibri"/>
                <a:sym typeface="Calibri"/>
              </a:rPr>
              <a:t>Available in diameters from 0 (0.060) to ½ inch.</a:t>
            </a:r>
            <a:endParaRPr/>
          </a:p>
          <a:p>
            <a:pPr indent="-457200" lvl="0" marL="457200" marR="0" rtl="0" algn="l">
              <a:spcBef>
                <a:spcPts val="440"/>
              </a:spcBef>
              <a:spcAft>
                <a:spcPts val="0"/>
              </a:spcAft>
              <a:buClr>
                <a:srgbClr val="000000"/>
              </a:buClr>
              <a:buSzPts val="2200"/>
              <a:buFont typeface="Arial"/>
              <a:buChar char="•"/>
            </a:pPr>
            <a:r>
              <a:rPr lang="en-US" sz="2200">
                <a:solidFill>
                  <a:srgbClr val="000000"/>
                </a:solidFill>
                <a:latin typeface="Calibri"/>
                <a:ea typeface="Calibri"/>
                <a:cs typeface="Calibri"/>
                <a:sym typeface="Calibri"/>
              </a:rPr>
              <a:t>Lengths range from 1/8 inch to 3 inches, also made in metric sizes.</a:t>
            </a:r>
            <a:endParaRPr/>
          </a:p>
          <a:p>
            <a:pPr indent="-457200" lvl="0" marL="457200" marR="0" rtl="0" algn="l">
              <a:spcBef>
                <a:spcPts val="440"/>
              </a:spcBef>
              <a:spcAft>
                <a:spcPts val="0"/>
              </a:spcAft>
              <a:buClr>
                <a:srgbClr val="000000"/>
              </a:buClr>
              <a:buSzPts val="2200"/>
              <a:buFont typeface="Arial"/>
              <a:buChar char="•"/>
            </a:pPr>
            <a:r>
              <a:rPr lang="en-US" sz="2200">
                <a:solidFill>
                  <a:srgbClr val="000000"/>
                </a:solidFill>
                <a:latin typeface="Calibri"/>
                <a:ea typeface="Calibri"/>
                <a:cs typeface="Calibri"/>
                <a:sym typeface="Calibri"/>
              </a:rPr>
              <a:t>Make sure proper screwdriver or power tool bit is used.</a:t>
            </a:r>
            <a:endParaRPr/>
          </a:p>
          <a:p>
            <a:pPr indent="-457200" lvl="0" marL="457200" marR="0" rtl="0" algn="l">
              <a:spcBef>
                <a:spcPts val="440"/>
              </a:spcBef>
              <a:spcAft>
                <a:spcPts val="0"/>
              </a:spcAft>
              <a:buClr>
                <a:srgbClr val="000000"/>
              </a:buClr>
              <a:buSzPts val="2200"/>
              <a:buFont typeface="Arial"/>
              <a:buChar char="•"/>
            </a:pPr>
            <a:r>
              <a:rPr lang="en-US" sz="2200">
                <a:solidFill>
                  <a:srgbClr val="000000"/>
                </a:solidFill>
                <a:latin typeface="Calibri"/>
                <a:ea typeface="Calibri"/>
                <a:cs typeface="Calibri"/>
                <a:sym typeface="Calibri"/>
              </a:rPr>
              <a:t>Different head shapes such as:</a:t>
            </a:r>
            <a:endParaRPr/>
          </a:p>
          <a:p>
            <a:pPr indent="-330200" lvl="0" marL="457200" marR="0" rtl="0" algn="l">
              <a:spcBef>
                <a:spcPts val="400"/>
              </a:spcBef>
              <a:spcAft>
                <a:spcPts val="0"/>
              </a:spcAft>
              <a:buClr>
                <a:srgbClr val="888888"/>
              </a:buClr>
              <a:buSzPts val="2000"/>
              <a:buFont typeface="Arial"/>
              <a:buNone/>
            </a:pPr>
            <a:r>
              <a:t/>
            </a:r>
            <a:endParaRPr sz="2000">
              <a:solidFill>
                <a:srgbClr val="000000"/>
              </a:solidFill>
              <a:latin typeface="Calibri"/>
              <a:ea typeface="Calibri"/>
              <a:cs typeface="Calibri"/>
              <a:sym typeface="Calibri"/>
            </a:endParaRPr>
          </a:p>
        </p:txBody>
      </p:sp>
      <p:sp>
        <p:nvSpPr>
          <p:cNvPr id="290" name="Google Shape;290;p54"/>
          <p:cNvSpPr txBox="1"/>
          <p:nvPr/>
        </p:nvSpPr>
        <p:spPr>
          <a:xfrm>
            <a:off x="838200" y="3048000"/>
            <a:ext cx="3429000" cy="3108543"/>
          </a:xfrm>
          <a:prstGeom prst="rect">
            <a:avLst/>
          </a:prstGeom>
          <a:noFill/>
          <a:ln>
            <a:noFill/>
          </a:ln>
        </p:spPr>
        <p:txBody>
          <a:bodyPr anchorCtr="0" anchor="t" bIns="45700" lIns="91425" spcFirstLastPara="1" rIns="91425" wrap="square" tIns="45700">
            <a:spAutoFit/>
          </a:bodyPr>
          <a:lstStyle/>
          <a:p>
            <a:pPr indent="0" lvl="1" marL="457200" marR="0" rtl="0" algn="l">
              <a:spcBef>
                <a:spcPts val="0"/>
              </a:spcBef>
              <a:spcAft>
                <a:spcPts val="0"/>
              </a:spcAft>
              <a:buNone/>
            </a:pPr>
            <a:r>
              <a:rPr b="0" i="0" lang="en-US" sz="2400" u="none" cap="none" strike="noStrike">
                <a:solidFill>
                  <a:srgbClr val="000000"/>
                </a:solidFill>
                <a:latin typeface="Calibri"/>
                <a:ea typeface="Calibri"/>
                <a:cs typeface="Calibri"/>
                <a:sym typeface="Calibri"/>
              </a:rPr>
              <a:t> 	          </a:t>
            </a:r>
            <a:r>
              <a:rPr b="0" i="0" lang="en-US" sz="2800" u="none" cap="none" strike="noStrike">
                <a:solidFill>
                  <a:srgbClr val="000000"/>
                </a:solidFill>
                <a:latin typeface="Calibri"/>
                <a:ea typeface="Calibri"/>
                <a:cs typeface="Calibri"/>
                <a:sym typeface="Calibri"/>
              </a:rPr>
              <a:t>Flat</a:t>
            </a:r>
            <a:endParaRPr b="0" i="0" sz="2800" u="none" cap="none" strike="noStrike">
              <a:solidFill>
                <a:srgbClr val="000000"/>
              </a:solidFill>
              <a:latin typeface="Calibri"/>
              <a:ea typeface="Calibri"/>
              <a:cs typeface="Calibri"/>
              <a:sym typeface="Calibri"/>
            </a:endParaRPr>
          </a:p>
          <a:p>
            <a:pPr indent="0" lvl="1" marL="457200" marR="0" rtl="0" algn="l">
              <a:spcBef>
                <a:spcPts val="0"/>
              </a:spcBef>
              <a:spcAft>
                <a:spcPts val="0"/>
              </a:spcAft>
              <a:buNone/>
            </a:pPr>
            <a:r>
              <a:t/>
            </a:r>
            <a:endParaRPr b="0" i="0" sz="2800" u="none" cap="none" strike="noStrike">
              <a:solidFill>
                <a:srgbClr val="000000"/>
              </a:solidFill>
              <a:latin typeface="Calibri"/>
              <a:ea typeface="Calibri"/>
              <a:cs typeface="Calibri"/>
              <a:sym typeface="Calibri"/>
            </a:endParaRPr>
          </a:p>
          <a:p>
            <a:pPr indent="0" lvl="1" marL="457200" marR="0" rtl="0" algn="l">
              <a:spcBef>
                <a:spcPts val="0"/>
              </a:spcBef>
              <a:spcAft>
                <a:spcPts val="0"/>
              </a:spcAft>
              <a:buNone/>
            </a:pPr>
            <a:r>
              <a:rPr b="0" i="0" lang="en-US" sz="2800" u="none" cap="none" strike="noStrike">
                <a:solidFill>
                  <a:srgbClr val="000000"/>
                </a:solidFill>
                <a:latin typeface="Calibri"/>
                <a:ea typeface="Calibri"/>
                <a:cs typeface="Calibri"/>
                <a:sym typeface="Calibri"/>
              </a:rPr>
              <a:t>              Oval</a:t>
            </a:r>
            <a:endParaRPr/>
          </a:p>
          <a:p>
            <a:pPr indent="0" lvl="1" marL="457200" marR="0" rtl="0" algn="l">
              <a:spcBef>
                <a:spcPts val="0"/>
              </a:spcBef>
              <a:spcAft>
                <a:spcPts val="0"/>
              </a:spcAft>
              <a:buNone/>
            </a:pPr>
            <a:r>
              <a:t/>
            </a:r>
            <a:endParaRPr b="0" i="0" sz="2800" u="none" cap="none" strike="noStrike">
              <a:solidFill>
                <a:srgbClr val="000000"/>
              </a:solidFill>
              <a:latin typeface="Calibri"/>
              <a:ea typeface="Calibri"/>
              <a:cs typeface="Calibri"/>
              <a:sym typeface="Calibri"/>
            </a:endParaRPr>
          </a:p>
          <a:p>
            <a:pPr indent="0" lvl="1" marL="457200" marR="0" rtl="0" algn="l">
              <a:spcBef>
                <a:spcPts val="0"/>
              </a:spcBef>
              <a:spcAft>
                <a:spcPts val="0"/>
              </a:spcAft>
              <a:buNone/>
            </a:pPr>
            <a:r>
              <a:rPr b="0" i="0" lang="en-US" sz="2800" u="none" cap="none" strike="noStrike">
                <a:solidFill>
                  <a:srgbClr val="000000"/>
                </a:solidFill>
                <a:latin typeface="Calibri"/>
                <a:ea typeface="Calibri"/>
                <a:cs typeface="Calibri"/>
                <a:sym typeface="Calibri"/>
              </a:rPr>
              <a:t>              Pan</a:t>
            </a:r>
            <a:endParaRPr b="0" i="0" sz="2800" u="none" cap="none" strike="noStrike">
              <a:solidFill>
                <a:srgbClr val="000000"/>
              </a:solidFill>
              <a:latin typeface="Calibri"/>
              <a:ea typeface="Calibri"/>
              <a:cs typeface="Calibri"/>
              <a:sym typeface="Calibri"/>
            </a:endParaRPr>
          </a:p>
          <a:p>
            <a:pPr indent="0" lvl="1" marL="457200" marR="0" rtl="0" algn="l">
              <a:spcBef>
                <a:spcPts val="0"/>
              </a:spcBef>
              <a:spcAft>
                <a:spcPts val="0"/>
              </a:spcAft>
              <a:buNone/>
            </a:pPr>
            <a:r>
              <a:t/>
            </a:r>
            <a:endParaRPr b="0" i="0" sz="2800" u="none" cap="none" strike="noStrike">
              <a:solidFill>
                <a:srgbClr val="000000"/>
              </a:solidFill>
              <a:latin typeface="Calibri"/>
              <a:ea typeface="Calibri"/>
              <a:cs typeface="Calibri"/>
              <a:sym typeface="Calibri"/>
            </a:endParaRPr>
          </a:p>
          <a:p>
            <a:pPr indent="0" lvl="1" marL="457200" marR="0" rtl="0" algn="l">
              <a:spcBef>
                <a:spcPts val="0"/>
              </a:spcBef>
              <a:spcAft>
                <a:spcPts val="0"/>
              </a:spcAft>
              <a:buNone/>
            </a:pPr>
            <a:r>
              <a:rPr b="0" i="0" lang="en-US" sz="2800" u="none" cap="none" strike="noStrike">
                <a:solidFill>
                  <a:srgbClr val="000000"/>
                </a:solidFill>
                <a:latin typeface="Calibri"/>
                <a:ea typeface="Calibri"/>
                <a:cs typeface="Calibri"/>
                <a:sym typeface="Calibri"/>
              </a:rPr>
              <a:t>              Round</a:t>
            </a:r>
            <a:endParaRPr b="0" i="0" sz="2000" u="none" cap="none" strike="noStrike">
              <a:solidFill>
                <a:schemeClr val="dk1"/>
              </a:solidFill>
              <a:latin typeface="Calibri"/>
              <a:ea typeface="Calibri"/>
              <a:cs typeface="Calibri"/>
              <a:sym typeface="Calibri"/>
            </a:endParaRPr>
          </a:p>
        </p:txBody>
      </p:sp>
      <p:grpSp>
        <p:nvGrpSpPr>
          <p:cNvPr id="291" name="Google Shape;291;p54"/>
          <p:cNvGrpSpPr/>
          <p:nvPr/>
        </p:nvGrpSpPr>
        <p:grpSpPr>
          <a:xfrm>
            <a:off x="1386290" y="2914304"/>
            <a:ext cx="914400" cy="3181350"/>
            <a:chOff x="1447800" y="1829044"/>
            <a:chExt cx="914400" cy="3181350"/>
          </a:xfrm>
        </p:grpSpPr>
        <p:pic>
          <p:nvPicPr>
            <p:cNvPr descr="page 3" id="292" name="Google Shape;292;p54"/>
            <p:cNvPicPr preferRelativeResize="0"/>
            <p:nvPr/>
          </p:nvPicPr>
          <p:blipFill rotWithShape="1">
            <a:blip r:embed="rId3">
              <a:alphaModFix/>
            </a:blip>
            <a:srcRect b="40474" l="0" r="0" t="47620"/>
            <a:stretch/>
          </p:blipFill>
          <p:spPr>
            <a:xfrm>
              <a:off x="1447800" y="4496044"/>
              <a:ext cx="914400" cy="514350"/>
            </a:xfrm>
            <a:prstGeom prst="rect">
              <a:avLst/>
            </a:prstGeom>
            <a:noFill/>
            <a:ln>
              <a:noFill/>
            </a:ln>
          </p:spPr>
        </p:pic>
        <p:pic>
          <p:nvPicPr>
            <p:cNvPr descr="page 3" id="293" name="Google Shape;293;p54"/>
            <p:cNvPicPr preferRelativeResize="0"/>
            <p:nvPr/>
          </p:nvPicPr>
          <p:blipFill rotWithShape="1">
            <a:blip r:embed="rId3">
              <a:alphaModFix/>
            </a:blip>
            <a:srcRect b="26190" l="0" r="0" t="61904"/>
            <a:stretch/>
          </p:blipFill>
          <p:spPr>
            <a:xfrm>
              <a:off x="1447800" y="3657844"/>
              <a:ext cx="914400" cy="514350"/>
            </a:xfrm>
            <a:prstGeom prst="rect">
              <a:avLst/>
            </a:prstGeom>
            <a:noFill/>
            <a:ln>
              <a:noFill/>
            </a:ln>
          </p:spPr>
        </p:pic>
        <p:pic>
          <p:nvPicPr>
            <p:cNvPr descr="page 3" id="294" name="Google Shape;294;p54"/>
            <p:cNvPicPr preferRelativeResize="0"/>
            <p:nvPr/>
          </p:nvPicPr>
          <p:blipFill rotWithShape="1">
            <a:blip r:embed="rId3">
              <a:alphaModFix/>
            </a:blip>
            <a:srcRect b="14284" l="0" r="0" t="73810"/>
            <a:stretch/>
          </p:blipFill>
          <p:spPr>
            <a:xfrm>
              <a:off x="1447800" y="2743444"/>
              <a:ext cx="914400" cy="514350"/>
            </a:xfrm>
            <a:prstGeom prst="rect">
              <a:avLst/>
            </a:prstGeom>
            <a:noFill/>
            <a:ln>
              <a:noFill/>
            </a:ln>
          </p:spPr>
        </p:pic>
        <p:pic>
          <p:nvPicPr>
            <p:cNvPr descr="page 3" id="295" name="Google Shape;295;p54"/>
            <p:cNvPicPr preferRelativeResize="0"/>
            <p:nvPr/>
          </p:nvPicPr>
          <p:blipFill rotWithShape="1">
            <a:blip r:embed="rId3">
              <a:alphaModFix/>
            </a:blip>
            <a:srcRect b="0" l="0" r="0" t="85715"/>
            <a:stretch/>
          </p:blipFill>
          <p:spPr>
            <a:xfrm>
              <a:off x="1447800" y="1829044"/>
              <a:ext cx="914400" cy="615950"/>
            </a:xfrm>
            <a:prstGeom prst="rect">
              <a:avLst/>
            </a:prstGeom>
            <a:noFill/>
            <a:ln>
              <a:noFill/>
            </a:ln>
          </p:spPr>
        </p:pic>
      </p:grpSp>
      <p:grpSp>
        <p:nvGrpSpPr>
          <p:cNvPr id="296" name="Google Shape;296;p54"/>
          <p:cNvGrpSpPr/>
          <p:nvPr/>
        </p:nvGrpSpPr>
        <p:grpSpPr>
          <a:xfrm>
            <a:off x="5257800" y="3048000"/>
            <a:ext cx="925512" cy="3078163"/>
            <a:chOff x="5421313" y="1851025"/>
            <a:chExt cx="925512" cy="3078163"/>
          </a:xfrm>
        </p:grpSpPr>
        <p:pic>
          <p:nvPicPr>
            <p:cNvPr descr="page 3" id="297" name="Google Shape;297;p54"/>
            <p:cNvPicPr preferRelativeResize="0"/>
            <p:nvPr/>
          </p:nvPicPr>
          <p:blipFill rotWithShape="1">
            <a:blip r:embed="rId3">
              <a:alphaModFix/>
            </a:blip>
            <a:srcRect b="90475" l="0" r="0" t="0"/>
            <a:stretch/>
          </p:blipFill>
          <p:spPr>
            <a:xfrm>
              <a:off x="5421313" y="4518025"/>
              <a:ext cx="914400" cy="411163"/>
            </a:xfrm>
            <a:prstGeom prst="rect">
              <a:avLst/>
            </a:prstGeom>
            <a:noFill/>
            <a:ln>
              <a:noFill/>
            </a:ln>
          </p:spPr>
        </p:pic>
        <p:pic>
          <p:nvPicPr>
            <p:cNvPr descr="page 3" id="298" name="Google Shape;298;p54"/>
            <p:cNvPicPr preferRelativeResize="0"/>
            <p:nvPr/>
          </p:nvPicPr>
          <p:blipFill rotWithShape="1">
            <a:blip r:embed="rId3">
              <a:alphaModFix/>
            </a:blip>
            <a:srcRect b="52380" l="0" r="0" t="35714"/>
            <a:stretch/>
          </p:blipFill>
          <p:spPr>
            <a:xfrm>
              <a:off x="5432425" y="1851025"/>
              <a:ext cx="914400" cy="512763"/>
            </a:xfrm>
            <a:prstGeom prst="rect">
              <a:avLst/>
            </a:prstGeom>
            <a:noFill/>
            <a:ln>
              <a:noFill/>
            </a:ln>
          </p:spPr>
        </p:pic>
        <p:pic>
          <p:nvPicPr>
            <p:cNvPr descr="page 3" id="299" name="Google Shape;299;p54"/>
            <p:cNvPicPr preferRelativeResize="0"/>
            <p:nvPr/>
          </p:nvPicPr>
          <p:blipFill rotWithShape="1">
            <a:blip r:embed="rId3">
              <a:alphaModFix/>
            </a:blip>
            <a:srcRect b="78572" l="0" r="0" t="11905"/>
            <a:stretch/>
          </p:blipFill>
          <p:spPr>
            <a:xfrm>
              <a:off x="5421313" y="3679825"/>
              <a:ext cx="914400" cy="411163"/>
            </a:xfrm>
            <a:prstGeom prst="rect">
              <a:avLst/>
            </a:prstGeom>
            <a:noFill/>
            <a:ln>
              <a:noFill/>
            </a:ln>
          </p:spPr>
        </p:pic>
        <p:pic>
          <p:nvPicPr>
            <p:cNvPr descr="page 3" id="300" name="Google Shape;300;p54"/>
            <p:cNvPicPr preferRelativeResize="0"/>
            <p:nvPr/>
          </p:nvPicPr>
          <p:blipFill rotWithShape="1">
            <a:blip r:embed="rId3">
              <a:alphaModFix/>
            </a:blip>
            <a:srcRect b="64285" l="0" r="0" t="21429"/>
            <a:stretch/>
          </p:blipFill>
          <p:spPr>
            <a:xfrm>
              <a:off x="5421313" y="2667000"/>
              <a:ext cx="914400" cy="615950"/>
            </a:xfrm>
            <a:prstGeom prst="rect">
              <a:avLst/>
            </a:prstGeom>
            <a:noFill/>
            <a:ln>
              <a:noFill/>
            </a:ln>
          </p:spPr>
        </p:pic>
      </p:grpSp>
      <p:sp>
        <p:nvSpPr>
          <p:cNvPr id="301" name="Google Shape;301;p54"/>
          <p:cNvSpPr txBox="1"/>
          <p:nvPr/>
        </p:nvSpPr>
        <p:spPr>
          <a:xfrm>
            <a:off x="6183312" y="2984500"/>
            <a:ext cx="2438400" cy="3650230"/>
          </a:xfrm>
          <a:prstGeom prst="rect">
            <a:avLst/>
          </a:prstGeom>
          <a:noFill/>
          <a:ln>
            <a:noFill/>
          </a:ln>
        </p:spPr>
        <p:txBody>
          <a:bodyPr anchorCtr="0" anchor="t" bIns="45700" lIns="91425" spcFirstLastPara="1" rIns="91425" wrap="square" tIns="45700">
            <a:spAutoFit/>
          </a:bodyPr>
          <a:lstStyle/>
          <a:p>
            <a:pPr indent="0" lvl="1" marL="342900" marR="0" rtl="0" algn="l">
              <a:spcBef>
                <a:spcPts val="0"/>
              </a:spcBef>
              <a:spcAft>
                <a:spcPts val="0"/>
              </a:spcAft>
              <a:buNone/>
            </a:pPr>
            <a:r>
              <a:rPr b="0" i="0" lang="en-US" sz="2600" u="none" cap="none" strike="noStrike">
                <a:solidFill>
                  <a:srgbClr val="000000"/>
                </a:solidFill>
                <a:latin typeface="Calibri"/>
                <a:ea typeface="Calibri"/>
                <a:cs typeface="Calibri"/>
                <a:sym typeface="Calibri"/>
              </a:rPr>
              <a:t>Fillister</a:t>
            </a:r>
            <a:endParaRPr/>
          </a:p>
          <a:p>
            <a:pPr indent="-63500" lvl="1" marL="571500" marR="0" rtl="0" algn="l">
              <a:spcBef>
                <a:spcPts val="520"/>
              </a:spcBef>
              <a:spcAft>
                <a:spcPts val="0"/>
              </a:spcAft>
              <a:buClr>
                <a:srgbClr val="003300"/>
              </a:buClr>
              <a:buSzPts val="2600"/>
              <a:buFont typeface="Calibri"/>
              <a:buNone/>
            </a:pPr>
            <a:r>
              <a:t/>
            </a:r>
            <a:endParaRPr b="0" i="0" sz="2600" u="none" cap="none" strike="noStrike">
              <a:solidFill>
                <a:srgbClr val="000000"/>
              </a:solidFill>
              <a:latin typeface="Calibri"/>
              <a:ea typeface="Calibri"/>
              <a:cs typeface="Calibri"/>
              <a:sym typeface="Calibri"/>
            </a:endParaRPr>
          </a:p>
          <a:p>
            <a:pPr indent="0" lvl="1" marL="342900" marR="0" rtl="0" algn="l">
              <a:spcBef>
                <a:spcPts val="520"/>
              </a:spcBef>
              <a:spcAft>
                <a:spcPts val="0"/>
              </a:spcAft>
              <a:buNone/>
            </a:pPr>
            <a:r>
              <a:rPr b="0" i="0" lang="en-US" sz="2600" u="none" cap="none" strike="noStrike">
                <a:solidFill>
                  <a:srgbClr val="000000"/>
                </a:solidFill>
                <a:latin typeface="Calibri"/>
                <a:ea typeface="Calibri"/>
                <a:cs typeface="Calibri"/>
                <a:sym typeface="Calibri"/>
              </a:rPr>
              <a:t>Truss</a:t>
            </a:r>
            <a:endParaRPr b="0" i="0" sz="2600" u="none" cap="none" strike="noStrike">
              <a:solidFill>
                <a:srgbClr val="000000"/>
              </a:solidFill>
              <a:latin typeface="Calibri"/>
              <a:ea typeface="Calibri"/>
              <a:cs typeface="Calibri"/>
              <a:sym typeface="Calibri"/>
            </a:endParaRPr>
          </a:p>
          <a:p>
            <a:pPr indent="-63500" lvl="1" marL="571500" marR="0" rtl="0" algn="l">
              <a:spcBef>
                <a:spcPts val="520"/>
              </a:spcBef>
              <a:spcAft>
                <a:spcPts val="0"/>
              </a:spcAft>
              <a:buClr>
                <a:srgbClr val="003300"/>
              </a:buClr>
              <a:buSzPts val="2600"/>
              <a:buFont typeface="Calibri"/>
              <a:buNone/>
            </a:pPr>
            <a:r>
              <a:t/>
            </a:r>
            <a:endParaRPr b="0" i="0" sz="2600" u="none" cap="none" strike="noStrike">
              <a:solidFill>
                <a:srgbClr val="000000"/>
              </a:solidFill>
              <a:latin typeface="Calibri"/>
              <a:ea typeface="Calibri"/>
              <a:cs typeface="Calibri"/>
              <a:sym typeface="Calibri"/>
            </a:endParaRPr>
          </a:p>
          <a:p>
            <a:pPr indent="0" lvl="1" marL="342900" marR="0" rtl="0" algn="l">
              <a:spcBef>
                <a:spcPts val="520"/>
              </a:spcBef>
              <a:spcAft>
                <a:spcPts val="0"/>
              </a:spcAft>
              <a:buNone/>
            </a:pPr>
            <a:r>
              <a:rPr b="0" i="0" lang="en-US" sz="2600" u="none" cap="none" strike="noStrike">
                <a:solidFill>
                  <a:srgbClr val="000000"/>
                </a:solidFill>
                <a:latin typeface="Calibri"/>
                <a:ea typeface="Calibri"/>
                <a:cs typeface="Calibri"/>
                <a:sym typeface="Calibri"/>
              </a:rPr>
              <a:t>Hex socket</a:t>
            </a:r>
            <a:endParaRPr/>
          </a:p>
          <a:p>
            <a:pPr indent="0" lvl="1" marL="342900" marR="0" rtl="0" algn="l">
              <a:spcBef>
                <a:spcPts val="400"/>
              </a:spcBef>
              <a:spcAft>
                <a:spcPts val="0"/>
              </a:spcAft>
              <a:buNone/>
            </a:pPr>
            <a:r>
              <a:t/>
            </a:r>
            <a:endParaRPr b="0" i="0" sz="2000" u="none" cap="none" strike="noStrike">
              <a:solidFill>
                <a:srgbClr val="000000"/>
              </a:solidFill>
              <a:latin typeface="Calibri"/>
              <a:ea typeface="Calibri"/>
              <a:cs typeface="Calibri"/>
              <a:sym typeface="Calibri"/>
            </a:endParaRPr>
          </a:p>
          <a:p>
            <a:pPr indent="0" lvl="1" marL="342900" marR="0" rtl="0" algn="l">
              <a:spcBef>
                <a:spcPts val="520"/>
              </a:spcBef>
              <a:spcAft>
                <a:spcPts val="0"/>
              </a:spcAft>
              <a:buNone/>
            </a:pPr>
            <a:r>
              <a:rPr b="0" i="0" lang="en-US" sz="2600" u="none" cap="none" strike="noStrike">
                <a:solidFill>
                  <a:srgbClr val="000000"/>
                </a:solidFill>
                <a:latin typeface="Calibri"/>
                <a:ea typeface="Calibri"/>
                <a:cs typeface="Calibri"/>
                <a:sym typeface="Calibri"/>
              </a:rPr>
              <a:t>Torx</a:t>
            </a:r>
            <a:r>
              <a:rPr b="0" baseline="30000" i="0" lang="en-US" sz="2600" u="none" cap="none" strike="noStrike">
                <a:solidFill>
                  <a:srgbClr val="000000"/>
                </a:solidFill>
                <a:latin typeface="Calibri"/>
                <a:ea typeface="Calibri"/>
                <a:cs typeface="Calibri"/>
                <a:sym typeface="Calibri"/>
              </a:rPr>
              <a:t>®</a:t>
            </a:r>
            <a:r>
              <a:rPr b="0" i="0" lang="en-US" sz="2600" u="none" cap="none" strike="noStrike">
                <a:solidFill>
                  <a:srgbClr val="000000"/>
                </a:solidFill>
                <a:latin typeface="Calibri"/>
                <a:ea typeface="Calibri"/>
                <a:cs typeface="Calibri"/>
                <a:sym typeface="Calibri"/>
              </a:rPr>
              <a:t> socket</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 name="Google Shape;302;p5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55"/>
          <p:cNvSpPr txBox="1"/>
          <p:nvPr/>
        </p:nvSpPr>
        <p:spPr>
          <a:xfrm>
            <a:off x="1833112" y="1010251"/>
            <a:ext cx="6404425" cy="4888930"/>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spcBef>
                <a:spcPts val="0"/>
              </a:spcBef>
              <a:spcAft>
                <a:spcPts val="0"/>
              </a:spcAft>
              <a:buClr>
                <a:srgbClr val="000000"/>
              </a:buClr>
              <a:buSzPct val="100000"/>
              <a:buFont typeface="Arial"/>
              <a:buNone/>
            </a:pPr>
            <a:r>
              <a:rPr lang="en-US" sz="3200">
                <a:solidFill>
                  <a:srgbClr val="000000"/>
                </a:solidFill>
                <a:latin typeface="Calibri"/>
                <a:ea typeface="Calibri"/>
                <a:cs typeface="Calibri"/>
                <a:sym typeface="Calibri"/>
              </a:rPr>
              <a:t>Different slot types, such as:</a:t>
            </a:r>
            <a:endParaRPr/>
          </a:p>
          <a:p>
            <a:pPr indent="0" lvl="1" marL="457200" marR="0" rtl="0" algn="l">
              <a:spcBef>
                <a:spcPts val="444"/>
              </a:spcBef>
              <a:spcAft>
                <a:spcPts val="0"/>
              </a:spcAft>
              <a:buClr>
                <a:srgbClr val="000000"/>
              </a:buClr>
              <a:buSzPct val="100000"/>
              <a:buFont typeface="Arial"/>
              <a:buNone/>
            </a:pPr>
            <a:r>
              <a:rPr b="0" i="0" lang="en-US" sz="2400" u="none" cap="none" strike="noStrike">
                <a:solidFill>
                  <a:srgbClr val="000000"/>
                </a:solidFill>
                <a:latin typeface="Calibri"/>
                <a:ea typeface="Calibri"/>
                <a:cs typeface="Calibri"/>
                <a:sym typeface="Calibri"/>
              </a:rPr>
              <a:t>          Slotted</a:t>
            </a:r>
            <a:endParaRPr/>
          </a:p>
          <a:p>
            <a:pPr indent="0" lvl="1" marL="457200" marR="0" rtl="0" algn="l">
              <a:spcBef>
                <a:spcPts val="444"/>
              </a:spcBef>
              <a:spcAft>
                <a:spcPts val="0"/>
              </a:spcAft>
              <a:buClr>
                <a:srgbClr val="888888"/>
              </a:buClr>
              <a:buSzPct val="100000"/>
              <a:buFont typeface="Arial"/>
              <a:buNone/>
            </a:pPr>
            <a:r>
              <a:t/>
            </a:r>
            <a:endParaRPr b="0" i="0" sz="2400" u="none" cap="none" strike="noStrike">
              <a:solidFill>
                <a:srgbClr val="000000"/>
              </a:solidFill>
              <a:latin typeface="Calibri"/>
              <a:ea typeface="Calibri"/>
              <a:cs typeface="Calibri"/>
              <a:sym typeface="Calibri"/>
            </a:endParaRPr>
          </a:p>
          <a:p>
            <a:pPr indent="0" lvl="1" marL="457200" marR="0" rtl="0" algn="l">
              <a:spcBef>
                <a:spcPts val="444"/>
              </a:spcBef>
              <a:spcAft>
                <a:spcPts val="0"/>
              </a:spcAft>
              <a:buClr>
                <a:srgbClr val="000000"/>
              </a:buClr>
              <a:buSzPct val="100000"/>
              <a:buFont typeface="Arial"/>
              <a:buNone/>
            </a:pPr>
            <a:r>
              <a:rPr b="0" i="0" lang="en-US" sz="2400" u="none" cap="none" strike="noStrike">
                <a:solidFill>
                  <a:srgbClr val="000000"/>
                </a:solidFill>
                <a:latin typeface="Calibri"/>
                <a:ea typeface="Calibri"/>
                <a:cs typeface="Calibri"/>
                <a:sym typeface="Calibri"/>
              </a:rPr>
              <a:t>          Cross Recess Type 1</a:t>
            </a:r>
            <a:endParaRPr/>
          </a:p>
          <a:p>
            <a:pPr indent="0" lvl="1" marL="457200" marR="0" rtl="0" algn="l">
              <a:spcBef>
                <a:spcPts val="444"/>
              </a:spcBef>
              <a:spcAft>
                <a:spcPts val="0"/>
              </a:spcAft>
              <a:buClr>
                <a:srgbClr val="888888"/>
              </a:buClr>
              <a:buSzPct val="100000"/>
              <a:buFont typeface="Arial"/>
              <a:buNone/>
            </a:pPr>
            <a:r>
              <a:t/>
            </a:r>
            <a:endParaRPr b="0" i="0" sz="2400" u="none" cap="none" strike="noStrike">
              <a:solidFill>
                <a:srgbClr val="000000"/>
              </a:solidFill>
              <a:latin typeface="Calibri"/>
              <a:ea typeface="Calibri"/>
              <a:cs typeface="Calibri"/>
              <a:sym typeface="Calibri"/>
            </a:endParaRPr>
          </a:p>
          <a:p>
            <a:pPr indent="0" lvl="1" marL="457200" marR="0" rtl="0" algn="l">
              <a:spcBef>
                <a:spcPts val="444"/>
              </a:spcBef>
              <a:spcAft>
                <a:spcPts val="0"/>
              </a:spcAft>
              <a:buClr>
                <a:srgbClr val="000000"/>
              </a:buClr>
              <a:buSzPct val="100000"/>
              <a:buFont typeface="Arial"/>
              <a:buNone/>
            </a:pPr>
            <a:r>
              <a:rPr b="0" i="0" lang="en-US" sz="2400" u="none" cap="none" strike="noStrike">
                <a:solidFill>
                  <a:srgbClr val="000000"/>
                </a:solidFill>
                <a:latin typeface="Calibri"/>
                <a:ea typeface="Calibri"/>
                <a:cs typeface="Calibri"/>
                <a:sym typeface="Calibri"/>
              </a:rPr>
              <a:t>          Cross Recess Type 2</a:t>
            </a:r>
            <a:endParaRPr/>
          </a:p>
          <a:p>
            <a:pPr indent="0" lvl="1" marL="457200" marR="0" rtl="0" algn="l">
              <a:spcBef>
                <a:spcPts val="444"/>
              </a:spcBef>
              <a:spcAft>
                <a:spcPts val="0"/>
              </a:spcAft>
              <a:buClr>
                <a:srgbClr val="888888"/>
              </a:buClr>
              <a:buSzPct val="100000"/>
              <a:buFont typeface="Arial"/>
              <a:buNone/>
            </a:pPr>
            <a:r>
              <a:t/>
            </a:r>
            <a:endParaRPr b="0" i="0" sz="2400" u="none" cap="none" strike="noStrike">
              <a:solidFill>
                <a:srgbClr val="000000"/>
              </a:solidFill>
              <a:latin typeface="Calibri"/>
              <a:ea typeface="Calibri"/>
              <a:cs typeface="Calibri"/>
              <a:sym typeface="Calibri"/>
            </a:endParaRPr>
          </a:p>
          <a:p>
            <a:pPr indent="0" lvl="1" marL="457200" marR="0" rtl="0" algn="l">
              <a:spcBef>
                <a:spcPts val="444"/>
              </a:spcBef>
              <a:spcAft>
                <a:spcPts val="0"/>
              </a:spcAft>
              <a:buClr>
                <a:srgbClr val="000000"/>
              </a:buClr>
              <a:buSzPct val="100000"/>
              <a:buFont typeface="Arial"/>
              <a:buNone/>
            </a:pPr>
            <a:r>
              <a:rPr b="0" i="0" lang="en-US" sz="2400" u="none" cap="none" strike="noStrike">
                <a:solidFill>
                  <a:srgbClr val="000000"/>
                </a:solidFill>
                <a:latin typeface="Calibri"/>
                <a:ea typeface="Calibri"/>
                <a:cs typeface="Calibri"/>
                <a:sym typeface="Calibri"/>
              </a:rPr>
              <a:t>          Clutch</a:t>
            </a:r>
            <a:endParaRPr/>
          </a:p>
          <a:p>
            <a:pPr indent="0" lvl="1" marL="457200" marR="0" rtl="0" algn="l">
              <a:spcBef>
                <a:spcPts val="444"/>
              </a:spcBef>
              <a:spcAft>
                <a:spcPts val="0"/>
              </a:spcAft>
              <a:buClr>
                <a:srgbClr val="888888"/>
              </a:buClr>
              <a:buSzPct val="100000"/>
              <a:buFont typeface="Arial"/>
              <a:buNone/>
            </a:pPr>
            <a:r>
              <a:t/>
            </a:r>
            <a:endParaRPr b="0" i="0" sz="2400" u="none" cap="none" strike="noStrike">
              <a:solidFill>
                <a:srgbClr val="000000"/>
              </a:solidFill>
              <a:latin typeface="Calibri"/>
              <a:ea typeface="Calibri"/>
              <a:cs typeface="Calibri"/>
              <a:sym typeface="Calibri"/>
            </a:endParaRPr>
          </a:p>
          <a:p>
            <a:pPr indent="0" lvl="1" marL="457200" marR="0" rtl="0" algn="l">
              <a:spcBef>
                <a:spcPts val="444"/>
              </a:spcBef>
              <a:spcAft>
                <a:spcPts val="0"/>
              </a:spcAft>
              <a:buClr>
                <a:srgbClr val="000000"/>
              </a:buClr>
              <a:buSzPct val="100000"/>
              <a:buFont typeface="Arial"/>
              <a:buNone/>
            </a:pPr>
            <a:r>
              <a:rPr b="0" i="0" lang="en-US" sz="2400" u="none" cap="none" strike="noStrike">
                <a:solidFill>
                  <a:srgbClr val="000000"/>
                </a:solidFill>
                <a:latin typeface="Calibri"/>
                <a:ea typeface="Calibri"/>
                <a:cs typeface="Calibri"/>
                <a:sym typeface="Calibri"/>
              </a:rPr>
              <a:t>          Hex Socket</a:t>
            </a:r>
            <a:endParaRPr/>
          </a:p>
          <a:p>
            <a:pPr indent="0" lvl="1" marL="457200" marR="0" rtl="0" algn="l">
              <a:spcBef>
                <a:spcPts val="444"/>
              </a:spcBef>
              <a:spcAft>
                <a:spcPts val="0"/>
              </a:spcAft>
              <a:buClr>
                <a:srgbClr val="888888"/>
              </a:buClr>
              <a:buSzPct val="100000"/>
              <a:buFont typeface="Arial"/>
              <a:buNone/>
            </a:pPr>
            <a:r>
              <a:t/>
            </a:r>
            <a:endParaRPr b="0" i="0" sz="2400" u="none" cap="none" strike="noStrike">
              <a:solidFill>
                <a:srgbClr val="000000"/>
              </a:solidFill>
              <a:latin typeface="Calibri"/>
              <a:ea typeface="Calibri"/>
              <a:cs typeface="Calibri"/>
              <a:sym typeface="Calibri"/>
            </a:endParaRPr>
          </a:p>
          <a:p>
            <a:pPr indent="0" lvl="1" marL="457200" marR="0" rtl="0" algn="l">
              <a:spcBef>
                <a:spcPts val="444"/>
              </a:spcBef>
              <a:spcAft>
                <a:spcPts val="0"/>
              </a:spcAft>
              <a:buClr>
                <a:srgbClr val="000000"/>
              </a:buClr>
              <a:buSzPct val="100000"/>
              <a:buFont typeface="Arial"/>
              <a:buNone/>
            </a:pPr>
            <a:r>
              <a:rPr b="0" i="0" lang="en-US" sz="2400" u="none" cap="none" strike="noStrike">
                <a:solidFill>
                  <a:srgbClr val="000000"/>
                </a:solidFill>
                <a:latin typeface="Calibri"/>
                <a:ea typeface="Calibri"/>
                <a:cs typeface="Calibri"/>
                <a:sym typeface="Calibri"/>
              </a:rPr>
              <a:t>          Torx</a:t>
            </a:r>
            <a:r>
              <a:rPr b="0" baseline="30000" i="0" lang="en-US" sz="2400" u="none" cap="none" strike="noStrike">
                <a:solidFill>
                  <a:srgbClr val="000000"/>
                </a:solidFill>
                <a:latin typeface="Calibri"/>
                <a:ea typeface="Calibri"/>
                <a:cs typeface="Calibri"/>
                <a:sym typeface="Calibri"/>
              </a:rPr>
              <a:t>®</a:t>
            </a:r>
            <a:r>
              <a:rPr b="0" i="0" lang="en-US" sz="2400" u="none" cap="none" strike="noStrike">
                <a:solidFill>
                  <a:srgbClr val="000000"/>
                </a:solidFill>
                <a:latin typeface="Calibri"/>
                <a:ea typeface="Calibri"/>
                <a:cs typeface="Calibri"/>
                <a:sym typeface="Calibri"/>
              </a:rPr>
              <a:t> socket</a:t>
            </a:r>
            <a:endParaRPr/>
          </a:p>
        </p:txBody>
      </p:sp>
      <p:sp>
        <p:nvSpPr>
          <p:cNvPr id="309" name="Google Shape;309;p55"/>
          <p:cNvSpPr txBox="1"/>
          <p:nvPr/>
        </p:nvSpPr>
        <p:spPr>
          <a:xfrm>
            <a:off x="0" y="89538"/>
            <a:ext cx="9144000" cy="657870"/>
          </a:xfrm>
          <a:prstGeom prst="rect">
            <a:avLst/>
          </a:prstGeom>
          <a:noFill/>
          <a:ln>
            <a:noFill/>
          </a:ln>
        </p:spPr>
        <p:txBody>
          <a:bodyPr anchorCtr="0" anchor="ctr" bIns="45700" lIns="91425" spcFirstLastPara="1" rIns="91425" wrap="square" tIns="45700">
            <a:normAutofit lnSpcReduction="10000"/>
          </a:bodyPr>
          <a:lstStyle/>
          <a:p>
            <a:pPr indent="0" lvl="0" marL="0" marR="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Machine Screws </a:t>
            </a:r>
            <a:r>
              <a:rPr lang="en-US" sz="2800">
                <a:solidFill>
                  <a:schemeClr val="dk1"/>
                </a:solidFill>
                <a:latin typeface="Calibri"/>
                <a:ea typeface="Calibri"/>
                <a:cs typeface="Calibri"/>
                <a:sym typeface="Calibri"/>
              </a:rPr>
              <a:t>(Cont’d.)</a:t>
            </a:r>
            <a:endParaRPr/>
          </a:p>
        </p:txBody>
      </p:sp>
      <p:grpSp>
        <p:nvGrpSpPr>
          <p:cNvPr id="310" name="Google Shape;310;p55"/>
          <p:cNvGrpSpPr/>
          <p:nvPr/>
        </p:nvGrpSpPr>
        <p:grpSpPr>
          <a:xfrm>
            <a:off x="1833112" y="1520750"/>
            <a:ext cx="790575" cy="4115588"/>
            <a:chOff x="669925" y="1404938"/>
            <a:chExt cx="958850" cy="5118100"/>
          </a:xfrm>
        </p:grpSpPr>
        <p:pic>
          <p:nvPicPr>
            <p:cNvPr descr="page 3" id="311" name="Google Shape;311;p55"/>
            <p:cNvPicPr preferRelativeResize="0"/>
            <p:nvPr/>
          </p:nvPicPr>
          <p:blipFill rotWithShape="1">
            <a:blip r:embed="rId3">
              <a:alphaModFix/>
            </a:blip>
            <a:srcRect b="0" l="85294" r="0" t="0"/>
            <a:stretch/>
          </p:blipFill>
          <p:spPr>
            <a:xfrm>
              <a:off x="750888" y="5791200"/>
              <a:ext cx="781050" cy="731838"/>
            </a:xfrm>
            <a:prstGeom prst="rect">
              <a:avLst/>
            </a:prstGeom>
            <a:noFill/>
            <a:ln>
              <a:noFill/>
            </a:ln>
          </p:spPr>
        </p:pic>
        <p:pic>
          <p:nvPicPr>
            <p:cNvPr descr="page 3" id="312" name="Google Shape;312;p55"/>
            <p:cNvPicPr preferRelativeResize="0"/>
            <p:nvPr/>
          </p:nvPicPr>
          <p:blipFill rotWithShape="1">
            <a:blip r:embed="rId3">
              <a:alphaModFix/>
            </a:blip>
            <a:srcRect b="0" l="0" r="85294" t="0"/>
            <a:stretch/>
          </p:blipFill>
          <p:spPr>
            <a:xfrm>
              <a:off x="838200" y="1404938"/>
              <a:ext cx="781050" cy="730250"/>
            </a:xfrm>
            <a:prstGeom prst="rect">
              <a:avLst/>
            </a:prstGeom>
            <a:noFill/>
            <a:ln>
              <a:noFill/>
            </a:ln>
          </p:spPr>
        </p:pic>
        <p:pic>
          <p:nvPicPr>
            <p:cNvPr descr="page 3" id="313" name="Google Shape;313;p55"/>
            <p:cNvPicPr preferRelativeResize="0"/>
            <p:nvPr/>
          </p:nvPicPr>
          <p:blipFill rotWithShape="1">
            <a:blip r:embed="rId3">
              <a:alphaModFix/>
            </a:blip>
            <a:srcRect b="0" l="70589" r="14706" t="0"/>
            <a:stretch/>
          </p:blipFill>
          <p:spPr>
            <a:xfrm>
              <a:off x="849313" y="4910138"/>
              <a:ext cx="779462" cy="730250"/>
            </a:xfrm>
            <a:prstGeom prst="rect">
              <a:avLst/>
            </a:prstGeom>
            <a:noFill/>
            <a:ln>
              <a:noFill/>
            </a:ln>
          </p:spPr>
        </p:pic>
        <p:pic>
          <p:nvPicPr>
            <p:cNvPr descr="page 3" id="314" name="Google Shape;314;p55"/>
            <p:cNvPicPr preferRelativeResize="0"/>
            <p:nvPr/>
          </p:nvPicPr>
          <p:blipFill rotWithShape="1">
            <a:blip r:embed="rId3">
              <a:alphaModFix/>
            </a:blip>
            <a:srcRect b="0" l="52942" r="32352" t="0"/>
            <a:stretch/>
          </p:blipFill>
          <p:spPr>
            <a:xfrm>
              <a:off x="762000" y="4049713"/>
              <a:ext cx="781050" cy="731837"/>
            </a:xfrm>
            <a:prstGeom prst="rect">
              <a:avLst/>
            </a:prstGeom>
            <a:noFill/>
            <a:ln>
              <a:noFill/>
            </a:ln>
          </p:spPr>
        </p:pic>
        <p:pic>
          <p:nvPicPr>
            <p:cNvPr descr="page 3" id="315" name="Google Shape;315;p55"/>
            <p:cNvPicPr preferRelativeResize="0"/>
            <p:nvPr/>
          </p:nvPicPr>
          <p:blipFill rotWithShape="1">
            <a:blip r:embed="rId3">
              <a:alphaModFix/>
            </a:blip>
            <a:srcRect b="-6666" l="17647" r="67646" t="0"/>
            <a:stretch/>
          </p:blipFill>
          <p:spPr>
            <a:xfrm>
              <a:off x="871538" y="2284413"/>
              <a:ext cx="730250" cy="730250"/>
            </a:xfrm>
            <a:prstGeom prst="rect">
              <a:avLst/>
            </a:prstGeom>
            <a:noFill/>
            <a:ln>
              <a:noFill/>
            </a:ln>
          </p:spPr>
        </p:pic>
        <p:pic>
          <p:nvPicPr>
            <p:cNvPr descr="page 3" id="316" name="Google Shape;316;p55"/>
            <p:cNvPicPr preferRelativeResize="0"/>
            <p:nvPr/>
          </p:nvPicPr>
          <p:blipFill rotWithShape="1">
            <a:blip r:embed="rId3">
              <a:alphaModFix/>
            </a:blip>
            <a:srcRect b="-6666" l="33824" r="50000" t="13332"/>
            <a:stretch/>
          </p:blipFill>
          <p:spPr>
            <a:xfrm>
              <a:off x="669925" y="3167063"/>
              <a:ext cx="919163" cy="731837"/>
            </a:xfrm>
            <a:prstGeom prst="rect">
              <a:avLst/>
            </a:prstGeom>
            <a:noFill/>
            <a:ln>
              <a:noFill/>
            </a:ln>
          </p:spPr>
        </p:pic>
      </p:grpSp>
      <p:sp>
        <p:nvSpPr>
          <p:cNvPr id="317" name="Google Shape;317;p5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6"/>
          <p:cNvSpPr txBox="1"/>
          <p:nvPr/>
        </p:nvSpPr>
        <p:spPr>
          <a:xfrm>
            <a:off x="863600" y="54338"/>
            <a:ext cx="6934200" cy="691786"/>
          </a:xfrm>
          <a:prstGeom prst="rect">
            <a:avLst/>
          </a:prstGeom>
          <a:noFill/>
          <a:ln>
            <a:noFill/>
          </a:ln>
        </p:spPr>
        <p:txBody>
          <a:bodyPr anchorCtr="0" anchor="ctr" bIns="45700" lIns="91425" spcFirstLastPara="1" rIns="91425" wrap="square" tIns="45700">
            <a:normAutofit lnSpcReduction="10000"/>
          </a:bodyPr>
          <a:lstStyle/>
          <a:p>
            <a:pPr indent="0" lvl="0" marL="0" marR="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Machine Bolts</a:t>
            </a:r>
            <a:endParaRPr/>
          </a:p>
        </p:txBody>
      </p:sp>
      <p:sp>
        <p:nvSpPr>
          <p:cNvPr id="324" name="Google Shape;324;p56"/>
          <p:cNvSpPr txBox="1"/>
          <p:nvPr/>
        </p:nvSpPr>
        <p:spPr>
          <a:xfrm>
            <a:off x="304800" y="1066800"/>
            <a:ext cx="8534400" cy="5334000"/>
          </a:xfrm>
          <a:prstGeom prst="rect">
            <a:avLst/>
          </a:prstGeom>
          <a:noFill/>
          <a:ln>
            <a:noFill/>
          </a:ln>
        </p:spPr>
        <p:txBody>
          <a:bodyPr anchorCtr="0" anchor="t" bIns="45700" lIns="91425" spcFirstLastPara="1" rIns="91425" wrap="square" tIns="45700">
            <a:normAutofit/>
          </a:bodyPr>
          <a:lstStyle/>
          <a:p>
            <a:pPr indent="-457200" lvl="0" marL="457200" marR="0" rtl="0" algn="l">
              <a:lnSpc>
                <a:spcPct val="80000"/>
              </a:lnSpc>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Generally used where close tolerances not required.</a:t>
            </a:r>
            <a:endParaRPr/>
          </a:p>
          <a:p>
            <a:pPr indent="0" lvl="0" marL="0" marR="0" rtl="0" algn="l">
              <a:lnSpc>
                <a:spcPct val="80000"/>
              </a:lnSpc>
              <a:spcBef>
                <a:spcPts val="560"/>
              </a:spcBef>
              <a:spcAft>
                <a:spcPts val="0"/>
              </a:spcAft>
              <a:buClr>
                <a:srgbClr val="888888"/>
              </a:buClr>
              <a:buSzPts val="2800"/>
              <a:buFont typeface="Arial"/>
              <a:buNone/>
            </a:pPr>
            <a:r>
              <a:t/>
            </a:r>
            <a:endParaRPr sz="2800">
              <a:solidFill>
                <a:srgbClr val="000000"/>
              </a:solidFill>
              <a:latin typeface="Calibri"/>
              <a:ea typeface="Calibri"/>
              <a:cs typeface="Calibri"/>
              <a:sym typeface="Calibri"/>
            </a:endParaRPr>
          </a:p>
          <a:p>
            <a:pPr indent="-457200" lvl="0" marL="457200" marR="0" rtl="0" algn="l">
              <a:lnSpc>
                <a:spcPct val="80000"/>
              </a:lnSpc>
              <a:spcBef>
                <a:spcPts val="56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Have either square or hexagonal heads.</a:t>
            </a:r>
            <a:endParaRPr/>
          </a:p>
          <a:p>
            <a:pPr indent="0" lvl="0" marL="0" marR="0" rtl="0" algn="l">
              <a:lnSpc>
                <a:spcPct val="80000"/>
              </a:lnSpc>
              <a:spcBef>
                <a:spcPts val="560"/>
              </a:spcBef>
              <a:spcAft>
                <a:spcPts val="0"/>
              </a:spcAft>
              <a:buClr>
                <a:srgbClr val="888888"/>
              </a:buClr>
              <a:buSzPts val="2800"/>
              <a:buFont typeface="Arial"/>
              <a:buNone/>
            </a:pPr>
            <a:r>
              <a:t/>
            </a:r>
            <a:endParaRPr sz="2800">
              <a:solidFill>
                <a:srgbClr val="000000"/>
              </a:solidFill>
              <a:latin typeface="Calibri"/>
              <a:ea typeface="Calibri"/>
              <a:cs typeface="Calibri"/>
              <a:sym typeface="Calibri"/>
            </a:endParaRPr>
          </a:p>
          <a:p>
            <a:pPr indent="-457200" lvl="0" marL="457200" marR="0" rtl="0" algn="l">
              <a:lnSpc>
                <a:spcPct val="80000"/>
              </a:lnSpc>
              <a:spcBef>
                <a:spcPts val="56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Diameters range from ¼ inch to 3 inches.</a:t>
            </a:r>
            <a:endParaRPr/>
          </a:p>
          <a:p>
            <a:pPr indent="0" lvl="0" marL="0" marR="0" rtl="0" algn="l">
              <a:lnSpc>
                <a:spcPct val="80000"/>
              </a:lnSpc>
              <a:spcBef>
                <a:spcPts val="560"/>
              </a:spcBef>
              <a:spcAft>
                <a:spcPts val="0"/>
              </a:spcAft>
              <a:buClr>
                <a:srgbClr val="888888"/>
              </a:buClr>
              <a:buSzPts val="2800"/>
              <a:buFont typeface="Arial"/>
              <a:buNone/>
            </a:pPr>
            <a:r>
              <a:t/>
            </a:r>
            <a:endParaRPr sz="2800">
              <a:solidFill>
                <a:srgbClr val="000000"/>
              </a:solidFill>
              <a:latin typeface="Calibri"/>
              <a:ea typeface="Calibri"/>
              <a:cs typeface="Calibri"/>
              <a:sym typeface="Calibri"/>
            </a:endParaRPr>
          </a:p>
          <a:p>
            <a:pPr indent="-457200" lvl="0" marL="457200" marR="0" rtl="0" algn="l">
              <a:lnSpc>
                <a:spcPct val="80000"/>
              </a:lnSpc>
              <a:spcBef>
                <a:spcPts val="56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Lengths range from ½ inch to 30 inches.</a:t>
            </a:r>
            <a:endParaRPr/>
          </a:p>
          <a:p>
            <a:pPr indent="0" lvl="0" marL="0" marR="0" rtl="0" algn="l">
              <a:lnSpc>
                <a:spcPct val="80000"/>
              </a:lnSpc>
              <a:spcBef>
                <a:spcPts val="560"/>
              </a:spcBef>
              <a:spcAft>
                <a:spcPts val="0"/>
              </a:spcAft>
              <a:buClr>
                <a:srgbClr val="888888"/>
              </a:buClr>
              <a:buSzPts val="2800"/>
              <a:buFont typeface="Arial"/>
              <a:buNone/>
            </a:pPr>
            <a:r>
              <a:t/>
            </a:r>
            <a:endParaRPr sz="2800">
              <a:solidFill>
                <a:srgbClr val="000000"/>
              </a:solidFill>
              <a:latin typeface="Calibri"/>
              <a:ea typeface="Calibri"/>
              <a:cs typeface="Calibri"/>
              <a:sym typeface="Calibri"/>
            </a:endParaRPr>
          </a:p>
          <a:p>
            <a:pPr indent="-457200" lvl="0" marL="457200" marR="0" rtl="0" algn="l">
              <a:lnSpc>
                <a:spcPct val="80000"/>
              </a:lnSpc>
              <a:spcBef>
                <a:spcPts val="56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Nuts normally the same shape as head.</a:t>
            </a:r>
            <a:endParaRPr/>
          </a:p>
        </p:txBody>
      </p:sp>
      <p:grpSp>
        <p:nvGrpSpPr>
          <p:cNvPr id="325" name="Google Shape;325;p56"/>
          <p:cNvGrpSpPr/>
          <p:nvPr/>
        </p:nvGrpSpPr>
        <p:grpSpPr>
          <a:xfrm>
            <a:off x="6400800" y="2347594"/>
            <a:ext cx="1981200" cy="3200400"/>
            <a:chOff x="5791200" y="1066800"/>
            <a:chExt cx="2971800" cy="5105400"/>
          </a:xfrm>
        </p:grpSpPr>
        <p:sp>
          <p:nvSpPr>
            <p:cNvPr id="326" name="Google Shape;326;p56"/>
            <p:cNvSpPr/>
            <p:nvPr/>
          </p:nvSpPr>
          <p:spPr>
            <a:xfrm>
              <a:off x="7010400" y="2514600"/>
              <a:ext cx="1752600" cy="304800"/>
            </a:xfrm>
            <a:prstGeom prst="rect">
              <a:avLst/>
            </a:prstGeom>
            <a:noFill/>
            <a:ln>
              <a:noFill/>
            </a:ln>
          </p:spPr>
          <p:txBody>
            <a:bodyPr anchorCtr="0" anchor="ctr" bIns="46025" lIns="92075" spcFirstLastPara="1" rIns="92075" wrap="square" tIns="46025">
              <a:noAutofit/>
            </a:bodyPr>
            <a:lstStyle/>
            <a:p>
              <a:pPr indent="-228600" lvl="0" marL="228600" marR="0" rtl="0" algn="l">
                <a:spcBef>
                  <a:spcPts val="0"/>
                </a:spcBef>
                <a:spcAft>
                  <a:spcPts val="0"/>
                </a:spcAft>
                <a:buNone/>
              </a:pPr>
              <a:r>
                <a:rPr lang="en-US" sz="2000">
                  <a:solidFill>
                    <a:srgbClr val="000000"/>
                  </a:solidFill>
                  <a:latin typeface="Arial Narrow"/>
                  <a:ea typeface="Arial Narrow"/>
                  <a:cs typeface="Arial Narrow"/>
                  <a:sym typeface="Arial Narrow"/>
                </a:rPr>
                <a:t>Hex Head Bolt</a:t>
              </a:r>
              <a:endParaRPr/>
            </a:p>
          </p:txBody>
        </p:sp>
        <p:sp>
          <p:nvSpPr>
            <p:cNvPr id="327" name="Google Shape;327;p56"/>
            <p:cNvSpPr/>
            <p:nvPr/>
          </p:nvSpPr>
          <p:spPr>
            <a:xfrm>
              <a:off x="6858000" y="5867400"/>
              <a:ext cx="1752600" cy="304800"/>
            </a:xfrm>
            <a:prstGeom prst="rect">
              <a:avLst/>
            </a:prstGeom>
            <a:noFill/>
            <a:ln>
              <a:noFill/>
            </a:ln>
          </p:spPr>
          <p:txBody>
            <a:bodyPr anchorCtr="0" anchor="ctr" bIns="46025" lIns="92075" spcFirstLastPara="1" rIns="92075" wrap="square" tIns="46025">
              <a:noAutofit/>
            </a:bodyPr>
            <a:lstStyle/>
            <a:p>
              <a:pPr indent="-228600" lvl="0" marL="228600" marR="0" rtl="0" algn="l">
                <a:spcBef>
                  <a:spcPts val="0"/>
                </a:spcBef>
                <a:spcAft>
                  <a:spcPts val="0"/>
                </a:spcAft>
                <a:buNone/>
              </a:pPr>
              <a:r>
                <a:rPr lang="en-US" sz="2000">
                  <a:solidFill>
                    <a:srgbClr val="000000"/>
                  </a:solidFill>
                  <a:latin typeface="Arial Narrow"/>
                  <a:ea typeface="Arial Narrow"/>
                  <a:cs typeface="Arial Narrow"/>
                  <a:sym typeface="Arial Narrow"/>
                </a:rPr>
                <a:t>Square Head Bolt</a:t>
              </a:r>
              <a:endParaRPr/>
            </a:p>
          </p:txBody>
        </p:sp>
        <p:pic>
          <p:nvPicPr>
            <p:cNvPr id="328" name="Google Shape;328;p56"/>
            <p:cNvPicPr preferRelativeResize="0"/>
            <p:nvPr/>
          </p:nvPicPr>
          <p:blipFill rotWithShape="1">
            <a:blip r:embed="rId3">
              <a:alphaModFix/>
            </a:blip>
            <a:srcRect b="0" l="0" r="0" t="0"/>
            <a:stretch/>
          </p:blipFill>
          <p:spPr>
            <a:xfrm>
              <a:off x="7467600" y="1066800"/>
              <a:ext cx="1000125" cy="1409700"/>
            </a:xfrm>
            <a:prstGeom prst="rect">
              <a:avLst/>
            </a:prstGeom>
            <a:noFill/>
            <a:ln>
              <a:noFill/>
            </a:ln>
          </p:spPr>
        </p:pic>
        <p:pic>
          <p:nvPicPr>
            <p:cNvPr descr="View Image" id="329" name="Google Shape;329;p56">
              <a:hlinkClick r:id="rId4"/>
            </p:cNvPr>
            <p:cNvPicPr preferRelativeResize="0"/>
            <p:nvPr/>
          </p:nvPicPr>
          <p:blipFill rotWithShape="1">
            <a:blip r:embed="rId5">
              <a:alphaModFix/>
            </a:blip>
            <a:srcRect b="0" l="0" r="0" t="0"/>
            <a:stretch/>
          </p:blipFill>
          <p:spPr>
            <a:xfrm>
              <a:off x="5791200" y="3962400"/>
              <a:ext cx="2743200" cy="1843088"/>
            </a:xfrm>
            <a:prstGeom prst="rect">
              <a:avLst/>
            </a:prstGeom>
            <a:noFill/>
            <a:ln>
              <a:noFill/>
            </a:ln>
          </p:spPr>
        </p:pic>
      </p:grpSp>
      <p:sp>
        <p:nvSpPr>
          <p:cNvPr id="330" name="Google Shape;330;p5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7"/>
          <p:cNvSpPr txBox="1"/>
          <p:nvPr/>
        </p:nvSpPr>
        <p:spPr>
          <a:xfrm>
            <a:off x="0" y="62337"/>
            <a:ext cx="9144000" cy="8382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Set Screws</a:t>
            </a:r>
            <a:endParaRPr/>
          </a:p>
        </p:txBody>
      </p:sp>
      <p:sp>
        <p:nvSpPr>
          <p:cNvPr id="337" name="Google Shape;337;p57"/>
          <p:cNvSpPr txBox="1"/>
          <p:nvPr/>
        </p:nvSpPr>
        <p:spPr>
          <a:xfrm>
            <a:off x="285751" y="927128"/>
            <a:ext cx="8534400" cy="2680870"/>
          </a:xfrm>
          <a:prstGeom prst="rect">
            <a:avLst/>
          </a:prstGeom>
          <a:noFill/>
          <a:ln>
            <a:noFill/>
          </a:ln>
        </p:spPr>
        <p:txBody>
          <a:bodyPr anchorCtr="0" anchor="t" bIns="45700" lIns="91425" spcFirstLastPara="1" rIns="91425" wrap="square" tIns="45700">
            <a:normAutofit lnSpcReduction="10000"/>
          </a:bodyPr>
          <a:lstStyle/>
          <a:p>
            <a:pPr indent="-457200" lvl="0" marL="457200" marR="0" rtl="0" algn="l">
              <a:spcBef>
                <a:spcPts val="0"/>
              </a:spcBef>
              <a:spcAft>
                <a:spcPts val="0"/>
              </a:spcAft>
              <a:buClr>
                <a:srgbClr val="000000"/>
              </a:buClr>
              <a:buSzPts val="2200"/>
              <a:buFont typeface="Arial"/>
              <a:buChar char="•"/>
            </a:pPr>
            <a:r>
              <a:rPr lang="en-US" sz="2200">
                <a:solidFill>
                  <a:srgbClr val="000000"/>
                </a:solidFill>
                <a:latin typeface="Calibri"/>
                <a:ea typeface="Calibri"/>
                <a:cs typeface="Calibri"/>
                <a:sym typeface="Calibri"/>
              </a:rPr>
              <a:t>Heat-treated steel normally used.</a:t>
            </a:r>
            <a:endParaRPr/>
          </a:p>
          <a:p>
            <a:pPr indent="-457200" lvl="0" marL="457200" marR="0" rtl="0" algn="l">
              <a:spcBef>
                <a:spcPts val="440"/>
              </a:spcBef>
              <a:spcAft>
                <a:spcPts val="0"/>
              </a:spcAft>
              <a:buClr>
                <a:srgbClr val="000000"/>
              </a:buClr>
              <a:buSzPts val="2200"/>
              <a:buFont typeface="Arial"/>
              <a:buChar char="•"/>
            </a:pPr>
            <a:r>
              <a:rPr lang="en-US" sz="2200">
                <a:solidFill>
                  <a:srgbClr val="000000"/>
                </a:solidFill>
                <a:latin typeface="Calibri"/>
                <a:ea typeface="Calibri"/>
                <a:cs typeface="Calibri"/>
                <a:sym typeface="Calibri"/>
              </a:rPr>
              <a:t>Head style and point style typically used to classify.</a:t>
            </a:r>
            <a:endParaRPr/>
          </a:p>
          <a:p>
            <a:pPr indent="-457200" lvl="0" marL="457200" marR="0" rtl="0" algn="l">
              <a:spcBef>
                <a:spcPts val="440"/>
              </a:spcBef>
              <a:spcAft>
                <a:spcPts val="0"/>
              </a:spcAft>
              <a:buClr>
                <a:srgbClr val="000000"/>
              </a:buClr>
              <a:buSzPts val="2200"/>
              <a:buFont typeface="Arial"/>
              <a:buChar char="•"/>
            </a:pPr>
            <a:r>
              <a:rPr lang="en-US" sz="2200">
                <a:solidFill>
                  <a:srgbClr val="000000"/>
                </a:solidFill>
                <a:latin typeface="Calibri"/>
                <a:ea typeface="Calibri"/>
                <a:cs typeface="Calibri"/>
                <a:sym typeface="Calibri"/>
              </a:rPr>
              <a:t>Common uses:</a:t>
            </a:r>
            <a:endParaRPr/>
          </a:p>
          <a:p>
            <a:pPr indent="-457200" lvl="1" marL="914400" marR="0" rtl="0" algn="l">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Preventing pulleys from slipping.</a:t>
            </a:r>
            <a:endParaRPr/>
          </a:p>
          <a:p>
            <a:pPr indent="-457200" lvl="1" marL="914400" marR="0" rtl="0" algn="l">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Holding collars in place.</a:t>
            </a:r>
            <a:endParaRPr/>
          </a:p>
          <a:p>
            <a:pPr indent="-457200" lvl="1" marL="914400" marR="0" rtl="0" algn="l">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Holding shafts in place.</a:t>
            </a:r>
            <a:endParaRPr/>
          </a:p>
          <a:p>
            <a:pPr indent="-457200" lvl="0" marL="457200" marR="0" rtl="0" algn="l">
              <a:spcBef>
                <a:spcPts val="440"/>
              </a:spcBef>
              <a:spcAft>
                <a:spcPts val="0"/>
              </a:spcAft>
              <a:buClr>
                <a:srgbClr val="000000"/>
              </a:buClr>
              <a:buSzPts val="2200"/>
              <a:buFont typeface="Arial"/>
              <a:buChar char="•"/>
            </a:pPr>
            <a:r>
              <a:rPr lang="en-US" sz="2200">
                <a:solidFill>
                  <a:srgbClr val="000000"/>
                </a:solidFill>
                <a:latin typeface="Calibri"/>
                <a:ea typeface="Calibri"/>
                <a:cs typeface="Calibri"/>
                <a:sym typeface="Calibri"/>
              </a:rPr>
              <a:t>Hex socket, slotted, and square most common heads.</a:t>
            </a:r>
            <a:endParaRPr/>
          </a:p>
          <a:p>
            <a:pPr indent="-342900" lvl="0" marL="457200" marR="0" rtl="0" algn="l">
              <a:spcBef>
                <a:spcPts val="360"/>
              </a:spcBef>
              <a:spcAft>
                <a:spcPts val="0"/>
              </a:spcAft>
              <a:buClr>
                <a:srgbClr val="888888"/>
              </a:buClr>
              <a:buSzPts val="1800"/>
              <a:buFont typeface="Arial"/>
              <a:buNone/>
            </a:pPr>
            <a:r>
              <a:t/>
            </a:r>
            <a:endParaRPr sz="1800">
              <a:solidFill>
                <a:srgbClr val="000000"/>
              </a:solidFill>
              <a:latin typeface="Calibri"/>
              <a:ea typeface="Calibri"/>
              <a:cs typeface="Calibri"/>
              <a:sym typeface="Calibri"/>
            </a:endParaRPr>
          </a:p>
        </p:txBody>
      </p:sp>
      <p:grpSp>
        <p:nvGrpSpPr>
          <p:cNvPr id="338" name="Google Shape;338;p57"/>
          <p:cNvGrpSpPr/>
          <p:nvPr/>
        </p:nvGrpSpPr>
        <p:grpSpPr>
          <a:xfrm>
            <a:off x="2207941" y="3607998"/>
            <a:ext cx="4858904" cy="2440190"/>
            <a:chOff x="1109663" y="1828800"/>
            <a:chExt cx="6891337" cy="4185221"/>
          </a:xfrm>
        </p:grpSpPr>
        <p:sp>
          <p:nvSpPr>
            <p:cNvPr id="339" name="Google Shape;339;p57"/>
            <p:cNvSpPr txBox="1"/>
            <p:nvPr/>
          </p:nvSpPr>
          <p:spPr>
            <a:xfrm>
              <a:off x="1295400" y="3352800"/>
              <a:ext cx="1295400" cy="300947"/>
            </a:xfrm>
            <a:prstGeom prst="rect">
              <a:avLst/>
            </a:prstGeom>
            <a:noFill/>
            <a:ln>
              <a:noFill/>
            </a:ln>
          </p:spPr>
          <p:txBody>
            <a:bodyPr anchorCtr="0" anchor="t" bIns="46025" lIns="92075" spcFirstLastPara="1" rIns="92075" wrap="square" tIns="46025">
              <a:spAutoFit/>
            </a:bodyPr>
            <a:lstStyle/>
            <a:p>
              <a:pPr indent="-228600" lvl="0" marL="571500" marR="0" rtl="0" algn="l">
                <a:spcBef>
                  <a:spcPts val="0"/>
                </a:spcBef>
                <a:spcAft>
                  <a:spcPts val="0"/>
                </a:spcAft>
                <a:buNone/>
              </a:pPr>
              <a:r>
                <a:rPr lang="en-US" sz="1200">
                  <a:solidFill>
                    <a:srgbClr val="000000"/>
                  </a:solidFill>
                  <a:latin typeface="Arimo"/>
                  <a:ea typeface="Arimo"/>
                  <a:cs typeface="Arimo"/>
                  <a:sym typeface="Arimo"/>
                </a:rPr>
                <a:t>Cup</a:t>
              </a:r>
              <a:endParaRPr/>
            </a:p>
          </p:txBody>
        </p:sp>
        <p:sp>
          <p:nvSpPr>
            <p:cNvPr id="340" name="Google Shape;340;p57"/>
            <p:cNvSpPr txBox="1"/>
            <p:nvPr/>
          </p:nvSpPr>
          <p:spPr>
            <a:xfrm>
              <a:off x="3962400" y="3276600"/>
              <a:ext cx="1295400" cy="300947"/>
            </a:xfrm>
            <a:prstGeom prst="rect">
              <a:avLst/>
            </a:prstGeom>
            <a:noFill/>
            <a:ln>
              <a:noFill/>
            </a:ln>
          </p:spPr>
          <p:txBody>
            <a:bodyPr anchorCtr="0" anchor="t" bIns="46025" lIns="92075" spcFirstLastPara="1" rIns="92075" wrap="square" tIns="46025">
              <a:spAutoFit/>
            </a:bodyPr>
            <a:lstStyle/>
            <a:p>
              <a:pPr indent="-228600" lvl="0" marL="571500" marR="0" rtl="0" algn="l">
                <a:spcBef>
                  <a:spcPts val="0"/>
                </a:spcBef>
                <a:spcAft>
                  <a:spcPts val="0"/>
                </a:spcAft>
                <a:buNone/>
              </a:pPr>
              <a:r>
                <a:rPr lang="en-US" sz="1200">
                  <a:solidFill>
                    <a:srgbClr val="000000"/>
                  </a:solidFill>
                  <a:latin typeface="Arimo"/>
                  <a:ea typeface="Arimo"/>
                  <a:cs typeface="Arimo"/>
                  <a:sym typeface="Arimo"/>
                </a:rPr>
                <a:t>Cone</a:t>
              </a:r>
              <a:endParaRPr/>
            </a:p>
          </p:txBody>
        </p:sp>
        <p:sp>
          <p:nvSpPr>
            <p:cNvPr id="341" name="Google Shape;341;p57"/>
            <p:cNvSpPr txBox="1"/>
            <p:nvPr/>
          </p:nvSpPr>
          <p:spPr>
            <a:xfrm>
              <a:off x="6705600" y="3276600"/>
              <a:ext cx="1295400" cy="300947"/>
            </a:xfrm>
            <a:prstGeom prst="rect">
              <a:avLst/>
            </a:prstGeom>
            <a:noFill/>
            <a:ln>
              <a:noFill/>
            </a:ln>
          </p:spPr>
          <p:txBody>
            <a:bodyPr anchorCtr="0" anchor="t" bIns="46025" lIns="92075" spcFirstLastPara="1" rIns="92075" wrap="square" tIns="46025">
              <a:spAutoFit/>
            </a:bodyPr>
            <a:lstStyle/>
            <a:p>
              <a:pPr indent="-228600" lvl="0" marL="571500" marR="0" rtl="0" algn="l">
                <a:spcBef>
                  <a:spcPts val="0"/>
                </a:spcBef>
                <a:spcAft>
                  <a:spcPts val="0"/>
                </a:spcAft>
                <a:buNone/>
              </a:pPr>
              <a:r>
                <a:rPr lang="en-US" sz="1200">
                  <a:solidFill>
                    <a:srgbClr val="000000"/>
                  </a:solidFill>
                  <a:latin typeface="Arimo"/>
                  <a:ea typeface="Arimo"/>
                  <a:cs typeface="Arimo"/>
                  <a:sym typeface="Arimo"/>
                </a:rPr>
                <a:t>Flat</a:t>
              </a:r>
              <a:endParaRPr/>
            </a:p>
          </p:txBody>
        </p:sp>
        <p:sp>
          <p:nvSpPr>
            <p:cNvPr id="342" name="Google Shape;342;p57"/>
            <p:cNvSpPr txBox="1"/>
            <p:nvPr/>
          </p:nvSpPr>
          <p:spPr>
            <a:xfrm>
              <a:off x="2071407" y="5713074"/>
              <a:ext cx="1524000" cy="300947"/>
            </a:xfrm>
            <a:prstGeom prst="rect">
              <a:avLst/>
            </a:prstGeom>
            <a:noFill/>
            <a:ln>
              <a:noFill/>
            </a:ln>
          </p:spPr>
          <p:txBody>
            <a:bodyPr anchorCtr="0" anchor="t" bIns="46025" lIns="92075" spcFirstLastPara="1" rIns="92075" wrap="square" tIns="46025">
              <a:spAutoFit/>
            </a:bodyPr>
            <a:lstStyle/>
            <a:p>
              <a:pPr indent="-228600" lvl="0" marL="571500" marR="0" rtl="0" algn="l">
                <a:spcBef>
                  <a:spcPts val="0"/>
                </a:spcBef>
                <a:spcAft>
                  <a:spcPts val="0"/>
                </a:spcAft>
                <a:buNone/>
              </a:pPr>
              <a:r>
                <a:rPr lang="en-US" sz="1200">
                  <a:solidFill>
                    <a:srgbClr val="000000"/>
                  </a:solidFill>
                  <a:latin typeface="Arimo"/>
                  <a:ea typeface="Arimo"/>
                  <a:cs typeface="Arimo"/>
                  <a:sym typeface="Arimo"/>
                </a:rPr>
                <a:t>Half Dog</a:t>
              </a:r>
              <a:endParaRPr/>
            </a:p>
          </p:txBody>
        </p:sp>
        <p:sp>
          <p:nvSpPr>
            <p:cNvPr id="343" name="Google Shape;343;p57"/>
            <p:cNvSpPr txBox="1"/>
            <p:nvPr/>
          </p:nvSpPr>
          <p:spPr>
            <a:xfrm>
              <a:off x="4952999" y="5486400"/>
              <a:ext cx="1295400" cy="300947"/>
            </a:xfrm>
            <a:prstGeom prst="rect">
              <a:avLst/>
            </a:prstGeom>
            <a:noFill/>
            <a:ln>
              <a:noFill/>
            </a:ln>
          </p:spPr>
          <p:txBody>
            <a:bodyPr anchorCtr="0" anchor="t" bIns="46025" lIns="92075" spcFirstLastPara="1" rIns="92075" wrap="square" tIns="46025">
              <a:spAutoFit/>
            </a:bodyPr>
            <a:lstStyle/>
            <a:p>
              <a:pPr indent="-228600" lvl="0" marL="571500" marR="0" rtl="0" algn="l">
                <a:spcBef>
                  <a:spcPts val="0"/>
                </a:spcBef>
                <a:spcAft>
                  <a:spcPts val="0"/>
                </a:spcAft>
                <a:buNone/>
              </a:pPr>
              <a:r>
                <a:rPr lang="en-US" sz="1200">
                  <a:solidFill>
                    <a:srgbClr val="000000"/>
                  </a:solidFill>
                  <a:latin typeface="Arimo"/>
                  <a:ea typeface="Arimo"/>
                  <a:cs typeface="Arimo"/>
                  <a:sym typeface="Arimo"/>
                </a:rPr>
                <a:t>Oval</a:t>
              </a:r>
              <a:endParaRPr/>
            </a:p>
          </p:txBody>
        </p:sp>
        <p:pic>
          <p:nvPicPr>
            <p:cNvPr id="344" name="Google Shape;344;p57"/>
            <p:cNvPicPr preferRelativeResize="0"/>
            <p:nvPr/>
          </p:nvPicPr>
          <p:blipFill rotWithShape="1">
            <a:blip r:embed="rId3">
              <a:alphaModFix/>
            </a:blip>
            <a:srcRect b="0" l="0" r="0" t="0"/>
            <a:stretch/>
          </p:blipFill>
          <p:spPr>
            <a:xfrm>
              <a:off x="1109663" y="1905000"/>
              <a:ext cx="1414462" cy="1371600"/>
            </a:xfrm>
            <a:prstGeom prst="rect">
              <a:avLst/>
            </a:prstGeom>
            <a:noFill/>
            <a:ln>
              <a:noFill/>
            </a:ln>
          </p:spPr>
        </p:pic>
        <p:pic>
          <p:nvPicPr>
            <p:cNvPr id="345" name="Google Shape;345;p57"/>
            <p:cNvPicPr preferRelativeResize="0"/>
            <p:nvPr/>
          </p:nvPicPr>
          <p:blipFill rotWithShape="1">
            <a:blip r:embed="rId4">
              <a:alphaModFix/>
            </a:blip>
            <a:srcRect b="0" l="0" r="0" t="0"/>
            <a:stretch/>
          </p:blipFill>
          <p:spPr>
            <a:xfrm>
              <a:off x="3733800" y="1828800"/>
              <a:ext cx="1639888" cy="1371600"/>
            </a:xfrm>
            <a:prstGeom prst="rect">
              <a:avLst/>
            </a:prstGeom>
            <a:noFill/>
            <a:ln>
              <a:noFill/>
            </a:ln>
          </p:spPr>
        </p:pic>
        <p:pic>
          <p:nvPicPr>
            <p:cNvPr id="346" name="Google Shape;346;p57"/>
            <p:cNvPicPr preferRelativeResize="0"/>
            <p:nvPr/>
          </p:nvPicPr>
          <p:blipFill rotWithShape="1">
            <a:blip r:embed="rId5">
              <a:alphaModFix/>
            </a:blip>
            <a:srcRect b="0" l="0" r="0" t="0"/>
            <a:stretch/>
          </p:blipFill>
          <p:spPr>
            <a:xfrm>
              <a:off x="6553200" y="1828800"/>
              <a:ext cx="1430338" cy="1371600"/>
            </a:xfrm>
            <a:prstGeom prst="rect">
              <a:avLst/>
            </a:prstGeom>
            <a:noFill/>
            <a:ln>
              <a:noFill/>
            </a:ln>
          </p:spPr>
        </p:pic>
        <p:pic>
          <p:nvPicPr>
            <p:cNvPr id="347" name="Google Shape;347;p57"/>
            <p:cNvPicPr preferRelativeResize="0"/>
            <p:nvPr/>
          </p:nvPicPr>
          <p:blipFill rotWithShape="1">
            <a:blip r:embed="rId6">
              <a:alphaModFix/>
            </a:blip>
            <a:srcRect b="0" l="0" r="0" t="0"/>
            <a:stretch/>
          </p:blipFill>
          <p:spPr>
            <a:xfrm>
              <a:off x="1981200" y="4343400"/>
              <a:ext cx="1509713" cy="1371600"/>
            </a:xfrm>
            <a:prstGeom prst="rect">
              <a:avLst/>
            </a:prstGeom>
            <a:noFill/>
            <a:ln>
              <a:noFill/>
            </a:ln>
          </p:spPr>
        </p:pic>
        <p:pic>
          <p:nvPicPr>
            <p:cNvPr id="348" name="Google Shape;348;p57"/>
            <p:cNvPicPr preferRelativeResize="0"/>
            <p:nvPr/>
          </p:nvPicPr>
          <p:blipFill rotWithShape="1">
            <a:blip r:embed="rId7">
              <a:alphaModFix/>
            </a:blip>
            <a:srcRect b="0" l="0" r="0" t="0"/>
            <a:stretch/>
          </p:blipFill>
          <p:spPr>
            <a:xfrm>
              <a:off x="4800600" y="4191000"/>
              <a:ext cx="1428750" cy="1371600"/>
            </a:xfrm>
            <a:prstGeom prst="rect">
              <a:avLst/>
            </a:prstGeom>
            <a:noFill/>
            <a:ln>
              <a:noFill/>
            </a:ln>
          </p:spPr>
        </p:pic>
      </p:grpSp>
      <p:sp>
        <p:nvSpPr>
          <p:cNvPr id="349" name="Google Shape;349;p5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58"/>
          <p:cNvSpPr txBox="1"/>
          <p:nvPr/>
        </p:nvSpPr>
        <p:spPr>
          <a:xfrm>
            <a:off x="0" y="25594"/>
            <a:ext cx="9144000" cy="8382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Nuts</a:t>
            </a:r>
            <a:endParaRPr/>
          </a:p>
        </p:txBody>
      </p:sp>
      <p:sp>
        <p:nvSpPr>
          <p:cNvPr id="356" name="Google Shape;356;p58"/>
          <p:cNvSpPr txBox="1"/>
          <p:nvPr/>
        </p:nvSpPr>
        <p:spPr>
          <a:xfrm>
            <a:off x="304800" y="1066800"/>
            <a:ext cx="8534400" cy="5334000"/>
          </a:xfrm>
          <a:prstGeom prst="rect">
            <a:avLst/>
          </a:prstGeom>
          <a:noFill/>
          <a:ln>
            <a:noFill/>
          </a:ln>
        </p:spPr>
        <p:txBody>
          <a:bodyPr anchorCtr="0" anchor="t" bIns="45700" lIns="91425" spcFirstLastPara="1" rIns="91425" wrap="square" tIns="45700">
            <a:normAutofit/>
          </a:bodyPr>
          <a:lstStyle/>
          <a:p>
            <a:pPr indent="-457200" lvl="0" marL="457200" marR="0" rtl="0" algn="l">
              <a:spcBef>
                <a:spcPts val="0"/>
              </a:spcBef>
              <a:spcAft>
                <a:spcPts val="0"/>
              </a:spcAft>
              <a:buClr>
                <a:srgbClr val="000000"/>
              </a:buClr>
              <a:buSzPts val="3200"/>
              <a:buFont typeface="Arial"/>
              <a:buChar char="•"/>
            </a:pPr>
            <a:r>
              <a:rPr lang="en-US" sz="3200">
                <a:solidFill>
                  <a:srgbClr val="000000"/>
                </a:solidFill>
                <a:latin typeface="Calibri"/>
                <a:ea typeface="Calibri"/>
                <a:cs typeface="Calibri"/>
                <a:sym typeface="Calibri"/>
              </a:rPr>
              <a:t>Used with threaded fasteners.</a:t>
            </a:r>
            <a:endParaRPr/>
          </a:p>
          <a:p>
            <a:pPr indent="-457200" lvl="0" marL="457200" marR="0" rtl="0" algn="l">
              <a:spcBef>
                <a:spcPts val="640"/>
              </a:spcBef>
              <a:spcAft>
                <a:spcPts val="0"/>
              </a:spcAft>
              <a:buClr>
                <a:srgbClr val="000000"/>
              </a:buClr>
              <a:buSzPts val="3200"/>
              <a:buFont typeface="Arial"/>
              <a:buChar char="•"/>
            </a:pPr>
            <a:r>
              <a:rPr lang="en-US" sz="3200">
                <a:solidFill>
                  <a:srgbClr val="000000"/>
                </a:solidFill>
                <a:latin typeface="Calibri"/>
                <a:ea typeface="Calibri"/>
                <a:cs typeface="Calibri"/>
                <a:sym typeface="Calibri"/>
              </a:rPr>
              <a:t>Generally used with bolts having the same shaped head.</a:t>
            </a:r>
            <a:endParaRPr/>
          </a:p>
          <a:p>
            <a:pPr indent="-457200" lvl="0" marL="457200" marR="0" rtl="0" algn="l">
              <a:spcBef>
                <a:spcPts val="640"/>
              </a:spcBef>
              <a:spcAft>
                <a:spcPts val="0"/>
              </a:spcAft>
              <a:buClr>
                <a:srgbClr val="000000"/>
              </a:buClr>
              <a:buSzPts val="3200"/>
              <a:buFont typeface="Arial"/>
              <a:buChar char="•"/>
            </a:pPr>
            <a:r>
              <a:rPr lang="en-US" sz="3200">
                <a:solidFill>
                  <a:srgbClr val="000000"/>
                </a:solidFill>
                <a:latin typeface="Calibri"/>
                <a:ea typeface="Calibri"/>
                <a:cs typeface="Calibri"/>
                <a:sym typeface="Calibri"/>
              </a:rPr>
              <a:t>Classified as:</a:t>
            </a:r>
            <a:endParaRPr/>
          </a:p>
          <a:p>
            <a:pPr indent="-457200" lvl="1" marL="914400" marR="0" rtl="0" algn="l">
              <a:spcBef>
                <a:spcPts val="560"/>
              </a:spcBef>
              <a:spcAft>
                <a:spcPts val="0"/>
              </a:spcAft>
              <a:buClr>
                <a:srgbClr val="000000"/>
              </a:buClr>
              <a:buSzPts val="2800"/>
              <a:buFont typeface="Arial"/>
              <a:buChar char="•"/>
            </a:pPr>
            <a:r>
              <a:rPr b="0" i="0" lang="en-US" sz="2800" u="none" cap="none" strike="noStrike">
                <a:solidFill>
                  <a:srgbClr val="000000"/>
                </a:solidFill>
                <a:latin typeface="Calibri"/>
                <a:ea typeface="Calibri"/>
                <a:cs typeface="Calibri"/>
                <a:sym typeface="Calibri"/>
              </a:rPr>
              <a:t>Regular: only threads machined.</a:t>
            </a:r>
            <a:endParaRPr/>
          </a:p>
          <a:p>
            <a:pPr indent="-457200" lvl="1" marL="914400" marR="0" rtl="0" algn="l">
              <a:spcBef>
                <a:spcPts val="560"/>
              </a:spcBef>
              <a:spcAft>
                <a:spcPts val="0"/>
              </a:spcAft>
              <a:buClr>
                <a:srgbClr val="000000"/>
              </a:buClr>
              <a:buSzPts val="2800"/>
              <a:buFont typeface="Arial"/>
              <a:buChar char="•"/>
            </a:pPr>
            <a:r>
              <a:rPr b="0" i="0" lang="en-US" sz="2800" u="none" cap="none" strike="noStrike">
                <a:solidFill>
                  <a:srgbClr val="000000"/>
                </a:solidFill>
                <a:latin typeface="Calibri"/>
                <a:ea typeface="Calibri"/>
                <a:cs typeface="Calibri"/>
                <a:sym typeface="Calibri"/>
              </a:rPr>
              <a:t>Semi-finished: threads and bearing face machined.</a:t>
            </a:r>
            <a:endParaRPr/>
          </a:p>
          <a:p>
            <a:pPr indent="-457200" lvl="1" marL="914400" marR="0" rtl="0" algn="l">
              <a:spcBef>
                <a:spcPts val="560"/>
              </a:spcBef>
              <a:spcAft>
                <a:spcPts val="0"/>
              </a:spcAft>
              <a:buClr>
                <a:srgbClr val="000000"/>
              </a:buClr>
              <a:buSzPts val="2800"/>
              <a:buFont typeface="Arial"/>
              <a:buChar char="•"/>
            </a:pPr>
            <a:r>
              <a:rPr b="0" i="0" lang="en-US" sz="2800" u="none" cap="none" strike="noStrike">
                <a:solidFill>
                  <a:srgbClr val="000000"/>
                </a:solidFill>
                <a:latin typeface="Calibri"/>
                <a:ea typeface="Calibri"/>
                <a:cs typeface="Calibri"/>
                <a:sym typeface="Calibri"/>
              </a:rPr>
              <a:t>Finished: made to closer tolerances</a:t>
            </a:r>
            <a:endParaRPr/>
          </a:p>
          <a:p>
            <a:pPr indent="-254000" lvl="0" marL="457200" marR="0" rtl="0" algn="l">
              <a:spcBef>
                <a:spcPts val="640"/>
              </a:spcBef>
              <a:spcAft>
                <a:spcPts val="0"/>
              </a:spcAft>
              <a:buClr>
                <a:srgbClr val="888888"/>
              </a:buClr>
              <a:buSzPts val="3200"/>
              <a:buFont typeface="Arial"/>
              <a:buNone/>
            </a:pPr>
            <a:r>
              <a:t/>
            </a:r>
            <a:endParaRPr sz="3200">
              <a:solidFill>
                <a:srgbClr val="000000"/>
              </a:solidFill>
              <a:latin typeface="Calibri"/>
              <a:ea typeface="Calibri"/>
              <a:cs typeface="Calibri"/>
              <a:sym typeface="Calibri"/>
            </a:endParaRPr>
          </a:p>
          <a:p>
            <a:pPr indent="-279400" lvl="1" marL="914400" marR="0" rtl="0" algn="l">
              <a:spcBef>
                <a:spcPts val="560"/>
              </a:spcBef>
              <a:spcAft>
                <a:spcPts val="0"/>
              </a:spcAft>
              <a:buClr>
                <a:srgbClr val="888888"/>
              </a:buClr>
              <a:buSzPts val="2800"/>
              <a:buFont typeface="Arial"/>
              <a:buNone/>
            </a:pPr>
            <a:r>
              <a:t/>
            </a:r>
            <a:endParaRPr b="0" i="0" sz="2800" u="none" cap="none" strike="noStrike">
              <a:solidFill>
                <a:srgbClr val="000000"/>
              </a:solidFill>
              <a:latin typeface="Calibri"/>
              <a:ea typeface="Calibri"/>
              <a:cs typeface="Calibri"/>
              <a:sym typeface="Calibri"/>
            </a:endParaRPr>
          </a:p>
        </p:txBody>
      </p:sp>
      <p:pic>
        <p:nvPicPr>
          <p:cNvPr descr="chrome-hex-nuts.jpg" id="357" name="Google Shape;357;p58"/>
          <p:cNvPicPr preferRelativeResize="0"/>
          <p:nvPr/>
        </p:nvPicPr>
        <p:blipFill rotWithShape="1">
          <a:blip r:embed="rId3">
            <a:alphaModFix/>
          </a:blip>
          <a:srcRect b="0" l="0" r="0" t="0"/>
          <a:stretch/>
        </p:blipFill>
        <p:spPr>
          <a:xfrm>
            <a:off x="6099040" y="2117339"/>
            <a:ext cx="2740160" cy="2028772"/>
          </a:xfrm>
          <a:prstGeom prst="rect">
            <a:avLst/>
          </a:prstGeom>
          <a:noFill/>
          <a:ln>
            <a:noFill/>
          </a:ln>
        </p:spPr>
      </p:pic>
      <p:sp>
        <p:nvSpPr>
          <p:cNvPr id="358" name="Google Shape;358;p5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grpSp>
        <p:nvGrpSpPr>
          <p:cNvPr id="364" name="Google Shape;364;p59"/>
          <p:cNvGrpSpPr/>
          <p:nvPr/>
        </p:nvGrpSpPr>
        <p:grpSpPr>
          <a:xfrm>
            <a:off x="1183786" y="4722285"/>
            <a:ext cx="7543800" cy="1453807"/>
            <a:chOff x="685800" y="4598445"/>
            <a:chExt cx="7543800" cy="1453807"/>
          </a:xfrm>
        </p:grpSpPr>
        <p:pic>
          <p:nvPicPr>
            <p:cNvPr descr="Product Image" id="365" name="Google Shape;365;p59"/>
            <p:cNvPicPr preferRelativeResize="0"/>
            <p:nvPr/>
          </p:nvPicPr>
          <p:blipFill rotWithShape="1">
            <a:blip r:embed="rId3">
              <a:alphaModFix/>
            </a:blip>
            <a:srcRect b="0" l="0" r="0" t="0"/>
            <a:stretch/>
          </p:blipFill>
          <p:spPr>
            <a:xfrm>
              <a:off x="3733800" y="4829175"/>
              <a:ext cx="1600200" cy="784225"/>
            </a:xfrm>
            <a:prstGeom prst="rect">
              <a:avLst/>
            </a:prstGeom>
            <a:noFill/>
            <a:ln>
              <a:noFill/>
            </a:ln>
          </p:spPr>
        </p:pic>
        <p:pic>
          <p:nvPicPr>
            <p:cNvPr descr="Product Image" id="366" name="Google Shape;366;p59">
              <a:hlinkClick r:id="rId4"/>
            </p:cNvPr>
            <p:cNvPicPr preferRelativeResize="0"/>
            <p:nvPr/>
          </p:nvPicPr>
          <p:blipFill rotWithShape="1">
            <a:blip r:embed="rId5">
              <a:alphaModFix/>
            </a:blip>
            <a:srcRect b="0" l="0" r="0" t="0"/>
            <a:stretch/>
          </p:blipFill>
          <p:spPr>
            <a:xfrm>
              <a:off x="977900" y="4800600"/>
              <a:ext cx="1682750" cy="788988"/>
            </a:xfrm>
            <a:prstGeom prst="rect">
              <a:avLst/>
            </a:prstGeom>
            <a:noFill/>
            <a:ln>
              <a:noFill/>
            </a:ln>
          </p:spPr>
        </p:pic>
        <p:pic>
          <p:nvPicPr>
            <p:cNvPr descr="Product Image" id="367" name="Google Shape;367;p59"/>
            <p:cNvPicPr preferRelativeResize="0"/>
            <p:nvPr/>
          </p:nvPicPr>
          <p:blipFill rotWithShape="1">
            <a:blip r:embed="rId6">
              <a:alphaModFix/>
            </a:blip>
            <a:srcRect b="0" l="0" r="0" t="0"/>
            <a:stretch/>
          </p:blipFill>
          <p:spPr>
            <a:xfrm rot="977001">
              <a:off x="6527800" y="4800600"/>
              <a:ext cx="1554163" cy="784225"/>
            </a:xfrm>
            <a:prstGeom prst="rect">
              <a:avLst/>
            </a:prstGeom>
            <a:noFill/>
            <a:ln>
              <a:noFill/>
            </a:ln>
          </p:spPr>
        </p:pic>
        <p:sp>
          <p:nvSpPr>
            <p:cNvPr id="368" name="Google Shape;368;p59"/>
            <p:cNvSpPr txBox="1"/>
            <p:nvPr/>
          </p:nvSpPr>
          <p:spPr>
            <a:xfrm>
              <a:off x="685800" y="5651500"/>
              <a:ext cx="1828800" cy="400752"/>
            </a:xfrm>
            <a:prstGeom prst="rect">
              <a:avLst/>
            </a:prstGeom>
            <a:noFill/>
            <a:ln>
              <a:noFill/>
            </a:ln>
          </p:spPr>
          <p:txBody>
            <a:bodyPr anchorCtr="0" anchor="t" bIns="46025" lIns="92075" spcFirstLastPara="1" rIns="92075" wrap="square" tIns="46025">
              <a:spAutoFit/>
            </a:bodyPr>
            <a:lstStyle/>
            <a:p>
              <a:pPr indent="-228600" lvl="0" marL="571500" marR="0" rtl="0" algn="l">
                <a:spcBef>
                  <a:spcPts val="0"/>
                </a:spcBef>
                <a:spcAft>
                  <a:spcPts val="0"/>
                </a:spcAft>
                <a:buNone/>
              </a:pPr>
              <a:r>
                <a:rPr lang="en-US" sz="2000">
                  <a:solidFill>
                    <a:srgbClr val="000000"/>
                  </a:solidFill>
                  <a:latin typeface="Arimo"/>
                  <a:ea typeface="Arimo"/>
                  <a:cs typeface="Arimo"/>
                  <a:sym typeface="Arimo"/>
                </a:rPr>
                <a:t>Castellated</a:t>
              </a:r>
              <a:endParaRPr/>
            </a:p>
          </p:txBody>
        </p:sp>
        <p:sp>
          <p:nvSpPr>
            <p:cNvPr id="369" name="Google Shape;369;p59"/>
            <p:cNvSpPr txBox="1"/>
            <p:nvPr/>
          </p:nvSpPr>
          <p:spPr>
            <a:xfrm>
              <a:off x="3594100" y="5638800"/>
              <a:ext cx="1828800" cy="400752"/>
            </a:xfrm>
            <a:prstGeom prst="rect">
              <a:avLst/>
            </a:prstGeom>
            <a:noFill/>
            <a:ln>
              <a:noFill/>
            </a:ln>
          </p:spPr>
          <p:txBody>
            <a:bodyPr anchorCtr="0" anchor="t" bIns="46025" lIns="92075" spcFirstLastPara="1" rIns="92075" wrap="square" tIns="46025">
              <a:spAutoFit/>
            </a:bodyPr>
            <a:lstStyle/>
            <a:p>
              <a:pPr indent="-228600" lvl="0" marL="571500" marR="0" rtl="0" algn="l">
                <a:spcBef>
                  <a:spcPts val="0"/>
                </a:spcBef>
                <a:spcAft>
                  <a:spcPts val="0"/>
                </a:spcAft>
                <a:buNone/>
              </a:pPr>
              <a:r>
                <a:rPr lang="en-US" sz="2000">
                  <a:solidFill>
                    <a:srgbClr val="000000"/>
                  </a:solidFill>
                  <a:latin typeface="Arimo"/>
                  <a:ea typeface="Arimo"/>
                  <a:cs typeface="Arimo"/>
                  <a:sym typeface="Arimo"/>
                </a:rPr>
                <a:t>Slotted</a:t>
              </a:r>
              <a:endParaRPr/>
            </a:p>
          </p:txBody>
        </p:sp>
        <p:sp>
          <p:nvSpPr>
            <p:cNvPr id="370" name="Google Shape;370;p59"/>
            <p:cNvSpPr txBox="1"/>
            <p:nvPr/>
          </p:nvSpPr>
          <p:spPr>
            <a:xfrm>
              <a:off x="6248400" y="5638800"/>
              <a:ext cx="1981200" cy="400752"/>
            </a:xfrm>
            <a:prstGeom prst="rect">
              <a:avLst/>
            </a:prstGeom>
            <a:noFill/>
            <a:ln>
              <a:noFill/>
            </a:ln>
          </p:spPr>
          <p:txBody>
            <a:bodyPr anchorCtr="0" anchor="t" bIns="46025" lIns="92075" spcFirstLastPara="1" rIns="92075" wrap="square" tIns="46025">
              <a:spAutoFit/>
            </a:bodyPr>
            <a:lstStyle/>
            <a:p>
              <a:pPr indent="-228600" lvl="0" marL="571500" marR="0" rtl="0" algn="l">
                <a:spcBef>
                  <a:spcPts val="0"/>
                </a:spcBef>
                <a:spcAft>
                  <a:spcPts val="0"/>
                </a:spcAft>
                <a:buNone/>
              </a:pPr>
              <a:r>
                <a:rPr lang="en-US" sz="2000">
                  <a:solidFill>
                    <a:srgbClr val="000000"/>
                  </a:solidFill>
                  <a:latin typeface="Arimo"/>
                  <a:ea typeface="Arimo"/>
                  <a:cs typeface="Arimo"/>
                  <a:sym typeface="Arimo"/>
                </a:rPr>
                <a:t>Self-Locking</a:t>
              </a:r>
              <a:endParaRPr/>
            </a:p>
          </p:txBody>
        </p:sp>
      </p:grpSp>
      <p:sp>
        <p:nvSpPr>
          <p:cNvPr id="371" name="Google Shape;371;p59"/>
          <p:cNvSpPr txBox="1"/>
          <p:nvPr/>
        </p:nvSpPr>
        <p:spPr>
          <a:xfrm>
            <a:off x="102220" y="43075"/>
            <a:ext cx="8858249" cy="838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Castellated, Slotted and Self-Locking Nuts</a:t>
            </a:r>
            <a:endParaRPr/>
          </a:p>
        </p:txBody>
      </p:sp>
      <p:sp>
        <p:nvSpPr>
          <p:cNvPr id="372" name="Google Shape;372;p59"/>
          <p:cNvSpPr txBox="1"/>
          <p:nvPr/>
        </p:nvSpPr>
        <p:spPr>
          <a:xfrm>
            <a:off x="83300" y="925872"/>
            <a:ext cx="8534400" cy="53340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0000"/>
              </a:buClr>
              <a:buSzPts val="2200"/>
              <a:buFont typeface="Arial"/>
              <a:buNone/>
            </a:pPr>
            <a:r>
              <a:rPr b="1" lang="en-US" sz="2200">
                <a:solidFill>
                  <a:srgbClr val="000000"/>
                </a:solidFill>
                <a:latin typeface="Calibri"/>
                <a:ea typeface="Calibri"/>
                <a:cs typeface="Calibri"/>
                <a:sym typeface="Calibri"/>
              </a:rPr>
              <a:t>Castellated and slotted nuts:</a:t>
            </a:r>
            <a:endParaRPr/>
          </a:p>
          <a:p>
            <a:pPr indent="-274320" lvl="1" marL="640080" marR="0" rtl="0" algn="l">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Slotted across the top and flat on the bottom.</a:t>
            </a:r>
            <a:endParaRPr/>
          </a:p>
          <a:p>
            <a:pPr indent="-274320" lvl="1" marL="640080" marR="0" rtl="0" algn="l">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Used where little or no loosening can be tolerated</a:t>
            </a:r>
            <a:endParaRPr/>
          </a:p>
          <a:p>
            <a:pPr indent="-274320" lvl="1" marL="640080" marR="0" rtl="0" algn="l">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After tightening a cotter pin is placed through a hole in the bolt and on set of slots in the nut.  This keeps the nut from loosening.</a:t>
            </a:r>
            <a:endParaRPr/>
          </a:p>
          <a:p>
            <a:pPr indent="0" lvl="0" marL="0" marR="0" rtl="0" algn="l">
              <a:spcBef>
                <a:spcPts val="440"/>
              </a:spcBef>
              <a:spcAft>
                <a:spcPts val="0"/>
              </a:spcAft>
              <a:buClr>
                <a:srgbClr val="000000"/>
              </a:buClr>
              <a:buSzPts val="2200"/>
              <a:buFont typeface="Arial"/>
              <a:buNone/>
            </a:pPr>
            <a:r>
              <a:rPr b="1" lang="en-US" sz="2200">
                <a:solidFill>
                  <a:srgbClr val="000000"/>
                </a:solidFill>
                <a:latin typeface="Calibri"/>
                <a:ea typeface="Calibri"/>
                <a:cs typeface="Calibri"/>
                <a:sym typeface="Calibri"/>
              </a:rPr>
              <a:t>Self-locking nuts:</a:t>
            </a:r>
            <a:endParaRPr/>
          </a:p>
          <a:p>
            <a:pPr indent="-274320" lvl="1" marL="640080" marR="0" rtl="0" algn="l">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Also used in applications where loosening cannot be tolerated.</a:t>
            </a:r>
            <a:endParaRPr/>
          </a:p>
          <a:p>
            <a:pPr indent="-274320" lvl="1" marL="640080" marR="0" rtl="0" algn="l">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Contain a nylon insert or are deliberately deformed to prevent loosening.</a:t>
            </a:r>
            <a:endParaRPr/>
          </a:p>
          <a:p>
            <a:pPr indent="-274320" lvl="1" marL="640080" marR="0" rtl="0" algn="l">
              <a:spcBef>
                <a:spcPts val="440"/>
              </a:spcBef>
              <a:spcAft>
                <a:spcPts val="0"/>
              </a:spcAft>
              <a:buClr>
                <a:srgbClr val="000000"/>
              </a:buClr>
              <a:buSzPts val="2200"/>
              <a:buFont typeface="Arial"/>
              <a:buChar char="•"/>
            </a:pPr>
            <a:r>
              <a:rPr b="0" i="0" lang="en-US" sz="2200" u="none" cap="none" strike="noStrike">
                <a:solidFill>
                  <a:srgbClr val="000000"/>
                </a:solidFill>
                <a:latin typeface="Calibri"/>
                <a:ea typeface="Calibri"/>
                <a:cs typeface="Calibri"/>
                <a:sym typeface="Calibri"/>
              </a:rPr>
              <a:t>No hole is needed in the bolt.</a:t>
            </a:r>
            <a:endParaRPr/>
          </a:p>
          <a:p>
            <a:pPr indent="-330200" lvl="0" marL="457200" marR="0" rtl="0" algn="l">
              <a:spcBef>
                <a:spcPts val="400"/>
              </a:spcBef>
              <a:spcAft>
                <a:spcPts val="0"/>
              </a:spcAft>
              <a:buClr>
                <a:srgbClr val="888888"/>
              </a:buClr>
              <a:buSzPts val="2000"/>
              <a:buFont typeface="Arial"/>
              <a:buNone/>
            </a:pPr>
            <a:r>
              <a:t/>
            </a:r>
            <a:endParaRPr sz="2000">
              <a:solidFill>
                <a:srgbClr val="000000"/>
              </a:solidFill>
              <a:latin typeface="Calibri"/>
              <a:ea typeface="Calibri"/>
              <a:cs typeface="Calibri"/>
              <a:sym typeface="Calibri"/>
            </a:endParaRPr>
          </a:p>
        </p:txBody>
      </p:sp>
      <p:sp>
        <p:nvSpPr>
          <p:cNvPr id="373" name="Google Shape;373;p5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60"/>
          <p:cNvSpPr txBox="1"/>
          <p:nvPr/>
        </p:nvSpPr>
        <p:spPr>
          <a:xfrm>
            <a:off x="-99614" y="10697"/>
            <a:ext cx="9243614" cy="838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Procedure for Installing Threaded Fasteners</a:t>
            </a:r>
            <a:endParaRPr/>
          </a:p>
        </p:txBody>
      </p:sp>
      <p:pic>
        <p:nvPicPr>
          <p:cNvPr descr="page 3" id="380" name="Google Shape;380;p60"/>
          <p:cNvPicPr preferRelativeResize="0"/>
          <p:nvPr/>
        </p:nvPicPr>
        <p:blipFill rotWithShape="1">
          <a:blip r:embed="rId3">
            <a:alphaModFix/>
          </a:blip>
          <a:srcRect b="0" l="0" r="0" t="0"/>
          <a:stretch/>
        </p:blipFill>
        <p:spPr>
          <a:xfrm>
            <a:off x="977348" y="891910"/>
            <a:ext cx="8166652" cy="2552079"/>
          </a:xfrm>
          <a:prstGeom prst="rect">
            <a:avLst/>
          </a:prstGeom>
          <a:noFill/>
          <a:ln>
            <a:noFill/>
          </a:ln>
        </p:spPr>
      </p:pic>
      <p:pic>
        <p:nvPicPr>
          <p:cNvPr descr="page 3" id="381" name="Google Shape;381;p60"/>
          <p:cNvPicPr preferRelativeResize="0"/>
          <p:nvPr/>
        </p:nvPicPr>
        <p:blipFill rotWithShape="1">
          <a:blip r:embed="rId4">
            <a:alphaModFix/>
          </a:blip>
          <a:srcRect b="0" l="0" r="0" t="0"/>
          <a:stretch/>
        </p:blipFill>
        <p:spPr>
          <a:xfrm>
            <a:off x="1355481" y="3335483"/>
            <a:ext cx="7331319" cy="2691608"/>
          </a:xfrm>
          <a:prstGeom prst="rect">
            <a:avLst/>
          </a:prstGeom>
          <a:noFill/>
          <a:ln>
            <a:noFill/>
          </a:ln>
        </p:spPr>
      </p:pic>
      <p:sp>
        <p:nvSpPr>
          <p:cNvPr id="382" name="Google Shape;382;p6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61"/>
          <p:cNvSpPr txBox="1"/>
          <p:nvPr>
            <p:ph type="title"/>
          </p:nvPr>
        </p:nvSpPr>
        <p:spPr>
          <a:xfrm>
            <a:off x="116962" y="50136"/>
            <a:ext cx="8870731" cy="73044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Keys, Keyways &amp; Key Seat</a:t>
            </a:r>
            <a:endParaRPr sz="4000"/>
          </a:p>
        </p:txBody>
      </p:sp>
      <p:sp>
        <p:nvSpPr>
          <p:cNvPr id="389" name="Google Shape;389;p61"/>
          <p:cNvSpPr txBox="1"/>
          <p:nvPr>
            <p:ph idx="1" type="body"/>
          </p:nvPr>
        </p:nvSpPr>
        <p:spPr>
          <a:xfrm>
            <a:off x="223024" y="914400"/>
            <a:ext cx="8564137" cy="5562600"/>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b="1" lang="en-US" sz="2800"/>
              <a:t>KEYS, KEYSEATS, AND KEYWAYS: </a:t>
            </a:r>
            <a:r>
              <a:rPr lang="en-US" sz="2800"/>
              <a:t>A key is a small wedge or rectangular piece of metal inserted in a slot or groove between a shaft and a hub to prevent slippage. The three types of keys are the flat bottom, round bottom, and square. A </a:t>
            </a:r>
            <a:r>
              <a:rPr i="1" lang="en-US" sz="2800"/>
              <a:t>keyseat </a:t>
            </a:r>
            <a:r>
              <a:rPr lang="en-US" sz="2800"/>
              <a:t>is a groove into which a key fits. A </a:t>
            </a:r>
            <a:r>
              <a:rPr i="1" lang="en-US" sz="2800"/>
              <a:t>keyway</a:t>
            </a:r>
            <a:r>
              <a:rPr lang="en-US" sz="2800"/>
              <a:t> is an exterior sleeve surrounding the keyseat, which prevents movement of all parts. </a:t>
            </a:r>
            <a:endParaRPr sz="2800"/>
          </a:p>
          <a:p>
            <a:pPr indent="-342900" lvl="0" marL="342900" rtl="0" algn="l">
              <a:spcBef>
                <a:spcPts val="2281"/>
              </a:spcBef>
              <a:spcAft>
                <a:spcPts val="0"/>
              </a:spcAft>
              <a:buClr>
                <a:schemeClr val="dk1"/>
              </a:buClr>
              <a:buSzPct val="100000"/>
              <a:buChar char="•"/>
            </a:pPr>
            <a:r>
              <a:rPr b="1" lang="en-US" sz="2600"/>
              <a:t>Six Types of Keys</a:t>
            </a:r>
            <a:endParaRPr/>
          </a:p>
          <a:p>
            <a:pPr indent="-285750" lvl="1" marL="742950" rtl="0" algn="l">
              <a:spcBef>
                <a:spcPts val="481"/>
              </a:spcBef>
              <a:spcAft>
                <a:spcPts val="0"/>
              </a:spcAft>
              <a:buClr>
                <a:schemeClr val="dk1"/>
              </a:buClr>
              <a:buSzPct val="100000"/>
              <a:buChar char="–"/>
            </a:pPr>
            <a:r>
              <a:rPr lang="en-US" sz="2600"/>
              <a:t>Sunk Key</a:t>
            </a:r>
            <a:endParaRPr/>
          </a:p>
          <a:p>
            <a:pPr indent="-285750" lvl="1" marL="742950" rtl="0" algn="l">
              <a:spcBef>
                <a:spcPts val="481"/>
              </a:spcBef>
              <a:spcAft>
                <a:spcPts val="0"/>
              </a:spcAft>
              <a:buClr>
                <a:schemeClr val="dk1"/>
              </a:buClr>
              <a:buSzPct val="100000"/>
              <a:buChar char="–"/>
            </a:pPr>
            <a:r>
              <a:rPr lang="en-US" sz="2600"/>
              <a:t>Saddle Key</a:t>
            </a:r>
            <a:endParaRPr/>
          </a:p>
          <a:p>
            <a:pPr indent="-285750" lvl="1" marL="742950" rtl="0" algn="l">
              <a:spcBef>
                <a:spcPts val="481"/>
              </a:spcBef>
              <a:spcAft>
                <a:spcPts val="0"/>
              </a:spcAft>
              <a:buClr>
                <a:schemeClr val="dk1"/>
              </a:buClr>
              <a:buSzPct val="100000"/>
              <a:buChar char="–"/>
            </a:pPr>
            <a:r>
              <a:rPr lang="en-US" sz="2600"/>
              <a:t>Tangent Key</a:t>
            </a:r>
            <a:endParaRPr/>
          </a:p>
          <a:p>
            <a:pPr indent="-285750" lvl="1" marL="742950" rtl="0" algn="l">
              <a:spcBef>
                <a:spcPts val="481"/>
              </a:spcBef>
              <a:spcAft>
                <a:spcPts val="0"/>
              </a:spcAft>
              <a:buClr>
                <a:schemeClr val="dk1"/>
              </a:buClr>
              <a:buSzPct val="100000"/>
              <a:buChar char="–"/>
            </a:pPr>
            <a:r>
              <a:rPr lang="en-US" sz="2600"/>
              <a:t>Round Key</a:t>
            </a:r>
            <a:endParaRPr/>
          </a:p>
          <a:p>
            <a:pPr indent="-285750" lvl="1" marL="742950" rtl="0" algn="l">
              <a:spcBef>
                <a:spcPts val="481"/>
              </a:spcBef>
              <a:spcAft>
                <a:spcPts val="0"/>
              </a:spcAft>
              <a:buClr>
                <a:schemeClr val="dk1"/>
              </a:buClr>
              <a:buSzPct val="100000"/>
              <a:buChar char="–"/>
            </a:pPr>
            <a:r>
              <a:rPr lang="en-US" sz="2600"/>
              <a:t>Taper Pin</a:t>
            </a:r>
            <a:endParaRPr/>
          </a:p>
          <a:p>
            <a:pPr indent="-285750" lvl="1" marL="742950" rtl="0" algn="l">
              <a:spcBef>
                <a:spcPts val="481"/>
              </a:spcBef>
              <a:spcAft>
                <a:spcPts val="0"/>
              </a:spcAft>
              <a:buClr>
                <a:schemeClr val="dk1"/>
              </a:buClr>
              <a:buSzPct val="100000"/>
              <a:buChar char="–"/>
            </a:pPr>
            <a:r>
              <a:rPr lang="en-US" sz="2600"/>
              <a:t>Serrated Shaft &amp; Spline</a:t>
            </a:r>
            <a:endParaRPr/>
          </a:p>
          <a:p>
            <a:pPr indent="-121284" lvl="1" marL="742950" rtl="0" algn="l">
              <a:spcBef>
                <a:spcPts val="518"/>
              </a:spcBef>
              <a:spcAft>
                <a:spcPts val="0"/>
              </a:spcAft>
              <a:buClr>
                <a:schemeClr val="dk1"/>
              </a:buClr>
              <a:buSzPct val="100000"/>
              <a:buNone/>
            </a:pPr>
            <a:r>
              <a:t/>
            </a:r>
            <a:endParaRPr/>
          </a:p>
          <a:p>
            <a:pPr indent="-154940" lvl="0" marL="342900" rtl="0" algn="l">
              <a:spcBef>
                <a:spcPts val="592"/>
              </a:spcBef>
              <a:spcAft>
                <a:spcPts val="0"/>
              </a:spcAft>
              <a:buClr>
                <a:schemeClr val="dk1"/>
              </a:buClr>
              <a:buSzPct val="100000"/>
              <a:buNone/>
            </a:pPr>
            <a:r>
              <a:t/>
            </a:r>
            <a:endParaRPr/>
          </a:p>
        </p:txBody>
      </p:sp>
      <p:pic>
        <p:nvPicPr>
          <p:cNvPr id="390" name="Google Shape;390;p61"/>
          <p:cNvPicPr preferRelativeResize="0"/>
          <p:nvPr/>
        </p:nvPicPr>
        <p:blipFill rotWithShape="1">
          <a:blip r:embed="rId3">
            <a:alphaModFix/>
          </a:blip>
          <a:srcRect b="0" l="0" r="0" t="0"/>
          <a:stretch/>
        </p:blipFill>
        <p:spPr>
          <a:xfrm>
            <a:off x="5408342" y="3126127"/>
            <a:ext cx="3066395" cy="2953867"/>
          </a:xfrm>
          <a:prstGeom prst="rect">
            <a:avLst/>
          </a:prstGeom>
          <a:noFill/>
          <a:ln>
            <a:noFill/>
          </a:ln>
        </p:spPr>
      </p:pic>
      <p:sp>
        <p:nvSpPr>
          <p:cNvPr id="391" name="Google Shape;391;p6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62"/>
          <p:cNvSpPr txBox="1"/>
          <p:nvPr>
            <p:ph type="title"/>
          </p:nvPr>
        </p:nvSpPr>
        <p:spPr>
          <a:xfrm>
            <a:off x="457200" y="98280"/>
            <a:ext cx="8229600" cy="70758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Keyed Cam /Shaft Mount</a:t>
            </a:r>
            <a:endParaRPr sz="4000"/>
          </a:p>
        </p:txBody>
      </p:sp>
      <p:pic>
        <p:nvPicPr>
          <p:cNvPr descr="http://www.mtfca.com/discus/messages/179374/234396.jpg" id="398" name="Google Shape;398;p62"/>
          <p:cNvPicPr preferRelativeResize="0"/>
          <p:nvPr/>
        </p:nvPicPr>
        <p:blipFill rotWithShape="1">
          <a:blip r:embed="rId3">
            <a:alphaModFix/>
          </a:blip>
          <a:srcRect b="0" l="0" r="0" t="0"/>
          <a:stretch/>
        </p:blipFill>
        <p:spPr>
          <a:xfrm>
            <a:off x="1540237" y="1203922"/>
            <a:ext cx="6336665" cy="4754374"/>
          </a:xfrm>
          <a:prstGeom prst="rect">
            <a:avLst/>
          </a:prstGeom>
          <a:noFill/>
          <a:ln>
            <a:noFill/>
          </a:ln>
        </p:spPr>
      </p:pic>
      <p:sp>
        <p:nvSpPr>
          <p:cNvPr id="399" name="Google Shape;399;p6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63"/>
          <p:cNvSpPr txBox="1"/>
          <p:nvPr>
            <p:ph type="title"/>
          </p:nvPr>
        </p:nvSpPr>
        <p:spPr>
          <a:xfrm>
            <a:off x="0" y="51939"/>
            <a:ext cx="9144000" cy="70634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Sunk &amp; Saddle Keys</a:t>
            </a:r>
            <a:endParaRPr sz="4000"/>
          </a:p>
        </p:txBody>
      </p:sp>
      <p:sp>
        <p:nvSpPr>
          <p:cNvPr id="406" name="Google Shape;406;p63"/>
          <p:cNvSpPr txBox="1"/>
          <p:nvPr>
            <p:ph idx="1" type="body"/>
          </p:nvPr>
        </p:nvSpPr>
        <p:spPr>
          <a:xfrm>
            <a:off x="78058" y="1020336"/>
            <a:ext cx="8787161"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There are two basic types of key: </a:t>
            </a:r>
            <a:endParaRPr/>
          </a:p>
          <a:p>
            <a:pPr indent="-342900" lvl="0" marL="342900" rtl="0" algn="l">
              <a:spcBef>
                <a:spcPts val="480"/>
              </a:spcBef>
              <a:spcAft>
                <a:spcPts val="0"/>
              </a:spcAft>
              <a:buClr>
                <a:schemeClr val="dk1"/>
              </a:buClr>
              <a:buSzPts val="2400"/>
              <a:buChar char="•"/>
            </a:pPr>
            <a:r>
              <a:rPr lang="en-US" sz="2400"/>
              <a:t>(a) </a:t>
            </a:r>
            <a:r>
              <a:rPr b="1" i="1" lang="en-US" sz="2400"/>
              <a:t>Saddle keys</a:t>
            </a:r>
            <a:r>
              <a:rPr lang="en-US" sz="2400"/>
              <a:t>, which are sunk into the hub only. These keys are suitable only for light duty, since they rely on a friction drive alone.</a:t>
            </a:r>
            <a:endParaRPr/>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342900" lvl="0" marL="342900" rtl="0" algn="l">
              <a:spcBef>
                <a:spcPts val="480"/>
              </a:spcBef>
              <a:spcAft>
                <a:spcPts val="0"/>
              </a:spcAft>
              <a:buClr>
                <a:schemeClr val="dk1"/>
              </a:buClr>
              <a:buSzPts val="2400"/>
              <a:buChar char="•"/>
            </a:pPr>
            <a:r>
              <a:rPr lang="en-US" sz="2400"/>
              <a:t>(b) </a:t>
            </a:r>
            <a:r>
              <a:rPr b="1" i="1" lang="en-US" sz="2400"/>
              <a:t>Sunk keys</a:t>
            </a:r>
            <a:r>
              <a:rPr lang="en-US" sz="2400"/>
              <a:t>, which are sunk into the shaft and into the hub for half their thickness in each. These keys are suitable for heavy duty, since they rely on positive drive.</a:t>
            </a:r>
            <a:endParaRPr/>
          </a:p>
          <a:p>
            <a:pPr indent="0" lvl="0" marL="0" rtl="0" algn="l">
              <a:spcBef>
                <a:spcPts val="640"/>
              </a:spcBef>
              <a:spcAft>
                <a:spcPts val="0"/>
              </a:spcAft>
              <a:buClr>
                <a:schemeClr val="dk1"/>
              </a:buClr>
              <a:buSzPts val="3200"/>
              <a:buNone/>
            </a:pPr>
            <a:r>
              <a:t/>
            </a:r>
            <a:endParaRPr/>
          </a:p>
        </p:txBody>
      </p:sp>
      <p:pic>
        <p:nvPicPr>
          <p:cNvPr id="407" name="Google Shape;407;p63"/>
          <p:cNvPicPr preferRelativeResize="0"/>
          <p:nvPr/>
        </p:nvPicPr>
        <p:blipFill rotWithShape="1">
          <a:blip r:embed="rId3">
            <a:alphaModFix/>
          </a:blip>
          <a:srcRect b="0" l="0" r="0" t="0"/>
          <a:stretch/>
        </p:blipFill>
        <p:spPr>
          <a:xfrm>
            <a:off x="5946273" y="4750079"/>
            <a:ext cx="2541896" cy="1425362"/>
          </a:xfrm>
          <a:prstGeom prst="rect">
            <a:avLst/>
          </a:prstGeom>
          <a:noFill/>
          <a:ln>
            <a:noFill/>
          </a:ln>
        </p:spPr>
      </p:pic>
      <p:pic>
        <p:nvPicPr>
          <p:cNvPr id="408" name="Google Shape;408;p63"/>
          <p:cNvPicPr preferRelativeResize="0"/>
          <p:nvPr/>
        </p:nvPicPr>
        <p:blipFill rotWithShape="1">
          <a:blip r:embed="rId4">
            <a:alphaModFix/>
          </a:blip>
          <a:srcRect b="0" l="0" r="0" t="0"/>
          <a:stretch/>
        </p:blipFill>
        <p:spPr>
          <a:xfrm>
            <a:off x="4192859" y="2163336"/>
            <a:ext cx="1876425" cy="1552575"/>
          </a:xfrm>
          <a:prstGeom prst="rect">
            <a:avLst/>
          </a:prstGeom>
          <a:noFill/>
          <a:ln>
            <a:noFill/>
          </a:ln>
        </p:spPr>
      </p:pic>
      <p:sp>
        <p:nvSpPr>
          <p:cNvPr id="409" name="Google Shape;409;p6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4"/>
          <p:cNvSpPr txBox="1"/>
          <p:nvPr>
            <p:ph type="title"/>
          </p:nvPr>
        </p:nvSpPr>
        <p:spPr>
          <a:xfrm>
            <a:off x="457201" y="0"/>
            <a:ext cx="8229600" cy="91254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Sunk &amp; Saddle Keys</a:t>
            </a:r>
            <a:r>
              <a:rPr lang="en-US" sz="3200"/>
              <a:t> </a:t>
            </a:r>
            <a:r>
              <a:rPr lang="en-US" sz="2800"/>
              <a:t>(Cont’d.)</a:t>
            </a:r>
            <a:endParaRPr sz="2800"/>
          </a:p>
        </p:txBody>
      </p:sp>
      <p:sp>
        <p:nvSpPr>
          <p:cNvPr id="416" name="Google Shape;416;p64"/>
          <p:cNvSpPr txBox="1"/>
          <p:nvPr>
            <p:ph idx="1" type="body"/>
          </p:nvPr>
        </p:nvSpPr>
        <p:spPr>
          <a:xfrm>
            <a:off x="74025" y="912540"/>
            <a:ext cx="4286101" cy="518531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200"/>
              <a:buChar char="•"/>
            </a:pPr>
            <a:r>
              <a:rPr b="1" i="1" lang="en-US" sz="2200"/>
              <a:t>Hollow saddle keys </a:t>
            </a:r>
            <a:r>
              <a:rPr lang="en-US" sz="2200"/>
              <a:t>are used for very light duty, fig.(a) on right.</a:t>
            </a:r>
            <a:endParaRPr sz="2200"/>
          </a:p>
          <a:p>
            <a:pPr indent="-342900" lvl="0" marL="342900" rtl="0" algn="l">
              <a:spcBef>
                <a:spcPts val="440"/>
              </a:spcBef>
              <a:spcAft>
                <a:spcPts val="0"/>
              </a:spcAft>
              <a:buClr>
                <a:schemeClr val="dk1"/>
              </a:buClr>
              <a:buSzPts val="2200"/>
              <a:buChar char="•"/>
            </a:pPr>
            <a:r>
              <a:rPr b="1" i="1" lang="en-US" sz="2200"/>
              <a:t>Flat saddle keys</a:t>
            </a:r>
            <a:r>
              <a:rPr i="1" lang="en-US" sz="2200"/>
              <a:t> </a:t>
            </a:r>
            <a:r>
              <a:rPr lang="en-US" sz="2200"/>
              <a:t>are used for light duty, fig. (b) on right.</a:t>
            </a:r>
            <a:endParaRPr sz="2200"/>
          </a:p>
          <a:p>
            <a:pPr indent="-342900" lvl="0" marL="342900" rtl="0" algn="l">
              <a:spcBef>
                <a:spcPts val="440"/>
              </a:spcBef>
              <a:spcAft>
                <a:spcPts val="0"/>
              </a:spcAft>
              <a:buClr>
                <a:schemeClr val="dk1"/>
              </a:buClr>
              <a:buSzPts val="2200"/>
              <a:buChar char="•"/>
            </a:pPr>
            <a:r>
              <a:rPr b="1" i="1" lang="en-US" sz="2200"/>
              <a:t>Round keys</a:t>
            </a:r>
            <a:r>
              <a:rPr b="1" lang="en-US" sz="2200"/>
              <a:t> </a:t>
            </a:r>
            <a:r>
              <a:rPr lang="en-US" sz="2200"/>
              <a:t>are used for medium duty, fig. (c) on right.</a:t>
            </a:r>
            <a:endParaRPr/>
          </a:p>
          <a:p>
            <a:pPr indent="-342900" lvl="0" marL="342900" rtl="0" algn="l">
              <a:spcBef>
                <a:spcPts val="440"/>
              </a:spcBef>
              <a:spcAft>
                <a:spcPts val="0"/>
              </a:spcAft>
              <a:buClr>
                <a:schemeClr val="dk1"/>
              </a:buClr>
              <a:buSzPts val="2200"/>
              <a:buChar char="•"/>
            </a:pPr>
            <a:r>
              <a:rPr b="1" i="1" lang="en-US" sz="2200"/>
              <a:t>Feather key </a:t>
            </a:r>
            <a:r>
              <a:rPr lang="en-US" sz="2200"/>
              <a:t>is used when the hub is required to slide along the shaft.  It is lightly fitted or secured by means of screws in the shaft keyway, and is made </a:t>
            </a:r>
            <a:br>
              <a:rPr lang="en-US" sz="2200"/>
            </a:br>
            <a:r>
              <a:rPr lang="en-US" sz="2200"/>
              <a:t>to slide in the hub keyway, fig. (a) on right.</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a:p>
            <a:pPr indent="0" lvl="0" marL="0" rtl="0" algn="l">
              <a:spcBef>
                <a:spcPts val="640"/>
              </a:spcBef>
              <a:spcAft>
                <a:spcPts val="0"/>
              </a:spcAft>
              <a:buClr>
                <a:schemeClr val="dk1"/>
              </a:buClr>
              <a:buSzPts val="3200"/>
              <a:buNone/>
            </a:pPr>
            <a:r>
              <a:t/>
            </a:r>
            <a:endParaRPr/>
          </a:p>
        </p:txBody>
      </p:sp>
      <p:pic>
        <p:nvPicPr>
          <p:cNvPr id="417" name="Google Shape;417;p64"/>
          <p:cNvPicPr preferRelativeResize="0"/>
          <p:nvPr/>
        </p:nvPicPr>
        <p:blipFill rotWithShape="1">
          <a:blip r:embed="rId3">
            <a:alphaModFix/>
          </a:blip>
          <a:srcRect b="0" l="0" r="0" t="0"/>
          <a:stretch/>
        </p:blipFill>
        <p:spPr>
          <a:xfrm>
            <a:off x="4298297" y="912540"/>
            <a:ext cx="4714875" cy="2200275"/>
          </a:xfrm>
          <a:prstGeom prst="rect">
            <a:avLst/>
          </a:prstGeom>
          <a:noFill/>
          <a:ln>
            <a:noFill/>
          </a:ln>
        </p:spPr>
      </p:pic>
      <p:pic>
        <p:nvPicPr>
          <p:cNvPr id="418" name="Google Shape;418;p64"/>
          <p:cNvPicPr preferRelativeResize="0"/>
          <p:nvPr/>
        </p:nvPicPr>
        <p:blipFill rotWithShape="1">
          <a:blip r:embed="rId4">
            <a:alphaModFix/>
          </a:blip>
          <a:srcRect b="0" l="0" r="0" t="0"/>
          <a:stretch/>
        </p:blipFill>
        <p:spPr>
          <a:xfrm>
            <a:off x="4093227" y="3343897"/>
            <a:ext cx="4919945" cy="2133600"/>
          </a:xfrm>
          <a:prstGeom prst="rect">
            <a:avLst/>
          </a:prstGeom>
          <a:noFill/>
          <a:ln>
            <a:noFill/>
          </a:ln>
        </p:spPr>
      </p:pic>
      <p:sp>
        <p:nvSpPr>
          <p:cNvPr id="419" name="Google Shape;419;p6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65"/>
          <p:cNvSpPr txBox="1"/>
          <p:nvPr>
            <p:ph type="title"/>
          </p:nvPr>
        </p:nvSpPr>
        <p:spPr>
          <a:xfrm>
            <a:off x="0" y="74391"/>
            <a:ext cx="9228083"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Round &amp; Taper Pin Key</a:t>
            </a:r>
            <a:br>
              <a:rPr lang="en-US" sz="4000"/>
            </a:br>
            <a:r>
              <a:rPr lang="en-US" sz="4000"/>
              <a:t>Serrated Shaft &amp; Spline</a:t>
            </a:r>
            <a:endParaRPr sz="4000"/>
          </a:p>
        </p:txBody>
      </p:sp>
      <p:sp>
        <p:nvSpPr>
          <p:cNvPr id="426" name="Google Shape;426;p65"/>
          <p:cNvSpPr txBox="1"/>
          <p:nvPr>
            <p:ph idx="1" type="body"/>
          </p:nvPr>
        </p:nvSpPr>
        <p:spPr>
          <a:xfrm>
            <a:off x="214750" y="1206241"/>
            <a:ext cx="6248400" cy="4906786"/>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2000"/>
              <a:buChar char="•"/>
            </a:pPr>
            <a:r>
              <a:rPr b="1" lang="en-US" sz="2000"/>
              <a:t>Round &amp; Taper Pin Key</a:t>
            </a:r>
            <a:endParaRPr/>
          </a:p>
          <a:p>
            <a:pPr indent="-285750" lvl="1" marL="742950" rtl="0" algn="l">
              <a:spcBef>
                <a:spcPts val="440"/>
              </a:spcBef>
              <a:spcAft>
                <a:spcPts val="0"/>
              </a:spcAft>
              <a:buClr>
                <a:schemeClr val="dk1"/>
              </a:buClr>
              <a:buSzPts val="2200"/>
              <a:buChar char="–"/>
            </a:pPr>
            <a:r>
              <a:rPr lang="en-US" sz="2200"/>
              <a:t>Round keys are drilled to fit in holes partly in the shaft and partly in the hub.</a:t>
            </a:r>
            <a:endParaRPr/>
          </a:p>
          <a:p>
            <a:pPr indent="-285750" lvl="1" marL="742950" rtl="0" algn="l">
              <a:spcBef>
                <a:spcPts val="440"/>
              </a:spcBef>
              <a:spcAft>
                <a:spcPts val="0"/>
              </a:spcAft>
              <a:buClr>
                <a:schemeClr val="dk1"/>
              </a:buClr>
              <a:buSzPts val="2200"/>
              <a:buChar char="–"/>
            </a:pPr>
            <a:r>
              <a:rPr lang="en-US" sz="2200"/>
              <a:t>The advantage with this type is they can be drilled after the mating parts are assembled.</a:t>
            </a:r>
            <a:endParaRPr/>
          </a:p>
          <a:p>
            <a:pPr indent="-285750" lvl="1" marL="742950" rtl="0" algn="l">
              <a:spcBef>
                <a:spcPts val="440"/>
              </a:spcBef>
              <a:spcAft>
                <a:spcPts val="0"/>
              </a:spcAft>
              <a:buClr>
                <a:schemeClr val="dk1"/>
              </a:buClr>
              <a:buSzPts val="2200"/>
              <a:buChar char="–"/>
            </a:pPr>
            <a:r>
              <a:rPr lang="en-US" sz="2200"/>
              <a:t>Most appropriate for low power drives.</a:t>
            </a:r>
            <a:endParaRPr/>
          </a:p>
          <a:p>
            <a:pPr indent="-285750" lvl="1" marL="742950" rtl="0" algn="l">
              <a:spcBef>
                <a:spcPts val="440"/>
              </a:spcBef>
              <a:spcAft>
                <a:spcPts val="0"/>
              </a:spcAft>
              <a:buClr>
                <a:schemeClr val="dk1"/>
              </a:buClr>
              <a:buSzPts val="2200"/>
              <a:buChar char="–"/>
            </a:pPr>
            <a:r>
              <a:rPr lang="en-US" sz="2200"/>
              <a:t>Taper pins held in place by friction fit.</a:t>
            </a:r>
            <a:endParaRPr/>
          </a:p>
          <a:p>
            <a:pPr indent="-215900" lvl="0" marL="342900" rtl="0" algn="l">
              <a:spcBef>
                <a:spcPts val="400"/>
              </a:spcBef>
              <a:spcAft>
                <a:spcPts val="0"/>
              </a:spcAft>
              <a:buClr>
                <a:schemeClr val="dk1"/>
              </a:buClr>
              <a:buSzPts val="2000"/>
              <a:buNone/>
            </a:pPr>
            <a:r>
              <a:t/>
            </a:r>
            <a:endParaRPr sz="2000"/>
          </a:p>
          <a:p>
            <a:pPr indent="-342900" lvl="0" marL="342900" rtl="0" algn="l">
              <a:spcBef>
                <a:spcPts val="400"/>
              </a:spcBef>
              <a:spcAft>
                <a:spcPts val="0"/>
              </a:spcAft>
              <a:buClr>
                <a:schemeClr val="dk1"/>
              </a:buClr>
              <a:buSzPts val="2000"/>
              <a:buChar char="•"/>
            </a:pPr>
            <a:r>
              <a:rPr b="1" lang="en-US" sz="2000"/>
              <a:t>Serrated Shaft &amp; Spline</a:t>
            </a:r>
            <a:endParaRPr/>
          </a:p>
          <a:p>
            <a:pPr indent="-285750" lvl="1" marL="742950" rtl="0" algn="l">
              <a:spcBef>
                <a:spcPts val="440"/>
              </a:spcBef>
              <a:spcAft>
                <a:spcPts val="0"/>
              </a:spcAft>
              <a:buClr>
                <a:schemeClr val="dk1"/>
              </a:buClr>
              <a:buSzPts val="2200"/>
              <a:buChar char="–"/>
            </a:pPr>
            <a:r>
              <a:rPr lang="en-US" sz="2200"/>
              <a:t>This type of key may be an integral part of the shaft.</a:t>
            </a:r>
            <a:endParaRPr/>
          </a:p>
          <a:p>
            <a:pPr indent="-285750" lvl="1" marL="742950" rtl="0" algn="l">
              <a:spcBef>
                <a:spcPts val="440"/>
              </a:spcBef>
              <a:spcAft>
                <a:spcPts val="0"/>
              </a:spcAft>
              <a:buClr>
                <a:schemeClr val="dk1"/>
              </a:buClr>
              <a:buSzPts val="2200"/>
              <a:buChar char="–"/>
            </a:pPr>
            <a:r>
              <a:rPr lang="en-US" sz="2200"/>
              <a:t>Used when a large amount of force must be transmitted</a:t>
            </a:r>
            <a:endParaRPr/>
          </a:p>
          <a:p>
            <a:pPr indent="-285750" lvl="1" marL="742950" rtl="0" algn="l">
              <a:spcBef>
                <a:spcPts val="440"/>
              </a:spcBef>
              <a:spcAft>
                <a:spcPts val="0"/>
              </a:spcAft>
              <a:buClr>
                <a:schemeClr val="dk1"/>
              </a:buClr>
              <a:buSzPts val="2200"/>
              <a:buChar char="–"/>
            </a:pPr>
            <a:r>
              <a:rPr lang="en-US" sz="2200"/>
              <a:t>Typical application automobile transmission.</a:t>
            </a:r>
            <a:endParaRPr/>
          </a:p>
          <a:p>
            <a:pPr indent="-171450" lvl="1" marL="742950" rtl="0" algn="l">
              <a:spcBef>
                <a:spcPts val="360"/>
              </a:spcBef>
              <a:spcAft>
                <a:spcPts val="0"/>
              </a:spcAft>
              <a:buClr>
                <a:schemeClr val="dk1"/>
              </a:buClr>
              <a:buSzPts val="1800"/>
              <a:buNone/>
            </a:pPr>
            <a:r>
              <a:t/>
            </a:r>
            <a:endParaRPr sz="1800"/>
          </a:p>
          <a:p>
            <a:pPr indent="-171450" lvl="1" marL="742950" rtl="0" algn="l">
              <a:spcBef>
                <a:spcPts val="360"/>
              </a:spcBef>
              <a:spcAft>
                <a:spcPts val="0"/>
              </a:spcAft>
              <a:buClr>
                <a:schemeClr val="dk1"/>
              </a:buClr>
              <a:buSzPts val="1800"/>
              <a:buNone/>
            </a:pPr>
            <a:r>
              <a:t/>
            </a:r>
            <a:endParaRPr sz="1800"/>
          </a:p>
        </p:txBody>
      </p:sp>
      <p:pic>
        <p:nvPicPr>
          <p:cNvPr id="427" name="Google Shape;427;p65"/>
          <p:cNvPicPr preferRelativeResize="0"/>
          <p:nvPr/>
        </p:nvPicPr>
        <p:blipFill rotWithShape="1">
          <a:blip r:embed="rId3">
            <a:alphaModFix/>
          </a:blip>
          <a:srcRect b="0" l="0" r="0" t="0"/>
          <a:stretch/>
        </p:blipFill>
        <p:spPr>
          <a:xfrm>
            <a:off x="6764444" y="2494539"/>
            <a:ext cx="2108971" cy="1524000"/>
          </a:xfrm>
          <a:prstGeom prst="rect">
            <a:avLst/>
          </a:prstGeom>
          <a:noFill/>
          <a:ln>
            <a:noFill/>
          </a:ln>
        </p:spPr>
      </p:pic>
      <p:pic>
        <p:nvPicPr>
          <p:cNvPr id="428" name="Google Shape;428;p65"/>
          <p:cNvPicPr preferRelativeResize="0"/>
          <p:nvPr/>
        </p:nvPicPr>
        <p:blipFill rotWithShape="1">
          <a:blip r:embed="rId4">
            <a:alphaModFix/>
          </a:blip>
          <a:srcRect b="0" l="0" r="0" t="0"/>
          <a:stretch/>
        </p:blipFill>
        <p:spPr>
          <a:xfrm>
            <a:off x="6463150" y="1295400"/>
            <a:ext cx="2497157" cy="1219200"/>
          </a:xfrm>
          <a:prstGeom prst="rect">
            <a:avLst/>
          </a:prstGeom>
          <a:noFill/>
          <a:ln>
            <a:noFill/>
          </a:ln>
        </p:spPr>
      </p:pic>
      <p:pic>
        <p:nvPicPr>
          <p:cNvPr id="429" name="Google Shape;429;p65"/>
          <p:cNvPicPr preferRelativeResize="0"/>
          <p:nvPr/>
        </p:nvPicPr>
        <p:blipFill rotWithShape="1">
          <a:blip r:embed="rId5">
            <a:alphaModFix/>
          </a:blip>
          <a:srcRect b="0" l="0" r="0" t="0"/>
          <a:stretch/>
        </p:blipFill>
        <p:spPr>
          <a:xfrm>
            <a:off x="6956558" y="4001867"/>
            <a:ext cx="1879600" cy="2114550"/>
          </a:xfrm>
          <a:prstGeom prst="rect">
            <a:avLst/>
          </a:prstGeom>
          <a:noFill/>
          <a:ln>
            <a:noFill/>
          </a:ln>
        </p:spPr>
      </p:pic>
      <p:sp>
        <p:nvSpPr>
          <p:cNvPr id="430" name="Google Shape;430;p6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66"/>
          <p:cNvSpPr txBox="1"/>
          <p:nvPr>
            <p:ph type="title"/>
          </p:nvPr>
        </p:nvSpPr>
        <p:spPr>
          <a:xfrm>
            <a:off x="0" y="0"/>
            <a:ext cx="9196387" cy="764403"/>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Assembling the Hub to the Shaft</a:t>
            </a:r>
            <a:endParaRPr sz="4000"/>
          </a:p>
        </p:txBody>
      </p:sp>
      <p:sp>
        <p:nvSpPr>
          <p:cNvPr id="437" name="Google Shape;437;p66"/>
          <p:cNvSpPr txBox="1"/>
          <p:nvPr>
            <p:ph idx="1" type="body"/>
          </p:nvPr>
        </p:nvSpPr>
        <p:spPr>
          <a:xfrm>
            <a:off x="334536" y="1295288"/>
            <a:ext cx="4125951" cy="2027775"/>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Variety of ways to assemble based on the type of key.</a:t>
            </a:r>
            <a:endParaRPr/>
          </a:p>
        </p:txBody>
      </p:sp>
      <p:pic>
        <p:nvPicPr>
          <p:cNvPr id="438" name="Google Shape;438;p66"/>
          <p:cNvPicPr preferRelativeResize="0"/>
          <p:nvPr/>
        </p:nvPicPr>
        <p:blipFill rotWithShape="1">
          <a:blip r:embed="rId3">
            <a:alphaModFix/>
          </a:blip>
          <a:srcRect b="0" l="0" r="0" t="0"/>
          <a:stretch/>
        </p:blipFill>
        <p:spPr>
          <a:xfrm>
            <a:off x="5281613" y="1524001"/>
            <a:ext cx="3161971" cy="2136633"/>
          </a:xfrm>
          <a:prstGeom prst="rect">
            <a:avLst/>
          </a:prstGeom>
          <a:noFill/>
          <a:ln>
            <a:noFill/>
          </a:ln>
        </p:spPr>
      </p:pic>
      <p:pic>
        <p:nvPicPr>
          <p:cNvPr id="439" name="Google Shape;439;p66"/>
          <p:cNvPicPr preferRelativeResize="0"/>
          <p:nvPr/>
        </p:nvPicPr>
        <p:blipFill rotWithShape="1">
          <a:blip r:embed="rId4">
            <a:alphaModFix/>
          </a:blip>
          <a:srcRect b="0" l="0" r="0" t="0"/>
          <a:stretch/>
        </p:blipFill>
        <p:spPr>
          <a:xfrm>
            <a:off x="5410200" y="3886201"/>
            <a:ext cx="2767013" cy="2085975"/>
          </a:xfrm>
          <a:prstGeom prst="rect">
            <a:avLst/>
          </a:prstGeom>
          <a:noFill/>
          <a:ln>
            <a:noFill/>
          </a:ln>
        </p:spPr>
      </p:pic>
      <p:sp>
        <p:nvSpPr>
          <p:cNvPr id="440" name="Google Shape;440;p6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7"/>
          <p:cNvSpPr txBox="1"/>
          <p:nvPr>
            <p:ph idx="1" type="body"/>
          </p:nvPr>
        </p:nvSpPr>
        <p:spPr>
          <a:xfrm>
            <a:off x="457200" y="609601"/>
            <a:ext cx="8229600" cy="5516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5400"/>
              <a:buNone/>
            </a:pPr>
            <a:r>
              <a:rPr lang="en-US" sz="5400"/>
              <a:t>End Section 2.1</a:t>
            </a:r>
            <a:endParaRPr/>
          </a:p>
          <a:p>
            <a:pPr indent="0" lvl="0" marL="0" rtl="0" algn="ctr">
              <a:spcBef>
                <a:spcPts val="1080"/>
              </a:spcBef>
              <a:spcAft>
                <a:spcPts val="0"/>
              </a:spcAft>
              <a:buClr>
                <a:schemeClr val="dk1"/>
              </a:buClr>
              <a:buSzPts val="5400"/>
              <a:buNone/>
            </a:pPr>
            <a:r>
              <a:rPr lang="en-US" sz="5400"/>
              <a:t> Fasteners</a:t>
            </a:r>
            <a:endParaRPr/>
          </a:p>
          <a:p>
            <a:pPr indent="0" lvl="0" marL="0" rtl="0" algn="ctr">
              <a:spcBef>
                <a:spcPts val="1080"/>
              </a:spcBef>
              <a:spcAft>
                <a:spcPts val="0"/>
              </a:spcAft>
              <a:buClr>
                <a:schemeClr val="dk1"/>
              </a:buClr>
              <a:buSzPts val="5400"/>
              <a:buNone/>
            </a:pPr>
            <a:r>
              <a:rPr lang="en-US" sz="5400"/>
              <a:t>Questions</a:t>
            </a:r>
            <a:endParaRPr/>
          </a:p>
          <a:p>
            <a:pPr indent="0" lvl="0" marL="0" rtl="0" algn="l">
              <a:spcBef>
                <a:spcPts val="640"/>
              </a:spcBef>
              <a:spcAft>
                <a:spcPts val="0"/>
              </a:spcAft>
              <a:buClr>
                <a:schemeClr val="dk1"/>
              </a:buClr>
              <a:buSzPts val="3200"/>
              <a:buNone/>
            </a:pPr>
            <a:r>
              <a:t/>
            </a:r>
            <a:endParaRPr/>
          </a:p>
        </p:txBody>
      </p:sp>
      <p:pic>
        <p:nvPicPr>
          <p:cNvPr descr="C:\Users\pgander\AppData\Local\Microsoft\Windows\Temporary Internet Files\Content.IE5\ORA4UI32\MC900434859[1].png" id="447" name="Google Shape;447;p67"/>
          <p:cNvPicPr preferRelativeResize="0"/>
          <p:nvPr/>
        </p:nvPicPr>
        <p:blipFill rotWithShape="1">
          <a:blip r:embed="rId3">
            <a:alphaModFix/>
          </a:blip>
          <a:srcRect b="0" l="0" r="0" t="0"/>
          <a:stretch/>
        </p:blipFill>
        <p:spPr>
          <a:xfrm>
            <a:off x="6592889" y="4078288"/>
            <a:ext cx="1714500" cy="1714500"/>
          </a:xfrm>
          <a:prstGeom prst="rect">
            <a:avLst/>
          </a:prstGeom>
          <a:noFill/>
          <a:ln>
            <a:noFill/>
          </a:ln>
        </p:spPr>
      </p:pic>
      <p:sp>
        <p:nvSpPr>
          <p:cNvPr id="448" name="Google Shape;448;p6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6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Section  2.2: Bearings</a:t>
            </a:r>
            <a:endParaRPr/>
          </a:p>
        </p:txBody>
      </p:sp>
      <p:sp>
        <p:nvSpPr>
          <p:cNvPr id="455" name="Google Shape;455;p68"/>
          <p:cNvSpPr txBox="1"/>
          <p:nvPr>
            <p:ph idx="1" type="body"/>
          </p:nvPr>
        </p:nvSpPr>
        <p:spPr>
          <a:xfrm>
            <a:off x="0" y="1205764"/>
            <a:ext cx="8229600" cy="3388538"/>
          </a:xfrm>
          <a:prstGeom prst="rect">
            <a:avLst/>
          </a:prstGeom>
          <a:noFill/>
          <a:ln>
            <a:noFill/>
          </a:ln>
        </p:spPr>
        <p:txBody>
          <a:bodyPr anchorCtr="0" anchor="t" bIns="45700" lIns="91425" spcFirstLastPara="1" rIns="91425" wrap="square" tIns="45700">
            <a:normAutofit lnSpcReduction="10000"/>
          </a:bodyPr>
          <a:lstStyle/>
          <a:p>
            <a:pPr indent="0" lvl="1" marL="457200" rtl="0" algn="l">
              <a:spcBef>
                <a:spcPts val="0"/>
              </a:spcBef>
              <a:spcAft>
                <a:spcPts val="0"/>
              </a:spcAft>
              <a:buClr>
                <a:schemeClr val="dk1"/>
              </a:buClr>
              <a:buSzPts val="2800"/>
              <a:buNone/>
            </a:pPr>
            <a:r>
              <a:rPr lang="en-US"/>
              <a:t>A </a:t>
            </a:r>
            <a:r>
              <a:rPr b="1" lang="en-US"/>
              <a:t>bearing</a:t>
            </a:r>
            <a:r>
              <a:rPr lang="en-US"/>
              <a:t> is a machine element that reduces friction between moving parts and constrains relative motion to only the desired direction. </a:t>
            </a:r>
            <a:endParaRPr/>
          </a:p>
          <a:p>
            <a:pPr indent="0" lvl="1" marL="457200" rtl="0" algn="l">
              <a:spcBef>
                <a:spcPts val="560"/>
              </a:spcBef>
              <a:spcAft>
                <a:spcPts val="0"/>
              </a:spcAft>
              <a:buClr>
                <a:schemeClr val="dk1"/>
              </a:buClr>
              <a:buSzPts val="2800"/>
              <a:buNone/>
            </a:pPr>
            <a:r>
              <a:t/>
            </a:r>
            <a:endParaRPr/>
          </a:p>
          <a:p>
            <a:pPr indent="0" lvl="1" marL="457200" rtl="0" algn="l">
              <a:spcBef>
                <a:spcPts val="600"/>
              </a:spcBef>
              <a:spcAft>
                <a:spcPts val="0"/>
              </a:spcAft>
              <a:buClr>
                <a:schemeClr val="dk1"/>
              </a:buClr>
              <a:buSzPts val="2800"/>
              <a:buNone/>
            </a:pPr>
            <a:r>
              <a:rPr lang="en-US"/>
              <a:t>The term "bearing" is derived from the</a:t>
            </a:r>
            <a:br>
              <a:rPr lang="en-US"/>
            </a:br>
            <a:r>
              <a:rPr lang="en-US"/>
              <a:t>verb "to bear"; a bearing being a machine </a:t>
            </a:r>
            <a:br>
              <a:rPr lang="en-US"/>
            </a:br>
            <a:r>
              <a:rPr lang="en-US"/>
              <a:t>element that allows one part to bear </a:t>
            </a:r>
            <a:br>
              <a:rPr lang="en-US"/>
            </a:br>
            <a:r>
              <a:rPr lang="en-US"/>
              <a:t>(i.e., to support) another</a:t>
            </a:r>
            <a:r>
              <a:rPr lang="en-US" sz="3000"/>
              <a:t>.</a:t>
            </a:r>
            <a:endParaRPr sz="3000"/>
          </a:p>
          <a:p>
            <a:pPr indent="-107950" lvl="1" marL="742950" rtl="0" algn="l">
              <a:spcBef>
                <a:spcPts val="560"/>
              </a:spcBef>
              <a:spcAft>
                <a:spcPts val="0"/>
              </a:spcAft>
              <a:buClr>
                <a:schemeClr val="dk1"/>
              </a:buClr>
              <a:buSzPts val="2800"/>
              <a:buNone/>
            </a:pPr>
            <a:r>
              <a:t/>
            </a:r>
            <a:endParaRPr/>
          </a:p>
        </p:txBody>
      </p:sp>
      <p:pic>
        <p:nvPicPr>
          <p:cNvPr id="456" name="Google Shape;456;p68"/>
          <p:cNvPicPr preferRelativeResize="0"/>
          <p:nvPr/>
        </p:nvPicPr>
        <p:blipFill rotWithShape="1">
          <a:blip r:embed="rId3">
            <a:alphaModFix/>
          </a:blip>
          <a:srcRect b="0" l="0" r="0" t="0"/>
          <a:stretch/>
        </p:blipFill>
        <p:spPr>
          <a:xfrm>
            <a:off x="6096929" y="3831142"/>
            <a:ext cx="2857500" cy="2028825"/>
          </a:xfrm>
          <a:prstGeom prst="rect">
            <a:avLst/>
          </a:prstGeom>
          <a:noFill/>
          <a:ln>
            <a:noFill/>
          </a:ln>
        </p:spPr>
      </p:pic>
      <p:sp>
        <p:nvSpPr>
          <p:cNvPr id="457" name="Google Shape;457;p6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9"/>
          <p:cNvSpPr txBox="1"/>
          <p:nvPr>
            <p:ph type="title"/>
          </p:nvPr>
        </p:nvSpPr>
        <p:spPr>
          <a:xfrm>
            <a:off x="0" y="41275"/>
            <a:ext cx="9144000" cy="83967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What is a Bearing?</a:t>
            </a:r>
            <a:endParaRPr/>
          </a:p>
        </p:txBody>
      </p:sp>
      <p:pic>
        <p:nvPicPr>
          <p:cNvPr descr="800px-RollinglogTennekis.PNG" id="464" name="Google Shape;464;p69"/>
          <p:cNvPicPr preferRelativeResize="0"/>
          <p:nvPr>
            <p:ph idx="1" type="body"/>
          </p:nvPr>
        </p:nvPicPr>
        <p:blipFill rotWithShape="1">
          <a:blip r:embed="rId3">
            <a:alphaModFix/>
          </a:blip>
          <a:srcRect b="0" l="0" r="0" t="0"/>
          <a:stretch/>
        </p:blipFill>
        <p:spPr>
          <a:xfrm>
            <a:off x="838200" y="1066800"/>
            <a:ext cx="7620000" cy="4381500"/>
          </a:xfrm>
          <a:prstGeom prst="rect">
            <a:avLst/>
          </a:prstGeom>
          <a:noFill/>
          <a:ln>
            <a:noFill/>
          </a:ln>
        </p:spPr>
      </p:pic>
      <p:sp>
        <p:nvSpPr>
          <p:cNvPr id="465" name="Google Shape;465;p6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descr="bearings-homepage.jpg" id="471" name="Google Shape;471;p70"/>
          <p:cNvPicPr preferRelativeResize="0"/>
          <p:nvPr/>
        </p:nvPicPr>
        <p:blipFill rotWithShape="1">
          <a:blip r:embed="rId3">
            <a:alphaModFix/>
          </a:blip>
          <a:srcRect b="0" l="0" r="0" t="0"/>
          <a:stretch/>
        </p:blipFill>
        <p:spPr>
          <a:xfrm>
            <a:off x="3986670" y="2821259"/>
            <a:ext cx="5013591" cy="2776758"/>
          </a:xfrm>
          <a:prstGeom prst="rect">
            <a:avLst/>
          </a:prstGeom>
          <a:noFill/>
          <a:ln>
            <a:noFill/>
          </a:ln>
        </p:spPr>
      </p:pic>
      <p:sp>
        <p:nvSpPr>
          <p:cNvPr id="472" name="Google Shape;472;p70"/>
          <p:cNvSpPr txBox="1"/>
          <p:nvPr>
            <p:ph type="title"/>
          </p:nvPr>
        </p:nvSpPr>
        <p:spPr>
          <a:xfrm>
            <a:off x="390364" y="-4231"/>
            <a:ext cx="8229600" cy="77925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Common Bearing Types </a:t>
            </a:r>
            <a:endParaRPr/>
          </a:p>
        </p:txBody>
      </p:sp>
      <p:sp>
        <p:nvSpPr>
          <p:cNvPr id="473" name="Google Shape;473;p70"/>
          <p:cNvSpPr txBox="1"/>
          <p:nvPr>
            <p:ph idx="1" type="body"/>
          </p:nvPr>
        </p:nvSpPr>
        <p:spPr>
          <a:xfrm>
            <a:off x="245398" y="938804"/>
            <a:ext cx="7467600" cy="4114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Font typeface="Calibri"/>
              <a:buNone/>
            </a:pPr>
            <a:r>
              <a:rPr lang="en-US"/>
              <a:t>There are various types of bearings but we are covering the most commonly used:</a:t>
            </a:r>
            <a:endParaRPr/>
          </a:p>
          <a:p>
            <a:pPr indent="-342900" lvl="0" marL="342900" rtl="0" algn="l">
              <a:spcBef>
                <a:spcPts val="560"/>
              </a:spcBef>
              <a:spcAft>
                <a:spcPts val="0"/>
              </a:spcAft>
              <a:buClr>
                <a:schemeClr val="dk1"/>
              </a:buClr>
              <a:buSzPts val="2800"/>
              <a:buFont typeface="Calibri"/>
              <a:buNone/>
            </a:pPr>
            <a:r>
              <a:t/>
            </a:r>
            <a:endParaRPr sz="2800"/>
          </a:p>
          <a:p>
            <a:pPr indent="-342900" lvl="0" marL="342900" rtl="0" algn="l">
              <a:spcBef>
                <a:spcPts val="640"/>
              </a:spcBef>
              <a:spcAft>
                <a:spcPts val="0"/>
              </a:spcAft>
              <a:buClr>
                <a:srgbClr val="008000"/>
              </a:buClr>
              <a:buSzPts val="3200"/>
              <a:buChar char="•"/>
            </a:pPr>
            <a:r>
              <a:rPr lang="en-US">
                <a:solidFill>
                  <a:srgbClr val="008000"/>
                </a:solidFill>
              </a:rPr>
              <a:t>Antifriction Bearings</a:t>
            </a:r>
            <a:endParaRPr>
              <a:solidFill>
                <a:srgbClr val="008000"/>
              </a:solidFill>
            </a:endParaRPr>
          </a:p>
          <a:p>
            <a:pPr indent="-342900" lvl="0" marL="342900" rtl="0" algn="l">
              <a:spcBef>
                <a:spcPts val="640"/>
              </a:spcBef>
              <a:spcAft>
                <a:spcPts val="0"/>
              </a:spcAft>
              <a:buClr>
                <a:srgbClr val="008000"/>
              </a:buClr>
              <a:buSzPts val="3200"/>
              <a:buChar char="•"/>
            </a:pPr>
            <a:r>
              <a:rPr lang="en-US">
                <a:solidFill>
                  <a:srgbClr val="008000"/>
                </a:solidFill>
              </a:rPr>
              <a:t>Roller Bearings</a:t>
            </a:r>
            <a:endParaRPr>
              <a:solidFill>
                <a:srgbClr val="008000"/>
              </a:solidFill>
            </a:endParaRPr>
          </a:p>
          <a:p>
            <a:pPr indent="-342900" lvl="0" marL="342900" rtl="0" algn="l">
              <a:spcBef>
                <a:spcPts val="640"/>
              </a:spcBef>
              <a:spcAft>
                <a:spcPts val="0"/>
              </a:spcAft>
              <a:buClr>
                <a:srgbClr val="008000"/>
              </a:buClr>
              <a:buSzPts val="3200"/>
              <a:buChar char="•"/>
            </a:pPr>
            <a:r>
              <a:rPr lang="en-US">
                <a:solidFill>
                  <a:srgbClr val="008000"/>
                </a:solidFill>
              </a:rPr>
              <a:t>Plain Bearings</a:t>
            </a:r>
            <a:endParaRPr>
              <a:solidFill>
                <a:srgbClr val="008000"/>
              </a:solidFill>
            </a:endParaRPr>
          </a:p>
        </p:txBody>
      </p:sp>
      <p:sp>
        <p:nvSpPr>
          <p:cNvPr id="474" name="Google Shape;474;p7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71"/>
          <p:cNvSpPr txBox="1"/>
          <p:nvPr>
            <p:ph type="title"/>
          </p:nvPr>
        </p:nvSpPr>
        <p:spPr>
          <a:xfrm>
            <a:off x="457200" y="0"/>
            <a:ext cx="8229600" cy="89209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Bearings</a:t>
            </a:r>
            <a:endParaRPr/>
          </a:p>
        </p:txBody>
      </p:sp>
      <p:sp>
        <p:nvSpPr>
          <p:cNvPr id="481" name="Google Shape;481;p71"/>
          <p:cNvSpPr txBox="1"/>
          <p:nvPr/>
        </p:nvSpPr>
        <p:spPr>
          <a:xfrm>
            <a:off x="152399" y="937710"/>
            <a:ext cx="8668215" cy="51054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600"/>
              <a:buFont typeface="Arial"/>
              <a:buChar char="•"/>
            </a:pPr>
            <a:r>
              <a:rPr b="1" lang="en-US" sz="2600">
                <a:solidFill>
                  <a:schemeClr val="dk1"/>
                </a:solidFill>
                <a:latin typeface="Calibri"/>
                <a:ea typeface="Calibri"/>
                <a:cs typeface="Calibri"/>
                <a:sym typeface="Calibri"/>
              </a:rPr>
              <a:t>Plain bearings </a:t>
            </a:r>
            <a:r>
              <a:rPr lang="en-US" sz="2600">
                <a:solidFill>
                  <a:schemeClr val="dk1"/>
                </a:solidFill>
                <a:latin typeface="Calibri"/>
                <a:ea typeface="Calibri"/>
                <a:cs typeface="Calibri"/>
                <a:sym typeface="Calibri"/>
              </a:rPr>
              <a:t>are solid, and the moving shaft slides against the bearing material.  The surface of both the part and the bearing must be extremely smooth, or friction will be too high. </a:t>
            </a:r>
            <a:endParaRPr/>
          </a:p>
          <a:p>
            <a:pPr indent="-342900" lvl="0" marL="342900" marR="0" rtl="0" algn="l">
              <a:spcBef>
                <a:spcPts val="520"/>
              </a:spcBef>
              <a:spcAft>
                <a:spcPts val="0"/>
              </a:spcAft>
              <a:buClr>
                <a:schemeClr val="dk1"/>
              </a:buClr>
              <a:buSzPts val="2600"/>
              <a:buFont typeface="Arial"/>
              <a:buChar char="•"/>
            </a:pPr>
            <a:r>
              <a:rPr b="1" lang="en-US" sz="2600">
                <a:solidFill>
                  <a:schemeClr val="dk1"/>
                </a:solidFill>
                <a:latin typeface="Calibri"/>
                <a:ea typeface="Calibri"/>
                <a:cs typeface="Calibri"/>
                <a:sym typeface="Calibri"/>
              </a:rPr>
              <a:t>Antifriction bearings </a:t>
            </a:r>
            <a:r>
              <a:rPr lang="en-US" sz="2600">
                <a:solidFill>
                  <a:schemeClr val="dk1"/>
                </a:solidFill>
                <a:latin typeface="Calibri"/>
                <a:ea typeface="Calibri"/>
                <a:cs typeface="Calibri"/>
                <a:sym typeface="Calibri"/>
              </a:rPr>
              <a:t>have rolling elements, either balls or rollers, or are magnetic bearings or fluid-filled bearings, between the moving part and the bearing housing.</a:t>
            </a:r>
            <a:endParaRPr/>
          </a:p>
          <a:p>
            <a:pPr indent="-342900" lvl="0" marL="342900" marR="0" rtl="0" algn="l">
              <a:spcBef>
                <a:spcPts val="520"/>
              </a:spcBef>
              <a:spcAft>
                <a:spcPts val="0"/>
              </a:spcAft>
              <a:buClr>
                <a:schemeClr val="dk1"/>
              </a:buClr>
              <a:buSzPts val="2600"/>
              <a:buFont typeface="Arial"/>
              <a:buChar char="•"/>
            </a:pPr>
            <a:r>
              <a:rPr lang="en-US" sz="2600">
                <a:solidFill>
                  <a:schemeClr val="dk1"/>
                </a:solidFill>
                <a:latin typeface="Calibri"/>
                <a:ea typeface="Calibri"/>
                <a:cs typeface="Calibri"/>
                <a:sym typeface="Calibri"/>
              </a:rPr>
              <a:t>Since rolling causes less friction than sliding, antifriction bearings are more efficient than plain bearings. </a:t>
            </a:r>
            <a:endParaRPr/>
          </a:p>
          <a:p>
            <a:pPr indent="-342900" lvl="0" marL="342900" marR="0" rtl="0" algn="l">
              <a:spcBef>
                <a:spcPts val="520"/>
              </a:spcBef>
              <a:spcAft>
                <a:spcPts val="0"/>
              </a:spcAft>
              <a:buClr>
                <a:schemeClr val="dk1"/>
              </a:buClr>
              <a:buSzPts val="2600"/>
              <a:buFont typeface="Arial"/>
              <a:buChar char="•"/>
            </a:pPr>
            <a:r>
              <a:rPr lang="en-US" sz="2600">
                <a:solidFill>
                  <a:schemeClr val="dk1"/>
                </a:solidFill>
                <a:latin typeface="Calibri"/>
                <a:ea typeface="Calibri"/>
                <a:cs typeface="Calibri"/>
                <a:sym typeface="Calibri"/>
              </a:rPr>
              <a:t>This section will explain some of the most common types of bearings.</a:t>
            </a:r>
            <a:endParaRPr/>
          </a:p>
        </p:txBody>
      </p:sp>
      <p:sp>
        <p:nvSpPr>
          <p:cNvPr id="482" name="Google Shape;482;p7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72"/>
          <p:cNvSpPr txBox="1"/>
          <p:nvPr>
            <p:ph type="title"/>
          </p:nvPr>
        </p:nvSpPr>
        <p:spPr>
          <a:xfrm>
            <a:off x="0" y="47236"/>
            <a:ext cx="91440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Antifriction (Ball) Bearings</a:t>
            </a:r>
            <a:endParaRPr/>
          </a:p>
        </p:txBody>
      </p:sp>
      <p:sp>
        <p:nvSpPr>
          <p:cNvPr id="489" name="Google Shape;489;p72"/>
          <p:cNvSpPr txBox="1"/>
          <p:nvPr>
            <p:ph idx="1" type="body"/>
          </p:nvPr>
        </p:nvSpPr>
        <p:spPr>
          <a:xfrm>
            <a:off x="304800" y="1600201"/>
            <a:ext cx="8229600" cy="33528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008000"/>
              </a:buClr>
              <a:buSzPts val="3200"/>
              <a:buChar char="•"/>
            </a:pPr>
            <a:r>
              <a:rPr lang="en-US">
                <a:solidFill>
                  <a:srgbClr val="008000"/>
                </a:solidFill>
              </a:rPr>
              <a:t>Self Alignment Ball Bearing</a:t>
            </a:r>
            <a:endParaRPr>
              <a:solidFill>
                <a:srgbClr val="008000"/>
              </a:solidFill>
            </a:endParaRPr>
          </a:p>
          <a:p>
            <a:pPr indent="-342900" lvl="0" marL="342900" rtl="0" algn="l">
              <a:lnSpc>
                <a:spcPct val="90000"/>
              </a:lnSpc>
              <a:spcBef>
                <a:spcPts val="640"/>
              </a:spcBef>
              <a:spcAft>
                <a:spcPts val="0"/>
              </a:spcAft>
              <a:buClr>
                <a:srgbClr val="008000"/>
              </a:buClr>
              <a:buSzPts val="3200"/>
              <a:buChar char="•"/>
            </a:pPr>
            <a:r>
              <a:rPr lang="en-US">
                <a:solidFill>
                  <a:srgbClr val="008000"/>
                </a:solidFill>
              </a:rPr>
              <a:t>Ball Thrust Bearing</a:t>
            </a:r>
            <a:endParaRPr>
              <a:solidFill>
                <a:srgbClr val="008000"/>
              </a:solidFill>
            </a:endParaRPr>
          </a:p>
          <a:p>
            <a:pPr indent="-342900" lvl="0" marL="342900" rtl="0" algn="l">
              <a:lnSpc>
                <a:spcPct val="90000"/>
              </a:lnSpc>
              <a:spcBef>
                <a:spcPts val="640"/>
              </a:spcBef>
              <a:spcAft>
                <a:spcPts val="0"/>
              </a:spcAft>
              <a:buClr>
                <a:srgbClr val="008000"/>
              </a:buClr>
              <a:buSzPts val="3200"/>
              <a:buChar char="•"/>
            </a:pPr>
            <a:r>
              <a:rPr lang="en-US">
                <a:solidFill>
                  <a:srgbClr val="008000"/>
                </a:solidFill>
              </a:rPr>
              <a:t>Ball Bearing</a:t>
            </a:r>
            <a:endParaRPr>
              <a:solidFill>
                <a:srgbClr val="008000"/>
              </a:solidFill>
            </a:endParaRPr>
          </a:p>
          <a:p>
            <a:pPr indent="-342900" lvl="0" marL="342900" rtl="0" algn="l">
              <a:lnSpc>
                <a:spcPct val="90000"/>
              </a:lnSpc>
              <a:spcBef>
                <a:spcPts val="640"/>
              </a:spcBef>
              <a:spcAft>
                <a:spcPts val="0"/>
              </a:spcAft>
              <a:buClr>
                <a:srgbClr val="008000"/>
              </a:buClr>
              <a:buSzPts val="3200"/>
              <a:buChar char="•"/>
            </a:pPr>
            <a:r>
              <a:rPr lang="en-US">
                <a:solidFill>
                  <a:srgbClr val="008000"/>
                </a:solidFill>
              </a:rPr>
              <a:t>Single Row Bearing</a:t>
            </a:r>
            <a:endParaRPr>
              <a:solidFill>
                <a:srgbClr val="008000"/>
              </a:solidFill>
            </a:endParaRPr>
          </a:p>
          <a:p>
            <a:pPr indent="-342900" lvl="0" marL="342900" rtl="0" algn="l">
              <a:lnSpc>
                <a:spcPct val="90000"/>
              </a:lnSpc>
              <a:spcBef>
                <a:spcPts val="640"/>
              </a:spcBef>
              <a:spcAft>
                <a:spcPts val="0"/>
              </a:spcAft>
              <a:buClr>
                <a:srgbClr val="008000"/>
              </a:buClr>
              <a:buSzPts val="3200"/>
              <a:buChar char="•"/>
            </a:pPr>
            <a:r>
              <a:rPr lang="en-US">
                <a:solidFill>
                  <a:srgbClr val="008000"/>
                </a:solidFill>
              </a:rPr>
              <a:t>Double Row Bearing</a:t>
            </a:r>
            <a:endParaRPr>
              <a:solidFill>
                <a:srgbClr val="008000"/>
              </a:solidFill>
            </a:endParaRPr>
          </a:p>
          <a:p>
            <a:pPr indent="-342900" lvl="0" marL="342900" rtl="0" algn="l">
              <a:lnSpc>
                <a:spcPct val="90000"/>
              </a:lnSpc>
              <a:spcBef>
                <a:spcPts val="640"/>
              </a:spcBef>
              <a:spcAft>
                <a:spcPts val="0"/>
              </a:spcAft>
              <a:buClr>
                <a:srgbClr val="008000"/>
              </a:buClr>
              <a:buSzPts val="3200"/>
              <a:buChar char="•"/>
            </a:pPr>
            <a:r>
              <a:rPr lang="en-US">
                <a:solidFill>
                  <a:srgbClr val="008000"/>
                </a:solidFill>
              </a:rPr>
              <a:t>Radial Thrust Bearing</a:t>
            </a:r>
            <a:endParaRPr>
              <a:solidFill>
                <a:srgbClr val="008000"/>
              </a:solidFill>
            </a:endParaRPr>
          </a:p>
        </p:txBody>
      </p:sp>
      <p:pic>
        <p:nvPicPr>
          <p:cNvPr descr="639px-Ball_Bearing_(PSF).png" id="490" name="Google Shape;490;p72"/>
          <p:cNvPicPr preferRelativeResize="0"/>
          <p:nvPr/>
        </p:nvPicPr>
        <p:blipFill rotWithShape="1">
          <a:blip r:embed="rId3">
            <a:alphaModFix/>
          </a:blip>
          <a:srcRect b="4762" l="8942" r="8339" t="7142"/>
          <a:stretch/>
        </p:blipFill>
        <p:spPr>
          <a:xfrm>
            <a:off x="5791200" y="2286000"/>
            <a:ext cx="2819400" cy="2819400"/>
          </a:xfrm>
          <a:prstGeom prst="rect">
            <a:avLst/>
          </a:prstGeom>
          <a:noFill/>
          <a:ln>
            <a:noFill/>
          </a:ln>
        </p:spPr>
      </p:pic>
      <p:sp>
        <p:nvSpPr>
          <p:cNvPr id="491" name="Google Shape;491;p7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73"/>
          <p:cNvSpPr txBox="1"/>
          <p:nvPr>
            <p:ph type="title"/>
          </p:nvPr>
        </p:nvSpPr>
        <p:spPr>
          <a:xfrm>
            <a:off x="228600" y="20714"/>
            <a:ext cx="8686800" cy="990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Roller Bearings</a:t>
            </a:r>
            <a:endParaRPr/>
          </a:p>
        </p:txBody>
      </p:sp>
      <p:sp>
        <p:nvSpPr>
          <p:cNvPr id="498" name="Google Shape;498;p73"/>
          <p:cNvSpPr txBox="1"/>
          <p:nvPr>
            <p:ph idx="1" type="body"/>
          </p:nvPr>
        </p:nvSpPr>
        <p:spPr>
          <a:xfrm>
            <a:off x="457200" y="1447800"/>
            <a:ext cx="8229600" cy="4449763"/>
          </a:xfrm>
          <a:prstGeom prst="rect">
            <a:avLst/>
          </a:prstGeom>
          <a:noFill/>
          <a:ln>
            <a:noFill/>
          </a:ln>
        </p:spPr>
        <p:txBody>
          <a:bodyPr anchorCtr="0" anchor="t" bIns="45700" lIns="91425" spcFirstLastPara="1" rIns="91425" wrap="square" tIns="45700">
            <a:normAutofit/>
          </a:bodyPr>
          <a:lstStyle/>
          <a:p>
            <a:pPr indent="-342900" lvl="0" marL="342900" rtl="0" algn="ctr">
              <a:spcBef>
                <a:spcPts val="0"/>
              </a:spcBef>
              <a:spcAft>
                <a:spcPts val="0"/>
              </a:spcAft>
              <a:buClr>
                <a:srgbClr val="008000"/>
              </a:buClr>
              <a:buSzPts val="3200"/>
              <a:buFont typeface="Calibri"/>
              <a:buNone/>
            </a:pPr>
            <a:r>
              <a:rPr lang="en-US">
                <a:solidFill>
                  <a:srgbClr val="008000"/>
                </a:solidFill>
              </a:rPr>
              <a:t>1. Cylindrical Roller Bearing</a:t>
            </a:r>
            <a:endParaRPr>
              <a:solidFill>
                <a:srgbClr val="008000"/>
              </a:solidFill>
            </a:endParaRPr>
          </a:p>
          <a:p>
            <a:pPr indent="-139700" lvl="0" marL="342900" rtl="0" algn="l">
              <a:spcBef>
                <a:spcPts val="640"/>
              </a:spcBef>
              <a:spcAft>
                <a:spcPts val="0"/>
              </a:spcAft>
              <a:buClr>
                <a:schemeClr val="dk1"/>
              </a:buClr>
              <a:buSzPts val="3200"/>
              <a:buNone/>
            </a:pPr>
            <a:r>
              <a:t/>
            </a:r>
            <a:endParaRPr>
              <a:solidFill>
                <a:srgbClr val="008000"/>
              </a:solidFill>
            </a:endParaRPr>
          </a:p>
          <a:p>
            <a:pPr indent="-139700" lvl="0" marL="342900" rtl="0" algn="l">
              <a:spcBef>
                <a:spcPts val="640"/>
              </a:spcBef>
              <a:spcAft>
                <a:spcPts val="0"/>
              </a:spcAft>
              <a:buClr>
                <a:schemeClr val="dk1"/>
              </a:buClr>
              <a:buSzPts val="3200"/>
              <a:buNone/>
            </a:pPr>
            <a:r>
              <a:t/>
            </a:r>
            <a:endParaRPr>
              <a:solidFill>
                <a:srgbClr val="008000"/>
              </a:solidFill>
            </a:endParaRPr>
          </a:p>
          <a:p>
            <a:pPr indent="-139700" lvl="0" marL="342900" rtl="0" algn="ctr">
              <a:spcBef>
                <a:spcPts val="640"/>
              </a:spcBef>
              <a:spcAft>
                <a:spcPts val="0"/>
              </a:spcAft>
              <a:buClr>
                <a:schemeClr val="dk1"/>
              </a:buClr>
              <a:buSzPts val="3200"/>
              <a:buNone/>
            </a:pPr>
            <a:r>
              <a:t/>
            </a:r>
            <a:endParaRPr>
              <a:solidFill>
                <a:srgbClr val="008000"/>
              </a:solidFill>
            </a:endParaRPr>
          </a:p>
          <a:p>
            <a:pPr indent="-342900" lvl="0" marL="342900" rtl="0" algn="ctr">
              <a:spcBef>
                <a:spcPts val="640"/>
              </a:spcBef>
              <a:spcAft>
                <a:spcPts val="0"/>
              </a:spcAft>
              <a:buClr>
                <a:srgbClr val="008000"/>
              </a:buClr>
              <a:buSzPts val="3200"/>
              <a:buFont typeface="Calibri"/>
              <a:buNone/>
            </a:pPr>
            <a:r>
              <a:rPr lang="en-US">
                <a:solidFill>
                  <a:srgbClr val="008000"/>
                </a:solidFill>
              </a:rPr>
              <a:t>2. Spherical Roller Bearing</a:t>
            </a:r>
            <a:endParaRPr>
              <a:solidFill>
                <a:srgbClr val="008000"/>
              </a:solidFill>
            </a:endParaRPr>
          </a:p>
          <a:p>
            <a:pPr indent="-342900" lvl="0" marL="342900" rtl="0" algn="l">
              <a:spcBef>
                <a:spcPts val="640"/>
              </a:spcBef>
              <a:spcAft>
                <a:spcPts val="0"/>
              </a:spcAft>
              <a:buClr>
                <a:schemeClr val="dk1"/>
              </a:buClr>
              <a:buSzPts val="3200"/>
              <a:buFont typeface="Calibri"/>
              <a:buNone/>
            </a:pPr>
            <a:r>
              <a:rPr lang="en-US"/>
              <a:t>	</a:t>
            </a:r>
            <a:endParaRPr/>
          </a:p>
          <a:p>
            <a:pPr indent="-342900" lvl="0" marL="342900" rtl="0" algn="l">
              <a:spcBef>
                <a:spcPts val="640"/>
              </a:spcBef>
              <a:spcAft>
                <a:spcPts val="0"/>
              </a:spcAft>
              <a:buClr>
                <a:schemeClr val="dk1"/>
              </a:buClr>
              <a:buSzPts val="3200"/>
              <a:buFont typeface="Calibri"/>
              <a:buNone/>
            </a:pPr>
            <a:r>
              <a:t/>
            </a:r>
            <a:endParaRPr/>
          </a:p>
        </p:txBody>
      </p:sp>
      <p:sp>
        <p:nvSpPr>
          <p:cNvPr id="499" name="Google Shape;499;p73"/>
          <p:cNvSpPr/>
          <p:nvPr/>
        </p:nvSpPr>
        <p:spPr>
          <a:xfrm>
            <a:off x="0" y="0"/>
            <a:ext cx="9144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ttp://www.thisoldtractor.com/gtbender/mg_images/bearing_diagram_roller_cylindrical.gif" id="500" name="Google Shape;500;p73"/>
          <p:cNvPicPr preferRelativeResize="0"/>
          <p:nvPr/>
        </p:nvPicPr>
        <p:blipFill rotWithShape="1">
          <a:blip r:embed="rId3">
            <a:alphaModFix/>
          </a:blip>
          <a:srcRect b="0" l="0" r="0" t="0"/>
          <a:stretch/>
        </p:blipFill>
        <p:spPr>
          <a:xfrm>
            <a:off x="1828800" y="2514600"/>
            <a:ext cx="5715000" cy="1228725"/>
          </a:xfrm>
          <a:prstGeom prst="rect">
            <a:avLst/>
          </a:prstGeom>
          <a:noFill/>
          <a:ln>
            <a:noFill/>
          </a:ln>
        </p:spPr>
      </p:pic>
      <p:pic>
        <p:nvPicPr>
          <p:cNvPr descr="bearing_diagram_roller_spherical" id="501" name="Google Shape;501;p73"/>
          <p:cNvPicPr preferRelativeResize="0"/>
          <p:nvPr/>
        </p:nvPicPr>
        <p:blipFill rotWithShape="1">
          <a:blip r:embed="rId4">
            <a:alphaModFix/>
          </a:blip>
          <a:srcRect b="0" l="0" r="0" t="0"/>
          <a:stretch/>
        </p:blipFill>
        <p:spPr>
          <a:xfrm>
            <a:off x="1828800" y="4544458"/>
            <a:ext cx="5715000" cy="1231900"/>
          </a:xfrm>
          <a:prstGeom prst="rect">
            <a:avLst/>
          </a:prstGeom>
          <a:noFill/>
          <a:ln>
            <a:noFill/>
          </a:ln>
        </p:spPr>
      </p:pic>
      <p:sp>
        <p:nvSpPr>
          <p:cNvPr id="502" name="Google Shape;502;p7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74"/>
          <p:cNvSpPr txBox="1"/>
          <p:nvPr>
            <p:ph type="title"/>
          </p:nvPr>
        </p:nvSpPr>
        <p:spPr>
          <a:xfrm>
            <a:off x="0" y="0"/>
            <a:ext cx="9144000" cy="84701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Roller Bearings </a:t>
            </a:r>
            <a:r>
              <a:rPr lang="en-US" sz="2800"/>
              <a:t>(Cont’d.)</a:t>
            </a:r>
            <a:endParaRPr sz="2800"/>
          </a:p>
        </p:txBody>
      </p:sp>
      <p:sp>
        <p:nvSpPr>
          <p:cNvPr id="509" name="Google Shape;509;p7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8000"/>
              </a:buClr>
              <a:buSzPts val="3200"/>
              <a:buNone/>
            </a:pPr>
            <a:r>
              <a:rPr lang="en-US">
                <a:solidFill>
                  <a:srgbClr val="008000"/>
                </a:solidFill>
              </a:rPr>
              <a:t>3. Taper Roller Bearing</a:t>
            </a:r>
            <a:endParaRPr>
              <a:solidFill>
                <a:srgbClr val="008000"/>
              </a:solidFill>
            </a:endParaRPr>
          </a:p>
          <a:p>
            <a:pPr indent="-139700" lvl="0" marL="342900" rtl="0" algn="ctr">
              <a:spcBef>
                <a:spcPts val="640"/>
              </a:spcBef>
              <a:spcAft>
                <a:spcPts val="0"/>
              </a:spcAft>
              <a:buClr>
                <a:schemeClr val="dk1"/>
              </a:buClr>
              <a:buSzPts val="3200"/>
              <a:buNone/>
            </a:pPr>
            <a:r>
              <a:t/>
            </a:r>
            <a:endParaRPr>
              <a:solidFill>
                <a:srgbClr val="008000"/>
              </a:solidFill>
            </a:endParaRPr>
          </a:p>
          <a:p>
            <a:pPr indent="-139700" lvl="0" marL="342900" rtl="0" algn="l">
              <a:spcBef>
                <a:spcPts val="640"/>
              </a:spcBef>
              <a:spcAft>
                <a:spcPts val="0"/>
              </a:spcAft>
              <a:buClr>
                <a:schemeClr val="dk1"/>
              </a:buClr>
              <a:buSzPts val="3200"/>
              <a:buNone/>
            </a:pPr>
            <a:r>
              <a:t/>
            </a:r>
            <a:endParaRPr>
              <a:solidFill>
                <a:srgbClr val="008000"/>
              </a:solidFill>
            </a:endParaRPr>
          </a:p>
          <a:p>
            <a:pPr indent="-139700" lvl="0" marL="342900" rtl="0" algn="ctr">
              <a:spcBef>
                <a:spcPts val="640"/>
              </a:spcBef>
              <a:spcAft>
                <a:spcPts val="0"/>
              </a:spcAft>
              <a:buClr>
                <a:schemeClr val="dk1"/>
              </a:buClr>
              <a:buSzPts val="3200"/>
              <a:buNone/>
            </a:pPr>
            <a:r>
              <a:t/>
            </a:r>
            <a:endParaRPr>
              <a:solidFill>
                <a:srgbClr val="008000"/>
              </a:solidFill>
            </a:endParaRPr>
          </a:p>
        </p:txBody>
      </p:sp>
      <p:pic>
        <p:nvPicPr>
          <p:cNvPr descr="bearing_diagram_roller_tapered" id="510" name="Google Shape;510;p74"/>
          <p:cNvPicPr preferRelativeResize="0"/>
          <p:nvPr/>
        </p:nvPicPr>
        <p:blipFill rotWithShape="1">
          <a:blip r:embed="rId3">
            <a:alphaModFix/>
          </a:blip>
          <a:srcRect b="0" l="0" r="0" t="0"/>
          <a:stretch/>
        </p:blipFill>
        <p:spPr>
          <a:xfrm>
            <a:off x="1905000" y="2895600"/>
            <a:ext cx="5715000" cy="1231900"/>
          </a:xfrm>
          <a:prstGeom prst="rect">
            <a:avLst/>
          </a:prstGeom>
          <a:noFill/>
          <a:ln>
            <a:noFill/>
          </a:ln>
        </p:spPr>
      </p:pic>
      <p:sp>
        <p:nvSpPr>
          <p:cNvPr id="511" name="Google Shape;511;p7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75"/>
          <p:cNvSpPr txBox="1"/>
          <p:nvPr>
            <p:ph type="title"/>
          </p:nvPr>
        </p:nvSpPr>
        <p:spPr>
          <a:xfrm>
            <a:off x="0" y="16415"/>
            <a:ext cx="9144000" cy="83107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Plain Bearings</a:t>
            </a:r>
            <a:endParaRPr/>
          </a:p>
        </p:txBody>
      </p:sp>
      <p:sp>
        <p:nvSpPr>
          <p:cNvPr id="518" name="Google Shape;518;p75"/>
          <p:cNvSpPr txBox="1"/>
          <p:nvPr>
            <p:ph idx="1" type="body"/>
          </p:nvPr>
        </p:nvSpPr>
        <p:spPr>
          <a:xfrm>
            <a:off x="381000" y="1371601"/>
            <a:ext cx="4419600" cy="2667000"/>
          </a:xfrm>
          <a:prstGeom prst="rect">
            <a:avLst/>
          </a:prstGeom>
          <a:noFill/>
          <a:ln>
            <a:noFill/>
          </a:ln>
        </p:spPr>
        <p:txBody>
          <a:bodyPr anchorCtr="0" anchor="t" bIns="45700" lIns="91425" spcFirstLastPara="1" rIns="91425" wrap="square" tIns="45700">
            <a:normAutofit/>
          </a:bodyPr>
          <a:lstStyle/>
          <a:p>
            <a:pPr indent="-609600" lvl="0" marL="609600" rtl="0" algn="l">
              <a:spcBef>
                <a:spcPts val="0"/>
              </a:spcBef>
              <a:spcAft>
                <a:spcPts val="0"/>
              </a:spcAft>
              <a:buClr>
                <a:srgbClr val="008000"/>
              </a:buClr>
              <a:buSzPts val="3200"/>
              <a:buChar char="•"/>
            </a:pPr>
            <a:r>
              <a:rPr lang="en-US">
                <a:solidFill>
                  <a:srgbClr val="008000"/>
                </a:solidFill>
              </a:rPr>
              <a:t>Solid Bearing</a:t>
            </a:r>
            <a:endParaRPr>
              <a:solidFill>
                <a:srgbClr val="008000"/>
              </a:solidFill>
            </a:endParaRPr>
          </a:p>
          <a:p>
            <a:pPr indent="-609600" lvl="0" marL="609600" rtl="0" algn="l">
              <a:spcBef>
                <a:spcPts val="640"/>
              </a:spcBef>
              <a:spcAft>
                <a:spcPts val="0"/>
              </a:spcAft>
              <a:buClr>
                <a:srgbClr val="008000"/>
              </a:buClr>
              <a:buSzPts val="3200"/>
              <a:buChar char="•"/>
            </a:pPr>
            <a:r>
              <a:rPr lang="en-US">
                <a:solidFill>
                  <a:srgbClr val="008000"/>
                </a:solidFill>
              </a:rPr>
              <a:t>Half Bearing</a:t>
            </a:r>
            <a:endParaRPr>
              <a:solidFill>
                <a:srgbClr val="008000"/>
              </a:solidFill>
            </a:endParaRPr>
          </a:p>
          <a:p>
            <a:pPr indent="-609600" lvl="0" marL="609600" rtl="0" algn="l">
              <a:spcBef>
                <a:spcPts val="640"/>
              </a:spcBef>
              <a:spcAft>
                <a:spcPts val="0"/>
              </a:spcAft>
              <a:buClr>
                <a:srgbClr val="008000"/>
              </a:buClr>
              <a:buSzPts val="3200"/>
              <a:buChar char="•"/>
            </a:pPr>
            <a:r>
              <a:rPr lang="en-US">
                <a:solidFill>
                  <a:srgbClr val="008000"/>
                </a:solidFill>
              </a:rPr>
              <a:t>Split Bearing</a:t>
            </a:r>
            <a:endParaRPr>
              <a:solidFill>
                <a:srgbClr val="008000"/>
              </a:solidFill>
            </a:endParaRPr>
          </a:p>
          <a:p>
            <a:pPr indent="-609600" lvl="0" marL="609600" rtl="0" algn="l">
              <a:spcBef>
                <a:spcPts val="640"/>
              </a:spcBef>
              <a:spcAft>
                <a:spcPts val="0"/>
              </a:spcAft>
              <a:buClr>
                <a:srgbClr val="008000"/>
              </a:buClr>
              <a:buSzPts val="3200"/>
              <a:buChar char="•"/>
            </a:pPr>
            <a:r>
              <a:rPr lang="en-US">
                <a:solidFill>
                  <a:srgbClr val="008000"/>
                </a:solidFill>
              </a:rPr>
              <a:t>Synthetic Bearing</a:t>
            </a:r>
            <a:endParaRPr>
              <a:solidFill>
                <a:srgbClr val="008000"/>
              </a:solidFill>
            </a:endParaRPr>
          </a:p>
        </p:txBody>
      </p:sp>
      <p:pic>
        <p:nvPicPr>
          <p:cNvPr descr="478px-LagerbuchsenUfbastel.jpg" id="519" name="Google Shape;519;p75"/>
          <p:cNvPicPr preferRelativeResize="0"/>
          <p:nvPr/>
        </p:nvPicPr>
        <p:blipFill rotWithShape="1">
          <a:blip r:embed="rId3">
            <a:alphaModFix/>
          </a:blip>
          <a:srcRect b="0" l="0" r="0" t="0"/>
          <a:stretch/>
        </p:blipFill>
        <p:spPr>
          <a:xfrm>
            <a:off x="4876800" y="1752600"/>
            <a:ext cx="3156712" cy="3962400"/>
          </a:xfrm>
          <a:prstGeom prst="rect">
            <a:avLst/>
          </a:prstGeom>
          <a:noFill/>
          <a:ln>
            <a:noFill/>
          </a:ln>
          <a:effectLst>
            <a:outerShdw blurRad="292100" rotWithShape="0" algn="tl" dir="2700000" dist="139700">
              <a:srgbClr val="333333">
                <a:alpha val="64705"/>
              </a:srgbClr>
            </a:outerShdw>
          </a:effectLst>
        </p:spPr>
      </p:pic>
      <p:sp>
        <p:nvSpPr>
          <p:cNvPr id="520" name="Google Shape;520;p7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76"/>
          <p:cNvSpPr txBox="1"/>
          <p:nvPr>
            <p:ph type="ctrTitle"/>
          </p:nvPr>
        </p:nvSpPr>
        <p:spPr>
          <a:xfrm>
            <a:off x="0" y="0"/>
            <a:ext cx="9144000" cy="80288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rPr>
              <a:t>Rated Life of Common Bearings</a:t>
            </a:r>
            <a:br>
              <a:rPr lang="en-US" sz="4000">
                <a:solidFill>
                  <a:schemeClr val="dk1"/>
                </a:solidFill>
              </a:rPr>
            </a:br>
            <a:endParaRPr sz="4000">
              <a:solidFill>
                <a:schemeClr val="dk1"/>
              </a:solidFill>
            </a:endParaRPr>
          </a:p>
        </p:txBody>
      </p:sp>
      <p:graphicFrame>
        <p:nvGraphicFramePr>
          <p:cNvPr id="527" name="Google Shape;527;p76"/>
          <p:cNvGraphicFramePr/>
          <p:nvPr/>
        </p:nvGraphicFramePr>
        <p:xfrm>
          <a:off x="457200" y="1629402"/>
          <a:ext cx="3000000" cy="3000000"/>
        </p:xfrm>
        <a:graphic>
          <a:graphicData uri="http://schemas.openxmlformats.org/drawingml/2006/table">
            <a:tbl>
              <a:tblPr>
                <a:noFill/>
                <a:tableStyleId>{D00ABB24-7FDA-4F40-9423-7FA76B6FBAFF}</a:tableStyleId>
              </a:tblPr>
              <a:tblGrid>
                <a:gridCol w="5773750"/>
                <a:gridCol w="2455850"/>
              </a:tblGrid>
              <a:tr h="771525">
                <a:tc>
                  <a:txBody>
                    <a:bodyPr/>
                    <a:lstStyle/>
                    <a:p>
                      <a:pPr indent="0" lvl="0" marL="0" marR="0" rtl="0" algn="ctr">
                        <a:lnSpc>
                          <a:spcPct val="100000"/>
                        </a:lnSpc>
                        <a:spcBef>
                          <a:spcPts val="0"/>
                        </a:spcBef>
                        <a:spcAft>
                          <a:spcPts val="0"/>
                        </a:spcAft>
                        <a:buClr>
                          <a:schemeClr val="dk1"/>
                        </a:buClr>
                        <a:buSzPts val="1400"/>
                        <a:buFont typeface="Times New Roman"/>
                        <a:buNone/>
                      </a:pPr>
                      <a:r>
                        <a:rPr b="1" i="0" lang="en-US" sz="1400" u="none" cap="none" strike="noStrike">
                          <a:solidFill>
                            <a:schemeClr val="dk1"/>
                          </a:solidFill>
                          <a:latin typeface="Times New Roman"/>
                          <a:ea typeface="Times New Roman"/>
                          <a:cs typeface="Times New Roman"/>
                          <a:sym typeface="Times New Roman"/>
                        </a:rPr>
                        <a:t>Machine Usage Type</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CC99"/>
                    </a:solidFill>
                  </a:tcPr>
                </a:tc>
                <a:tc>
                  <a:txBody>
                    <a:bodyPr/>
                    <a:lstStyle/>
                    <a:p>
                      <a:pPr indent="0" lvl="0" marL="0" marR="0" rtl="0" algn="ctr">
                        <a:lnSpc>
                          <a:spcPct val="100000"/>
                        </a:lnSpc>
                        <a:spcBef>
                          <a:spcPts val="0"/>
                        </a:spcBef>
                        <a:spcAft>
                          <a:spcPts val="0"/>
                        </a:spcAft>
                        <a:buClr>
                          <a:schemeClr val="dk1"/>
                        </a:buClr>
                        <a:buSzPts val="1400"/>
                        <a:buFont typeface="Times New Roman"/>
                        <a:buNone/>
                      </a:pPr>
                      <a:r>
                        <a:rPr b="1" i="0" lang="en-US" sz="1400" u="none" cap="none" strike="noStrike">
                          <a:solidFill>
                            <a:schemeClr val="dk1"/>
                          </a:solidFill>
                          <a:latin typeface="Times New Roman"/>
                          <a:ea typeface="Times New Roman"/>
                          <a:cs typeface="Times New Roman"/>
                          <a:sym typeface="Times New Roman"/>
                        </a:rPr>
                        <a:t>Life Required of Bearings (Hours)</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CC99"/>
                    </a:solidFill>
                  </a:tcPr>
                </a:tc>
              </a:tr>
              <a:tr h="455625">
                <a:tc>
                  <a:txBody>
                    <a:bodyPr/>
                    <a:lstStyle/>
                    <a:p>
                      <a:pPr indent="0" lvl="0" marL="0" marR="0" rtl="0" algn="l">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household appliances — intermittent use</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E"/>
                    </a:solidFill>
                  </a:tcPr>
                </a:tc>
                <a:tc>
                  <a:txBody>
                    <a:bodyPr/>
                    <a:lstStyle/>
                    <a:p>
                      <a:pPr indent="0" lvl="0" marL="0" marR="0" rtl="0" algn="r">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300 - 3000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E"/>
                    </a:solidFill>
                  </a:tcPr>
                </a:tc>
              </a:tr>
              <a:tr h="455625">
                <a:tc>
                  <a:txBody>
                    <a:bodyPr/>
                    <a:lstStyle/>
                    <a:p>
                      <a:pPr indent="0" lvl="0" marL="0" marR="0" rtl="0" algn="l">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hand tools, construction equipment — short period use</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0"/>
                    </a:solidFill>
                  </a:tcPr>
                </a:tc>
                <a:tc>
                  <a:txBody>
                    <a:bodyPr/>
                    <a:lstStyle/>
                    <a:p>
                      <a:pPr indent="0" lvl="0" marL="0" marR="0" rtl="0" algn="r">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3000 - 8000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0"/>
                    </a:solidFill>
                  </a:tcPr>
                </a:tc>
              </a:tr>
              <a:tr h="455625">
                <a:tc>
                  <a:txBody>
                    <a:bodyPr/>
                    <a:lstStyle/>
                    <a:p>
                      <a:pPr indent="0" lvl="0" marL="0" marR="0" rtl="0" algn="l">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lifts, cranes — high reliability for short periods</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E"/>
                    </a:solidFill>
                  </a:tcPr>
                </a:tc>
                <a:tc>
                  <a:txBody>
                    <a:bodyPr/>
                    <a:lstStyle/>
                    <a:p>
                      <a:pPr indent="0" lvl="0" marL="0" marR="0" rtl="0" algn="r">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8000 - 12000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E"/>
                    </a:solidFill>
                  </a:tcPr>
                </a:tc>
              </a:tr>
              <a:tr h="455625">
                <a:tc>
                  <a:txBody>
                    <a:bodyPr/>
                    <a:lstStyle/>
                    <a:p>
                      <a:pPr indent="0" lvl="0" marL="0" marR="0" rtl="0" algn="l">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8h/day gears, motors — full day partial use</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0"/>
                    </a:solidFill>
                  </a:tcPr>
                </a:tc>
                <a:tc>
                  <a:txBody>
                    <a:bodyPr/>
                    <a:lstStyle/>
                    <a:p>
                      <a:pPr indent="0" lvl="0" marL="0" marR="0" rtl="0" algn="r">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10000 - 25000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0"/>
                    </a:solidFill>
                  </a:tcPr>
                </a:tc>
              </a:tr>
              <a:tr h="455625">
                <a:tc>
                  <a:txBody>
                    <a:bodyPr/>
                    <a:lstStyle/>
                    <a:p>
                      <a:pPr indent="0" lvl="0" marL="0" marR="0" rtl="0" algn="l">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8h/day machine tools, fans — full day full use</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E"/>
                    </a:solidFill>
                  </a:tcPr>
                </a:tc>
                <a:tc>
                  <a:txBody>
                    <a:bodyPr/>
                    <a:lstStyle/>
                    <a:p>
                      <a:pPr indent="0" lvl="0" marL="0" marR="0" rtl="0" algn="r">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20000 - 30000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E"/>
                    </a:solidFill>
                  </a:tcPr>
                </a:tc>
              </a:tr>
              <a:tr h="455625">
                <a:tc>
                  <a:txBody>
                    <a:bodyPr/>
                    <a:lstStyle/>
                    <a:p>
                      <a:pPr indent="0" lvl="0" marL="0" marR="0" rtl="0" algn="l">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continuous use</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0"/>
                    </a:solidFill>
                  </a:tcPr>
                </a:tc>
                <a:tc>
                  <a:txBody>
                    <a:bodyPr/>
                    <a:lstStyle/>
                    <a:p>
                      <a:pPr indent="0" lvl="0" marL="0" marR="0" rtl="0" algn="r">
                        <a:lnSpc>
                          <a:spcPct val="100000"/>
                        </a:lnSpc>
                        <a:spcBef>
                          <a:spcPts val="0"/>
                        </a:spcBef>
                        <a:spcAft>
                          <a:spcPts val="0"/>
                        </a:spcAft>
                        <a:buClr>
                          <a:schemeClr val="dk1"/>
                        </a:buClr>
                        <a:buSzPts val="1400"/>
                        <a:buFont typeface="Times New Roman"/>
                        <a:buNone/>
                      </a:pPr>
                      <a:r>
                        <a:rPr b="0" i="0" lang="en-US" sz="1400" u="none" cap="none" strike="noStrike">
                          <a:solidFill>
                            <a:schemeClr val="dk1"/>
                          </a:solidFill>
                          <a:latin typeface="Times New Roman"/>
                          <a:ea typeface="Times New Roman"/>
                          <a:cs typeface="Times New Roman"/>
                          <a:sym typeface="Times New Roman"/>
                        </a:rPr>
                        <a:t>40000 - 50000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EEEE0"/>
                    </a:solidFill>
                  </a:tcPr>
                </a:tc>
              </a:tr>
            </a:tbl>
          </a:graphicData>
        </a:graphic>
      </p:graphicFrame>
      <p:sp>
        <p:nvSpPr>
          <p:cNvPr id="528" name="Google Shape;528;p76"/>
          <p:cNvSpPr/>
          <p:nvPr/>
        </p:nvSpPr>
        <p:spPr>
          <a:xfrm>
            <a:off x="0" y="4891088"/>
            <a:ext cx="9144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9" name="Google Shape;529;p7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77"/>
          <p:cNvSpPr txBox="1"/>
          <p:nvPr>
            <p:ph type="title"/>
          </p:nvPr>
        </p:nvSpPr>
        <p:spPr>
          <a:xfrm>
            <a:off x="0" y="25068"/>
            <a:ext cx="9144000" cy="81049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Bearing Loads</a:t>
            </a:r>
            <a:endParaRPr sz="4000"/>
          </a:p>
        </p:txBody>
      </p:sp>
      <p:grpSp>
        <p:nvGrpSpPr>
          <p:cNvPr id="536" name="Google Shape;536;p77"/>
          <p:cNvGrpSpPr/>
          <p:nvPr/>
        </p:nvGrpSpPr>
        <p:grpSpPr>
          <a:xfrm>
            <a:off x="2598682" y="1280843"/>
            <a:ext cx="4745830" cy="4510627"/>
            <a:chOff x="3200400" y="1271544"/>
            <a:chExt cx="5645903" cy="4754163"/>
          </a:xfrm>
        </p:grpSpPr>
        <p:pic>
          <p:nvPicPr>
            <p:cNvPr descr="516px-Spherical-roller-bearing_double-row_din635-t2.png" id="537" name="Google Shape;537;p77"/>
            <p:cNvPicPr preferRelativeResize="0"/>
            <p:nvPr/>
          </p:nvPicPr>
          <p:blipFill rotWithShape="1">
            <a:blip r:embed="rId3">
              <a:alphaModFix/>
            </a:blip>
            <a:srcRect b="0" l="0" r="0" t="0"/>
            <a:stretch/>
          </p:blipFill>
          <p:spPr>
            <a:xfrm>
              <a:off x="3200400" y="2133600"/>
              <a:ext cx="3352800" cy="3892107"/>
            </a:xfrm>
            <a:prstGeom prst="rect">
              <a:avLst/>
            </a:prstGeom>
            <a:noFill/>
            <a:ln>
              <a:noFill/>
            </a:ln>
          </p:spPr>
        </p:pic>
        <p:sp>
          <p:nvSpPr>
            <p:cNvPr id="538" name="Google Shape;538;p77"/>
            <p:cNvSpPr txBox="1"/>
            <p:nvPr/>
          </p:nvSpPr>
          <p:spPr>
            <a:xfrm>
              <a:off x="3931527" y="1271544"/>
              <a:ext cx="1676399" cy="3464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Radial Load</a:t>
              </a:r>
              <a:endParaRPr sz="1800">
                <a:solidFill>
                  <a:schemeClr val="dk1"/>
                </a:solidFill>
                <a:latin typeface="Calibri"/>
                <a:ea typeface="Calibri"/>
                <a:cs typeface="Calibri"/>
                <a:sym typeface="Calibri"/>
              </a:endParaRPr>
            </a:p>
          </p:txBody>
        </p:sp>
        <p:sp>
          <p:nvSpPr>
            <p:cNvPr id="539" name="Google Shape;539;p77"/>
            <p:cNvSpPr/>
            <p:nvPr/>
          </p:nvSpPr>
          <p:spPr>
            <a:xfrm>
              <a:off x="5181600" y="1828800"/>
              <a:ext cx="381000" cy="4572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0" name="Google Shape;540;p77"/>
            <p:cNvSpPr txBox="1"/>
            <p:nvPr/>
          </p:nvSpPr>
          <p:spPr>
            <a:xfrm>
              <a:off x="6477000" y="1600200"/>
              <a:ext cx="1981200" cy="74610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Combination Load</a:t>
              </a:r>
              <a:endParaRPr sz="1800">
                <a:solidFill>
                  <a:schemeClr val="dk1"/>
                </a:solidFill>
                <a:latin typeface="Calibri"/>
                <a:ea typeface="Calibri"/>
                <a:cs typeface="Calibri"/>
                <a:sym typeface="Calibri"/>
              </a:endParaRPr>
            </a:p>
          </p:txBody>
        </p:sp>
        <p:sp>
          <p:nvSpPr>
            <p:cNvPr id="541" name="Google Shape;541;p77"/>
            <p:cNvSpPr/>
            <p:nvPr/>
          </p:nvSpPr>
          <p:spPr>
            <a:xfrm rot="3236607">
              <a:off x="6471747" y="2134814"/>
              <a:ext cx="457200" cy="785929"/>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2" name="Google Shape;542;p77"/>
            <p:cNvSpPr txBox="1"/>
            <p:nvPr/>
          </p:nvSpPr>
          <p:spPr>
            <a:xfrm>
              <a:off x="7169903" y="3977312"/>
              <a:ext cx="1676400" cy="3464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Thrust Load</a:t>
              </a:r>
              <a:endParaRPr sz="1800">
                <a:solidFill>
                  <a:schemeClr val="dk1"/>
                </a:solidFill>
                <a:latin typeface="Calibri"/>
                <a:ea typeface="Calibri"/>
                <a:cs typeface="Calibri"/>
                <a:sym typeface="Calibri"/>
              </a:endParaRPr>
            </a:p>
          </p:txBody>
        </p:sp>
        <p:sp>
          <p:nvSpPr>
            <p:cNvPr id="543" name="Google Shape;543;p77"/>
            <p:cNvSpPr/>
            <p:nvPr/>
          </p:nvSpPr>
          <p:spPr>
            <a:xfrm rot="10800000">
              <a:off x="6324600" y="4038600"/>
              <a:ext cx="990600" cy="5334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44" name="Google Shape;544;p7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78"/>
          <p:cNvSpPr txBox="1"/>
          <p:nvPr>
            <p:ph type="title"/>
          </p:nvPr>
        </p:nvSpPr>
        <p:spPr>
          <a:xfrm>
            <a:off x="0" y="0"/>
            <a:ext cx="9144000" cy="84082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Radial Load</a:t>
            </a:r>
            <a:endParaRPr/>
          </a:p>
        </p:txBody>
      </p:sp>
      <p:sp>
        <p:nvSpPr>
          <p:cNvPr id="551" name="Google Shape;551;p78"/>
          <p:cNvSpPr txBox="1"/>
          <p:nvPr>
            <p:ph idx="1" type="body"/>
          </p:nvPr>
        </p:nvSpPr>
        <p:spPr>
          <a:xfrm>
            <a:off x="304800" y="1066800"/>
            <a:ext cx="8534400" cy="3657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8000"/>
              </a:buClr>
              <a:buSzPts val="3200"/>
              <a:buNone/>
            </a:pPr>
            <a:r>
              <a:rPr lang="en-US">
                <a:solidFill>
                  <a:srgbClr val="008000"/>
                </a:solidFill>
              </a:rPr>
              <a:t>The Radial load of a bearing means that the pressure of the load being applied to the bearing is perpendicular to the axis of the shaft the bearing is mounted to.  In this case the load is 90 degrees from the shaft itself.</a:t>
            </a:r>
            <a:r>
              <a:rPr lang="en-US" sz="2800">
                <a:solidFill>
                  <a:srgbClr val="008000"/>
                </a:solidFill>
              </a:rPr>
              <a:t>   </a:t>
            </a:r>
            <a:endParaRPr/>
          </a:p>
          <a:p>
            <a:pPr indent="-609600" lvl="0" marL="609600" rtl="0" algn="l">
              <a:spcBef>
                <a:spcPts val="560"/>
              </a:spcBef>
              <a:spcAft>
                <a:spcPts val="0"/>
              </a:spcAft>
              <a:buClr>
                <a:schemeClr val="dk1"/>
              </a:buClr>
              <a:buSzPts val="2800"/>
              <a:buFont typeface="Calibri"/>
              <a:buNone/>
            </a:pPr>
            <a:r>
              <a:t/>
            </a:r>
            <a:endParaRPr sz="2800">
              <a:solidFill>
                <a:srgbClr val="008000"/>
              </a:solidFill>
            </a:endParaRPr>
          </a:p>
        </p:txBody>
      </p:sp>
      <p:grpSp>
        <p:nvGrpSpPr>
          <p:cNvPr id="552" name="Google Shape;552;p78"/>
          <p:cNvGrpSpPr/>
          <p:nvPr/>
        </p:nvGrpSpPr>
        <p:grpSpPr>
          <a:xfrm>
            <a:off x="3850311" y="3718193"/>
            <a:ext cx="1595778" cy="2403989"/>
            <a:chOff x="4648200" y="4114800"/>
            <a:chExt cx="1595778" cy="2403989"/>
          </a:xfrm>
        </p:grpSpPr>
        <p:pic>
          <p:nvPicPr>
            <p:cNvPr descr="511px-Cylindrical-roller-bearing_din5412-t1_type-n.png" id="553" name="Google Shape;553;p78"/>
            <p:cNvPicPr preferRelativeResize="0"/>
            <p:nvPr/>
          </p:nvPicPr>
          <p:blipFill rotWithShape="1">
            <a:blip r:embed="rId3">
              <a:alphaModFix/>
            </a:blip>
            <a:srcRect b="0" l="0" r="0" t="0"/>
            <a:stretch/>
          </p:blipFill>
          <p:spPr>
            <a:xfrm>
              <a:off x="4648200" y="4648200"/>
              <a:ext cx="1595778" cy="1870589"/>
            </a:xfrm>
            <a:prstGeom prst="rect">
              <a:avLst/>
            </a:prstGeom>
            <a:noFill/>
            <a:ln>
              <a:noFill/>
            </a:ln>
          </p:spPr>
        </p:pic>
        <p:sp>
          <p:nvSpPr>
            <p:cNvPr id="554" name="Google Shape;554;p78"/>
            <p:cNvSpPr/>
            <p:nvPr/>
          </p:nvSpPr>
          <p:spPr>
            <a:xfrm>
              <a:off x="5334000" y="4114800"/>
              <a:ext cx="304800"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55" name="Google Shape;555;p7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79"/>
          <p:cNvSpPr txBox="1"/>
          <p:nvPr>
            <p:ph type="title"/>
          </p:nvPr>
        </p:nvSpPr>
        <p:spPr>
          <a:xfrm>
            <a:off x="33342" y="0"/>
            <a:ext cx="9144000" cy="85133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Axial Load</a:t>
            </a:r>
            <a:endParaRPr/>
          </a:p>
        </p:txBody>
      </p:sp>
      <p:sp>
        <p:nvSpPr>
          <p:cNvPr id="562" name="Google Shape;562;p79"/>
          <p:cNvSpPr txBox="1"/>
          <p:nvPr>
            <p:ph idx="1" type="body"/>
          </p:nvPr>
        </p:nvSpPr>
        <p:spPr>
          <a:xfrm>
            <a:off x="457200" y="1295400"/>
            <a:ext cx="8229600" cy="1905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8000"/>
              </a:buClr>
              <a:buSzPts val="3200"/>
              <a:buNone/>
            </a:pPr>
            <a:r>
              <a:rPr lang="en-US">
                <a:solidFill>
                  <a:srgbClr val="008000"/>
                </a:solidFill>
              </a:rPr>
              <a:t>The Axial load is when the pressure being applied to the bearing is parallel to the axis of the shaft.</a:t>
            </a:r>
            <a:endParaRPr/>
          </a:p>
        </p:txBody>
      </p:sp>
      <p:pic>
        <p:nvPicPr>
          <p:cNvPr descr="511px-Cylindrical-roller-bearing_din5412-t1_type-n.png" id="563" name="Google Shape;563;p79"/>
          <p:cNvPicPr preferRelativeResize="0"/>
          <p:nvPr/>
        </p:nvPicPr>
        <p:blipFill rotWithShape="1">
          <a:blip r:embed="rId3">
            <a:alphaModFix/>
          </a:blip>
          <a:srcRect b="0" l="0" r="0" t="0"/>
          <a:stretch/>
        </p:blipFill>
        <p:spPr>
          <a:xfrm>
            <a:off x="3133381" y="3106757"/>
            <a:ext cx="2357778" cy="2763814"/>
          </a:xfrm>
          <a:prstGeom prst="rect">
            <a:avLst/>
          </a:prstGeom>
          <a:noFill/>
          <a:ln>
            <a:noFill/>
          </a:ln>
        </p:spPr>
      </p:pic>
      <p:sp>
        <p:nvSpPr>
          <p:cNvPr id="564" name="Google Shape;564;p79"/>
          <p:cNvSpPr/>
          <p:nvPr/>
        </p:nvSpPr>
        <p:spPr>
          <a:xfrm flipH="1">
            <a:off x="5491159" y="4113212"/>
            <a:ext cx="1219200" cy="6096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5" name="Google Shape;565;p7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61"/>
                                        </p:tgtEl>
                                        <p:attrNameLst>
                                          <p:attrName>style.visibility</p:attrName>
                                        </p:attrNameLst>
                                      </p:cBhvr>
                                      <p:to>
                                        <p:strVal val="visible"/>
                                      </p:to>
                                    </p:set>
                                    <p:animEffect filter="fade" transition="in">
                                      <p:cBhvr>
                                        <p:cTn dur="500"/>
                                        <p:tgtEl>
                                          <p:spTgt spid="5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2">
                                            <p:txEl>
                                              <p:pRg end="0" st="0"/>
                                            </p:txEl>
                                          </p:spTgt>
                                        </p:tgtEl>
                                        <p:attrNameLst>
                                          <p:attrName>style.visibility</p:attrName>
                                        </p:attrNameLst>
                                      </p:cBhvr>
                                      <p:to>
                                        <p:strVal val="visible"/>
                                      </p:to>
                                    </p:set>
                                    <p:animEffect filter="fade" transition="in">
                                      <p:cBhvr>
                                        <p:cTn dur="500"/>
                                        <p:tgtEl>
                                          <p:spTgt spid="56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80"/>
          <p:cNvSpPr txBox="1"/>
          <p:nvPr>
            <p:ph type="title"/>
          </p:nvPr>
        </p:nvSpPr>
        <p:spPr>
          <a:xfrm>
            <a:off x="57150" y="0"/>
            <a:ext cx="91059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Radial-Axial Load</a:t>
            </a:r>
            <a:endParaRPr/>
          </a:p>
        </p:txBody>
      </p:sp>
      <p:sp>
        <p:nvSpPr>
          <p:cNvPr id="572" name="Google Shape;572;p80"/>
          <p:cNvSpPr txBox="1"/>
          <p:nvPr>
            <p:ph idx="1" type="body"/>
          </p:nvPr>
        </p:nvSpPr>
        <p:spPr>
          <a:xfrm>
            <a:off x="381000" y="1220788"/>
            <a:ext cx="8458200" cy="182880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rgbClr val="008000"/>
              </a:buClr>
              <a:buSzPts val="3200"/>
              <a:buNone/>
            </a:pPr>
            <a:r>
              <a:rPr lang="en-US" sz="3200">
                <a:solidFill>
                  <a:srgbClr val="008000"/>
                </a:solidFill>
              </a:rPr>
              <a:t>The Radial-Axial Load is when the pressure is being applied to the bearing from both the parallel and perpendicular to the axis of the shaft at the same time.</a:t>
            </a:r>
            <a:endParaRPr sz="3200"/>
          </a:p>
        </p:txBody>
      </p:sp>
      <p:grpSp>
        <p:nvGrpSpPr>
          <p:cNvPr id="573" name="Google Shape;573;p80"/>
          <p:cNvGrpSpPr/>
          <p:nvPr/>
        </p:nvGrpSpPr>
        <p:grpSpPr>
          <a:xfrm>
            <a:off x="3507411" y="3049588"/>
            <a:ext cx="3121989" cy="3118569"/>
            <a:chOff x="3507411" y="3429000"/>
            <a:chExt cx="3121989" cy="3118569"/>
          </a:xfrm>
        </p:grpSpPr>
        <p:pic>
          <p:nvPicPr>
            <p:cNvPr descr="511px-Cylindrical-roller-bearing_din5412-t1_type-n.png" id="574" name="Google Shape;574;p80"/>
            <p:cNvPicPr preferRelativeResize="0"/>
            <p:nvPr/>
          </p:nvPicPr>
          <p:blipFill rotWithShape="1">
            <a:blip r:embed="rId3">
              <a:alphaModFix/>
            </a:blip>
            <a:srcRect b="0" l="0" r="0" t="0"/>
            <a:stretch/>
          </p:blipFill>
          <p:spPr>
            <a:xfrm>
              <a:off x="3507411" y="3962400"/>
              <a:ext cx="2205378" cy="2585169"/>
            </a:xfrm>
            <a:prstGeom prst="rect">
              <a:avLst/>
            </a:prstGeom>
            <a:noFill/>
            <a:ln>
              <a:noFill/>
            </a:ln>
          </p:spPr>
        </p:pic>
        <p:sp>
          <p:nvSpPr>
            <p:cNvPr id="575" name="Google Shape;575;p80"/>
            <p:cNvSpPr/>
            <p:nvPr/>
          </p:nvSpPr>
          <p:spPr>
            <a:xfrm>
              <a:off x="4114800" y="3429000"/>
              <a:ext cx="381000"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6" name="Google Shape;576;p80"/>
            <p:cNvSpPr/>
            <p:nvPr/>
          </p:nvSpPr>
          <p:spPr>
            <a:xfrm flipH="1">
              <a:off x="5715000" y="4953000"/>
              <a:ext cx="914400" cy="5334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77" name="Google Shape;577;p8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81"/>
          <p:cNvSpPr txBox="1"/>
          <p:nvPr>
            <p:ph type="title"/>
          </p:nvPr>
        </p:nvSpPr>
        <p:spPr>
          <a:xfrm>
            <a:off x="0" y="-27079"/>
            <a:ext cx="9144000" cy="84111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Reasons for Bearing Failure</a:t>
            </a:r>
            <a:endParaRPr/>
          </a:p>
        </p:txBody>
      </p:sp>
      <p:sp>
        <p:nvSpPr>
          <p:cNvPr id="584" name="Google Shape;584;p81"/>
          <p:cNvSpPr txBox="1"/>
          <p:nvPr>
            <p:ph idx="1" type="body"/>
          </p:nvPr>
        </p:nvSpPr>
        <p:spPr>
          <a:xfrm>
            <a:off x="228600" y="1600201"/>
            <a:ext cx="4953000" cy="35814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rgbClr val="008000"/>
              </a:buClr>
              <a:buSzPts val="3200"/>
              <a:buChar char="•"/>
            </a:pPr>
            <a:r>
              <a:rPr lang="en-US">
                <a:solidFill>
                  <a:srgbClr val="008000"/>
                </a:solidFill>
              </a:rPr>
              <a:t>High Temperature</a:t>
            </a:r>
            <a:endParaRPr>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a:solidFill>
                  <a:srgbClr val="008000"/>
                </a:solidFill>
              </a:rPr>
              <a:t>Moisture</a:t>
            </a:r>
            <a:endParaRPr>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a:solidFill>
                  <a:srgbClr val="008000"/>
                </a:solidFill>
              </a:rPr>
              <a:t>Improper Lubrication</a:t>
            </a:r>
            <a:endParaRPr>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a:solidFill>
                  <a:srgbClr val="008000"/>
                </a:solidFill>
              </a:rPr>
              <a:t>Overloading</a:t>
            </a:r>
            <a:endParaRPr>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a:solidFill>
                  <a:srgbClr val="008000"/>
                </a:solidFill>
              </a:rPr>
              <a:t>Misalignment</a:t>
            </a:r>
            <a:endParaRPr>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a:solidFill>
                  <a:srgbClr val="008000"/>
                </a:solidFill>
              </a:rPr>
              <a:t>Electric Current Flow</a:t>
            </a:r>
            <a:endParaRPr>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a:solidFill>
                  <a:srgbClr val="008000"/>
                </a:solidFill>
              </a:rPr>
              <a:t>Contamination</a:t>
            </a:r>
            <a:endParaRPr>
              <a:solidFill>
                <a:srgbClr val="008000"/>
              </a:solidFill>
            </a:endParaRPr>
          </a:p>
        </p:txBody>
      </p:sp>
      <p:pic>
        <p:nvPicPr>
          <p:cNvPr descr="228828-main_Full.jpg" id="585" name="Google Shape;585;p81"/>
          <p:cNvPicPr preferRelativeResize="0"/>
          <p:nvPr/>
        </p:nvPicPr>
        <p:blipFill rotWithShape="1">
          <a:blip r:embed="rId3">
            <a:alphaModFix/>
          </a:blip>
          <a:srcRect b="0" l="22400" r="21199" t="37200"/>
          <a:stretch/>
        </p:blipFill>
        <p:spPr>
          <a:xfrm>
            <a:off x="5181600" y="2209800"/>
            <a:ext cx="3581400" cy="2990850"/>
          </a:xfrm>
          <a:prstGeom prst="rect">
            <a:avLst/>
          </a:prstGeom>
          <a:noFill/>
          <a:ln>
            <a:noFill/>
          </a:ln>
          <a:effectLst>
            <a:outerShdw blurRad="292100" rotWithShape="0" algn="tl" dir="2700000" dist="139700">
              <a:srgbClr val="333333">
                <a:alpha val="64705"/>
              </a:srgbClr>
            </a:outerShdw>
          </a:effectLst>
        </p:spPr>
      </p:pic>
      <p:sp>
        <p:nvSpPr>
          <p:cNvPr id="586" name="Google Shape;586;p8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82"/>
          <p:cNvSpPr txBox="1"/>
          <p:nvPr>
            <p:ph type="title"/>
          </p:nvPr>
        </p:nvSpPr>
        <p:spPr>
          <a:xfrm>
            <a:off x="0" y="0"/>
            <a:ext cx="9144000" cy="858644"/>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Bearing Construction</a:t>
            </a:r>
            <a:endParaRPr/>
          </a:p>
        </p:txBody>
      </p:sp>
      <p:sp>
        <p:nvSpPr>
          <p:cNvPr id="593" name="Google Shape;593;p82"/>
          <p:cNvSpPr txBox="1"/>
          <p:nvPr>
            <p:ph idx="1" type="body"/>
          </p:nvPr>
        </p:nvSpPr>
        <p:spPr>
          <a:xfrm>
            <a:off x="228600" y="1600200"/>
            <a:ext cx="86868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Two Styles of Bearing being constructed</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Sealed Bearing                Open Face Bearing</a:t>
            </a:r>
            <a:endParaRPr/>
          </a:p>
        </p:txBody>
      </p:sp>
      <p:pic>
        <p:nvPicPr>
          <p:cNvPr descr="Aircraft Control Ball Bearings" id="594" name="Google Shape;594;p82"/>
          <p:cNvPicPr preferRelativeResize="0"/>
          <p:nvPr/>
        </p:nvPicPr>
        <p:blipFill rotWithShape="1">
          <a:blip r:embed="rId3">
            <a:alphaModFix/>
          </a:blip>
          <a:srcRect b="0" l="0" r="0" t="0"/>
          <a:stretch/>
        </p:blipFill>
        <p:spPr>
          <a:xfrm>
            <a:off x="1143000" y="3429000"/>
            <a:ext cx="1895475" cy="2171700"/>
          </a:xfrm>
          <a:prstGeom prst="rect">
            <a:avLst/>
          </a:prstGeom>
          <a:noFill/>
          <a:ln>
            <a:noFill/>
          </a:ln>
        </p:spPr>
      </p:pic>
      <p:pic>
        <p:nvPicPr>
          <p:cNvPr descr="bearing_ball_single_row_b" id="595" name="Google Shape;595;p82"/>
          <p:cNvPicPr preferRelativeResize="0"/>
          <p:nvPr/>
        </p:nvPicPr>
        <p:blipFill rotWithShape="1">
          <a:blip r:embed="rId4">
            <a:alphaModFix/>
          </a:blip>
          <a:srcRect b="0" l="0" r="0" t="0"/>
          <a:stretch/>
        </p:blipFill>
        <p:spPr>
          <a:xfrm>
            <a:off x="6248400" y="3505200"/>
            <a:ext cx="1600200" cy="1651000"/>
          </a:xfrm>
          <a:prstGeom prst="rect">
            <a:avLst/>
          </a:prstGeom>
          <a:noFill/>
          <a:ln>
            <a:noFill/>
          </a:ln>
        </p:spPr>
      </p:pic>
      <p:sp>
        <p:nvSpPr>
          <p:cNvPr id="596" name="Google Shape;596;p8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83"/>
          <p:cNvSpPr txBox="1"/>
          <p:nvPr>
            <p:ph type="title"/>
          </p:nvPr>
        </p:nvSpPr>
        <p:spPr>
          <a:xfrm>
            <a:off x="0" y="-53974"/>
            <a:ext cx="9144000" cy="745174"/>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Bearing Construction </a:t>
            </a:r>
            <a:r>
              <a:rPr lang="en-US" sz="2800"/>
              <a:t>(Cont’d.)</a:t>
            </a:r>
            <a:endParaRPr sz="2800"/>
          </a:p>
        </p:txBody>
      </p:sp>
      <p:sp>
        <p:nvSpPr>
          <p:cNvPr id="603" name="Google Shape;603;p83"/>
          <p:cNvSpPr txBox="1"/>
          <p:nvPr>
            <p:ph idx="1" type="body"/>
          </p:nvPr>
        </p:nvSpPr>
        <p:spPr>
          <a:xfrm>
            <a:off x="457200" y="1524001"/>
            <a:ext cx="8382000" cy="39624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3600"/>
              <a:buFont typeface="Calibri"/>
              <a:buNone/>
            </a:pPr>
            <a:r>
              <a:rPr lang="en-US" sz="3600"/>
              <a:t>Bearings </a:t>
            </a:r>
            <a:r>
              <a:rPr lang="en-US" sz="3200"/>
              <a:t>are</a:t>
            </a:r>
            <a:r>
              <a:rPr lang="en-US" sz="3600"/>
              <a:t> constructed of eight parts:</a:t>
            </a:r>
            <a:endParaRPr/>
          </a:p>
          <a:p>
            <a:pPr indent="-342900" lvl="0" marL="342900" rtl="0" algn="l">
              <a:lnSpc>
                <a:spcPct val="80000"/>
              </a:lnSpc>
              <a:spcBef>
                <a:spcPts val="560"/>
              </a:spcBef>
              <a:spcAft>
                <a:spcPts val="0"/>
              </a:spcAft>
              <a:buClr>
                <a:schemeClr val="dk1"/>
              </a:buClr>
              <a:buSzPts val="2800"/>
              <a:buFont typeface="Calibri"/>
              <a:buNone/>
            </a:pPr>
            <a:r>
              <a:t/>
            </a:r>
            <a:endParaRPr/>
          </a:p>
          <a:p>
            <a:pPr indent="-342900" lvl="0" marL="342900" rtl="0" algn="l">
              <a:lnSpc>
                <a:spcPct val="80000"/>
              </a:lnSpc>
              <a:spcBef>
                <a:spcPts val="640"/>
              </a:spcBef>
              <a:spcAft>
                <a:spcPts val="0"/>
              </a:spcAft>
              <a:buClr>
                <a:srgbClr val="008000"/>
              </a:buClr>
              <a:buSzPts val="3200"/>
              <a:buChar char="•"/>
            </a:pPr>
            <a:r>
              <a:rPr lang="en-US" sz="3200">
                <a:solidFill>
                  <a:srgbClr val="008000"/>
                </a:solidFill>
              </a:rPr>
              <a:t>Rolling Element</a:t>
            </a:r>
            <a:endParaRPr sz="3200">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sz="3200">
                <a:solidFill>
                  <a:srgbClr val="008000"/>
                </a:solidFill>
              </a:rPr>
              <a:t>Ring (2): Inner and Outer</a:t>
            </a:r>
            <a:endParaRPr sz="3200">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sz="3200">
                <a:solidFill>
                  <a:srgbClr val="008000"/>
                </a:solidFill>
              </a:rPr>
              <a:t>Raceway (2): Inner and Outer</a:t>
            </a:r>
            <a:endParaRPr sz="3200">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sz="3200">
                <a:solidFill>
                  <a:srgbClr val="008000"/>
                </a:solidFill>
              </a:rPr>
              <a:t>Shoulder</a:t>
            </a:r>
            <a:endParaRPr sz="3200"/>
          </a:p>
          <a:p>
            <a:pPr indent="-342900" lvl="0" marL="342900" rtl="0" algn="l">
              <a:lnSpc>
                <a:spcPct val="80000"/>
              </a:lnSpc>
              <a:spcBef>
                <a:spcPts val="640"/>
              </a:spcBef>
              <a:spcAft>
                <a:spcPts val="0"/>
              </a:spcAft>
              <a:buClr>
                <a:srgbClr val="008000"/>
              </a:buClr>
              <a:buSzPts val="3200"/>
              <a:buChar char="•"/>
            </a:pPr>
            <a:r>
              <a:rPr lang="en-US" sz="3200">
                <a:solidFill>
                  <a:srgbClr val="008000"/>
                </a:solidFill>
              </a:rPr>
              <a:t>Retainer</a:t>
            </a:r>
            <a:endParaRPr sz="3200">
              <a:solidFill>
                <a:srgbClr val="008000"/>
              </a:solidFill>
            </a:endParaRPr>
          </a:p>
          <a:p>
            <a:pPr indent="-342900" lvl="0" marL="342900" rtl="0" algn="l">
              <a:lnSpc>
                <a:spcPct val="80000"/>
              </a:lnSpc>
              <a:spcBef>
                <a:spcPts val="640"/>
              </a:spcBef>
              <a:spcAft>
                <a:spcPts val="0"/>
              </a:spcAft>
              <a:buClr>
                <a:srgbClr val="008000"/>
              </a:buClr>
              <a:buSzPts val="3200"/>
              <a:buChar char="•"/>
            </a:pPr>
            <a:r>
              <a:rPr lang="en-US" sz="3200">
                <a:solidFill>
                  <a:srgbClr val="008000"/>
                </a:solidFill>
              </a:rPr>
              <a:t>Cages</a:t>
            </a:r>
            <a:endParaRPr sz="3200">
              <a:solidFill>
                <a:srgbClr val="008000"/>
              </a:solidFill>
            </a:endParaRPr>
          </a:p>
        </p:txBody>
      </p:sp>
      <p:pic>
        <p:nvPicPr>
          <p:cNvPr descr="635px-Steyr_30302_C_18.JPG" id="604" name="Google Shape;604;p83"/>
          <p:cNvPicPr preferRelativeResize="0"/>
          <p:nvPr/>
        </p:nvPicPr>
        <p:blipFill rotWithShape="1">
          <a:blip r:embed="rId3">
            <a:alphaModFix/>
          </a:blip>
          <a:srcRect b="0" l="0" r="0" t="0"/>
          <a:stretch/>
        </p:blipFill>
        <p:spPr>
          <a:xfrm>
            <a:off x="6019800" y="2133600"/>
            <a:ext cx="2667000" cy="2520000"/>
          </a:xfrm>
          <a:prstGeom prst="rect">
            <a:avLst/>
          </a:prstGeom>
          <a:noFill/>
          <a:ln>
            <a:noFill/>
          </a:ln>
          <a:effectLst>
            <a:outerShdw blurRad="292100" rotWithShape="0" algn="tl" dir="2700000" dist="139700">
              <a:srgbClr val="333333">
                <a:alpha val="64705"/>
              </a:srgbClr>
            </a:outerShdw>
          </a:effectLst>
        </p:spPr>
      </p:pic>
      <p:pic>
        <p:nvPicPr>
          <p:cNvPr descr="6222752.jpg" id="605" name="Google Shape;605;p83"/>
          <p:cNvPicPr preferRelativeResize="0"/>
          <p:nvPr/>
        </p:nvPicPr>
        <p:blipFill rotWithShape="1">
          <a:blip r:embed="rId4">
            <a:alphaModFix/>
          </a:blip>
          <a:srcRect b="0" l="0" r="0" t="0"/>
          <a:stretch/>
        </p:blipFill>
        <p:spPr>
          <a:xfrm>
            <a:off x="3505200" y="3981680"/>
            <a:ext cx="2312276" cy="2133600"/>
          </a:xfrm>
          <a:prstGeom prst="rect">
            <a:avLst/>
          </a:prstGeom>
          <a:noFill/>
          <a:ln>
            <a:noFill/>
          </a:ln>
        </p:spPr>
      </p:pic>
      <p:sp>
        <p:nvSpPr>
          <p:cNvPr id="606" name="Google Shape;606;p8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84"/>
          <p:cNvSpPr txBox="1"/>
          <p:nvPr>
            <p:ph type="title"/>
          </p:nvPr>
        </p:nvSpPr>
        <p:spPr>
          <a:xfrm>
            <a:off x="143645" y="50136"/>
            <a:ext cx="8864948"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Sealed Bearings</a:t>
            </a:r>
            <a:endParaRPr sz="4000"/>
          </a:p>
        </p:txBody>
      </p:sp>
      <p:sp>
        <p:nvSpPr>
          <p:cNvPr id="613" name="Google Shape;613;p84"/>
          <p:cNvSpPr txBox="1"/>
          <p:nvPr/>
        </p:nvSpPr>
        <p:spPr>
          <a:xfrm>
            <a:off x="65510" y="723094"/>
            <a:ext cx="4419639" cy="53340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Shields are protective covers on the outside of the bearing, usually on one end only, to keep foreign matter out of the races. </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Seals are enclosures installed so as to keep the lubricant in, as well as to exclude foreign matter.</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Sealed bearings are pre-lubricated; all other bearings require routine preventive maintenance</a:t>
            </a:r>
            <a:r>
              <a:rPr lang="en-US" sz="1800">
                <a:solidFill>
                  <a:schemeClr val="dk1"/>
                </a:solidFill>
                <a:latin typeface="Calibri"/>
                <a:ea typeface="Calibri"/>
                <a:cs typeface="Calibri"/>
                <a:sym typeface="Calibri"/>
              </a:rPr>
              <a:t>.</a:t>
            </a:r>
            <a:endParaRPr/>
          </a:p>
          <a:p>
            <a:pPr indent="-228600" lvl="0" marL="342900" marR="0" rtl="0" algn="l">
              <a:spcBef>
                <a:spcPts val="36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pic>
        <p:nvPicPr>
          <p:cNvPr descr="Pleasure Tool Bearing" id="614" name="Google Shape;614;p84"/>
          <p:cNvPicPr preferRelativeResize="0"/>
          <p:nvPr/>
        </p:nvPicPr>
        <p:blipFill rotWithShape="1">
          <a:blip r:embed="rId3">
            <a:alphaModFix/>
          </a:blip>
          <a:srcRect b="0" l="0" r="0" t="0"/>
          <a:stretch/>
        </p:blipFill>
        <p:spPr>
          <a:xfrm>
            <a:off x="4551825" y="1280072"/>
            <a:ext cx="4353851" cy="2190288"/>
          </a:xfrm>
          <a:prstGeom prst="rect">
            <a:avLst/>
          </a:prstGeom>
          <a:noFill/>
          <a:ln>
            <a:noFill/>
          </a:ln>
        </p:spPr>
      </p:pic>
      <p:grpSp>
        <p:nvGrpSpPr>
          <p:cNvPr id="615" name="Google Shape;615;p84"/>
          <p:cNvGrpSpPr/>
          <p:nvPr/>
        </p:nvGrpSpPr>
        <p:grpSpPr>
          <a:xfrm>
            <a:off x="1007593" y="3769838"/>
            <a:ext cx="8001000" cy="2533650"/>
            <a:chOff x="609600" y="2999856"/>
            <a:chExt cx="8001000" cy="2533650"/>
          </a:xfrm>
        </p:grpSpPr>
        <p:pic>
          <p:nvPicPr>
            <p:cNvPr descr="fig 3 Point contact" id="616" name="Google Shape;616;p84"/>
            <p:cNvPicPr preferRelativeResize="0"/>
            <p:nvPr/>
          </p:nvPicPr>
          <p:blipFill rotWithShape="1">
            <a:blip r:embed="rId4">
              <a:alphaModFix/>
            </a:blip>
            <a:srcRect b="0" l="0" r="0" t="0"/>
            <a:stretch/>
          </p:blipFill>
          <p:spPr>
            <a:xfrm>
              <a:off x="609600" y="2999856"/>
              <a:ext cx="3019425" cy="2533650"/>
            </a:xfrm>
            <a:prstGeom prst="rect">
              <a:avLst/>
            </a:prstGeom>
            <a:noFill/>
            <a:ln>
              <a:noFill/>
            </a:ln>
          </p:spPr>
        </p:pic>
        <p:grpSp>
          <p:nvGrpSpPr>
            <p:cNvPr id="617" name="Google Shape;617;p84"/>
            <p:cNvGrpSpPr/>
            <p:nvPr/>
          </p:nvGrpSpPr>
          <p:grpSpPr>
            <a:xfrm>
              <a:off x="3810000" y="3352800"/>
              <a:ext cx="4800600" cy="2085975"/>
              <a:chOff x="2016" y="2496"/>
              <a:chExt cx="3024" cy="1314"/>
            </a:xfrm>
          </p:grpSpPr>
          <p:pic>
            <p:nvPicPr>
              <p:cNvPr descr="Bearing cutaway wo  callouts" id="618" name="Google Shape;618;p84"/>
              <p:cNvPicPr preferRelativeResize="0"/>
              <p:nvPr/>
            </p:nvPicPr>
            <p:blipFill rotWithShape="1">
              <a:blip r:embed="rId5">
                <a:alphaModFix/>
              </a:blip>
              <a:srcRect b="0" l="0" r="0" t="0"/>
              <a:stretch/>
            </p:blipFill>
            <p:spPr>
              <a:xfrm>
                <a:off x="3120" y="2544"/>
                <a:ext cx="1254" cy="1266"/>
              </a:xfrm>
              <a:prstGeom prst="rect">
                <a:avLst/>
              </a:prstGeom>
              <a:noFill/>
              <a:ln>
                <a:noFill/>
              </a:ln>
            </p:spPr>
          </p:pic>
          <p:sp>
            <p:nvSpPr>
              <p:cNvPr id="619" name="Google Shape;619;p84"/>
              <p:cNvSpPr txBox="1"/>
              <p:nvPr/>
            </p:nvSpPr>
            <p:spPr>
              <a:xfrm>
                <a:off x="3840" y="2496"/>
                <a:ext cx="1152" cy="252"/>
              </a:xfrm>
              <a:prstGeom prst="rect">
                <a:avLst/>
              </a:prstGeom>
              <a:noFill/>
              <a:ln>
                <a:noFill/>
              </a:ln>
            </p:spPr>
            <p:txBody>
              <a:bodyPr anchorCtr="0" anchor="t" bIns="46025" lIns="92075" spcFirstLastPara="1" rIns="92075" wrap="square" tIns="46025">
                <a:spAutoFit/>
              </a:bodyPr>
              <a:lstStyle/>
              <a:p>
                <a:pPr indent="-457200" lvl="0" marL="571500" marR="0" rtl="0" algn="l">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Outer Ring</a:t>
                </a:r>
                <a:endParaRPr/>
              </a:p>
            </p:txBody>
          </p:sp>
          <p:sp>
            <p:nvSpPr>
              <p:cNvPr id="620" name="Google Shape;620;p84"/>
              <p:cNvSpPr txBox="1"/>
              <p:nvPr/>
            </p:nvSpPr>
            <p:spPr>
              <a:xfrm>
                <a:off x="3888" y="3446"/>
                <a:ext cx="1152" cy="252"/>
              </a:xfrm>
              <a:prstGeom prst="rect">
                <a:avLst/>
              </a:prstGeom>
              <a:noFill/>
              <a:ln>
                <a:noFill/>
              </a:ln>
            </p:spPr>
            <p:txBody>
              <a:bodyPr anchorCtr="0" anchor="t" bIns="46025" lIns="92075" spcFirstLastPara="1" rIns="92075" wrap="square" tIns="46025">
                <a:spAutoFit/>
              </a:bodyPr>
              <a:lstStyle/>
              <a:p>
                <a:pPr indent="-457200" lvl="0" marL="571500" marR="0" rtl="0" algn="l">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Cage</a:t>
                </a:r>
                <a:endParaRPr/>
              </a:p>
            </p:txBody>
          </p:sp>
          <p:sp>
            <p:nvSpPr>
              <p:cNvPr id="621" name="Google Shape;621;p84"/>
              <p:cNvSpPr txBox="1"/>
              <p:nvPr/>
            </p:nvSpPr>
            <p:spPr>
              <a:xfrm>
                <a:off x="3888" y="2976"/>
                <a:ext cx="528" cy="252"/>
              </a:xfrm>
              <a:prstGeom prst="rect">
                <a:avLst/>
              </a:prstGeom>
              <a:noFill/>
              <a:ln>
                <a:noFill/>
              </a:ln>
            </p:spPr>
            <p:txBody>
              <a:bodyPr anchorCtr="0" anchor="t" bIns="46025" lIns="92075" spcFirstLastPara="1" rIns="92075" wrap="square" tIns="46025">
                <a:spAutoFit/>
              </a:bodyPr>
              <a:lstStyle/>
              <a:p>
                <a:pPr indent="-457200" lvl="0" marL="571500" marR="0" rtl="0" algn="l">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Ball</a:t>
                </a:r>
                <a:endParaRPr/>
              </a:p>
            </p:txBody>
          </p:sp>
          <p:sp>
            <p:nvSpPr>
              <p:cNvPr id="622" name="Google Shape;622;p84"/>
              <p:cNvSpPr txBox="1"/>
              <p:nvPr/>
            </p:nvSpPr>
            <p:spPr>
              <a:xfrm>
                <a:off x="2016" y="3072"/>
                <a:ext cx="960" cy="252"/>
              </a:xfrm>
              <a:prstGeom prst="rect">
                <a:avLst/>
              </a:prstGeom>
              <a:noFill/>
              <a:ln>
                <a:noFill/>
              </a:ln>
            </p:spPr>
            <p:txBody>
              <a:bodyPr anchorCtr="0" anchor="t" bIns="46025" lIns="92075" spcFirstLastPara="1" rIns="92075" wrap="square" tIns="46025">
                <a:spAutoFit/>
              </a:bodyPr>
              <a:lstStyle/>
              <a:p>
                <a:pPr indent="-457200" lvl="0" marL="571500" marR="0" rtl="0" algn="l">
                  <a:spcBef>
                    <a:spcPts val="0"/>
                  </a:spcBef>
                  <a:spcAft>
                    <a:spcPts val="0"/>
                  </a:spcAft>
                  <a:buClr>
                    <a:schemeClr val="dk1"/>
                  </a:buClr>
                  <a:buSzPts val="2000"/>
                  <a:buFont typeface="Arimo"/>
                  <a:buNone/>
                </a:pPr>
                <a:r>
                  <a:rPr lang="en-US" sz="2000">
                    <a:solidFill>
                      <a:schemeClr val="dk1"/>
                    </a:solidFill>
                    <a:latin typeface="Arimo"/>
                    <a:ea typeface="Arimo"/>
                    <a:cs typeface="Arimo"/>
                    <a:sym typeface="Arimo"/>
                  </a:rPr>
                  <a:t>Inner Ring</a:t>
                </a:r>
                <a:endParaRPr/>
              </a:p>
            </p:txBody>
          </p:sp>
          <p:cxnSp>
            <p:nvCxnSpPr>
              <p:cNvPr id="623" name="Google Shape;623;p84"/>
              <p:cNvCxnSpPr/>
              <p:nvPr/>
            </p:nvCxnSpPr>
            <p:spPr>
              <a:xfrm flipH="1">
                <a:off x="3600" y="2640"/>
                <a:ext cx="336" cy="48"/>
              </a:xfrm>
              <a:prstGeom prst="straightConnector1">
                <a:avLst/>
              </a:prstGeom>
              <a:noFill/>
              <a:ln cap="flat" cmpd="sng" w="28575">
                <a:solidFill>
                  <a:srgbClr val="2E13F9"/>
                </a:solidFill>
                <a:prstDash val="solid"/>
                <a:round/>
                <a:headEnd len="med" w="med" type="none"/>
                <a:tailEnd len="med" w="med" type="triangle"/>
              </a:ln>
            </p:spPr>
          </p:cxnSp>
          <p:cxnSp>
            <p:nvCxnSpPr>
              <p:cNvPr id="624" name="Google Shape;624;p84"/>
              <p:cNvCxnSpPr/>
              <p:nvPr/>
            </p:nvCxnSpPr>
            <p:spPr>
              <a:xfrm rot="10800000">
                <a:off x="3648" y="3120"/>
                <a:ext cx="336" cy="0"/>
              </a:xfrm>
              <a:prstGeom prst="straightConnector1">
                <a:avLst/>
              </a:prstGeom>
              <a:noFill/>
              <a:ln cap="flat" cmpd="sng" w="28575">
                <a:solidFill>
                  <a:srgbClr val="2E13F9"/>
                </a:solidFill>
                <a:prstDash val="solid"/>
                <a:round/>
                <a:headEnd len="med" w="med" type="none"/>
                <a:tailEnd len="med" w="med" type="triangle"/>
              </a:ln>
            </p:spPr>
          </p:cxnSp>
          <p:cxnSp>
            <p:nvCxnSpPr>
              <p:cNvPr id="625" name="Google Shape;625;p84"/>
              <p:cNvCxnSpPr/>
              <p:nvPr/>
            </p:nvCxnSpPr>
            <p:spPr>
              <a:xfrm>
                <a:off x="2928" y="3216"/>
                <a:ext cx="432" cy="48"/>
              </a:xfrm>
              <a:prstGeom prst="straightConnector1">
                <a:avLst/>
              </a:prstGeom>
              <a:noFill/>
              <a:ln cap="flat" cmpd="sng" w="28575">
                <a:solidFill>
                  <a:srgbClr val="2E13F9"/>
                </a:solidFill>
                <a:prstDash val="solid"/>
                <a:round/>
                <a:headEnd len="med" w="med" type="none"/>
                <a:tailEnd len="med" w="med" type="triangle"/>
              </a:ln>
            </p:spPr>
          </p:cxnSp>
          <p:cxnSp>
            <p:nvCxnSpPr>
              <p:cNvPr id="626" name="Google Shape;626;p84"/>
              <p:cNvCxnSpPr/>
              <p:nvPr/>
            </p:nvCxnSpPr>
            <p:spPr>
              <a:xfrm rot="10800000">
                <a:off x="3648" y="3216"/>
                <a:ext cx="336" cy="288"/>
              </a:xfrm>
              <a:prstGeom prst="straightConnector1">
                <a:avLst/>
              </a:prstGeom>
              <a:noFill/>
              <a:ln cap="flat" cmpd="sng" w="28575">
                <a:solidFill>
                  <a:srgbClr val="2E13F9"/>
                </a:solidFill>
                <a:prstDash val="solid"/>
                <a:round/>
                <a:headEnd len="med" w="med" type="none"/>
                <a:tailEnd len="med" w="med" type="triangle"/>
              </a:ln>
            </p:spPr>
          </p:cxnSp>
        </p:grpSp>
      </p:grpSp>
      <p:sp>
        <p:nvSpPr>
          <p:cNvPr id="627" name="Google Shape;627;p8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85"/>
          <p:cNvSpPr txBox="1"/>
          <p:nvPr>
            <p:ph type="title"/>
          </p:nvPr>
        </p:nvSpPr>
        <p:spPr>
          <a:xfrm>
            <a:off x="0" y="74419"/>
            <a:ext cx="9144000" cy="86228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Section 2.3: Couplings </a:t>
            </a:r>
            <a:endParaRPr sz="4000"/>
          </a:p>
        </p:txBody>
      </p:sp>
      <p:sp>
        <p:nvSpPr>
          <p:cNvPr id="634" name="Google Shape;634;p85"/>
          <p:cNvSpPr txBox="1"/>
          <p:nvPr>
            <p:ph idx="1" type="body"/>
          </p:nvPr>
        </p:nvSpPr>
        <p:spPr>
          <a:xfrm>
            <a:off x="0" y="1813815"/>
            <a:ext cx="8797160" cy="3893714"/>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Any rotating machinery has some connection</a:t>
            </a:r>
            <a:br>
              <a:rPr lang="en-US" sz="2400"/>
            </a:br>
            <a:r>
              <a:rPr lang="en-US" sz="2400"/>
              <a:t>between the driver and the driven shafts.</a:t>
            </a:r>
            <a:endParaRPr/>
          </a:p>
          <a:p>
            <a:pPr indent="0" lvl="0" marL="0" rtl="0" algn="l">
              <a:spcBef>
                <a:spcPts val="480"/>
              </a:spcBef>
              <a:spcAft>
                <a:spcPts val="0"/>
              </a:spcAft>
              <a:buClr>
                <a:schemeClr val="dk1"/>
              </a:buClr>
              <a:buSzPts val="2400"/>
              <a:buNone/>
            </a:pPr>
            <a:r>
              <a:t/>
            </a:r>
            <a:endParaRPr sz="2400"/>
          </a:p>
          <a:p>
            <a:pPr indent="-342900" lvl="0" marL="342900" rtl="0" algn="l">
              <a:spcBef>
                <a:spcPts val="480"/>
              </a:spcBef>
              <a:spcAft>
                <a:spcPts val="0"/>
              </a:spcAft>
              <a:buClr>
                <a:schemeClr val="dk1"/>
              </a:buClr>
              <a:buSzPts val="2400"/>
              <a:buChar char="•"/>
            </a:pPr>
            <a:r>
              <a:rPr lang="en-US" sz="2400"/>
              <a:t>Couplings are used to transfer power between shafts.</a:t>
            </a:r>
            <a:endParaRPr/>
          </a:p>
          <a:p>
            <a:pPr indent="-285750" lvl="1" marL="742950" rtl="0" algn="l">
              <a:spcBef>
                <a:spcPts val="480"/>
              </a:spcBef>
              <a:spcAft>
                <a:spcPts val="0"/>
              </a:spcAft>
              <a:buClr>
                <a:schemeClr val="dk1"/>
              </a:buClr>
              <a:buSzPts val="2400"/>
              <a:buChar char="–"/>
            </a:pPr>
            <a:r>
              <a:rPr lang="en-US" sz="2400"/>
              <a:t>They may be held in place with key and setscrew, taper-lock clamping hubs, or clamping rigid sleeves.</a:t>
            </a:r>
            <a:endParaRPr/>
          </a:p>
          <a:p>
            <a:pPr indent="-285750" lvl="1" marL="742950" rtl="0" algn="l">
              <a:spcBef>
                <a:spcPts val="480"/>
              </a:spcBef>
              <a:spcAft>
                <a:spcPts val="0"/>
              </a:spcAft>
              <a:buClr>
                <a:schemeClr val="dk1"/>
              </a:buClr>
              <a:buSzPts val="2400"/>
              <a:buChar char="–"/>
            </a:pPr>
            <a:r>
              <a:rPr lang="en-US" sz="2400"/>
              <a:t>The couplings themselves may be rigid, allowing no significant misalignment, or they may be flexible, allowing a considerable degree of misalignment.</a:t>
            </a:r>
            <a:endParaRPr/>
          </a:p>
          <a:p>
            <a:pPr indent="0" lvl="0" marL="0" rtl="0" algn="l">
              <a:spcBef>
                <a:spcPts val="640"/>
              </a:spcBef>
              <a:spcAft>
                <a:spcPts val="0"/>
              </a:spcAft>
              <a:buClr>
                <a:schemeClr val="dk1"/>
              </a:buClr>
              <a:buSzPts val="3200"/>
              <a:buNone/>
            </a:pPr>
            <a:r>
              <a:t/>
            </a:r>
            <a:endParaRPr/>
          </a:p>
        </p:txBody>
      </p:sp>
      <p:pic>
        <p:nvPicPr>
          <p:cNvPr id="635" name="Google Shape;635;p85"/>
          <p:cNvPicPr preferRelativeResize="0"/>
          <p:nvPr/>
        </p:nvPicPr>
        <p:blipFill rotWithShape="1">
          <a:blip r:embed="rId3">
            <a:alphaModFix/>
          </a:blip>
          <a:srcRect b="0" l="0" r="0" t="0"/>
          <a:stretch/>
        </p:blipFill>
        <p:spPr>
          <a:xfrm>
            <a:off x="6182370" y="936702"/>
            <a:ext cx="2614790" cy="1754226"/>
          </a:xfrm>
          <a:prstGeom prst="rect">
            <a:avLst/>
          </a:prstGeom>
          <a:noFill/>
          <a:ln>
            <a:noFill/>
          </a:ln>
        </p:spPr>
      </p:pic>
      <p:sp>
        <p:nvSpPr>
          <p:cNvPr id="636" name="Google Shape;636;p8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86"/>
          <p:cNvSpPr txBox="1"/>
          <p:nvPr>
            <p:ph idx="4294967295" type="title"/>
          </p:nvPr>
        </p:nvSpPr>
        <p:spPr>
          <a:xfrm>
            <a:off x="33418" y="38807"/>
            <a:ext cx="9144000"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Introduction - Couplings  </a:t>
            </a:r>
            <a:endParaRPr/>
          </a:p>
        </p:txBody>
      </p:sp>
      <p:sp>
        <p:nvSpPr>
          <p:cNvPr id="643" name="Google Shape;643;p86"/>
          <p:cNvSpPr txBox="1"/>
          <p:nvPr/>
        </p:nvSpPr>
        <p:spPr>
          <a:xfrm>
            <a:off x="338218" y="1300768"/>
            <a:ext cx="8534400" cy="4464721"/>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Couplings are used to connect the shaft of a driver, such as a motor, to the shaft of a driven device, such as a pump.</a:t>
            </a:r>
            <a:endParaRPr/>
          </a:p>
          <a:p>
            <a:pPr indent="-342900" lvl="0" marL="342900" marR="0" rtl="0" algn="l">
              <a:lnSpc>
                <a:spcPct val="90000"/>
              </a:lnSpc>
              <a:spcBef>
                <a:spcPts val="64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Couplings are manufactured in many types and sizes.</a:t>
            </a:r>
            <a:endParaRPr/>
          </a:p>
          <a:p>
            <a:pPr indent="-342900" lvl="0" marL="342900" marR="0" rtl="0" algn="l">
              <a:lnSpc>
                <a:spcPct val="90000"/>
              </a:lnSpc>
              <a:spcBef>
                <a:spcPts val="64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It is also very important that the equipment be properly aligned and the coupling properly installed. Misaligned couplings can cause  vibration in machinery.</a:t>
            </a:r>
            <a:endParaRPr/>
          </a:p>
        </p:txBody>
      </p:sp>
      <p:sp>
        <p:nvSpPr>
          <p:cNvPr id="644" name="Google Shape;644;p8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87"/>
          <p:cNvSpPr/>
          <p:nvPr/>
        </p:nvSpPr>
        <p:spPr>
          <a:xfrm>
            <a:off x="285403" y="990600"/>
            <a:ext cx="8534400" cy="5063656"/>
          </a:xfrm>
          <a:prstGeom prst="rect">
            <a:avLst/>
          </a:prstGeom>
          <a:noFill/>
          <a:ln>
            <a:noFill/>
          </a:ln>
        </p:spPr>
        <p:txBody>
          <a:bodyPr anchorCtr="0" anchor="t" bIns="46025" lIns="92075" spcFirstLastPara="1" rIns="92075" wrap="square" tIns="46025">
            <a:noAutofit/>
          </a:bodyPr>
          <a:lstStyle/>
          <a:p>
            <a:pPr indent="0" lvl="0" marL="0" marR="0" rtl="0" algn="l">
              <a:lnSpc>
                <a:spcPct val="80000"/>
              </a:lnSpc>
              <a:spcBef>
                <a:spcPts val="0"/>
              </a:spcBef>
              <a:spcAft>
                <a:spcPts val="0"/>
              </a:spcAft>
              <a:buNone/>
            </a:pPr>
            <a:r>
              <a:rPr lang="en-US" sz="2400">
                <a:solidFill>
                  <a:schemeClr val="dk1"/>
                </a:solidFill>
                <a:latin typeface="Arial Narrow"/>
                <a:ea typeface="Arial Narrow"/>
                <a:cs typeface="Arial Narrow"/>
                <a:sym typeface="Arial Narrow"/>
              </a:rPr>
              <a:t>When selecting a coupling for a particular application, a minimum of three factors must be considered: horsepower, size, and speed of the equipment being coupled.</a:t>
            </a:r>
            <a:endParaRPr/>
          </a:p>
          <a:p>
            <a:pPr indent="-228600" lvl="1" marL="5715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Additional factors that should also be taken into account include the following:</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Any keyways that might be required</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Size of the keyways required</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Any taper existing on the shaft</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Materials composing the shaft</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Torque</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Angular misalignment</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Offset misalignment</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Axial travel</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Distance between shaft ends</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Operating temperature</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Space limitations</a:t>
            </a:r>
            <a:endParaRPr/>
          </a:p>
          <a:p>
            <a:pPr indent="-228600" lvl="2" marL="1143000" marR="0" rtl="0" algn="l">
              <a:lnSpc>
                <a:spcPct val="80000"/>
              </a:lnSpc>
              <a:spcBef>
                <a:spcPts val="400"/>
              </a:spcBef>
              <a:spcAft>
                <a:spcPts val="0"/>
              </a:spcAft>
              <a:buClr>
                <a:srgbClr val="003300"/>
              </a:buClr>
              <a:buSzPts val="2000"/>
              <a:buFont typeface="Arial Narrow"/>
              <a:buChar char="•"/>
            </a:pPr>
            <a:r>
              <a:rPr b="0" i="0" lang="en-US" sz="2000" u="none" cap="none" strike="noStrike">
                <a:solidFill>
                  <a:schemeClr val="dk1"/>
                </a:solidFill>
                <a:latin typeface="Arial Narrow"/>
                <a:ea typeface="Arial Narrow"/>
                <a:cs typeface="Arial Narrow"/>
                <a:sym typeface="Arial Narrow"/>
              </a:rPr>
              <a:t>Any other unusual conditions</a:t>
            </a:r>
            <a:endParaRPr/>
          </a:p>
        </p:txBody>
      </p:sp>
      <p:grpSp>
        <p:nvGrpSpPr>
          <p:cNvPr id="651" name="Google Shape;651;p87"/>
          <p:cNvGrpSpPr/>
          <p:nvPr/>
        </p:nvGrpSpPr>
        <p:grpSpPr>
          <a:xfrm>
            <a:off x="5505103" y="2368081"/>
            <a:ext cx="3276600" cy="3686175"/>
            <a:chOff x="5334000" y="2514600"/>
            <a:chExt cx="3648075" cy="3838575"/>
          </a:xfrm>
        </p:grpSpPr>
        <p:pic>
          <p:nvPicPr>
            <p:cNvPr id="652" name="Google Shape;652;p87"/>
            <p:cNvPicPr preferRelativeResize="0"/>
            <p:nvPr/>
          </p:nvPicPr>
          <p:blipFill rotWithShape="1">
            <a:blip r:embed="rId3">
              <a:alphaModFix/>
            </a:blip>
            <a:srcRect b="0" l="0" r="0" t="0"/>
            <a:stretch/>
          </p:blipFill>
          <p:spPr>
            <a:xfrm>
              <a:off x="5715000" y="4038600"/>
              <a:ext cx="3267075" cy="2314575"/>
            </a:xfrm>
            <a:prstGeom prst="rect">
              <a:avLst/>
            </a:prstGeom>
            <a:noFill/>
            <a:ln>
              <a:noFill/>
            </a:ln>
          </p:spPr>
        </p:pic>
        <p:pic>
          <p:nvPicPr>
            <p:cNvPr descr="flexible_coupling-2" id="653" name="Google Shape;653;p87"/>
            <p:cNvPicPr preferRelativeResize="0"/>
            <p:nvPr/>
          </p:nvPicPr>
          <p:blipFill rotWithShape="1">
            <a:blip r:embed="rId4">
              <a:alphaModFix/>
            </a:blip>
            <a:srcRect b="0" l="0" r="0" t="0"/>
            <a:stretch/>
          </p:blipFill>
          <p:spPr>
            <a:xfrm>
              <a:off x="5334000" y="2514600"/>
              <a:ext cx="3609975" cy="1438275"/>
            </a:xfrm>
            <a:prstGeom prst="rect">
              <a:avLst/>
            </a:prstGeom>
            <a:noFill/>
            <a:ln>
              <a:noFill/>
            </a:ln>
          </p:spPr>
        </p:pic>
      </p:grpSp>
      <p:sp>
        <p:nvSpPr>
          <p:cNvPr id="654" name="Google Shape;654;p87"/>
          <p:cNvSpPr txBox="1"/>
          <p:nvPr>
            <p:ph idx="4294967295" type="title"/>
          </p:nvPr>
        </p:nvSpPr>
        <p:spPr>
          <a:xfrm>
            <a:off x="0" y="0"/>
            <a:ext cx="9144000"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Selecting Couplings  </a:t>
            </a:r>
            <a:endParaRPr/>
          </a:p>
        </p:txBody>
      </p:sp>
      <p:sp>
        <p:nvSpPr>
          <p:cNvPr id="655" name="Google Shape;655;p8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8"/>
          <p:cNvSpPr txBox="1"/>
          <p:nvPr>
            <p:ph type="title"/>
          </p:nvPr>
        </p:nvSpPr>
        <p:spPr>
          <a:xfrm>
            <a:off x="0" y="-30491"/>
            <a:ext cx="9144000" cy="76074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Rigid Flange Coupling</a:t>
            </a:r>
            <a:endParaRPr sz="4000"/>
          </a:p>
        </p:txBody>
      </p:sp>
      <p:sp>
        <p:nvSpPr>
          <p:cNvPr id="662" name="Google Shape;662;p88"/>
          <p:cNvSpPr txBox="1"/>
          <p:nvPr>
            <p:ph idx="1" type="body"/>
          </p:nvPr>
        </p:nvSpPr>
        <p:spPr>
          <a:xfrm>
            <a:off x="3581400" y="914400"/>
            <a:ext cx="50292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000"/>
              <a:buChar char="•"/>
            </a:pPr>
            <a:r>
              <a:rPr lang="en-US" sz="2000"/>
              <a:t>Also known as a Split Coupling</a:t>
            </a:r>
            <a:endParaRPr/>
          </a:p>
          <a:p>
            <a:pPr indent="-342900" lvl="0" marL="342900" rtl="0" algn="l">
              <a:spcBef>
                <a:spcPts val="400"/>
              </a:spcBef>
              <a:spcAft>
                <a:spcPts val="0"/>
              </a:spcAft>
              <a:buClr>
                <a:schemeClr val="dk1"/>
              </a:buClr>
              <a:buSzPts val="2000"/>
              <a:buChar char="•"/>
            </a:pPr>
            <a:r>
              <a:rPr lang="en-US" sz="2000"/>
              <a:t>Each Half is Mounted to the Shaft to be Coupled</a:t>
            </a:r>
            <a:endParaRPr/>
          </a:p>
          <a:p>
            <a:pPr indent="-342900" lvl="0" marL="342900" rtl="0" algn="l">
              <a:spcBef>
                <a:spcPts val="400"/>
              </a:spcBef>
              <a:spcAft>
                <a:spcPts val="0"/>
              </a:spcAft>
              <a:buClr>
                <a:schemeClr val="dk1"/>
              </a:buClr>
              <a:buSzPts val="2000"/>
              <a:buChar char="•"/>
            </a:pPr>
            <a:r>
              <a:rPr lang="en-US" sz="2000"/>
              <a:t>Does not Allow for Much Mis-Alignment</a:t>
            </a:r>
            <a:endParaRPr/>
          </a:p>
          <a:p>
            <a:pPr indent="-342900" lvl="0" marL="342900" rtl="0" algn="l">
              <a:spcBef>
                <a:spcPts val="400"/>
              </a:spcBef>
              <a:spcAft>
                <a:spcPts val="0"/>
              </a:spcAft>
              <a:buClr>
                <a:schemeClr val="dk1"/>
              </a:buClr>
              <a:buSzPts val="2000"/>
              <a:buChar char="•"/>
            </a:pPr>
            <a:r>
              <a:rPr lang="en-US" sz="2000"/>
              <a:t>Used for Heavy Duty Applications</a:t>
            </a:r>
            <a:endParaRPr sz="2000"/>
          </a:p>
        </p:txBody>
      </p:sp>
      <p:pic>
        <p:nvPicPr>
          <p:cNvPr id="663" name="Google Shape;663;p88"/>
          <p:cNvPicPr preferRelativeResize="0"/>
          <p:nvPr/>
        </p:nvPicPr>
        <p:blipFill rotWithShape="1">
          <a:blip r:embed="rId3">
            <a:alphaModFix/>
          </a:blip>
          <a:srcRect b="0" l="0" r="0" t="0"/>
          <a:stretch/>
        </p:blipFill>
        <p:spPr>
          <a:xfrm>
            <a:off x="508000" y="838200"/>
            <a:ext cx="2849880" cy="3429000"/>
          </a:xfrm>
          <a:prstGeom prst="rect">
            <a:avLst/>
          </a:prstGeom>
          <a:noFill/>
          <a:ln>
            <a:noFill/>
          </a:ln>
        </p:spPr>
      </p:pic>
      <p:grpSp>
        <p:nvGrpSpPr>
          <p:cNvPr id="664" name="Google Shape;664;p88"/>
          <p:cNvGrpSpPr/>
          <p:nvPr/>
        </p:nvGrpSpPr>
        <p:grpSpPr>
          <a:xfrm>
            <a:off x="3649980" y="3069828"/>
            <a:ext cx="4732020" cy="3102372"/>
            <a:chOff x="576" y="720"/>
            <a:chExt cx="4512" cy="3414"/>
          </a:xfrm>
        </p:grpSpPr>
        <p:pic>
          <p:nvPicPr>
            <p:cNvPr id="665" name="Google Shape;665;p88"/>
            <p:cNvPicPr preferRelativeResize="0"/>
            <p:nvPr/>
          </p:nvPicPr>
          <p:blipFill rotWithShape="1">
            <a:blip r:embed="rId4">
              <a:alphaModFix/>
            </a:blip>
            <a:srcRect b="0" l="0" r="0" t="0"/>
            <a:stretch/>
          </p:blipFill>
          <p:spPr>
            <a:xfrm>
              <a:off x="624" y="720"/>
              <a:ext cx="4446" cy="3414"/>
            </a:xfrm>
            <a:prstGeom prst="rect">
              <a:avLst/>
            </a:prstGeom>
            <a:noFill/>
            <a:ln>
              <a:noFill/>
            </a:ln>
          </p:spPr>
        </p:pic>
        <p:sp>
          <p:nvSpPr>
            <p:cNvPr id="666" name="Google Shape;666;p88"/>
            <p:cNvSpPr/>
            <p:nvPr/>
          </p:nvSpPr>
          <p:spPr>
            <a:xfrm>
              <a:off x="576" y="3840"/>
              <a:ext cx="816" cy="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sp>
          <p:nvSpPr>
            <p:cNvPr id="667" name="Google Shape;667;p88"/>
            <p:cNvSpPr/>
            <p:nvPr/>
          </p:nvSpPr>
          <p:spPr>
            <a:xfrm>
              <a:off x="4320" y="3552"/>
              <a:ext cx="768" cy="1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sp>
          <p:nvSpPr>
            <p:cNvPr id="668" name="Google Shape;668;p88"/>
            <p:cNvSpPr/>
            <p:nvPr/>
          </p:nvSpPr>
          <p:spPr>
            <a:xfrm>
              <a:off x="3408" y="3696"/>
              <a:ext cx="96" cy="1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grpSp>
      <p:sp>
        <p:nvSpPr>
          <p:cNvPr id="669" name="Google Shape;669;p8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89"/>
          <p:cNvSpPr txBox="1"/>
          <p:nvPr>
            <p:ph type="title"/>
          </p:nvPr>
        </p:nvSpPr>
        <p:spPr>
          <a:xfrm>
            <a:off x="0" y="-3421"/>
            <a:ext cx="9144000" cy="74403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Flanged Couplings </a:t>
            </a:r>
            <a:endParaRPr sz="4000"/>
          </a:p>
        </p:txBody>
      </p:sp>
      <p:grpSp>
        <p:nvGrpSpPr>
          <p:cNvPr id="676" name="Google Shape;676;p89"/>
          <p:cNvGrpSpPr/>
          <p:nvPr/>
        </p:nvGrpSpPr>
        <p:grpSpPr>
          <a:xfrm>
            <a:off x="1121186" y="1279962"/>
            <a:ext cx="6151295" cy="3101510"/>
            <a:chOff x="105527" y="1484886"/>
            <a:chExt cx="8459036" cy="4651816"/>
          </a:xfrm>
        </p:grpSpPr>
        <p:pic>
          <p:nvPicPr>
            <p:cNvPr id="677" name="Google Shape;677;p89"/>
            <p:cNvPicPr preferRelativeResize="0"/>
            <p:nvPr/>
          </p:nvPicPr>
          <p:blipFill rotWithShape="1">
            <a:blip r:embed="rId3">
              <a:alphaModFix/>
            </a:blip>
            <a:srcRect b="0" l="0" r="0" t="0"/>
            <a:stretch/>
          </p:blipFill>
          <p:spPr>
            <a:xfrm rot="-174091">
              <a:off x="214313" y="1601788"/>
              <a:ext cx="4730750" cy="4418012"/>
            </a:xfrm>
            <a:prstGeom prst="rect">
              <a:avLst/>
            </a:prstGeom>
            <a:noFill/>
            <a:ln>
              <a:noFill/>
            </a:ln>
          </p:spPr>
        </p:pic>
        <p:pic>
          <p:nvPicPr>
            <p:cNvPr id="678" name="Google Shape;678;p89"/>
            <p:cNvPicPr preferRelativeResize="0"/>
            <p:nvPr/>
          </p:nvPicPr>
          <p:blipFill rotWithShape="1">
            <a:blip r:embed="rId4">
              <a:alphaModFix/>
            </a:blip>
            <a:srcRect b="0" l="0" r="0" t="0"/>
            <a:stretch/>
          </p:blipFill>
          <p:spPr>
            <a:xfrm>
              <a:off x="5029200" y="2133600"/>
              <a:ext cx="3535363" cy="3116263"/>
            </a:xfrm>
            <a:prstGeom prst="rect">
              <a:avLst/>
            </a:prstGeom>
            <a:noFill/>
            <a:ln>
              <a:noFill/>
            </a:ln>
          </p:spPr>
        </p:pic>
      </p:grpSp>
      <p:sp>
        <p:nvSpPr>
          <p:cNvPr id="679" name="Google Shape;679;p89"/>
          <p:cNvSpPr txBox="1"/>
          <p:nvPr/>
        </p:nvSpPr>
        <p:spPr>
          <a:xfrm>
            <a:off x="1214078" y="4708885"/>
            <a:ext cx="4729839" cy="8382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Silent Chain Couplings </a:t>
            </a:r>
            <a:endParaRPr sz="3200">
              <a:solidFill>
                <a:schemeClr val="dk1"/>
              </a:solidFill>
              <a:latin typeface="Calibri"/>
              <a:ea typeface="Calibri"/>
              <a:cs typeface="Calibri"/>
              <a:sym typeface="Calibri"/>
            </a:endParaRPr>
          </a:p>
        </p:txBody>
      </p:sp>
      <p:pic>
        <p:nvPicPr>
          <p:cNvPr id="680" name="Google Shape;680;p89"/>
          <p:cNvPicPr preferRelativeResize="0"/>
          <p:nvPr/>
        </p:nvPicPr>
        <p:blipFill rotWithShape="1">
          <a:blip r:embed="rId5">
            <a:alphaModFix/>
          </a:blip>
          <a:srcRect b="0" l="0" r="0" t="0"/>
          <a:stretch/>
        </p:blipFill>
        <p:spPr>
          <a:xfrm>
            <a:off x="5475535" y="3820963"/>
            <a:ext cx="2527861" cy="2291262"/>
          </a:xfrm>
          <a:prstGeom prst="rect">
            <a:avLst/>
          </a:prstGeom>
          <a:noFill/>
          <a:ln>
            <a:noFill/>
          </a:ln>
        </p:spPr>
      </p:pic>
      <p:sp>
        <p:nvSpPr>
          <p:cNvPr id="681" name="Google Shape;681;p8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id="687" name="Google Shape;687;p90"/>
          <p:cNvPicPr preferRelativeResize="0"/>
          <p:nvPr/>
        </p:nvPicPr>
        <p:blipFill rotWithShape="1">
          <a:blip r:embed="rId3">
            <a:alphaModFix/>
          </a:blip>
          <a:srcRect b="0" l="0" r="0" t="0"/>
          <a:stretch/>
        </p:blipFill>
        <p:spPr>
          <a:xfrm>
            <a:off x="5029200" y="912408"/>
            <a:ext cx="3657600" cy="3465094"/>
          </a:xfrm>
          <a:prstGeom prst="rect">
            <a:avLst/>
          </a:prstGeom>
          <a:noFill/>
          <a:ln>
            <a:noFill/>
          </a:ln>
        </p:spPr>
      </p:pic>
      <p:sp>
        <p:nvSpPr>
          <p:cNvPr id="688" name="Google Shape;688;p90"/>
          <p:cNvSpPr txBox="1"/>
          <p:nvPr>
            <p:ph type="title"/>
          </p:nvPr>
        </p:nvSpPr>
        <p:spPr>
          <a:xfrm>
            <a:off x="527051" y="0"/>
            <a:ext cx="8229600" cy="71367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Metallic Grid &amp; Elastomeric Couplings</a:t>
            </a:r>
            <a:endParaRPr/>
          </a:p>
        </p:txBody>
      </p:sp>
      <p:sp>
        <p:nvSpPr>
          <p:cNvPr id="689" name="Google Shape;689;p90"/>
          <p:cNvSpPr txBox="1"/>
          <p:nvPr>
            <p:ph idx="1" type="body"/>
          </p:nvPr>
        </p:nvSpPr>
        <p:spPr>
          <a:xfrm>
            <a:off x="381000" y="914400"/>
            <a:ext cx="4648200" cy="5410200"/>
          </a:xfrm>
          <a:prstGeom prst="rect">
            <a:avLst/>
          </a:prstGeom>
          <a:noFill/>
          <a:ln>
            <a:noFill/>
          </a:ln>
        </p:spPr>
        <p:txBody>
          <a:bodyPr anchorCtr="0" anchor="t" bIns="45700" lIns="91425" spcFirstLastPara="1" rIns="91425" wrap="square" tIns="45700">
            <a:normAutofit/>
          </a:bodyPr>
          <a:lstStyle/>
          <a:p>
            <a:pPr indent="-203200" lvl="0" marL="342900" rtl="0" algn="l">
              <a:spcBef>
                <a:spcPts val="0"/>
              </a:spcBef>
              <a:spcAft>
                <a:spcPts val="0"/>
              </a:spcAft>
              <a:buClr>
                <a:schemeClr val="dk1"/>
              </a:buClr>
              <a:buSzPts val="2200"/>
              <a:buNone/>
            </a:pPr>
            <a:r>
              <a:t/>
            </a:r>
            <a:endParaRPr sz="2200"/>
          </a:p>
          <a:p>
            <a:pPr indent="-342900" lvl="0" marL="342900" rtl="0" algn="l">
              <a:spcBef>
                <a:spcPts val="440"/>
              </a:spcBef>
              <a:spcAft>
                <a:spcPts val="0"/>
              </a:spcAft>
              <a:buClr>
                <a:schemeClr val="dk1"/>
              </a:buClr>
              <a:buSzPts val="2200"/>
              <a:buChar char="•"/>
            </a:pPr>
            <a:r>
              <a:rPr lang="en-US" sz="2200"/>
              <a:t>Metallic Grid Coupling</a:t>
            </a:r>
            <a:endParaRPr/>
          </a:p>
          <a:p>
            <a:pPr indent="-285750" lvl="1" marL="742950" rtl="0" algn="l">
              <a:spcBef>
                <a:spcPts val="440"/>
              </a:spcBef>
              <a:spcAft>
                <a:spcPts val="0"/>
              </a:spcAft>
              <a:buClr>
                <a:schemeClr val="dk1"/>
              </a:buClr>
              <a:buSzPts val="2200"/>
              <a:buChar char="–"/>
            </a:pPr>
            <a:r>
              <a:rPr lang="en-US" sz="2200"/>
              <a:t>Two Hubs that Resemble Gears</a:t>
            </a:r>
            <a:endParaRPr/>
          </a:p>
          <a:p>
            <a:pPr indent="-285750" lvl="1" marL="742950" rtl="0" algn="l">
              <a:spcBef>
                <a:spcPts val="440"/>
              </a:spcBef>
              <a:spcAft>
                <a:spcPts val="0"/>
              </a:spcAft>
              <a:buClr>
                <a:schemeClr val="dk1"/>
              </a:buClr>
              <a:buSzPts val="2200"/>
              <a:buChar char="–"/>
            </a:pPr>
            <a:r>
              <a:rPr lang="en-US" sz="2200"/>
              <a:t>S Shaped Springs Replace Gears</a:t>
            </a:r>
            <a:endParaRPr/>
          </a:p>
          <a:p>
            <a:pPr indent="-285750" lvl="1" marL="742950" rtl="0" algn="l">
              <a:spcBef>
                <a:spcPts val="440"/>
              </a:spcBef>
              <a:spcAft>
                <a:spcPts val="0"/>
              </a:spcAft>
              <a:buClr>
                <a:schemeClr val="dk1"/>
              </a:buClr>
              <a:buSzPts val="2200"/>
              <a:buChar char="–"/>
            </a:pPr>
            <a:r>
              <a:rPr lang="en-US" sz="2200"/>
              <a:t>Very Forgiving Coupling</a:t>
            </a:r>
            <a:endParaRPr/>
          </a:p>
          <a:p>
            <a:pPr indent="-342900" lvl="0" marL="342900" rtl="0" algn="l">
              <a:spcBef>
                <a:spcPts val="440"/>
              </a:spcBef>
              <a:spcAft>
                <a:spcPts val="0"/>
              </a:spcAft>
              <a:buClr>
                <a:schemeClr val="dk1"/>
              </a:buClr>
              <a:buSzPts val="2200"/>
              <a:buChar char="•"/>
            </a:pPr>
            <a:r>
              <a:rPr lang="en-US" sz="2200"/>
              <a:t>Elastomeric Couplings</a:t>
            </a:r>
            <a:endParaRPr/>
          </a:p>
          <a:p>
            <a:pPr indent="-285750" lvl="1" marL="742950" rtl="0" algn="l">
              <a:spcBef>
                <a:spcPts val="440"/>
              </a:spcBef>
              <a:spcAft>
                <a:spcPts val="0"/>
              </a:spcAft>
              <a:buClr>
                <a:schemeClr val="dk1"/>
              </a:buClr>
              <a:buSzPts val="2200"/>
              <a:buChar char="–"/>
            </a:pPr>
            <a:r>
              <a:rPr lang="en-US" sz="2200"/>
              <a:t>Use Non-Metallic Inserts</a:t>
            </a:r>
            <a:endParaRPr/>
          </a:p>
          <a:p>
            <a:pPr indent="-285750" lvl="1" marL="742950" rtl="0" algn="l">
              <a:spcBef>
                <a:spcPts val="440"/>
              </a:spcBef>
              <a:spcAft>
                <a:spcPts val="0"/>
              </a:spcAft>
              <a:buClr>
                <a:schemeClr val="dk1"/>
              </a:buClr>
              <a:buSzPts val="2200"/>
              <a:buChar char="–"/>
            </a:pPr>
            <a:r>
              <a:rPr lang="en-US" sz="2200"/>
              <a:t>Inserts Loaded Either in Compression or Shear</a:t>
            </a:r>
            <a:endParaRPr/>
          </a:p>
          <a:p>
            <a:pPr indent="-285750" lvl="1" marL="742950" rtl="0" algn="l">
              <a:spcBef>
                <a:spcPts val="440"/>
              </a:spcBef>
              <a:spcAft>
                <a:spcPts val="0"/>
              </a:spcAft>
              <a:buClr>
                <a:schemeClr val="dk1"/>
              </a:buClr>
              <a:buSzPts val="2200"/>
              <a:buChar char="–"/>
            </a:pPr>
            <a:r>
              <a:rPr lang="en-US" sz="2200"/>
              <a:t>Can Withstand More Mis-Alignment</a:t>
            </a:r>
            <a:endParaRPr/>
          </a:p>
          <a:p>
            <a:pPr indent="-285750" lvl="1" marL="742950" rtl="0" algn="l">
              <a:spcBef>
                <a:spcPts val="440"/>
              </a:spcBef>
              <a:spcAft>
                <a:spcPts val="0"/>
              </a:spcAft>
              <a:buClr>
                <a:schemeClr val="dk1"/>
              </a:buClr>
              <a:buSzPts val="2200"/>
              <a:buChar char="–"/>
            </a:pPr>
            <a:r>
              <a:rPr lang="en-US" sz="2200"/>
              <a:t>Good Shock Absorber</a:t>
            </a:r>
            <a:endParaRPr/>
          </a:p>
          <a:p>
            <a:pPr indent="-184150" lvl="1" marL="742950" rtl="0" algn="l">
              <a:spcBef>
                <a:spcPts val="320"/>
              </a:spcBef>
              <a:spcAft>
                <a:spcPts val="0"/>
              </a:spcAft>
              <a:buClr>
                <a:schemeClr val="dk1"/>
              </a:buClr>
              <a:buSzPts val="1600"/>
              <a:buNone/>
            </a:pPr>
            <a:r>
              <a:t/>
            </a:r>
            <a:endParaRPr sz="1600"/>
          </a:p>
        </p:txBody>
      </p:sp>
      <p:pic>
        <p:nvPicPr>
          <p:cNvPr id="690" name="Google Shape;690;p90"/>
          <p:cNvPicPr preferRelativeResize="0"/>
          <p:nvPr/>
        </p:nvPicPr>
        <p:blipFill rotWithShape="1">
          <a:blip r:embed="rId4">
            <a:alphaModFix/>
          </a:blip>
          <a:srcRect b="0" l="0" r="0" t="0"/>
          <a:stretch/>
        </p:blipFill>
        <p:spPr>
          <a:xfrm>
            <a:off x="5699607" y="4227094"/>
            <a:ext cx="2014746" cy="1707932"/>
          </a:xfrm>
          <a:prstGeom prst="rect">
            <a:avLst/>
          </a:prstGeom>
          <a:noFill/>
          <a:ln>
            <a:noFill/>
          </a:ln>
        </p:spPr>
      </p:pic>
      <p:sp>
        <p:nvSpPr>
          <p:cNvPr id="691" name="Google Shape;691;p9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91"/>
          <p:cNvSpPr txBox="1"/>
          <p:nvPr>
            <p:ph type="title"/>
          </p:nvPr>
        </p:nvSpPr>
        <p:spPr>
          <a:xfrm>
            <a:off x="0" y="-5798"/>
            <a:ext cx="91440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Jaw Type  Coupling</a:t>
            </a:r>
            <a:endParaRPr sz="4000"/>
          </a:p>
        </p:txBody>
      </p:sp>
      <p:sp>
        <p:nvSpPr>
          <p:cNvPr id="698" name="Google Shape;698;p91"/>
          <p:cNvSpPr txBox="1"/>
          <p:nvPr>
            <p:ph idx="1" type="body"/>
          </p:nvPr>
        </p:nvSpPr>
        <p:spPr>
          <a:xfrm>
            <a:off x="243882" y="1408838"/>
            <a:ext cx="5410684"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Char char="•"/>
            </a:pPr>
            <a:r>
              <a:rPr lang="en-US" sz="2800"/>
              <a:t>More widely used coupling</a:t>
            </a:r>
            <a:endParaRPr/>
          </a:p>
          <a:p>
            <a:pPr indent="-342900" lvl="0" marL="342900" rtl="0" algn="l">
              <a:spcBef>
                <a:spcPts val="560"/>
              </a:spcBef>
              <a:spcAft>
                <a:spcPts val="0"/>
              </a:spcAft>
              <a:buClr>
                <a:schemeClr val="dk1"/>
              </a:buClr>
              <a:buSzPts val="2800"/>
              <a:buChar char="•"/>
            </a:pPr>
            <a:r>
              <a:rPr lang="en-US" sz="2800"/>
              <a:t>Easy to install and maintain</a:t>
            </a:r>
            <a:endParaRPr/>
          </a:p>
          <a:p>
            <a:pPr indent="-342900" lvl="0" marL="342900" rtl="0" algn="l">
              <a:spcBef>
                <a:spcPts val="560"/>
              </a:spcBef>
              <a:spcAft>
                <a:spcPts val="0"/>
              </a:spcAft>
              <a:buClr>
                <a:schemeClr val="dk1"/>
              </a:buClr>
              <a:buSzPts val="2800"/>
              <a:buChar char="•"/>
            </a:pPr>
            <a:r>
              <a:rPr lang="en-US" sz="2800"/>
              <a:t>Can be replaced without complete disassembly</a:t>
            </a:r>
            <a:endParaRPr/>
          </a:p>
          <a:p>
            <a:pPr indent="-342900" lvl="0" marL="342900" rtl="0" algn="l">
              <a:spcBef>
                <a:spcPts val="560"/>
              </a:spcBef>
              <a:spcAft>
                <a:spcPts val="0"/>
              </a:spcAft>
              <a:buClr>
                <a:schemeClr val="dk1"/>
              </a:buClr>
              <a:buSzPts val="2800"/>
              <a:buChar char="•"/>
            </a:pPr>
            <a:r>
              <a:rPr lang="en-US" sz="2800"/>
              <a:t>Can accommodate a moderate amount of mis-alignment</a:t>
            </a:r>
            <a:endParaRPr sz="2800"/>
          </a:p>
        </p:txBody>
      </p:sp>
      <p:pic>
        <p:nvPicPr>
          <p:cNvPr id="699" name="Google Shape;699;p91"/>
          <p:cNvPicPr preferRelativeResize="0"/>
          <p:nvPr/>
        </p:nvPicPr>
        <p:blipFill rotWithShape="1">
          <a:blip r:embed="rId3">
            <a:alphaModFix/>
          </a:blip>
          <a:srcRect b="0" l="0" r="0" t="0"/>
          <a:stretch/>
        </p:blipFill>
        <p:spPr>
          <a:xfrm flipH="1">
            <a:off x="5355265" y="2535538"/>
            <a:ext cx="3788735" cy="2526152"/>
          </a:xfrm>
          <a:prstGeom prst="rect">
            <a:avLst/>
          </a:prstGeom>
          <a:noFill/>
          <a:ln>
            <a:noFill/>
          </a:ln>
        </p:spPr>
      </p:pic>
      <p:sp>
        <p:nvSpPr>
          <p:cNvPr id="700" name="Google Shape;700;p9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92"/>
          <p:cNvSpPr txBox="1"/>
          <p:nvPr/>
        </p:nvSpPr>
        <p:spPr>
          <a:xfrm>
            <a:off x="4038600" y="1426618"/>
            <a:ext cx="4648200" cy="464742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Newer type coupling</a:t>
            </a:r>
            <a:endParaRPr sz="3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Has polyurethane components</a:t>
            </a:r>
            <a:endParaRPr sz="3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Can withstand higher temperatures</a:t>
            </a:r>
            <a:endParaRPr sz="3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Chemical resistant</a:t>
            </a:r>
            <a:endParaRPr sz="3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Handles mis-alignment do to its ability to flex</a:t>
            </a:r>
            <a:endParaRPr sz="3200">
              <a:solidFill>
                <a:schemeClr val="dk1"/>
              </a:solidFill>
              <a:latin typeface="Calibri"/>
              <a:ea typeface="Calibri"/>
              <a:cs typeface="Calibri"/>
              <a:sym typeface="Calibri"/>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pic>
        <p:nvPicPr>
          <p:cNvPr id="707" name="Google Shape;707;p92"/>
          <p:cNvPicPr preferRelativeResize="0"/>
          <p:nvPr/>
        </p:nvPicPr>
        <p:blipFill rotWithShape="1">
          <a:blip r:embed="rId3">
            <a:alphaModFix/>
          </a:blip>
          <a:srcRect b="0" l="0" r="0" t="0"/>
          <a:stretch/>
        </p:blipFill>
        <p:spPr>
          <a:xfrm>
            <a:off x="228600" y="1707055"/>
            <a:ext cx="3352798" cy="2651326"/>
          </a:xfrm>
          <a:prstGeom prst="rect">
            <a:avLst/>
          </a:prstGeom>
          <a:noFill/>
          <a:ln>
            <a:noFill/>
          </a:ln>
        </p:spPr>
      </p:pic>
      <p:sp>
        <p:nvSpPr>
          <p:cNvPr id="708" name="Google Shape;708;p92"/>
          <p:cNvSpPr txBox="1"/>
          <p:nvPr>
            <p:ph type="title"/>
          </p:nvPr>
        </p:nvSpPr>
        <p:spPr>
          <a:xfrm>
            <a:off x="57807" y="-20608"/>
            <a:ext cx="9086193" cy="71198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Pins and Disk Coupling</a:t>
            </a:r>
            <a:endParaRPr sz="4000"/>
          </a:p>
        </p:txBody>
      </p:sp>
      <p:sp>
        <p:nvSpPr>
          <p:cNvPr id="709" name="Google Shape;709;p9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93"/>
          <p:cNvSpPr txBox="1"/>
          <p:nvPr>
            <p:ph type="title"/>
          </p:nvPr>
        </p:nvSpPr>
        <p:spPr>
          <a:xfrm>
            <a:off x="0" y="-84866"/>
            <a:ext cx="9185275" cy="73183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Spring Couplings </a:t>
            </a:r>
            <a:endParaRPr/>
          </a:p>
        </p:txBody>
      </p:sp>
      <p:sp>
        <p:nvSpPr>
          <p:cNvPr id="716" name="Google Shape;716;p93"/>
          <p:cNvSpPr txBox="1"/>
          <p:nvPr/>
        </p:nvSpPr>
        <p:spPr>
          <a:xfrm>
            <a:off x="159542" y="976295"/>
            <a:ext cx="8616468" cy="4611705"/>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400"/>
              <a:buFont typeface="Arial"/>
              <a:buNone/>
            </a:pPr>
            <a:r>
              <a:rPr lang="en-US" sz="2400">
                <a:solidFill>
                  <a:schemeClr val="dk1"/>
                </a:solidFill>
                <a:latin typeface="Calibri"/>
                <a:ea typeface="Calibri"/>
                <a:cs typeface="Calibri"/>
                <a:sym typeface="Calibri"/>
              </a:rPr>
              <a:t>A spring coupling (shown), also known as a Bellows coupling, has two coupling hubs and a spring.</a:t>
            </a:r>
            <a:endParaRPr/>
          </a:p>
          <a:p>
            <a:pPr indent="-182880" lvl="1" marL="548640" marR="0" rtl="0" algn="l">
              <a:lnSpc>
                <a:spcPct val="90000"/>
              </a:lnSpc>
              <a:spcBef>
                <a:spcPts val="440"/>
              </a:spcBef>
              <a:spcAft>
                <a:spcPts val="0"/>
              </a:spcAft>
              <a:buClr>
                <a:srgbClr val="003300"/>
              </a:buClr>
              <a:buSzPts val="2200"/>
              <a:buFont typeface="Arial"/>
              <a:buChar char="–"/>
            </a:pPr>
            <a:r>
              <a:rPr b="0" i="0" lang="en-US" sz="2200" u="none" cap="none" strike="noStrike">
                <a:solidFill>
                  <a:schemeClr val="dk1"/>
                </a:solidFill>
                <a:latin typeface="Calibri"/>
                <a:ea typeface="Calibri"/>
                <a:cs typeface="Calibri"/>
                <a:sym typeface="Calibri"/>
              </a:rPr>
              <a:t>The hubs fit on the driver and the driven shafts, </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and the spring is fastened between the hubs.</a:t>
            </a:r>
            <a:endParaRPr/>
          </a:p>
          <a:p>
            <a:pPr indent="-182880" lvl="1" marL="548640" marR="0" rtl="0" algn="l">
              <a:lnSpc>
                <a:spcPct val="90000"/>
              </a:lnSpc>
              <a:spcBef>
                <a:spcPts val="440"/>
              </a:spcBef>
              <a:spcAft>
                <a:spcPts val="0"/>
              </a:spcAft>
              <a:buClr>
                <a:srgbClr val="003300"/>
              </a:buClr>
              <a:buSzPts val="2200"/>
              <a:buFont typeface="Arial"/>
              <a:buChar char="–"/>
            </a:pPr>
            <a:r>
              <a:rPr b="0" i="0" lang="en-US" sz="2200" u="none" cap="none" strike="noStrike">
                <a:solidFill>
                  <a:schemeClr val="dk1"/>
                </a:solidFill>
                <a:latin typeface="Calibri"/>
                <a:ea typeface="Calibri"/>
                <a:cs typeface="Calibri"/>
                <a:sym typeface="Calibri"/>
              </a:rPr>
              <a:t>As the coupling rotates, the misalignment </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is compensated for by the flex in the spring.</a:t>
            </a:r>
            <a:endParaRPr/>
          </a:p>
          <a:p>
            <a:pPr indent="-182880" lvl="1" marL="548640" marR="0" rtl="0" algn="l">
              <a:lnSpc>
                <a:spcPct val="90000"/>
              </a:lnSpc>
              <a:spcBef>
                <a:spcPts val="440"/>
              </a:spcBef>
              <a:spcAft>
                <a:spcPts val="0"/>
              </a:spcAft>
              <a:buClr>
                <a:srgbClr val="003300"/>
              </a:buClr>
              <a:buSzPts val="2200"/>
              <a:buFont typeface="Arial"/>
              <a:buChar char="–"/>
            </a:pPr>
            <a:r>
              <a:rPr b="0" i="0" lang="en-US" sz="2200" u="none" cap="none" strike="noStrike">
                <a:solidFill>
                  <a:schemeClr val="dk1"/>
                </a:solidFill>
                <a:latin typeface="Calibri"/>
                <a:ea typeface="Calibri"/>
                <a:cs typeface="Calibri"/>
                <a:sym typeface="Calibri"/>
              </a:rPr>
              <a:t>A spring coupling will compensate for a great </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deal of misalignment, but the greater the </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misalignment, the more the spring must flex,</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which reduces coupling life.</a:t>
            </a:r>
            <a:endParaRPr/>
          </a:p>
          <a:p>
            <a:pPr indent="-182880" lvl="1" marL="548640" marR="0" rtl="0" algn="l">
              <a:lnSpc>
                <a:spcPct val="90000"/>
              </a:lnSpc>
              <a:spcBef>
                <a:spcPts val="440"/>
              </a:spcBef>
              <a:spcAft>
                <a:spcPts val="0"/>
              </a:spcAft>
              <a:buClr>
                <a:srgbClr val="003300"/>
              </a:buClr>
              <a:buSzPts val="2200"/>
              <a:buFont typeface="Arial"/>
              <a:buChar char="–"/>
            </a:pPr>
            <a:r>
              <a:rPr b="0" i="0" lang="en-US" sz="2200" u="none" cap="none" strike="noStrike">
                <a:solidFill>
                  <a:schemeClr val="dk1"/>
                </a:solidFill>
                <a:latin typeface="Calibri"/>
                <a:ea typeface="Calibri"/>
                <a:cs typeface="Calibri"/>
                <a:sym typeface="Calibri"/>
              </a:rPr>
              <a:t>One advantage of the spring coupling is that </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the spring can be replaced without moving </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the hubs on the shafts.</a:t>
            </a:r>
            <a:endParaRPr/>
          </a:p>
          <a:p>
            <a:pPr indent="-279400" lvl="0" marL="342900" marR="0" rtl="0" algn="l">
              <a:lnSpc>
                <a:spcPct val="90000"/>
              </a:lnSpc>
              <a:spcBef>
                <a:spcPts val="200"/>
              </a:spcBef>
              <a:spcAft>
                <a:spcPts val="0"/>
              </a:spcAft>
              <a:buClr>
                <a:schemeClr val="dk1"/>
              </a:buClr>
              <a:buSzPts val="1000"/>
              <a:buFont typeface="Arial"/>
              <a:buNone/>
            </a:pPr>
            <a:r>
              <a:t/>
            </a:r>
            <a:endParaRPr sz="1000">
              <a:solidFill>
                <a:schemeClr val="dk1"/>
              </a:solidFill>
              <a:latin typeface="Calibri"/>
              <a:ea typeface="Calibri"/>
              <a:cs typeface="Calibri"/>
              <a:sym typeface="Calibri"/>
            </a:endParaRPr>
          </a:p>
        </p:txBody>
      </p:sp>
      <p:pic>
        <p:nvPicPr>
          <p:cNvPr descr="http://rds.yahoo.com/_ylt=A0PDoYAVZlFN_FwAbzijzbkF/SIG=12dmbc8gc/EXP=1297208981/**http%3a/cfnewsads.thomasnet.com/images/large/019/19296.jpg" id="717" name="Google Shape;717;p93"/>
          <p:cNvPicPr preferRelativeResize="0"/>
          <p:nvPr/>
        </p:nvPicPr>
        <p:blipFill rotWithShape="1">
          <a:blip r:embed="rId3">
            <a:alphaModFix/>
          </a:blip>
          <a:srcRect b="0" l="0" r="0" t="0"/>
          <a:stretch/>
        </p:blipFill>
        <p:spPr>
          <a:xfrm>
            <a:off x="6013450" y="2593057"/>
            <a:ext cx="3130550" cy="2146532"/>
          </a:xfrm>
          <a:prstGeom prst="rect">
            <a:avLst/>
          </a:prstGeom>
          <a:noFill/>
          <a:ln>
            <a:noFill/>
          </a:ln>
        </p:spPr>
      </p:pic>
      <p:sp>
        <p:nvSpPr>
          <p:cNvPr id="718" name="Google Shape;718;p9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94"/>
          <p:cNvSpPr txBox="1"/>
          <p:nvPr>
            <p:ph type="title"/>
          </p:nvPr>
        </p:nvSpPr>
        <p:spPr>
          <a:xfrm>
            <a:off x="0" y="0"/>
            <a:ext cx="9144000" cy="73183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Spacer Couplings </a:t>
            </a:r>
            <a:endParaRPr/>
          </a:p>
        </p:txBody>
      </p:sp>
      <p:sp>
        <p:nvSpPr>
          <p:cNvPr id="725" name="Google Shape;725;p94"/>
          <p:cNvSpPr txBox="1"/>
          <p:nvPr/>
        </p:nvSpPr>
        <p:spPr>
          <a:xfrm>
            <a:off x="2850931" y="1255899"/>
            <a:ext cx="5835869" cy="40072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 spacer coupling (shown) is a small spacer that is placed between two flexible couplings.</a:t>
            </a:r>
            <a:endParaRPr/>
          </a:p>
          <a:p>
            <a:pPr indent="-342900" lvl="1" marL="800100" marR="0" rtl="0" algn="l">
              <a:spcBef>
                <a:spcPts val="480"/>
              </a:spcBef>
              <a:spcAft>
                <a:spcPts val="0"/>
              </a:spcAft>
              <a:buClr>
                <a:srgbClr val="003300"/>
              </a:buClr>
              <a:buSzPts val="2400"/>
              <a:buFont typeface="Arial Narrow"/>
              <a:buChar char="—"/>
            </a:pPr>
            <a:r>
              <a:rPr b="0" i="0" lang="en-US" sz="2400" u="none" cap="none" strike="noStrike">
                <a:solidFill>
                  <a:schemeClr val="dk1"/>
                </a:solidFill>
                <a:latin typeface="Calibri"/>
                <a:ea typeface="Calibri"/>
                <a:cs typeface="Calibri"/>
                <a:sym typeface="Calibri"/>
              </a:rPr>
              <a:t>Spacer couplings are commonly used on centrifugal pumps.</a:t>
            </a:r>
            <a:endParaRPr/>
          </a:p>
          <a:p>
            <a:pPr indent="-342900" lvl="1" marL="800100" marR="0" rtl="0" algn="l">
              <a:spcBef>
                <a:spcPts val="480"/>
              </a:spcBef>
              <a:spcAft>
                <a:spcPts val="0"/>
              </a:spcAft>
              <a:buClr>
                <a:srgbClr val="003300"/>
              </a:buClr>
              <a:buSzPts val="2400"/>
              <a:buFont typeface="Arial Narrow"/>
              <a:buChar char="—"/>
            </a:pPr>
            <a:r>
              <a:rPr b="0" i="0" lang="en-US" sz="2400" u="none" cap="none" strike="noStrike">
                <a:solidFill>
                  <a:schemeClr val="dk1"/>
                </a:solidFill>
                <a:latin typeface="Calibri"/>
                <a:ea typeface="Calibri"/>
                <a:cs typeface="Calibri"/>
                <a:sym typeface="Calibri"/>
              </a:rPr>
              <a:t>The spacer can be removed and the flexible couplings disassembled without moving the pump or motor on the base.</a:t>
            </a:r>
            <a:endParaRPr/>
          </a:p>
          <a:p>
            <a:pPr indent="-342900" lvl="1" marL="800100" marR="0" rtl="0" algn="l">
              <a:spcBef>
                <a:spcPts val="480"/>
              </a:spcBef>
              <a:spcAft>
                <a:spcPts val="0"/>
              </a:spcAft>
              <a:buClr>
                <a:srgbClr val="003300"/>
              </a:buClr>
              <a:buSzPts val="2400"/>
              <a:buFont typeface="Arial Narrow"/>
              <a:buChar char="—"/>
            </a:pPr>
            <a:r>
              <a:rPr b="0" i="0" lang="en-US" sz="2400" u="none" cap="none" strike="noStrike">
                <a:solidFill>
                  <a:schemeClr val="dk1"/>
                </a:solidFill>
                <a:latin typeface="Calibri"/>
                <a:ea typeface="Calibri"/>
                <a:cs typeface="Calibri"/>
                <a:sym typeface="Calibri"/>
              </a:rPr>
              <a:t>This eliminates the need to realign the couplings after reassembly.</a:t>
            </a:r>
            <a:endParaRPr b="0" i="0" sz="2400" u="none" cap="none" strike="noStrike">
              <a:solidFill>
                <a:schemeClr val="dk1"/>
              </a:solidFill>
              <a:latin typeface="Calibri"/>
              <a:ea typeface="Calibri"/>
              <a:cs typeface="Calibri"/>
              <a:sym typeface="Calibri"/>
            </a:endParaRPr>
          </a:p>
        </p:txBody>
      </p:sp>
      <p:pic>
        <p:nvPicPr>
          <p:cNvPr id="726" name="Google Shape;726;p94"/>
          <p:cNvPicPr preferRelativeResize="0"/>
          <p:nvPr/>
        </p:nvPicPr>
        <p:blipFill rotWithShape="1">
          <a:blip r:embed="rId3">
            <a:alphaModFix/>
          </a:blip>
          <a:srcRect b="0" l="0" r="0" t="0"/>
          <a:stretch/>
        </p:blipFill>
        <p:spPr>
          <a:xfrm>
            <a:off x="189059" y="1533023"/>
            <a:ext cx="2173140" cy="2337538"/>
          </a:xfrm>
          <a:prstGeom prst="rect">
            <a:avLst/>
          </a:prstGeom>
          <a:noFill/>
          <a:ln>
            <a:noFill/>
          </a:ln>
        </p:spPr>
      </p:pic>
      <p:sp>
        <p:nvSpPr>
          <p:cNvPr id="727" name="Google Shape;727;p9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95"/>
          <p:cNvSpPr txBox="1"/>
          <p:nvPr>
            <p:ph type="title"/>
          </p:nvPr>
        </p:nvSpPr>
        <p:spPr>
          <a:xfrm>
            <a:off x="0" y="30083"/>
            <a:ext cx="9144000" cy="80803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Donut Couplings  </a:t>
            </a:r>
            <a:endParaRPr sz="4000"/>
          </a:p>
        </p:txBody>
      </p:sp>
      <p:sp>
        <p:nvSpPr>
          <p:cNvPr id="734" name="Google Shape;734;p95"/>
          <p:cNvSpPr txBox="1"/>
          <p:nvPr/>
        </p:nvSpPr>
        <p:spPr>
          <a:xfrm>
            <a:off x="342409" y="1044159"/>
            <a:ext cx="8459181" cy="2377281"/>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dk1"/>
              </a:buClr>
              <a:buSzPts val="2800"/>
              <a:buFont typeface="Arial"/>
              <a:buNone/>
            </a:pPr>
            <a:r>
              <a:rPr lang="en-US" sz="2800">
                <a:solidFill>
                  <a:schemeClr val="dk1"/>
                </a:solidFill>
                <a:latin typeface="Calibri"/>
                <a:ea typeface="Calibri"/>
                <a:cs typeface="Calibri"/>
                <a:sym typeface="Calibri"/>
              </a:rPr>
              <a:t>A donut coupling (shown) has a toothed spacer that is placed between two flexible couplings with matching teeth.</a:t>
            </a:r>
            <a:endParaRPr/>
          </a:p>
        </p:txBody>
      </p:sp>
      <p:grpSp>
        <p:nvGrpSpPr>
          <p:cNvPr id="735" name="Google Shape;735;p95"/>
          <p:cNvGrpSpPr/>
          <p:nvPr/>
        </p:nvGrpSpPr>
        <p:grpSpPr>
          <a:xfrm>
            <a:off x="1933807" y="2736695"/>
            <a:ext cx="5943600" cy="2628900"/>
            <a:chOff x="685800" y="2200275"/>
            <a:chExt cx="8116888" cy="4276725"/>
          </a:xfrm>
        </p:grpSpPr>
        <p:pic>
          <p:nvPicPr>
            <p:cNvPr id="736" name="Google Shape;736;p95"/>
            <p:cNvPicPr preferRelativeResize="0"/>
            <p:nvPr/>
          </p:nvPicPr>
          <p:blipFill rotWithShape="1">
            <a:blip r:embed="rId3">
              <a:alphaModFix/>
            </a:blip>
            <a:srcRect b="0" l="0" r="0" t="0"/>
            <a:stretch/>
          </p:blipFill>
          <p:spPr>
            <a:xfrm>
              <a:off x="685800" y="2895600"/>
              <a:ext cx="3387725" cy="3429000"/>
            </a:xfrm>
            <a:prstGeom prst="rect">
              <a:avLst/>
            </a:prstGeom>
            <a:noFill/>
            <a:ln>
              <a:noFill/>
            </a:ln>
          </p:spPr>
        </p:pic>
        <p:pic>
          <p:nvPicPr>
            <p:cNvPr id="737" name="Google Shape;737;p95"/>
            <p:cNvPicPr preferRelativeResize="0"/>
            <p:nvPr/>
          </p:nvPicPr>
          <p:blipFill rotWithShape="1">
            <a:blip r:embed="rId4">
              <a:alphaModFix/>
            </a:blip>
            <a:srcRect b="0" l="0" r="0" t="0"/>
            <a:stretch/>
          </p:blipFill>
          <p:spPr>
            <a:xfrm>
              <a:off x="4724400" y="2200275"/>
              <a:ext cx="4078288" cy="4276725"/>
            </a:xfrm>
            <a:prstGeom prst="rect">
              <a:avLst/>
            </a:prstGeom>
            <a:noFill/>
            <a:ln>
              <a:noFill/>
            </a:ln>
          </p:spPr>
        </p:pic>
      </p:grpSp>
      <p:sp>
        <p:nvSpPr>
          <p:cNvPr id="738" name="Google Shape;738;p9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96"/>
          <p:cNvSpPr txBox="1"/>
          <p:nvPr/>
        </p:nvSpPr>
        <p:spPr>
          <a:xfrm>
            <a:off x="2183429" y="1201867"/>
            <a:ext cx="6021985" cy="3866892"/>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None/>
            </a:pPr>
            <a:r>
              <a:rPr lang="en-US" sz="3200">
                <a:solidFill>
                  <a:schemeClr val="dk1"/>
                </a:solidFill>
                <a:latin typeface="Calibri"/>
                <a:ea typeface="Calibri"/>
                <a:cs typeface="Calibri"/>
                <a:sym typeface="Calibri"/>
              </a:rPr>
              <a:t>A universal joint coupling is used </a:t>
            </a:r>
            <a:br>
              <a:rPr lang="en-US" sz="3200">
                <a:solidFill>
                  <a:schemeClr val="dk1"/>
                </a:solidFill>
                <a:latin typeface="Calibri"/>
                <a:ea typeface="Calibri"/>
                <a:cs typeface="Calibri"/>
                <a:sym typeface="Calibri"/>
              </a:rPr>
            </a:br>
            <a:r>
              <a:rPr lang="en-US" sz="3200">
                <a:solidFill>
                  <a:schemeClr val="dk1"/>
                </a:solidFill>
                <a:latin typeface="Calibri"/>
                <a:ea typeface="Calibri"/>
                <a:cs typeface="Calibri"/>
                <a:sym typeface="Calibri"/>
              </a:rPr>
              <a:t>to transmit high torque under conditions of severe misalignment.</a:t>
            </a:r>
            <a:endParaRPr/>
          </a:p>
          <a:p>
            <a:pPr indent="-342900" lvl="1" marL="548640" marR="0" rtl="0" algn="l">
              <a:lnSpc>
                <a:spcPct val="80000"/>
              </a:lnSpc>
              <a:spcBef>
                <a:spcPts val="480"/>
              </a:spcBef>
              <a:spcAft>
                <a:spcPts val="0"/>
              </a:spcAft>
              <a:buClr>
                <a:srgbClr val="003300"/>
              </a:buClr>
              <a:buSzPts val="2400"/>
              <a:buFont typeface="Arial Narrow"/>
              <a:buChar char="—"/>
            </a:pPr>
            <a:r>
              <a:rPr b="0" i="0" lang="en-US" sz="2400" u="none" cap="none" strike="noStrike">
                <a:solidFill>
                  <a:schemeClr val="dk1"/>
                </a:solidFill>
                <a:latin typeface="Calibri"/>
                <a:ea typeface="Calibri"/>
                <a:cs typeface="Calibri"/>
                <a:sym typeface="Calibri"/>
              </a:rPr>
              <a:t>Universal joint couplings come in two basic styles: single joint and double joint.</a:t>
            </a:r>
            <a:endParaRPr/>
          </a:p>
          <a:p>
            <a:pPr indent="-342900" lvl="1" marL="548640" marR="0" rtl="0" algn="l">
              <a:lnSpc>
                <a:spcPct val="80000"/>
              </a:lnSpc>
              <a:spcBef>
                <a:spcPts val="480"/>
              </a:spcBef>
              <a:spcAft>
                <a:spcPts val="0"/>
              </a:spcAft>
              <a:buClr>
                <a:srgbClr val="003300"/>
              </a:buClr>
              <a:buSzPts val="2400"/>
              <a:buFont typeface="Arial Narrow"/>
              <a:buChar char="—"/>
            </a:pPr>
            <a:r>
              <a:rPr b="0" i="0" lang="en-US" sz="2400" u="none" cap="none" strike="noStrike">
                <a:solidFill>
                  <a:schemeClr val="dk1"/>
                </a:solidFill>
                <a:latin typeface="Calibri"/>
                <a:ea typeface="Calibri"/>
                <a:cs typeface="Calibri"/>
                <a:sym typeface="Calibri"/>
              </a:rPr>
              <a:t>A special splined sleeve, as shown in the figure to the right, can be used if movement of the driver or the driven is expected to occur.</a:t>
            </a:r>
            <a:endParaRPr/>
          </a:p>
          <a:p>
            <a:pPr indent="-342900" lvl="1" marL="548640" marR="0" rtl="0" algn="l">
              <a:lnSpc>
                <a:spcPct val="80000"/>
              </a:lnSpc>
              <a:spcBef>
                <a:spcPts val="480"/>
              </a:spcBef>
              <a:spcAft>
                <a:spcPts val="0"/>
              </a:spcAft>
              <a:buClr>
                <a:srgbClr val="003300"/>
              </a:buClr>
              <a:buSzPts val="2400"/>
              <a:buFont typeface="Arial Narrow"/>
              <a:buChar char="—"/>
            </a:pPr>
            <a:r>
              <a:rPr b="0" i="0" lang="en-US" sz="2400" u="none" cap="none" strike="noStrike">
                <a:solidFill>
                  <a:schemeClr val="dk1"/>
                </a:solidFill>
                <a:latin typeface="Calibri"/>
                <a:ea typeface="Calibri"/>
                <a:cs typeface="Calibri"/>
                <a:sym typeface="Calibri"/>
              </a:rPr>
              <a:t>Universal joints are used extensively in vehicles.</a:t>
            </a:r>
            <a:endParaRPr b="0" i="0" sz="2400" u="none" cap="none" strike="noStrike">
              <a:solidFill>
                <a:schemeClr val="dk1"/>
              </a:solidFill>
              <a:latin typeface="Calibri"/>
              <a:ea typeface="Calibri"/>
              <a:cs typeface="Calibri"/>
              <a:sym typeface="Calibri"/>
            </a:endParaRPr>
          </a:p>
        </p:txBody>
      </p:sp>
      <p:pic>
        <p:nvPicPr>
          <p:cNvPr id="745" name="Google Shape;745;p96"/>
          <p:cNvPicPr preferRelativeResize="0"/>
          <p:nvPr/>
        </p:nvPicPr>
        <p:blipFill rotWithShape="1">
          <a:blip r:embed="rId3">
            <a:alphaModFix/>
          </a:blip>
          <a:srcRect b="0" l="0" r="0" t="0"/>
          <a:stretch/>
        </p:blipFill>
        <p:spPr>
          <a:xfrm>
            <a:off x="63392" y="1369934"/>
            <a:ext cx="2171700" cy="2110459"/>
          </a:xfrm>
          <a:prstGeom prst="rect">
            <a:avLst/>
          </a:prstGeom>
          <a:noFill/>
          <a:ln>
            <a:noFill/>
          </a:ln>
        </p:spPr>
      </p:pic>
      <p:pic>
        <p:nvPicPr>
          <p:cNvPr descr="UJ Style Coupling Animation" id="746" name="Google Shape;746;p96"/>
          <p:cNvPicPr preferRelativeResize="0"/>
          <p:nvPr/>
        </p:nvPicPr>
        <p:blipFill rotWithShape="1">
          <a:blip r:embed="rId4">
            <a:alphaModFix/>
          </a:blip>
          <a:srcRect b="0" l="0" r="0" t="0"/>
          <a:stretch/>
        </p:blipFill>
        <p:spPr>
          <a:xfrm>
            <a:off x="0" y="3824681"/>
            <a:ext cx="1758950" cy="1319213"/>
          </a:xfrm>
          <a:prstGeom prst="rect">
            <a:avLst/>
          </a:prstGeom>
          <a:noFill/>
          <a:ln>
            <a:noFill/>
          </a:ln>
        </p:spPr>
      </p:pic>
      <p:sp>
        <p:nvSpPr>
          <p:cNvPr id="747" name="Google Shape;747;p96"/>
          <p:cNvSpPr txBox="1"/>
          <p:nvPr>
            <p:ph type="title"/>
          </p:nvPr>
        </p:nvSpPr>
        <p:spPr>
          <a:xfrm>
            <a:off x="0" y="53101"/>
            <a:ext cx="9144000" cy="92907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Universal Joint Couplings</a:t>
            </a:r>
            <a:endParaRPr sz="4000"/>
          </a:p>
        </p:txBody>
      </p:sp>
      <p:pic>
        <p:nvPicPr>
          <p:cNvPr descr="Ujoint_telescoping.jpg" id="748" name="Google Shape;748;p96"/>
          <p:cNvPicPr preferRelativeResize="0"/>
          <p:nvPr/>
        </p:nvPicPr>
        <p:blipFill rotWithShape="1">
          <a:blip r:embed="rId5">
            <a:alphaModFix/>
          </a:blip>
          <a:srcRect b="0" l="0" r="0" t="0"/>
          <a:stretch/>
        </p:blipFill>
        <p:spPr>
          <a:xfrm rot="5400000">
            <a:off x="6072264" y="2957624"/>
            <a:ext cx="4986418" cy="1045539"/>
          </a:xfrm>
          <a:prstGeom prst="rect">
            <a:avLst/>
          </a:prstGeom>
          <a:noFill/>
          <a:ln>
            <a:noFill/>
          </a:ln>
        </p:spPr>
      </p:pic>
      <p:sp>
        <p:nvSpPr>
          <p:cNvPr id="749" name="Google Shape;749;p9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97"/>
          <p:cNvSpPr txBox="1"/>
          <p:nvPr>
            <p:ph type="title"/>
          </p:nvPr>
        </p:nvSpPr>
        <p:spPr>
          <a:xfrm>
            <a:off x="380039" y="0"/>
            <a:ext cx="8229600" cy="99245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Overload Clutches</a:t>
            </a:r>
            <a:endParaRPr/>
          </a:p>
        </p:txBody>
      </p:sp>
      <p:pic>
        <p:nvPicPr>
          <p:cNvPr id="756" name="Google Shape;756;p97"/>
          <p:cNvPicPr preferRelativeResize="0"/>
          <p:nvPr>
            <p:ph idx="1" type="body"/>
          </p:nvPr>
        </p:nvPicPr>
        <p:blipFill rotWithShape="1">
          <a:blip r:embed="rId3">
            <a:alphaModFix/>
          </a:blip>
          <a:srcRect b="0" l="51842" r="0" t="0"/>
          <a:stretch/>
        </p:blipFill>
        <p:spPr>
          <a:xfrm>
            <a:off x="2793999" y="2494856"/>
            <a:ext cx="3963225" cy="2983229"/>
          </a:xfrm>
          <a:prstGeom prst="rect">
            <a:avLst/>
          </a:prstGeom>
          <a:noFill/>
          <a:ln>
            <a:noFill/>
          </a:ln>
        </p:spPr>
      </p:pic>
      <p:sp>
        <p:nvSpPr>
          <p:cNvPr id="757" name="Google Shape;757;p97"/>
          <p:cNvSpPr txBox="1"/>
          <p:nvPr/>
        </p:nvSpPr>
        <p:spPr>
          <a:xfrm>
            <a:off x="457200" y="1417638"/>
            <a:ext cx="822960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Designed to protect equipment if something jams or binds in the machinery.</a:t>
            </a:r>
            <a:endParaRPr sz="3200">
              <a:solidFill>
                <a:schemeClr val="dk1"/>
              </a:solidFill>
              <a:latin typeface="Calibri"/>
              <a:ea typeface="Calibri"/>
              <a:cs typeface="Calibri"/>
              <a:sym typeface="Calibri"/>
            </a:endParaRPr>
          </a:p>
        </p:txBody>
      </p:sp>
      <p:sp>
        <p:nvSpPr>
          <p:cNvPr id="758" name="Google Shape;758;p9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pic>
        <p:nvPicPr>
          <p:cNvPr id="764" name="Google Shape;764;p98"/>
          <p:cNvPicPr preferRelativeResize="0"/>
          <p:nvPr/>
        </p:nvPicPr>
        <p:blipFill rotWithShape="1">
          <a:blip r:embed="rId3">
            <a:alphaModFix/>
          </a:blip>
          <a:srcRect b="0" l="0" r="0" t="0"/>
          <a:stretch/>
        </p:blipFill>
        <p:spPr>
          <a:xfrm>
            <a:off x="4796658" y="4412262"/>
            <a:ext cx="3733800" cy="1685217"/>
          </a:xfrm>
          <a:prstGeom prst="rect">
            <a:avLst/>
          </a:prstGeom>
          <a:noFill/>
          <a:ln>
            <a:noFill/>
          </a:ln>
        </p:spPr>
      </p:pic>
      <p:sp>
        <p:nvSpPr>
          <p:cNvPr id="765" name="Google Shape;765;p98"/>
          <p:cNvSpPr txBox="1"/>
          <p:nvPr>
            <p:ph type="title"/>
          </p:nvPr>
        </p:nvSpPr>
        <p:spPr>
          <a:xfrm>
            <a:off x="457200" y="0"/>
            <a:ext cx="8229600" cy="7159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Clutch-Style Couplings  </a:t>
            </a:r>
            <a:endParaRPr sz="4000"/>
          </a:p>
        </p:txBody>
      </p:sp>
      <p:sp>
        <p:nvSpPr>
          <p:cNvPr id="766" name="Google Shape;766;p98"/>
          <p:cNvSpPr txBox="1"/>
          <p:nvPr/>
        </p:nvSpPr>
        <p:spPr>
          <a:xfrm>
            <a:off x="183799" y="1101927"/>
            <a:ext cx="8802415" cy="3971878"/>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600"/>
              <a:buFont typeface="Arial"/>
              <a:buNone/>
            </a:pPr>
            <a:r>
              <a:rPr lang="en-US" sz="2600">
                <a:solidFill>
                  <a:schemeClr val="dk1"/>
                </a:solidFill>
                <a:latin typeface="Calibri"/>
                <a:ea typeface="Calibri"/>
                <a:cs typeface="Calibri"/>
                <a:sym typeface="Calibri"/>
              </a:rPr>
              <a:t>Clutch-style couplings have a drum, brake linings, and weights.</a:t>
            </a:r>
            <a:endParaRPr/>
          </a:p>
          <a:p>
            <a:pPr indent="0" lvl="1" marL="0" marR="0" rtl="0" algn="l">
              <a:lnSpc>
                <a:spcPct val="90000"/>
              </a:lnSpc>
              <a:spcBef>
                <a:spcPts val="520"/>
              </a:spcBef>
              <a:spcAft>
                <a:spcPts val="0"/>
              </a:spcAft>
              <a:buClr>
                <a:schemeClr val="dk1"/>
              </a:buClr>
              <a:buSzPts val="2600"/>
              <a:buFont typeface="Arial"/>
              <a:buNone/>
            </a:pPr>
            <a:r>
              <a:rPr b="0" i="0" lang="en-US" sz="2600" u="none" cap="none" strike="noStrike">
                <a:solidFill>
                  <a:schemeClr val="dk1"/>
                </a:solidFill>
                <a:latin typeface="Calibri"/>
                <a:ea typeface="Calibri"/>
                <a:cs typeface="Calibri"/>
                <a:sym typeface="Calibri"/>
              </a:rPr>
              <a:t>They allow the driver to come up to partial speed before the load is engaged.</a:t>
            </a:r>
            <a:endParaRPr/>
          </a:p>
          <a:p>
            <a:pPr indent="0" lvl="2" marL="365760" marR="0" rtl="0" algn="l">
              <a:lnSpc>
                <a:spcPct val="90000"/>
              </a:lnSpc>
              <a:spcBef>
                <a:spcPts val="228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When the drive motor is started, centrifugal force causes the weights of the coupling to press against the brake linings, which in turn engage the drum, transmitting force to the driven.</a:t>
            </a:r>
            <a:endParaRPr/>
          </a:p>
          <a:p>
            <a:pPr indent="0" lvl="2" marL="365760" marR="0" rtl="0" algn="l">
              <a:lnSpc>
                <a:spcPct val="90000"/>
              </a:lnSpc>
              <a:spcBef>
                <a:spcPts val="48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The weights may be spring-loaded in some couplings.</a:t>
            </a:r>
            <a:endParaRPr/>
          </a:p>
          <a:p>
            <a:pPr indent="0" lvl="2" marL="365760" marR="0" rtl="0" algn="l">
              <a:lnSpc>
                <a:spcPct val="90000"/>
              </a:lnSpc>
              <a:spcBef>
                <a:spcPts val="48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Spring-loaded weights exert force on the linings only after a certain speed has been reached.</a:t>
            </a:r>
            <a:endParaRPr/>
          </a:p>
          <a:p>
            <a:pPr indent="-139700" lvl="0" marL="342900" marR="0" rtl="0" algn="l">
              <a:lnSpc>
                <a:spcPct val="90000"/>
              </a:lnSpc>
              <a:spcBef>
                <a:spcPts val="64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sp>
        <p:nvSpPr>
          <p:cNvPr id="767" name="Google Shape;767;p9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99"/>
          <p:cNvSpPr txBox="1"/>
          <p:nvPr>
            <p:ph type="title"/>
          </p:nvPr>
        </p:nvSpPr>
        <p:spPr>
          <a:xfrm>
            <a:off x="457200" y="49095"/>
            <a:ext cx="8229600" cy="71596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Clutch-Style Couplings </a:t>
            </a:r>
            <a:r>
              <a:rPr lang="en-US" sz="2800"/>
              <a:t>(Cont’d.)  </a:t>
            </a:r>
            <a:endParaRPr sz="2800"/>
          </a:p>
        </p:txBody>
      </p:sp>
      <p:sp>
        <p:nvSpPr>
          <p:cNvPr id="774" name="Google Shape;774;p99"/>
          <p:cNvSpPr txBox="1"/>
          <p:nvPr/>
        </p:nvSpPr>
        <p:spPr>
          <a:xfrm>
            <a:off x="267344" y="1177808"/>
            <a:ext cx="8072383" cy="56388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0"/>
              </a:spcBef>
              <a:spcAft>
                <a:spcPts val="0"/>
              </a:spcAft>
              <a:buClr>
                <a:schemeClr val="dk1"/>
              </a:buClr>
              <a:buSzPts val="2600"/>
              <a:buFont typeface="Arial"/>
              <a:buChar char="•"/>
            </a:pPr>
            <a:r>
              <a:rPr lang="en-US" sz="2600">
                <a:solidFill>
                  <a:schemeClr val="dk1"/>
                </a:solidFill>
                <a:latin typeface="Calibri"/>
                <a:ea typeface="Calibri"/>
                <a:cs typeface="Calibri"/>
                <a:sym typeface="Calibri"/>
              </a:rPr>
              <a:t>Clutch-style couplings allow for minor misalignment, but they will slip when overloaded.</a:t>
            </a:r>
            <a:endParaRPr/>
          </a:p>
          <a:p>
            <a:pPr indent="-342900" lvl="0" marL="342900" marR="0" rtl="0" algn="l">
              <a:lnSpc>
                <a:spcPct val="90000"/>
              </a:lnSpc>
              <a:spcBef>
                <a:spcPts val="520"/>
              </a:spcBef>
              <a:spcAft>
                <a:spcPts val="0"/>
              </a:spcAft>
              <a:buClr>
                <a:schemeClr val="dk1"/>
              </a:buClr>
              <a:buSzPts val="2600"/>
              <a:buFont typeface="Arial"/>
              <a:buChar char="•"/>
            </a:pPr>
            <a:r>
              <a:rPr lang="en-US" sz="2600">
                <a:solidFill>
                  <a:schemeClr val="dk1"/>
                </a:solidFill>
                <a:latin typeface="Calibri"/>
                <a:ea typeface="Calibri"/>
                <a:cs typeface="Calibri"/>
                <a:sym typeface="Calibri"/>
              </a:rPr>
              <a:t>Slippage must be controlled, since a coupling that is slipping generates a great deal of heat.</a:t>
            </a:r>
            <a:endParaRPr/>
          </a:p>
          <a:p>
            <a:pPr indent="-285750" lvl="1" marL="742950" marR="0" rtl="0" algn="l">
              <a:lnSpc>
                <a:spcPct val="90000"/>
              </a:lnSpc>
              <a:spcBef>
                <a:spcPts val="520"/>
              </a:spcBef>
              <a:spcAft>
                <a:spcPts val="0"/>
              </a:spcAft>
              <a:buClr>
                <a:schemeClr val="dk1"/>
              </a:buClr>
              <a:buSzPts val="2600"/>
              <a:buFont typeface="Arial"/>
              <a:buChar char="–"/>
            </a:pPr>
            <a:r>
              <a:rPr b="0" i="0" lang="en-US" sz="2600" u="none" cap="none" strike="noStrike">
                <a:solidFill>
                  <a:schemeClr val="dk1"/>
                </a:solidFill>
                <a:latin typeface="Calibri"/>
                <a:ea typeface="Calibri"/>
                <a:cs typeface="Calibri"/>
                <a:sym typeface="Calibri"/>
              </a:rPr>
              <a:t>The excessive heat will damage the coupling,</a:t>
            </a:r>
            <a:endParaRPr/>
          </a:p>
          <a:p>
            <a:pPr indent="-285750" lvl="1" marL="742950" marR="0" rtl="0" algn="l">
              <a:lnSpc>
                <a:spcPct val="90000"/>
              </a:lnSpc>
              <a:spcBef>
                <a:spcPts val="520"/>
              </a:spcBef>
              <a:spcAft>
                <a:spcPts val="0"/>
              </a:spcAft>
              <a:buClr>
                <a:schemeClr val="dk1"/>
              </a:buClr>
              <a:buSzPts val="2600"/>
              <a:buFont typeface="Arial"/>
              <a:buNone/>
            </a:pPr>
            <a:r>
              <a:rPr b="0" i="0" lang="en-US" sz="2600" u="none" cap="none" strike="noStrike">
                <a:solidFill>
                  <a:schemeClr val="dk1"/>
                </a:solidFill>
                <a:latin typeface="Calibri"/>
                <a:ea typeface="Calibri"/>
                <a:cs typeface="Calibri"/>
                <a:sym typeface="Calibri"/>
              </a:rPr>
              <a:t>	so heat-sensing devices are commonly</a:t>
            </a:r>
            <a:endParaRPr/>
          </a:p>
          <a:p>
            <a:pPr indent="-285750" lvl="1" marL="742950" marR="0" rtl="0" algn="l">
              <a:lnSpc>
                <a:spcPct val="90000"/>
              </a:lnSpc>
              <a:spcBef>
                <a:spcPts val="520"/>
              </a:spcBef>
              <a:spcAft>
                <a:spcPts val="0"/>
              </a:spcAft>
              <a:buClr>
                <a:schemeClr val="dk1"/>
              </a:buClr>
              <a:buSzPts val="2600"/>
              <a:buFont typeface="Arial"/>
              <a:buNone/>
            </a:pPr>
            <a:r>
              <a:rPr b="0" i="0" lang="en-US" sz="2600" u="none" cap="none" strike="noStrike">
                <a:solidFill>
                  <a:schemeClr val="dk1"/>
                </a:solidFill>
                <a:latin typeface="Calibri"/>
                <a:ea typeface="Calibri"/>
                <a:cs typeface="Calibri"/>
                <a:sym typeface="Calibri"/>
              </a:rPr>
              <a:t>	installed on clutch-style couplings.</a:t>
            </a:r>
            <a:endParaRPr/>
          </a:p>
          <a:p>
            <a:pPr indent="-228600" lvl="2" marL="1143000" marR="0" rtl="0" algn="l">
              <a:lnSpc>
                <a:spcPct val="90000"/>
              </a:lnSpc>
              <a:spcBef>
                <a:spcPts val="520"/>
              </a:spcBef>
              <a:spcAft>
                <a:spcPts val="0"/>
              </a:spcAft>
              <a:buClr>
                <a:schemeClr val="dk1"/>
              </a:buClr>
              <a:buSzPts val="2600"/>
              <a:buFont typeface="Arial"/>
              <a:buChar char="•"/>
            </a:pPr>
            <a:r>
              <a:rPr b="0" i="0" lang="en-US" sz="2600" u="none" cap="none" strike="noStrike">
                <a:solidFill>
                  <a:schemeClr val="dk1"/>
                </a:solidFill>
                <a:latin typeface="Calibri"/>
                <a:ea typeface="Calibri"/>
                <a:cs typeface="Calibri"/>
                <a:sym typeface="Calibri"/>
              </a:rPr>
              <a:t>The heat-sensing device shuts off </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the power when the clutch is slipping.</a:t>
            </a:r>
            <a:endParaRPr/>
          </a:p>
          <a:p>
            <a:pPr indent="-139700" lvl="0" marL="342900" marR="0" rtl="0" algn="l">
              <a:lnSpc>
                <a:spcPct val="90000"/>
              </a:lnSpc>
              <a:spcBef>
                <a:spcPts val="64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id="775" name="Google Shape;775;p99"/>
          <p:cNvPicPr preferRelativeResize="0"/>
          <p:nvPr/>
        </p:nvPicPr>
        <p:blipFill rotWithShape="1">
          <a:blip r:embed="rId3">
            <a:alphaModFix/>
          </a:blip>
          <a:srcRect b="0" l="0" r="0" t="0"/>
          <a:stretch/>
        </p:blipFill>
        <p:spPr>
          <a:xfrm>
            <a:off x="6679956" y="3200400"/>
            <a:ext cx="2464044" cy="2743200"/>
          </a:xfrm>
          <a:prstGeom prst="rect">
            <a:avLst/>
          </a:prstGeom>
          <a:noFill/>
          <a:ln>
            <a:noFill/>
          </a:ln>
        </p:spPr>
      </p:pic>
      <p:sp>
        <p:nvSpPr>
          <p:cNvPr id="776" name="Google Shape;776;p9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100"/>
          <p:cNvSpPr txBox="1"/>
          <p:nvPr>
            <p:ph idx="1" type="body"/>
          </p:nvPr>
        </p:nvSpPr>
        <p:spPr>
          <a:xfrm>
            <a:off x="457200" y="609601"/>
            <a:ext cx="8229600" cy="5516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5400"/>
              <a:buNone/>
            </a:pPr>
            <a:r>
              <a:rPr lang="en-US" sz="5400"/>
              <a:t>End Section 2.3</a:t>
            </a:r>
            <a:endParaRPr/>
          </a:p>
          <a:p>
            <a:pPr indent="0" lvl="0" marL="0" rtl="0" algn="ctr">
              <a:spcBef>
                <a:spcPts val="1080"/>
              </a:spcBef>
              <a:spcAft>
                <a:spcPts val="0"/>
              </a:spcAft>
              <a:buClr>
                <a:schemeClr val="dk1"/>
              </a:buClr>
              <a:buSzPts val="5400"/>
              <a:buNone/>
            </a:pPr>
            <a:r>
              <a:rPr lang="en-US" sz="5400"/>
              <a:t>Couplings</a:t>
            </a:r>
            <a:endParaRPr/>
          </a:p>
          <a:p>
            <a:pPr indent="0" lvl="0" marL="0" rtl="0" algn="ctr">
              <a:spcBef>
                <a:spcPts val="1080"/>
              </a:spcBef>
              <a:spcAft>
                <a:spcPts val="0"/>
              </a:spcAft>
              <a:buClr>
                <a:schemeClr val="dk1"/>
              </a:buClr>
              <a:buSzPts val="5400"/>
              <a:buNone/>
            </a:pPr>
            <a:r>
              <a:rPr lang="en-US" sz="5400"/>
              <a:t>Questions</a:t>
            </a:r>
            <a:endParaRPr/>
          </a:p>
          <a:p>
            <a:pPr indent="0" lvl="0" marL="0" rtl="0" algn="l">
              <a:spcBef>
                <a:spcPts val="640"/>
              </a:spcBef>
              <a:spcAft>
                <a:spcPts val="0"/>
              </a:spcAft>
              <a:buClr>
                <a:schemeClr val="dk1"/>
              </a:buClr>
              <a:buSzPts val="3200"/>
              <a:buNone/>
            </a:pPr>
            <a:r>
              <a:t/>
            </a:r>
            <a:endParaRPr/>
          </a:p>
        </p:txBody>
      </p:sp>
      <p:pic>
        <p:nvPicPr>
          <p:cNvPr descr="C:\Users\pgander\AppData\Local\Microsoft\Windows\Temporary Internet Files\Content.IE5\ORA4UI32\MC900434859[1].png" id="783" name="Google Shape;783;p100"/>
          <p:cNvPicPr preferRelativeResize="0"/>
          <p:nvPr/>
        </p:nvPicPr>
        <p:blipFill rotWithShape="1">
          <a:blip r:embed="rId3">
            <a:alphaModFix/>
          </a:blip>
          <a:srcRect b="0" l="0" r="0" t="0"/>
          <a:stretch/>
        </p:blipFill>
        <p:spPr>
          <a:xfrm>
            <a:off x="6592889" y="4078288"/>
            <a:ext cx="1714500" cy="1714500"/>
          </a:xfrm>
          <a:prstGeom prst="rect">
            <a:avLst/>
          </a:prstGeom>
          <a:noFill/>
          <a:ln>
            <a:noFill/>
          </a:ln>
        </p:spPr>
      </p:pic>
      <p:sp>
        <p:nvSpPr>
          <p:cNvPr id="784" name="Google Shape;784;p10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101"/>
          <p:cNvSpPr txBox="1"/>
          <p:nvPr>
            <p:ph type="title"/>
          </p:nvPr>
        </p:nvSpPr>
        <p:spPr>
          <a:xfrm>
            <a:off x="457200" y="2352"/>
            <a:ext cx="8229600" cy="82283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Alignment Overview</a:t>
            </a:r>
            <a:endParaRPr/>
          </a:p>
        </p:txBody>
      </p:sp>
      <p:sp>
        <p:nvSpPr>
          <p:cNvPr id="791" name="Google Shape;791;p101"/>
          <p:cNvSpPr txBox="1"/>
          <p:nvPr>
            <p:ph idx="1" type="body"/>
          </p:nvPr>
        </p:nvSpPr>
        <p:spPr>
          <a:xfrm>
            <a:off x="278780" y="1194457"/>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Reasons for Proper Alignment</a:t>
            </a:r>
            <a:endParaRPr/>
          </a:p>
          <a:p>
            <a:pPr indent="-285750" lvl="1" marL="742950" rtl="0" algn="l">
              <a:spcBef>
                <a:spcPts val="560"/>
              </a:spcBef>
              <a:spcAft>
                <a:spcPts val="0"/>
              </a:spcAft>
              <a:buClr>
                <a:schemeClr val="dk1"/>
              </a:buClr>
              <a:buSzPts val="2800"/>
              <a:buFont typeface="Arial"/>
              <a:buChar char="•"/>
            </a:pPr>
            <a:r>
              <a:rPr lang="en-US"/>
              <a:t>Reduced vibration</a:t>
            </a:r>
            <a:endParaRPr/>
          </a:p>
          <a:p>
            <a:pPr indent="-285750" lvl="1" marL="742950" rtl="0" algn="l">
              <a:spcBef>
                <a:spcPts val="560"/>
              </a:spcBef>
              <a:spcAft>
                <a:spcPts val="0"/>
              </a:spcAft>
              <a:buClr>
                <a:schemeClr val="dk1"/>
              </a:buClr>
              <a:buSzPts val="2800"/>
              <a:buFont typeface="Arial"/>
              <a:buChar char="•"/>
            </a:pPr>
            <a:r>
              <a:rPr b="1" lang="en-US"/>
              <a:t>Longer bearing life</a:t>
            </a:r>
            <a:endParaRPr/>
          </a:p>
          <a:p>
            <a:pPr indent="-285750" lvl="1" marL="742950" rtl="0" algn="l">
              <a:spcBef>
                <a:spcPts val="560"/>
              </a:spcBef>
              <a:spcAft>
                <a:spcPts val="0"/>
              </a:spcAft>
              <a:buClr>
                <a:schemeClr val="dk1"/>
              </a:buClr>
              <a:buSzPts val="2800"/>
              <a:buFont typeface="Arial"/>
              <a:buChar char="•"/>
            </a:pPr>
            <a:r>
              <a:rPr lang="en-US"/>
              <a:t>Lower maintenance cost</a:t>
            </a:r>
            <a:endParaRPr/>
          </a:p>
        </p:txBody>
      </p:sp>
      <p:pic>
        <p:nvPicPr>
          <p:cNvPr descr="th_fig3_optalignsmart.jpg" id="792" name="Google Shape;792;p101"/>
          <p:cNvPicPr preferRelativeResize="0"/>
          <p:nvPr/>
        </p:nvPicPr>
        <p:blipFill rotWithShape="1">
          <a:blip r:embed="rId3">
            <a:alphaModFix/>
          </a:blip>
          <a:srcRect b="0" l="0" r="0" t="0"/>
          <a:stretch/>
        </p:blipFill>
        <p:spPr>
          <a:xfrm>
            <a:off x="5081451" y="2509897"/>
            <a:ext cx="3821974" cy="3516216"/>
          </a:xfrm>
          <a:prstGeom prst="rect">
            <a:avLst/>
          </a:prstGeom>
          <a:noFill/>
          <a:ln>
            <a:noFill/>
          </a:ln>
          <a:effectLst>
            <a:outerShdw blurRad="292100" rotWithShape="0" algn="tl" dir="2700000" dist="139700">
              <a:srgbClr val="333333">
                <a:alpha val="64705"/>
              </a:srgbClr>
            </a:outerShdw>
          </a:effectLst>
        </p:spPr>
      </p:pic>
      <p:sp>
        <p:nvSpPr>
          <p:cNvPr id="793" name="Google Shape;793;p10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102"/>
          <p:cNvSpPr txBox="1"/>
          <p:nvPr>
            <p:ph type="title"/>
          </p:nvPr>
        </p:nvSpPr>
        <p:spPr>
          <a:xfrm>
            <a:off x="304800" y="0"/>
            <a:ext cx="8229600" cy="77308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Section 2.4: Shaft Alignment</a:t>
            </a:r>
            <a:endParaRPr b="1" sz="4000">
              <a:solidFill>
                <a:srgbClr val="005596"/>
              </a:solidFill>
            </a:endParaRPr>
          </a:p>
        </p:txBody>
      </p:sp>
      <p:sp>
        <p:nvSpPr>
          <p:cNvPr id="800" name="Google Shape;800;p102"/>
          <p:cNvSpPr txBox="1"/>
          <p:nvPr>
            <p:ph idx="1" type="body"/>
          </p:nvPr>
        </p:nvSpPr>
        <p:spPr>
          <a:xfrm>
            <a:off x="304800" y="1146376"/>
            <a:ext cx="5638800" cy="4919887"/>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400"/>
              <a:buChar char="•"/>
            </a:pPr>
            <a:r>
              <a:rPr lang="en-US" sz="2400"/>
              <a:t>Shaft misalignment can be either</a:t>
            </a:r>
            <a:endParaRPr/>
          </a:p>
          <a:p>
            <a:pPr indent="-285750" lvl="1" marL="742950" rtl="0" algn="l">
              <a:lnSpc>
                <a:spcPct val="90000"/>
              </a:lnSpc>
              <a:spcBef>
                <a:spcPts val="480"/>
              </a:spcBef>
              <a:spcAft>
                <a:spcPts val="0"/>
              </a:spcAft>
              <a:buClr>
                <a:schemeClr val="dk1"/>
              </a:buClr>
              <a:buSzPts val="2400"/>
              <a:buChar char="–"/>
            </a:pPr>
            <a:r>
              <a:rPr lang="en-US" sz="2400"/>
              <a:t>Angular Misalignment or </a:t>
            </a:r>
            <a:endParaRPr/>
          </a:p>
          <a:p>
            <a:pPr indent="-285750" lvl="1" marL="742950" rtl="0" algn="l">
              <a:lnSpc>
                <a:spcPct val="90000"/>
              </a:lnSpc>
              <a:spcBef>
                <a:spcPts val="480"/>
              </a:spcBef>
              <a:spcAft>
                <a:spcPts val="0"/>
              </a:spcAft>
              <a:buClr>
                <a:schemeClr val="dk1"/>
              </a:buClr>
              <a:buSzPts val="2400"/>
              <a:buChar char="–"/>
            </a:pPr>
            <a:r>
              <a:rPr lang="en-US" sz="2400"/>
              <a:t>Parallel Misalignment (offset)</a:t>
            </a:r>
            <a:endParaRPr/>
          </a:p>
          <a:p>
            <a:pPr indent="-342900" lvl="0" marL="342900" rtl="0" algn="l">
              <a:lnSpc>
                <a:spcPct val="90000"/>
              </a:lnSpc>
              <a:spcBef>
                <a:spcPts val="480"/>
              </a:spcBef>
              <a:spcAft>
                <a:spcPts val="0"/>
              </a:spcAft>
              <a:buClr>
                <a:schemeClr val="dk1"/>
              </a:buClr>
              <a:buSzPts val="2400"/>
              <a:buChar char="•"/>
            </a:pPr>
            <a:r>
              <a:rPr b="1" lang="en-US" sz="2400"/>
              <a:t>Angular</a:t>
            </a:r>
            <a:r>
              <a:rPr lang="en-US" sz="2400"/>
              <a:t> - the axes of the two shafts cross each other</a:t>
            </a:r>
            <a:endParaRPr/>
          </a:p>
          <a:p>
            <a:pPr indent="-342900" lvl="0" marL="342900" rtl="0" algn="l">
              <a:lnSpc>
                <a:spcPct val="90000"/>
              </a:lnSpc>
              <a:spcBef>
                <a:spcPts val="480"/>
              </a:spcBef>
              <a:spcAft>
                <a:spcPts val="0"/>
              </a:spcAft>
              <a:buClr>
                <a:schemeClr val="dk1"/>
              </a:buClr>
              <a:buSzPts val="2400"/>
              <a:buChar char="•"/>
            </a:pPr>
            <a:r>
              <a:rPr b="1" lang="en-US" sz="2400"/>
              <a:t>Parallel </a:t>
            </a:r>
            <a:r>
              <a:rPr lang="en-US" sz="2400"/>
              <a:t>- the axes of the two shafts do not cross each other</a:t>
            </a:r>
            <a:endParaRPr/>
          </a:p>
          <a:p>
            <a:pPr indent="-342900" lvl="0" marL="342900" rtl="0" algn="l">
              <a:lnSpc>
                <a:spcPct val="90000"/>
              </a:lnSpc>
              <a:spcBef>
                <a:spcPts val="480"/>
              </a:spcBef>
              <a:spcAft>
                <a:spcPts val="0"/>
              </a:spcAft>
              <a:buClr>
                <a:schemeClr val="dk1"/>
              </a:buClr>
              <a:buSzPts val="2400"/>
              <a:buChar char="•"/>
            </a:pPr>
            <a:r>
              <a:rPr lang="en-US" sz="2400"/>
              <a:t>Both can occur in the horizontal and the vertical plane</a:t>
            </a:r>
            <a:endParaRPr/>
          </a:p>
          <a:p>
            <a:pPr indent="-228600" lvl="2" marL="1143000" rtl="0" algn="l">
              <a:lnSpc>
                <a:spcPct val="90000"/>
              </a:lnSpc>
              <a:spcBef>
                <a:spcPts val="440"/>
              </a:spcBef>
              <a:spcAft>
                <a:spcPts val="0"/>
              </a:spcAft>
              <a:buClr>
                <a:schemeClr val="dk1"/>
              </a:buClr>
              <a:buSzPts val="2200"/>
              <a:buChar char="•"/>
            </a:pPr>
            <a:r>
              <a:rPr lang="en-US" sz="2200"/>
              <a:t>Vertical Offset</a:t>
            </a:r>
            <a:endParaRPr/>
          </a:p>
          <a:p>
            <a:pPr indent="-228600" lvl="2" marL="1143000" rtl="0" algn="l">
              <a:lnSpc>
                <a:spcPct val="90000"/>
              </a:lnSpc>
              <a:spcBef>
                <a:spcPts val="440"/>
              </a:spcBef>
              <a:spcAft>
                <a:spcPts val="0"/>
              </a:spcAft>
              <a:buClr>
                <a:schemeClr val="dk1"/>
              </a:buClr>
              <a:buSzPts val="2200"/>
              <a:buChar char="•"/>
            </a:pPr>
            <a:r>
              <a:rPr lang="en-US" sz="2200"/>
              <a:t>Horizontal Offset</a:t>
            </a:r>
            <a:endParaRPr/>
          </a:p>
          <a:p>
            <a:pPr indent="-228600" lvl="2" marL="1143000" rtl="0" algn="l">
              <a:lnSpc>
                <a:spcPct val="90000"/>
              </a:lnSpc>
              <a:spcBef>
                <a:spcPts val="440"/>
              </a:spcBef>
              <a:spcAft>
                <a:spcPts val="0"/>
              </a:spcAft>
              <a:buClr>
                <a:schemeClr val="dk1"/>
              </a:buClr>
              <a:buSzPts val="2200"/>
              <a:buChar char="•"/>
            </a:pPr>
            <a:r>
              <a:rPr lang="en-US" sz="2200"/>
              <a:t>Vertical Angularity</a:t>
            </a:r>
            <a:endParaRPr/>
          </a:p>
          <a:p>
            <a:pPr indent="-228600" lvl="2" marL="1143000" rtl="0" algn="l">
              <a:lnSpc>
                <a:spcPct val="90000"/>
              </a:lnSpc>
              <a:spcBef>
                <a:spcPts val="440"/>
              </a:spcBef>
              <a:spcAft>
                <a:spcPts val="0"/>
              </a:spcAft>
              <a:buClr>
                <a:schemeClr val="dk1"/>
              </a:buClr>
              <a:buSzPts val="2200"/>
              <a:buChar char="•"/>
            </a:pPr>
            <a:r>
              <a:rPr lang="en-US" sz="2200"/>
              <a:t>Horizontal Angularity</a:t>
            </a:r>
            <a:endParaRPr/>
          </a:p>
        </p:txBody>
      </p:sp>
      <p:pic>
        <p:nvPicPr>
          <p:cNvPr id="801" name="Google Shape;801;p102"/>
          <p:cNvPicPr preferRelativeResize="0"/>
          <p:nvPr/>
        </p:nvPicPr>
        <p:blipFill rotWithShape="1">
          <a:blip r:embed="rId3">
            <a:alphaModFix/>
          </a:blip>
          <a:srcRect b="0" l="0" r="0" t="0"/>
          <a:stretch/>
        </p:blipFill>
        <p:spPr>
          <a:xfrm>
            <a:off x="6356350" y="773080"/>
            <a:ext cx="2559050" cy="4942114"/>
          </a:xfrm>
          <a:prstGeom prst="rect">
            <a:avLst/>
          </a:prstGeom>
          <a:noFill/>
          <a:ln>
            <a:noFill/>
          </a:ln>
        </p:spPr>
      </p:pic>
      <p:sp>
        <p:nvSpPr>
          <p:cNvPr id="802" name="Google Shape;802;p10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103"/>
          <p:cNvSpPr txBox="1"/>
          <p:nvPr>
            <p:ph type="title"/>
          </p:nvPr>
        </p:nvSpPr>
        <p:spPr>
          <a:xfrm>
            <a:off x="348136" y="27715"/>
            <a:ext cx="8229600" cy="63976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Coupling Alignment Terminology</a:t>
            </a:r>
            <a:endParaRPr/>
          </a:p>
        </p:txBody>
      </p:sp>
      <p:grpSp>
        <p:nvGrpSpPr>
          <p:cNvPr id="809" name="Google Shape;809;p103"/>
          <p:cNvGrpSpPr/>
          <p:nvPr/>
        </p:nvGrpSpPr>
        <p:grpSpPr>
          <a:xfrm>
            <a:off x="673569" y="1175932"/>
            <a:ext cx="3696761" cy="2069788"/>
            <a:chOff x="3456" y="912"/>
            <a:chExt cx="2208" cy="1265"/>
          </a:xfrm>
        </p:grpSpPr>
        <p:sp>
          <p:nvSpPr>
            <p:cNvPr id="810" name="Google Shape;810;p103"/>
            <p:cNvSpPr txBox="1"/>
            <p:nvPr/>
          </p:nvSpPr>
          <p:spPr>
            <a:xfrm>
              <a:off x="3552" y="912"/>
              <a:ext cx="1954" cy="2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Side View</a:t>
              </a:r>
              <a:endParaRPr/>
            </a:p>
          </p:txBody>
        </p:sp>
        <p:sp>
          <p:nvSpPr>
            <p:cNvPr id="811" name="Google Shape;811;p103"/>
            <p:cNvSpPr/>
            <p:nvPr/>
          </p:nvSpPr>
          <p:spPr>
            <a:xfrm>
              <a:off x="3600" y="1488"/>
              <a:ext cx="480" cy="28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2" name="Google Shape;812;p103"/>
            <p:cNvSpPr/>
            <p:nvPr/>
          </p:nvSpPr>
          <p:spPr>
            <a:xfrm>
              <a:off x="4992" y="1488"/>
              <a:ext cx="576" cy="28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3" name="Google Shape;813;p103"/>
            <p:cNvSpPr/>
            <p:nvPr/>
          </p:nvSpPr>
          <p:spPr>
            <a:xfrm>
              <a:off x="4080" y="1632"/>
              <a:ext cx="336" cy="4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4" name="Google Shape;814;p103"/>
            <p:cNvSpPr/>
            <p:nvPr/>
          </p:nvSpPr>
          <p:spPr>
            <a:xfrm>
              <a:off x="4656" y="1584"/>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5" name="Google Shape;815;p103"/>
            <p:cNvSpPr/>
            <p:nvPr/>
          </p:nvSpPr>
          <p:spPr>
            <a:xfrm>
              <a:off x="4416" y="1584"/>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6" name="Google Shape;816;p103"/>
            <p:cNvSpPr/>
            <p:nvPr/>
          </p:nvSpPr>
          <p:spPr>
            <a:xfrm>
              <a:off x="4608" y="1536"/>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7" name="Google Shape;817;p103"/>
            <p:cNvSpPr txBox="1"/>
            <p:nvPr/>
          </p:nvSpPr>
          <p:spPr>
            <a:xfrm>
              <a:off x="3606" y="1940"/>
              <a:ext cx="528" cy="1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Motor</a:t>
              </a:r>
              <a:endParaRPr sz="2400">
                <a:solidFill>
                  <a:schemeClr val="dk1"/>
                </a:solidFill>
                <a:latin typeface="Times New Roman"/>
                <a:ea typeface="Times New Roman"/>
                <a:cs typeface="Times New Roman"/>
                <a:sym typeface="Times New Roman"/>
              </a:endParaRPr>
            </a:p>
          </p:txBody>
        </p:sp>
        <p:sp>
          <p:nvSpPr>
            <p:cNvPr id="818" name="Google Shape;818;p103"/>
            <p:cNvSpPr txBox="1"/>
            <p:nvPr/>
          </p:nvSpPr>
          <p:spPr>
            <a:xfrm>
              <a:off x="4957" y="1926"/>
              <a:ext cx="576" cy="1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Pump</a:t>
              </a:r>
              <a:endParaRPr sz="2400">
                <a:solidFill>
                  <a:schemeClr val="dk1"/>
                </a:solidFill>
                <a:latin typeface="Times New Roman"/>
                <a:ea typeface="Times New Roman"/>
                <a:cs typeface="Times New Roman"/>
                <a:sym typeface="Times New Roman"/>
              </a:endParaRPr>
            </a:p>
          </p:txBody>
        </p:sp>
        <p:cxnSp>
          <p:nvCxnSpPr>
            <p:cNvPr id="819" name="Google Shape;819;p103"/>
            <p:cNvCxnSpPr/>
            <p:nvPr/>
          </p:nvCxnSpPr>
          <p:spPr>
            <a:xfrm rot="10800000">
              <a:off x="4368" y="1440"/>
              <a:ext cx="0" cy="192"/>
            </a:xfrm>
            <a:prstGeom prst="straightConnector1">
              <a:avLst/>
            </a:prstGeom>
            <a:noFill/>
            <a:ln cap="sq" cmpd="sng" w="12700">
              <a:solidFill>
                <a:schemeClr val="dk1"/>
              </a:solidFill>
              <a:prstDash val="solid"/>
              <a:round/>
              <a:headEnd len="sm" w="sm" type="none"/>
              <a:tailEnd len="sm" w="sm" type="none"/>
            </a:ln>
          </p:spPr>
        </p:cxnSp>
        <p:cxnSp>
          <p:nvCxnSpPr>
            <p:cNvPr id="820" name="Google Shape;820;p103"/>
            <p:cNvCxnSpPr/>
            <p:nvPr/>
          </p:nvCxnSpPr>
          <p:spPr>
            <a:xfrm>
              <a:off x="4368" y="1440"/>
              <a:ext cx="288" cy="0"/>
            </a:xfrm>
            <a:prstGeom prst="straightConnector1">
              <a:avLst/>
            </a:prstGeom>
            <a:noFill/>
            <a:ln cap="sq" cmpd="sng" w="12700">
              <a:solidFill>
                <a:schemeClr val="dk1"/>
              </a:solidFill>
              <a:prstDash val="solid"/>
              <a:round/>
              <a:headEnd len="sm" w="sm" type="none"/>
              <a:tailEnd len="sm" w="sm" type="none"/>
            </a:ln>
          </p:spPr>
        </p:cxnSp>
        <p:sp>
          <p:nvSpPr>
            <p:cNvPr id="821" name="Google Shape;821;p103"/>
            <p:cNvSpPr/>
            <p:nvPr/>
          </p:nvSpPr>
          <p:spPr>
            <a:xfrm>
              <a:off x="4608" y="1392"/>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822" name="Google Shape;822;p103"/>
            <p:cNvCxnSpPr/>
            <p:nvPr/>
          </p:nvCxnSpPr>
          <p:spPr>
            <a:xfrm>
              <a:off x="4656" y="1392"/>
              <a:ext cx="0" cy="48"/>
            </a:xfrm>
            <a:prstGeom prst="straightConnector1">
              <a:avLst/>
            </a:prstGeom>
            <a:noFill/>
            <a:ln cap="sq" cmpd="sng" w="12700">
              <a:solidFill>
                <a:schemeClr val="dk1"/>
              </a:solidFill>
              <a:prstDash val="solid"/>
              <a:round/>
              <a:headEnd len="sm" w="sm" type="none"/>
              <a:tailEnd len="sm" w="sm" type="none"/>
            </a:ln>
          </p:spPr>
        </p:cxnSp>
        <p:sp>
          <p:nvSpPr>
            <p:cNvPr id="823" name="Google Shape;823;p103"/>
            <p:cNvSpPr/>
            <p:nvPr/>
          </p:nvSpPr>
          <p:spPr>
            <a:xfrm>
              <a:off x="3456" y="1824"/>
              <a:ext cx="2208" cy="96"/>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4" name="Google Shape;824;p103"/>
            <p:cNvSpPr txBox="1"/>
            <p:nvPr/>
          </p:nvSpPr>
          <p:spPr>
            <a:xfrm>
              <a:off x="4228" y="1951"/>
              <a:ext cx="539" cy="226"/>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Vertical</a:t>
              </a:r>
              <a:endParaRPr/>
            </a:p>
          </p:txBody>
        </p:sp>
      </p:grpSp>
      <p:grpSp>
        <p:nvGrpSpPr>
          <p:cNvPr id="825" name="Google Shape;825;p103"/>
          <p:cNvGrpSpPr/>
          <p:nvPr/>
        </p:nvGrpSpPr>
        <p:grpSpPr>
          <a:xfrm>
            <a:off x="4979704" y="1165145"/>
            <a:ext cx="3492757" cy="2129050"/>
            <a:chOff x="3552" y="2496"/>
            <a:chExt cx="2112" cy="1314"/>
          </a:xfrm>
        </p:grpSpPr>
        <p:sp>
          <p:nvSpPr>
            <p:cNvPr id="826" name="Google Shape;826;p103"/>
            <p:cNvSpPr/>
            <p:nvPr/>
          </p:nvSpPr>
          <p:spPr>
            <a:xfrm>
              <a:off x="3552" y="2880"/>
              <a:ext cx="2112" cy="672"/>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7" name="Google Shape;827;p103"/>
            <p:cNvSpPr/>
            <p:nvPr/>
          </p:nvSpPr>
          <p:spPr>
            <a:xfrm>
              <a:off x="3600" y="3024"/>
              <a:ext cx="480" cy="28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8" name="Google Shape;828;p103"/>
            <p:cNvSpPr/>
            <p:nvPr/>
          </p:nvSpPr>
          <p:spPr>
            <a:xfrm>
              <a:off x="4992" y="3024"/>
              <a:ext cx="576" cy="28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9" name="Google Shape;829;p103"/>
            <p:cNvSpPr/>
            <p:nvPr/>
          </p:nvSpPr>
          <p:spPr>
            <a:xfrm>
              <a:off x="4080" y="3168"/>
              <a:ext cx="336" cy="4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0" name="Google Shape;830;p103"/>
            <p:cNvSpPr/>
            <p:nvPr/>
          </p:nvSpPr>
          <p:spPr>
            <a:xfrm>
              <a:off x="4656" y="3120"/>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1" name="Google Shape;831;p103"/>
            <p:cNvSpPr/>
            <p:nvPr/>
          </p:nvSpPr>
          <p:spPr>
            <a:xfrm>
              <a:off x="4416" y="3120"/>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2" name="Google Shape;832;p103"/>
            <p:cNvSpPr/>
            <p:nvPr/>
          </p:nvSpPr>
          <p:spPr>
            <a:xfrm>
              <a:off x="4608" y="3072"/>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3" name="Google Shape;833;p103"/>
            <p:cNvSpPr txBox="1"/>
            <p:nvPr/>
          </p:nvSpPr>
          <p:spPr>
            <a:xfrm>
              <a:off x="3600" y="3552"/>
              <a:ext cx="576" cy="1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Motor</a:t>
              </a:r>
              <a:endParaRPr sz="2400">
                <a:solidFill>
                  <a:schemeClr val="dk1"/>
                </a:solidFill>
                <a:latin typeface="Times New Roman"/>
                <a:ea typeface="Times New Roman"/>
                <a:cs typeface="Times New Roman"/>
                <a:sym typeface="Times New Roman"/>
              </a:endParaRPr>
            </a:p>
          </p:txBody>
        </p:sp>
        <p:sp>
          <p:nvSpPr>
            <p:cNvPr id="834" name="Google Shape;834;p103"/>
            <p:cNvSpPr txBox="1"/>
            <p:nvPr/>
          </p:nvSpPr>
          <p:spPr>
            <a:xfrm>
              <a:off x="5040" y="3600"/>
              <a:ext cx="480" cy="1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p:txBody>
        </p:sp>
        <p:sp>
          <p:nvSpPr>
            <p:cNvPr id="835" name="Google Shape;835;p103"/>
            <p:cNvSpPr/>
            <p:nvPr/>
          </p:nvSpPr>
          <p:spPr>
            <a:xfrm>
              <a:off x="5083" y="3566"/>
              <a:ext cx="393" cy="1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Pump</a:t>
              </a:r>
              <a:endParaRPr sz="1400">
                <a:solidFill>
                  <a:schemeClr val="dk1"/>
                </a:solidFill>
                <a:latin typeface="Times New Roman"/>
                <a:ea typeface="Times New Roman"/>
                <a:cs typeface="Times New Roman"/>
                <a:sym typeface="Times New Roman"/>
              </a:endParaRPr>
            </a:p>
          </p:txBody>
        </p:sp>
        <p:sp>
          <p:nvSpPr>
            <p:cNvPr id="836" name="Google Shape;836;p103"/>
            <p:cNvSpPr txBox="1"/>
            <p:nvPr/>
          </p:nvSpPr>
          <p:spPr>
            <a:xfrm>
              <a:off x="3936" y="2496"/>
              <a:ext cx="1488" cy="2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Top View</a:t>
              </a:r>
              <a:endParaRPr/>
            </a:p>
          </p:txBody>
        </p:sp>
        <p:cxnSp>
          <p:nvCxnSpPr>
            <p:cNvPr id="837" name="Google Shape;837;p103"/>
            <p:cNvCxnSpPr/>
            <p:nvPr/>
          </p:nvCxnSpPr>
          <p:spPr>
            <a:xfrm>
              <a:off x="4368" y="3216"/>
              <a:ext cx="0" cy="192"/>
            </a:xfrm>
            <a:prstGeom prst="straightConnector1">
              <a:avLst/>
            </a:prstGeom>
            <a:noFill/>
            <a:ln cap="sq" cmpd="sng" w="12700">
              <a:solidFill>
                <a:schemeClr val="dk1"/>
              </a:solidFill>
              <a:prstDash val="solid"/>
              <a:round/>
              <a:headEnd len="sm" w="sm" type="none"/>
              <a:tailEnd len="sm" w="sm" type="none"/>
            </a:ln>
          </p:spPr>
        </p:cxnSp>
        <p:cxnSp>
          <p:nvCxnSpPr>
            <p:cNvPr id="838" name="Google Shape;838;p103"/>
            <p:cNvCxnSpPr/>
            <p:nvPr/>
          </p:nvCxnSpPr>
          <p:spPr>
            <a:xfrm>
              <a:off x="4368" y="3360"/>
              <a:ext cx="240" cy="0"/>
            </a:xfrm>
            <a:prstGeom prst="straightConnector1">
              <a:avLst/>
            </a:prstGeom>
            <a:noFill/>
            <a:ln cap="sq" cmpd="sng" w="12700">
              <a:solidFill>
                <a:schemeClr val="dk1"/>
              </a:solidFill>
              <a:prstDash val="solid"/>
              <a:round/>
              <a:headEnd len="sm" w="sm" type="none"/>
              <a:tailEnd len="sm" w="sm" type="none"/>
            </a:ln>
          </p:spPr>
        </p:cxnSp>
        <p:sp>
          <p:nvSpPr>
            <p:cNvPr id="839" name="Google Shape;839;p103"/>
            <p:cNvSpPr/>
            <p:nvPr/>
          </p:nvSpPr>
          <p:spPr>
            <a:xfrm>
              <a:off x="4560" y="3264"/>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840" name="Google Shape;840;p103"/>
            <p:cNvCxnSpPr/>
            <p:nvPr/>
          </p:nvCxnSpPr>
          <p:spPr>
            <a:xfrm>
              <a:off x="4608" y="3264"/>
              <a:ext cx="0" cy="48"/>
            </a:xfrm>
            <a:prstGeom prst="straightConnector1">
              <a:avLst/>
            </a:prstGeom>
            <a:noFill/>
            <a:ln cap="sq" cmpd="sng" w="12700">
              <a:solidFill>
                <a:schemeClr val="dk1"/>
              </a:solidFill>
              <a:prstDash val="solid"/>
              <a:round/>
              <a:headEnd len="sm" w="sm" type="none"/>
              <a:tailEnd len="sm" w="sm" type="none"/>
            </a:ln>
          </p:spPr>
        </p:cxnSp>
        <p:sp>
          <p:nvSpPr>
            <p:cNvPr id="841" name="Google Shape;841;p103"/>
            <p:cNvSpPr txBox="1"/>
            <p:nvPr/>
          </p:nvSpPr>
          <p:spPr>
            <a:xfrm>
              <a:off x="4214" y="3582"/>
              <a:ext cx="709" cy="228"/>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Horizontal</a:t>
              </a:r>
              <a:endParaRPr/>
            </a:p>
          </p:txBody>
        </p:sp>
      </p:grpSp>
      <p:sp>
        <p:nvSpPr>
          <p:cNvPr id="842" name="Google Shape;842;p103"/>
          <p:cNvSpPr/>
          <p:nvPr/>
        </p:nvSpPr>
        <p:spPr>
          <a:xfrm>
            <a:off x="3983493" y="962532"/>
            <a:ext cx="1358449"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600">
                <a:solidFill>
                  <a:schemeClr val="dk1"/>
                </a:solidFill>
                <a:latin typeface="Calibri"/>
                <a:ea typeface="Calibri"/>
                <a:cs typeface="Calibri"/>
                <a:sym typeface="Calibri"/>
              </a:rPr>
              <a:t>Offset</a:t>
            </a:r>
            <a:endParaRPr sz="3600">
              <a:solidFill>
                <a:schemeClr val="dk1"/>
              </a:solidFill>
              <a:latin typeface="Calibri"/>
              <a:ea typeface="Calibri"/>
              <a:cs typeface="Calibri"/>
              <a:sym typeface="Calibri"/>
            </a:endParaRPr>
          </a:p>
        </p:txBody>
      </p:sp>
      <p:sp>
        <p:nvSpPr>
          <p:cNvPr id="843" name="Google Shape;843;p103"/>
          <p:cNvSpPr/>
          <p:nvPr/>
        </p:nvSpPr>
        <p:spPr>
          <a:xfrm>
            <a:off x="3708553" y="3279990"/>
            <a:ext cx="2178802"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600">
                <a:solidFill>
                  <a:schemeClr val="dk1"/>
                </a:solidFill>
                <a:latin typeface="Calibri"/>
                <a:ea typeface="Calibri"/>
                <a:cs typeface="Calibri"/>
                <a:sym typeface="Calibri"/>
              </a:rPr>
              <a:t>Angularity</a:t>
            </a:r>
            <a:endParaRPr sz="3600">
              <a:solidFill>
                <a:schemeClr val="dk1"/>
              </a:solidFill>
              <a:latin typeface="Calibri"/>
              <a:ea typeface="Calibri"/>
              <a:cs typeface="Calibri"/>
              <a:sym typeface="Calibri"/>
            </a:endParaRPr>
          </a:p>
        </p:txBody>
      </p:sp>
      <p:grpSp>
        <p:nvGrpSpPr>
          <p:cNvPr id="844" name="Google Shape;844;p103"/>
          <p:cNvGrpSpPr/>
          <p:nvPr/>
        </p:nvGrpSpPr>
        <p:grpSpPr>
          <a:xfrm>
            <a:off x="618100" y="3608622"/>
            <a:ext cx="3696761" cy="2013065"/>
            <a:chOff x="3408" y="2448"/>
            <a:chExt cx="2256" cy="1112"/>
          </a:xfrm>
        </p:grpSpPr>
        <p:sp>
          <p:nvSpPr>
            <p:cNvPr id="845" name="Google Shape;845;p103"/>
            <p:cNvSpPr txBox="1"/>
            <p:nvPr/>
          </p:nvSpPr>
          <p:spPr>
            <a:xfrm>
              <a:off x="3696" y="2448"/>
              <a:ext cx="1680" cy="2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Side View</a:t>
              </a:r>
              <a:endParaRPr/>
            </a:p>
          </p:txBody>
        </p:sp>
        <p:sp>
          <p:nvSpPr>
            <p:cNvPr id="846" name="Google Shape;846;p103"/>
            <p:cNvSpPr/>
            <p:nvPr/>
          </p:nvSpPr>
          <p:spPr>
            <a:xfrm>
              <a:off x="3613" y="3352"/>
              <a:ext cx="465" cy="20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Motor</a:t>
              </a:r>
              <a:endParaRPr/>
            </a:p>
          </p:txBody>
        </p:sp>
        <p:sp>
          <p:nvSpPr>
            <p:cNvPr id="847" name="Google Shape;847;p103"/>
            <p:cNvSpPr/>
            <p:nvPr/>
          </p:nvSpPr>
          <p:spPr>
            <a:xfrm>
              <a:off x="4032" y="3024"/>
              <a:ext cx="336" cy="4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8" name="Google Shape;848;p103"/>
            <p:cNvSpPr/>
            <p:nvPr/>
          </p:nvSpPr>
          <p:spPr>
            <a:xfrm>
              <a:off x="3552" y="2880"/>
              <a:ext cx="480" cy="28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9" name="Google Shape;849;p103"/>
            <p:cNvSpPr/>
            <p:nvPr/>
          </p:nvSpPr>
          <p:spPr>
            <a:xfrm>
              <a:off x="4368" y="2976"/>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0" name="Google Shape;850;p103"/>
            <p:cNvSpPr/>
            <p:nvPr/>
          </p:nvSpPr>
          <p:spPr>
            <a:xfrm rot="465418">
              <a:off x="4992" y="2880"/>
              <a:ext cx="576" cy="336"/>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p103"/>
            <p:cNvSpPr/>
            <p:nvPr/>
          </p:nvSpPr>
          <p:spPr>
            <a:xfrm rot="414895">
              <a:off x="4656" y="2976"/>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2" name="Google Shape;852;p103"/>
            <p:cNvSpPr/>
            <p:nvPr/>
          </p:nvSpPr>
          <p:spPr>
            <a:xfrm rot="610530">
              <a:off x="4608" y="2880"/>
              <a:ext cx="48" cy="192"/>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3" name="Google Shape;853;p103"/>
            <p:cNvSpPr/>
            <p:nvPr/>
          </p:nvSpPr>
          <p:spPr>
            <a:xfrm>
              <a:off x="5055" y="3356"/>
              <a:ext cx="441" cy="20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Pump</a:t>
              </a:r>
              <a:endParaRPr/>
            </a:p>
          </p:txBody>
        </p:sp>
        <p:cxnSp>
          <p:nvCxnSpPr>
            <p:cNvPr id="854" name="Google Shape;854;p103"/>
            <p:cNvCxnSpPr/>
            <p:nvPr/>
          </p:nvCxnSpPr>
          <p:spPr>
            <a:xfrm rot="10800000">
              <a:off x="4272" y="2832"/>
              <a:ext cx="0" cy="192"/>
            </a:xfrm>
            <a:prstGeom prst="straightConnector1">
              <a:avLst/>
            </a:prstGeom>
            <a:noFill/>
            <a:ln cap="sq" cmpd="sng" w="12700">
              <a:solidFill>
                <a:schemeClr val="dk1"/>
              </a:solidFill>
              <a:prstDash val="solid"/>
              <a:round/>
              <a:headEnd len="sm" w="sm" type="none"/>
              <a:tailEnd len="sm" w="sm" type="none"/>
            </a:ln>
          </p:spPr>
        </p:cxnSp>
        <p:cxnSp>
          <p:nvCxnSpPr>
            <p:cNvPr id="855" name="Google Shape;855;p103"/>
            <p:cNvCxnSpPr/>
            <p:nvPr/>
          </p:nvCxnSpPr>
          <p:spPr>
            <a:xfrm>
              <a:off x="4272" y="2880"/>
              <a:ext cx="336" cy="0"/>
            </a:xfrm>
            <a:prstGeom prst="straightConnector1">
              <a:avLst/>
            </a:prstGeom>
            <a:noFill/>
            <a:ln cap="sq" cmpd="sng" w="12700">
              <a:solidFill>
                <a:schemeClr val="dk1"/>
              </a:solidFill>
              <a:prstDash val="solid"/>
              <a:round/>
              <a:headEnd len="sm" w="sm" type="none"/>
              <a:tailEnd len="sm" w="sm" type="none"/>
            </a:ln>
          </p:spPr>
        </p:cxnSp>
        <p:cxnSp>
          <p:nvCxnSpPr>
            <p:cNvPr id="856" name="Google Shape;856;p103"/>
            <p:cNvCxnSpPr/>
            <p:nvPr/>
          </p:nvCxnSpPr>
          <p:spPr>
            <a:xfrm>
              <a:off x="4560" y="2832"/>
              <a:ext cx="0" cy="48"/>
            </a:xfrm>
            <a:prstGeom prst="straightConnector1">
              <a:avLst/>
            </a:prstGeom>
            <a:noFill/>
            <a:ln cap="sq" cmpd="sng" w="19050">
              <a:solidFill>
                <a:schemeClr val="dk1"/>
              </a:solidFill>
              <a:prstDash val="solid"/>
              <a:round/>
              <a:headEnd len="sm" w="sm" type="none"/>
              <a:tailEnd len="sm" w="sm" type="none"/>
            </a:ln>
          </p:spPr>
        </p:cxnSp>
        <p:sp>
          <p:nvSpPr>
            <p:cNvPr id="857" name="Google Shape;857;p103"/>
            <p:cNvSpPr/>
            <p:nvPr/>
          </p:nvSpPr>
          <p:spPr>
            <a:xfrm>
              <a:off x="4512" y="2832"/>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858" name="Google Shape;858;p103"/>
            <p:cNvCxnSpPr/>
            <p:nvPr/>
          </p:nvCxnSpPr>
          <p:spPr>
            <a:xfrm>
              <a:off x="4560" y="2832"/>
              <a:ext cx="0" cy="48"/>
            </a:xfrm>
            <a:prstGeom prst="straightConnector1">
              <a:avLst/>
            </a:prstGeom>
            <a:noFill/>
            <a:ln cap="sq" cmpd="sng" w="12700">
              <a:solidFill>
                <a:schemeClr val="dk1"/>
              </a:solidFill>
              <a:prstDash val="solid"/>
              <a:round/>
              <a:headEnd len="sm" w="sm" type="none"/>
              <a:tailEnd len="sm" w="sm" type="none"/>
            </a:ln>
          </p:spPr>
        </p:cxnSp>
        <p:sp>
          <p:nvSpPr>
            <p:cNvPr id="859" name="Google Shape;859;p103"/>
            <p:cNvSpPr/>
            <p:nvPr/>
          </p:nvSpPr>
          <p:spPr>
            <a:xfrm>
              <a:off x="3408" y="3264"/>
              <a:ext cx="2256" cy="48"/>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0" name="Google Shape;860;p103"/>
            <p:cNvSpPr txBox="1"/>
            <p:nvPr/>
          </p:nvSpPr>
          <p:spPr>
            <a:xfrm>
              <a:off x="4310" y="3343"/>
              <a:ext cx="551" cy="204"/>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Vertical</a:t>
              </a:r>
              <a:endParaRPr/>
            </a:p>
          </p:txBody>
        </p:sp>
      </p:grpSp>
      <p:grpSp>
        <p:nvGrpSpPr>
          <p:cNvPr id="861" name="Google Shape;861;p103"/>
          <p:cNvGrpSpPr/>
          <p:nvPr/>
        </p:nvGrpSpPr>
        <p:grpSpPr>
          <a:xfrm>
            <a:off x="4879871" y="3491809"/>
            <a:ext cx="3759689" cy="2214269"/>
            <a:chOff x="3504" y="1056"/>
            <a:chExt cx="2160" cy="1125"/>
          </a:xfrm>
        </p:grpSpPr>
        <p:sp>
          <p:nvSpPr>
            <p:cNvPr id="862" name="Google Shape;862;p103"/>
            <p:cNvSpPr/>
            <p:nvPr/>
          </p:nvSpPr>
          <p:spPr>
            <a:xfrm>
              <a:off x="3504" y="1344"/>
              <a:ext cx="2160" cy="624"/>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3" name="Google Shape;863;p103"/>
            <p:cNvSpPr/>
            <p:nvPr/>
          </p:nvSpPr>
          <p:spPr>
            <a:xfrm>
              <a:off x="3600" y="1488"/>
              <a:ext cx="480" cy="28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4" name="Google Shape;864;p103"/>
            <p:cNvSpPr/>
            <p:nvPr/>
          </p:nvSpPr>
          <p:spPr>
            <a:xfrm rot="465418">
              <a:off x="4992" y="1536"/>
              <a:ext cx="576" cy="336"/>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5" name="Google Shape;865;p103"/>
            <p:cNvSpPr/>
            <p:nvPr/>
          </p:nvSpPr>
          <p:spPr>
            <a:xfrm rot="414895">
              <a:off x="4656" y="1632"/>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6" name="Google Shape;866;p103"/>
            <p:cNvSpPr/>
            <p:nvPr/>
          </p:nvSpPr>
          <p:spPr>
            <a:xfrm>
              <a:off x="4416" y="1584"/>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7" name="Google Shape;867;p103"/>
            <p:cNvSpPr/>
            <p:nvPr/>
          </p:nvSpPr>
          <p:spPr>
            <a:xfrm rot="610530">
              <a:off x="4656" y="1536"/>
              <a:ext cx="48" cy="192"/>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8" name="Google Shape;868;p103"/>
            <p:cNvSpPr txBox="1"/>
            <p:nvPr/>
          </p:nvSpPr>
          <p:spPr>
            <a:xfrm>
              <a:off x="3600" y="1993"/>
              <a:ext cx="483" cy="1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Motor</a:t>
              </a:r>
              <a:endParaRPr/>
            </a:p>
          </p:txBody>
        </p:sp>
        <p:sp>
          <p:nvSpPr>
            <p:cNvPr id="869" name="Google Shape;869;p103"/>
            <p:cNvSpPr txBox="1"/>
            <p:nvPr/>
          </p:nvSpPr>
          <p:spPr>
            <a:xfrm>
              <a:off x="4944" y="1991"/>
              <a:ext cx="576" cy="1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Pump</a:t>
              </a:r>
              <a:endParaRPr/>
            </a:p>
          </p:txBody>
        </p:sp>
        <p:sp>
          <p:nvSpPr>
            <p:cNvPr id="870" name="Google Shape;870;p103"/>
            <p:cNvSpPr txBox="1"/>
            <p:nvPr/>
          </p:nvSpPr>
          <p:spPr>
            <a:xfrm>
              <a:off x="3653" y="1056"/>
              <a:ext cx="1968" cy="2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Top View</a:t>
              </a:r>
              <a:endParaRPr/>
            </a:p>
          </p:txBody>
        </p:sp>
        <p:sp>
          <p:nvSpPr>
            <p:cNvPr id="871" name="Google Shape;871;p103"/>
            <p:cNvSpPr/>
            <p:nvPr/>
          </p:nvSpPr>
          <p:spPr>
            <a:xfrm>
              <a:off x="4080" y="1632"/>
              <a:ext cx="336" cy="4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872" name="Google Shape;872;p103"/>
            <p:cNvCxnSpPr/>
            <p:nvPr/>
          </p:nvCxnSpPr>
          <p:spPr>
            <a:xfrm rot="10800000">
              <a:off x="4320" y="1440"/>
              <a:ext cx="0" cy="192"/>
            </a:xfrm>
            <a:prstGeom prst="straightConnector1">
              <a:avLst/>
            </a:prstGeom>
            <a:noFill/>
            <a:ln cap="sq" cmpd="sng" w="12700">
              <a:solidFill>
                <a:schemeClr val="dk1"/>
              </a:solidFill>
              <a:prstDash val="solid"/>
              <a:round/>
              <a:headEnd len="sm" w="sm" type="none"/>
              <a:tailEnd len="sm" w="sm" type="none"/>
            </a:ln>
          </p:spPr>
        </p:cxnSp>
        <p:cxnSp>
          <p:nvCxnSpPr>
            <p:cNvPr id="873" name="Google Shape;873;p103"/>
            <p:cNvCxnSpPr/>
            <p:nvPr/>
          </p:nvCxnSpPr>
          <p:spPr>
            <a:xfrm>
              <a:off x="4320" y="1536"/>
              <a:ext cx="336" cy="0"/>
            </a:xfrm>
            <a:prstGeom prst="straightConnector1">
              <a:avLst/>
            </a:prstGeom>
            <a:noFill/>
            <a:ln cap="sq" cmpd="sng" w="12700">
              <a:solidFill>
                <a:schemeClr val="dk1"/>
              </a:solidFill>
              <a:prstDash val="solid"/>
              <a:round/>
              <a:headEnd len="sm" w="sm" type="none"/>
              <a:tailEnd len="sm" w="sm" type="none"/>
            </a:ln>
          </p:spPr>
        </p:cxnSp>
        <p:sp>
          <p:nvSpPr>
            <p:cNvPr id="874" name="Google Shape;874;p103"/>
            <p:cNvSpPr/>
            <p:nvPr/>
          </p:nvSpPr>
          <p:spPr>
            <a:xfrm>
              <a:off x="4560" y="1488"/>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875" name="Google Shape;875;p103"/>
            <p:cNvCxnSpPr/>
            <p:nvPr/>
          </p:nvCxnSpPr>
          <p:spPr>
            <a:xfrm>
              <a:off x="4608" y="1488"/>
              <a:ext cx="0" cy="48"/>
            </a:xfrm>
            <a:prstGeom prst="straightConnector1">
              <a:avLst/>
            </a:prstGeom>
            <a:noFill/>
            <a:ln cap="sq" cmpd="sng" w="19050">
              <a:solidFill>
                <a:schemeClr val="dk1"/>
              </a:solidFill>
              <a:prstDash val="solid"/>
              <a:round/>
              <a:headEnd len="sm" w="sm" type="none"/>
              <a:tailEnd len="sm" w="sm" type="none"/>
            </a:ln>
          </p:spPr>
        </p:cxnSp>
        <p:sp>
          <p:nvSpPr>
            <p:cNvPr id="876" name="Google Shape;876;p103"/>
            <p:cNvSpPr txBox="1"/>
            <p:nvPr/>
          </p:nvSpPr>
          <p:spPr>
            <a:xfrm>
              <a:off x="4126" y="1993"/>
              <a:ext cx="723" cy="188"/>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Horizontal</a:t>
              </a:r>
              <a:endParaRPr/>
            </a:p>
          </p:txBody>
        </p:sp>
      </p:grpSp>
      <p:sp>
        <p:nvSpPr>
          <p:cNvPr id="877" name="Google Shape;877;p10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104"/>
          <p:cNvSpPr txBox="1"/>
          <p:nvPr>
            <p:ph type="title"/>
          </p:nvPr>
        </p:nvSpPr>
        <p:spPr>
          <a:xfrm>
            <a:off x="-15240" y="-672"/>
            <a:ext cx="9159240" cy="72550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Motor Base</a:t>
            </a:r>
            <a:endParaRPr sz="4000"/>
          </a:p>
        </p:txBody>
      </p:sp>
      <p:pic>
        <p:nvPicPr>
          <p:cNvPr id="884" name="Google Shape;884;p104"/>
          <p:cNvPicPr preferRelativeResize="0"/>
          <p:nvPr/>
        </p:nvPicPr>
        <p:blipFill rotWithShape="1">
          <a:blip r:embed="rId3">
            <a:alphaModFix/>
          </a:blip>
          <a:srcRect b="0" l="0" r="0" t="0"/>
          <a:stretch/>
        </p:blipFill>
        <p:spPr>
          <a:xfrm>
            <a:off x="2290341" y="2506460"/>
            <a:ext cx="4607911" cy="3455933"/>
          </a:xfrm>
          <a:prstGeom prst="rect">
            <a:avLst/>
          </a:prstGeom>
          <a:noFill/>
          <a:ln>
            <a:noFill/>
          </a:ln>
          <a:effectLst>
            <a:outerShdw blurRad="292100" rotWithShape="0" algn="tl" dir="2700000" dist="139700">
              <a:srgbClr val="333333">
                <a:alpha val="64705"/>
              </a:srgbClr>
            </a:outerShdw>
          </a:effectLst>
        </p:spPr>
      </p:pic>
      <p:sp>
        <p:nvSpPr>
          <p:cNvPr id="885" name="Google Shape;885;p104"/>
          <p:cNvSpPr txBox="1"/>
          <p:nvPr/>
        </p:nvSpPr>
        <p:spPr>
          <a:xfrm>
            <a:off x="287946" y="724830"/>
            <a:ext cx="8552868"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Making sure that the motor base is level will reduce the number of shims needed to level the shaft (parallel to the driven equipment). </a:t>
            </a:r>
            <a:endParaRPr sz="2800">
              <a:solidFill>
                <a:schemeClr val="dk1"/>
              </a:solidFill>
              <a:latin typeface="Calibri"/>
              <a:ea typeface="Calibri"/>
              <a:cs typeface="Calibri"/>
              <a:sym typeface="Calibri"/>
            </a:endParaRPr>
          </a:p>
        </p:txBody>
      </p:sp>
      <p:sp>
        <p:nvSpPr>
          <p:cNvPr id="886" name="Google Shape;886;p10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105"/>
          <p:cNvSpPr txBox="1"/>
          <p:nvPr>
            <p:ph type="title"/>
          </p:nvPr>
        </p:nvSpPr>
        <p:spPr>
          <a:xfrm>
            <a:off x="0" y="111765"/>
            <a:ext cx="9151434" cy="797565"/>
          </a:xfrm>
          <a:prstGeom prst="rect">
            <a:avLst/>
          </a:prstGeom>
          <a:noFill/>
          <a:ln cap="flat" cmpd="sng" w="25400">
            <a:solidFill>
              <a:schemeClr val="lt1"/>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Methods of Alignment</a:t>
            </a:r>
            <a:endParaRPr/>
          </a:p>
        </p:txBody>
      </p:sp>
      <p:sp>
        <p:nvSpPr>
          <p:cNvPr id="893" name="Google Shape;893;p105"/>
          <p:cNvSpPr txBox="1"/>
          <p:nvPr>
            <p:ph idx="1" type="body"/>
          </p:nvPr>
        </p:nvSpPr>
        <p:spPr>
          <a:xfrm>
            <a:off x="289931" y="1232210"/>
            <a:ext cx="8229600" cy="406528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Straight Edge </a:t>
            </a:r>
            <a:r>
              <a:rPr lang="en-US" sz="2800"/>
              <a:t>(</a:t>
            </a:r>
            <a:r>
              <a:rPr lang="en-US" sz="2800" u="sng"/>
              <a:t>use 4 point method</a:t>
            </a:r>
            <a:r>
              <a:rPr lang="en-US" sz="2800"/>
              <a:t>)</a:t>
            </a:r>
            <a:endParaRPr/>
          </a:p>
          <a:p>
            <a:pPr indent="-342900" lvl="0" marL="342900" rtl="0" algn="l">
              <a:spcBef>
                <a:spcPts val="640"/>
              </a:spcBef>
              <a:spcAft>
                <a:spcPts val="0"/>
              </a:spcAft>
              <a:buClr>
                <a:schemeClr val="dk1"/>
              </a:buClr>
              <a:buSzPts val="3200"/>
              <a:buChar char="•"/>
            </a:pPr>
            <a:r>
              <a:rPr lang="en-US"/>
              <a:t>Dial Indicator </a:t>
            </a:r>
            <a:r>
              <a:rPr lang="en-US" sz="2800"/>
              <a:t>(for both run-out and alignment)</a:t>
            </a:r>
            <a:endParaRPr/>
          </a:p>
          <a:p>
            <a:pPr indent="-342900" lvl="0" marL="342900" rtl="0" algn="l">
              <a:spcBef>
                <a:spcPts val="640"/>
              </a:spcBef>
              <a:spcAft>
                <a:spcPts val="0"/>
              </a:spcAft>
              <a:buClr>
                <a:schemeClr val="dk1"/>
              </a:buClr>
              <a:buSzPts val="3200"/>
              <a:buChar char="•"/>
            </a:pPr>
            <a:r>
              <a:rPr lang="en-US"/>
              <a:t>Laser Alignment</a:t>
            </a:r>
            <a:endParaRPr/>
          </a:p>
        </p:txBody>
      </p:sp>
      <p:pic>
        <p:nvPicPr>
          <p:cNvPr descr="dial indicator" id="894" name="Google Shape;894;p105"/>
          <p:cNvPicPr preferRelativeResize="0"/>
          <p:nvPr>
            <p:ph idx="2" type="body"/>
          </p:nvPr>
        </p:nvPicPr>
        <p:blipFill rotWithShape="1">
          <a:blip r:embed="rId3">
            <a:alphaModFix/>
          </a:blip>
          <a:srcRect b="0" l="0" r="0" t="0"/>
          <a:stretch/>
        </p:blipFill>
        <p:spPr>
          <a:xfrm>
            <a:off x="6600825" y="3675240"/>
            <a:ext cx="1739900" cy="2190750"/>
          </a:xfrm>
          <a:prstGeom prst="rect">
            <a:avLst/>
          </a:prstGeom>
          <a:noFill/>
          <a:ln>
            <a:noFill/>
          </a:ln>
        </p:spPr>
      </p:pic>
      <p:pic>
        <p:nvPicPr>
          <p:cNvPr descr="rotalignPicture" id="895" name="Google Shape;895;p105"/>
          <p:cNvPicPr preferRelativeResize="0"/>
          <p:nvPr>
            <p:ph idx="3" type="body"/>
          </p:nvPr>
        </p:nvPicPr>
        <p:blipFill rotWithShape="1">
          <a:blip r:embed="rId4">
            <a:alphaModFix/>
          </a:blip>
          <a:srcRect b="0" l="0" r="0" t="0"/>
          <a:stretch/>
        </p:blipFill>
        <p:spPr>
          <a:xfrm>
            <a:off x="1912902" y="3541890"/>
            <a:ext cx="2951162" cy="2324100"/>
          </a:xfrm>
          <a:prstGeom prst="rect">
            <a:avLst/>
          </a:prstGeom>
          <a:noFill/>
          <a:ln>
            <a:noFill/>
          </a:ln>
        </p:spPr>
      </p:pic>
      <p:pic>
        <p:nvPicPr>
          <p:cNvPr descr="Machinist_ruler" id="896" name="Google Shape;896;p105"/>
          <p:cNvPicPr preferRelativeResize="0"/>
          <p:nvPr/>
        </p:nvPicPr>
        <p:blipFill rotWithShape="1">
          <a:blip r:embed="rId5">
            <a:alphaModFix/>
          </a:blip>
          <a:srcRect b="0" l="0" r="0" t="0"/>
          <a:stretch/>
        </p:blipFill>
        <p:spPr>
          <a:xfrm>
            <a:off x="4495800" y="2667000"/>
            <a:ext cx="2244725" cy="1725613"/>
          </a:xfrm>
          <a:prstGeom prst="rect">
            <a:avLst/>
          </a:prstGeom>
          <a:noFill/>
          <a:ln>
            <a:noFill/>
          </a:ln>
        </p:spPr>
      </p:pic>
      <p:sp>
        <p:nvSpPr>
          <p:cNvPr id="897" name="Google Shape;897;p105"/>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106"/>
          <p:cNvSpPr txBox="1"/>
          <p:nvPr>
            <p:ph type="title"/>
          </p:nvPr>
        </p:nvSpPr>
        <p:spPr>
          <a:xfrm>
            <a:off x="0" y="4277"/>
            <a:ext cx="9144000" cy="74285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Straight Edge</a:t>
            </a:r>
            <a:endParaRPr sz="4000"/>
          </a:p>
        </p:txBody>
      </p:sp>
      <p:sp>
        <p:nvSpPr>
          <p:cNvPr id="904" name="Google Shape;904;p106"/>
          <p:cNvSpPr txBox="1"/>
          <p:nvPr>
            <p:ph idx="1" type="body"/>
          </p:nvPr>
        </p:nvSpPr>
        <p:spPr>
          <a:xfrm>
            <a:off x="194801" y="952616"/>
            <a:ext cx="8305800" cy="495300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3200"/>
              <a:buNone/>
            </a:pPr>
            <a:r>
              <a:rPr lang="en-US"/>
              <a:t>Utilizes a straight edge and/or feeler gauges</a:t>
            </a:r>
            <a:endParaRPr/>
          </a:p>
          <a:p>
            <a:pPr indent="-285750" lvl="1" marL="742950" rtl="0" algn="l">
              <a:lnSpc>
                <a:spcPct val="80000"/>
              </a:lnSpc>
              <a:spcBef>
                <a:spcPts val="480"/>
              </a:spcBef>
              <a:spcAft>
                <a:spcPts val="0"/>
              </a:spcAft>
              <a:buClr>
                <a:schemeClr val="dk1"/>
              </a:buClr>
              <a:buSzPts val="2400"/>
              <a:buFont typeface="Arial"/>
              <a:buChar char="•"/>
            </a:pPr>
            <a:r>
              <a:rPr lang="en-US" sz="2400"/>
              <a:t>Procedure involves checking offset and angularity using a straight edge and/or feeler gauge</a:t>
            </a:r>
            <a:endParaRPr/>
          </a:p>
          <a:p>
            <a:pPr indent="-285750" lvl="1" marL="742950" rtl="0" algn="l">
              <a:lnSpc>
                <a:spcPct val="80000"/>
              </a:lnSpc>
              <a:spcBef>
                <a:spcPts val="1680"/>
              </a:spcBef>
              <a:spcAft>
                <a:spcPts val="0"/>
              </a:spcAft>
              <a:buClr>
                <a:schemeClr val="dk1"/>
              </a:buClr>
              <a:buSzPts val="2400"/>
              <a:buFont typeface="Arial"/>
              <a:buChar char="•"/>
            </a:pPr>
            <a:r>
              <a:rPr lang="en-US" sz="2400"/>
              <a:t>The goal is to produce an alignment that is within 10 mils per inch of coupling diameter</a:t>
            </a:r>
            <a:endParaRPr/>
          </a:p>
          <a:p>
            <a:pPr indent="-285750" lvl="1" marL="742950" rtl="0" algn="l">
              <a:lnSpc>
                <a:spcPct val="80000"/>
              </a:lnSpc>
              <a:spcBef>
                <a:spcPts val="1680"/>
              </a:spcBef>
              <a:spcAft>
                <a:spcPts val="0"/>
              </a:spcAft>
              <a:buClr>
                <a:schemeClr val="dk1"/>
              </a:buClr>
              <a:buSzPts val="2400"/>
              <a:buFont typeface="Arial"/>
              <a:buChar char="•"/>
            </a:pPr>
            <a:r>
              <a:rPr lang="en-US" sz="2400"/>
              <a:t>Easy to preform</a:t>
            </a:r>
            <a:endParaRPr sz="2400"/>
          </a:p>
          <a:p>
            <a:pPr indent="-285750" lvl="1" marL="742950" rtl="0" algn="l">
              <a:lnSpc>
                <a:spcPct val="80000"/>
              </a:lnSpc>
              <a:spcBef>
                <a:spcPts val="1680"/>
              </a:spcBef>
              <a:spcAft>
                <a:spcPts val="0"/>
              </a:spcAft>
              <a:buClr>
                <a:schemeClr val="dk1"/>
              </a:buClr>
              <a:buSzPts val="2400"/>
              <a:buFont typeface="Arial"/>
              <a:buChar char="•"/>
            </a:pPr>
            <a:r>
              <a:rPr lang="en-US" sz="2400"/>
              <a:t>Only useful as a rough alignment to get </a:t>
            </a:r>
            <a:br>
              <a:rPr lang="en-US" sz="2400"/>
            </a:br>
            <a:r>
              <a:rPr lang="en-US" sz="2400"/>
              <a:t>the equipment aligned within the </a:t>
            </a:r>
            <a:br>
              <a:rPr lang="en-US" sz="2400"/>
            </a:br>
            <a:r>
              <a:rPr lang="en-US" sz="2400"/>
              <a:t>measurement capabilities of more </a:t>
            </a:r>
            <a:br>
              <a:rPr lang="en-US" sz="2400"/>
            </a:br>
            <a:r>
              <a:rPr lang="en-US" sz="2400"/>
              <a:t>accurate systems.</a:t>
            </a:r>
            <a:endParaRPr/>
          </a:p>
          <a:p>
            <a:pPr indent="-285750" lvl="1" marL="742950" rtl="0" algn="l">
              <a:lnSpc>
                <a:spcPct val="80000"/>
              </a:lnSpc>
              <a:spcBef>
                <a:spcPts val="1680"/>
              </a:spcBef>
              <a:spcAft>
                <a:spcPts val="0"/>
              </a:spcAft>
              <a:buClr>
                <a:schemeClr val="dk1"/>
              </a:buClr>
              <a:buSzPts val="2400"/>
              <a:buFont typeface="Arial"/>
              <a:buChar char="•"/>
            </a:pPr>
            <a:r>
              <a:rPr lang="en-US" sz="2400" u="sng"/>
              <a:t>Needs 4 points of contact</a:t>
            </a:r>
            <a:endParaRPr sz="2400" u="sng"/>
          </a:p>
        </p:txBody>
      </p:sp>
      <p:pic>
        <p:nvPicPr>
          <p:cNvPr id="905" name="Google Shape;905;p106"/>
          <p:cNvPicPr preferRelativeResize="0"/>
          <p:nvPr/>
        </p:nvPicPr>
        <p:blipFill rotWithShape="1">
          <a:blip r:embed="rId3">
            <a:alphaModFix/>
          </a:blip>
          <a:srcRect b="0" l="0" r="0" t="0"/>
          <a:stretch/>
        </p:blipFill>
        <p:spPr>
          <a:xfrm>
            <a:off x="6023981" y="3762491"/>
            <a:ext cx="2857500" cy="2143125"/>
          </a:xfrm>
          <a:prstGeom prst="rect">
            <a:avLst/>
          </a:prstGeom>
          <a:noFill/>
          <a:ln>
            <a:noFill/>
          </a:ln>
        </p:spPr>
      </p:pic>
      <p:sp>
        <p:nvSpPr>
          <p:cNvPr id="906" name="Google Shape;906;p106"/>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107"/>
          <p:cNvSpPr txBox="1"/>
          <p:nvPr>
            <p:ph type="title"/>
          </p:nvPr>
        </p:nvSpPr>
        <p:spPr>
          <a:xfrm>
            <a:off x="0" y="66812"/>
            <a:ext cx="9144000" cy="82528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4 Point Contact </a:t>
            </a:r>
            <a:endParaRPr sz="4000"/>
          </a:p>
        </p:txBody>
      </p:sp>
      <p:pic>
        <p:nvPicPr>
          <p:cNvPr id="913" name="Google Shape;913;p107"/>
          <p:cNvPicPr preferRelativeResize="0"/>
          <p:nvPr/>
        </p:nvPicPr>
        <p:blipFill rotWithShape="1">
          <a:blip r:embed="rId3">
            <a:alphaModFix/>
          </a:blip>
          <a:srcRect b="0" l="0" r="0" t="0"/>
          <a:stretch/>
        </p:blipFill>
        <p:spPr>
          <a:xfrm>
            <a:off x="1524000" y="982352"/>
            <a:ext cx="6299752" cy="3863848"/>
          </a:xfrm>
          <a:prstGeom prst="rect">
            <a:avLst/>
          </a:prstGeom>
          <a:noFill/>
          <a:ln>
            <a:noFill/>
          </a:ln>
        </p:spPr>
      </p:pic>
      <p:sp>
        <p:nvSpPr>
          <p:cNvPr id="914" name="Google Shape;914;p107"/>
          <p:cNvSpPr txBox="1"/>
          <p:nvPr/>
        </p:nvSpPr>
        <p:spPr>
          <a:xfrm>
            <a:off x="433113" y="4816354"/>
            <a:ext cx="839315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IF rotation of one pulley changes the number of contact points, then a shaft is probably </a:t>
            </a:r>
            <a:r>
              <a:rPr b="1" lang="en-US" sz="2400">
                <a:solidFill>
                  <a:schemeClr val="dk1"/>
                </a:solidFill>
                <a:latin typeface="Calibri"/>
                <a:ea typeface="Calibri"/>
                <a:cs typeface="Calibri"/>
                <a:sym typeface="Calibri"/>
              </a:rPr>
              <a:t>bent</a:t>
            </a:r>
            <a:r>
              <a:rPr lang="en-US"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sp>
        <p:nvSpPr>
          <p:cNvPr id="915" name="Google Shape;915;p10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108"/>
          <p:cNvSpPr txBox="1"/>
          <p:nvPr>
            <p:ph type="title"/>
          </p:nvPr>
        </p:nvSpPr>
        <p:spPr>
          <a:xfrm>
            <a:off x="0" y="0"/>
            <a:ext cx="9144000" cy="88423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Single Dial Indicator</a:t>
            </a:r>
            <a:endParaRPr sz="4000"/>
          </a:p>
        </p:txBody>
      </p:sp>
      <p:sp>
        <p:nvSpPr>
          <p:cNvPr id="922" name="Google Shape;922;p108"/>
          <p:cNvSpPr txBox="1"/>
          <p:nvPr>
            <p:ph idx="1" type="body"/>
          </p:nvPr>
        </p:nvSpPr>
        <p:spPr>
          <a:xfrm>
            <a:off x="100254" y="1129453"/>
            <a:ext cx="8786648" cy="4485626"/>
          </a:xfrm>
          <a:prstGeom prst="rect">
            <a:avLst/>
          </a:prstGeom>
          <a:noFill/>
          <a:ln>
            <a:noFill/>
          </a:ln>
        </p:spPr>
        <p:txBody>
          <a:bodyPr anchorCtr="0" anchor="t" bIns="45700" lIns="91425" spcFirstLastPara="1" rIns="91425" wrap="square" tIns="45700">
            <a:normAutofit/>
          </a:bodyPr>
          <a:lstStyle/>
          <a:p>
            <a:pPr indent="-457200" lvl="1" marL="457200" rtl="0" algn="l">
              <a:lnSpc>
                <a:spcPct val="90000"/>
              </a:lnSpc>
              <a:spcBef>
                <a:spcPts val="0"/>
              </a:spcBef>
              <a:spcAft>
                <a:spcPts val="0"/>
              </a:spcAft>
              <a:buClr>
                <a:schemeClr val="dk1"/>
              </a:buClr>
              <a:buSzPts val="2800"/>
              <a:buFont typeface="Arial"/>
              <a:buChar char="•"/>
            </a:pPr>
            <a:r>
              <a:rPr lang="en-US"/>
              <a:t>Rim and face method takes an offset reading with a radial indicator and measures the angularity with an axial (or face) indicator</a:t>
            </a:r>
            <a:endParaRPr/>
          </a:p>
          <a:p>
            <a:pPr indent="-457200" lvl="1" marL="457200" rtl="0" algn="l">
              <a:lnSpc>
                <a:spcPct val="90000"/>
              </a:lnSpc>
              <a:spcBef>
                <a:spcPts val="560"/>
              </a:spcBef>
              <a:spcAft>
                <a:spcPts val="0"/>
              </a:spcAft>
              <a:buClr>
                <a:schemeClr val="dk1"/>
              </a:buClr>
              <a:buSzPts val="2800"/>
              <a:buFont typeface="Arial"/>
              <a:buChar char="•"/>
            </a:pPr>
            <a:r>
              <a:rPr lang="en-US"/>
              <a:t>Higher degree of accuracy than utilizing a straight edge. </a:t>
            </a:r>
            <a:endParaRPr/>
          </a:p>
          <a:p>
            <a:pPr indent="-457200" lvl="1" marL="457200" rtl="0" algn="l">
              <a:lnSpc>
                <a:spcPct val="90000"/>
              </a:lnSpc>
              <a:spcBef>
                <a:spcPts val="560"/>
              </a:spcBef>
              <a:spcAft>
                <a:spcPts val="0"/>
              </a:spcAft>
              <a:buClr>
                <a:schemeClr val="dk1"/>
              </a:buClr>
              <a:buSzPts val="2800"/>
              <a:buFont typeface="Arial"/>
              <a:buChar char="•"/>
            </a:pPr>
            <a:r>
              <a:rPr lang="en-US"/>
              <a:t>Can be effected by bar sag </a:t>
            </a:r>
            <a:endParaRPr/>
          </a:p>
          <a:p>
            <a:pPr indent="0" lvl="1" marL="457200" rtl="0" algn="l">
              <a:lnSpc>
                <a:spcPct val="90000"/>
              </a:lnSpc>
              <a:spcBef>
                <a:spcPts val="560"/>
              </a:spcBef>
              <a:spcAft>
                <a:spcPts val="0"/>
              </a:spcAft>
              <a:buClr>
                <a:schemeClr val="dk1"/>
              </a:buClr>
              <a:buSzPts val="2800"/>
              <a:buNone/>
            </a:pPr>
            <a:r>
              <a:t/>
            </a:r>
            <a:endParaRPr/>
          </a:p>
          <a:p>
            <a:pPr indent="0" lvl="1" marL="457200" rtl="0" algn="l">
              <a:lnSpc>
                <a:spcPct val="90000"/>
              </a:lnSpc>
              <a:spcBef>
                <a:spcPts val="560"/>
              </a:spcBef>
              <a:spcAft>
                <a:spcPts val="0"/>
              </a:spcAft>
              <a:buClr>
                <a:srgbClr val="FF0000"/>
              </a:buClr>
              <a:buSzPts val="2800"/>
              <a:buNone/>
            </a:pPr>
            <a:r>
              <a:rPr lang="en-US">
                <a:solidFill>
                  <a:srgbClr val="FF0000"/>
                </a:solidFill>
              </a:rPr>
              <a:t>Note: Dial Indicators are delicate </a:t>
            </a:r>
            <a:br>
              <a:rPr lang="en-US">
                <a:solidFill>
                  <a:srgbClr val="FF0000"/>
                </a:solidFill>
              </a:rPr>
            </a:br>
            <a:r>
              <a:rPr lang="en-US">
                <a:solidFill>
                  <a:srgbClr val="FF0000"/>
                </a:solidFill>
              </a:rPr>
              <a:t>instruments and should be removed </a:t>
            </a:r>
            <a:br>
              <a:rPr lang="en-US">
                <a:solidFill>
                  <a:srgbClr val="FF0000"/>
                </a:solidFill>
              </a:rPr>
            </a:br>
            <a:r>
              <a:rPr lang="en-US">
                <a:solidFill>
                  <a:srgbClr val="FF0000"/>
                </a:solidFill>
              </a:rPr>
              <a:t>during adjustments</a:t>
            </a:r>
            <a:endParaRPr/>
          </a:p>
        </p:txBody>
      </p:sp>
      <p:pic>
        <p:nvPicPr>
          <p:cNvPr id="923" name="Google Shape;923;p108"/>
          <p:cNvPicPr preferRelativeResize="0"/>
          <p:nvPr/>
        </p:nvPicPr>
        <p:blipFill rotWithShape="1">
          <a:blip r:embed="rId3">
            <a:alphaModFix/>
          </a:blip>
          <a:srcRect b="0" l="0" r="0" t="0"/>
          <a:stretch/>
        </p:blipFill>
        <p:spPr>
          <a:xfrm>
            <a:off x="5937173" y="3039147"/>
            <a:ext cx="2949729" cy="2949729"/>
          </a:xfrm>
          <a:prstGeom prst="rect">
            <a:avLst/>
          </a:prstGeom>
          <a:noFill/>
          <a:ln>
            <a:noFill/>
          </a:ln>
        </p:spPr>
      </p:pic>
      <p:sp>
        <p:nvSpPr>
          <p:cNvPr id="924" name="Google Shape;924;p108"/>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109"/>
          <p:cNvSpPr txBox="1"/>
          <p:nvPr>
            <p:ph type="title"/>
          </p:nvPr>
        </p:nvSpPr>
        <p:spPr>
          <a:xfrm>
            <a:off x="387267" y="-22994"/>
            <a:ext cx="8154568" cy="806718"/>
          </a:xfrm>
          <a:prstGeom prst="rect">
            <a:avLst/>
          </a:prstGeom>
          <a:solidFill>
            <a:srgbClr val="FFFFFF"/>
          </a:solid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Dial Indicator - Face Alignment</a:t>
            </a:r>
            <a:endParaRPr/>
          </a:p>
        </p:txBody>
      </p:sp>
      <p:grpSp>
        <p:nvGrpSpPr>
          <p:cNvPr id="931" name="Google Shape;931;p109"/>
          <p:cNvGrpSpPr/>
          <p:nvPr/>
        </p:nvGrpSpPr>
        <p:grpSpPr>
          <a:xfrm>
            <a:off x="4615951" y="3197939"/>
            <a:ext cx="3733800" cy="2176463"/>
            <a:chOff x="3504" y="1056"/>
            <a:chExt cx="2160" cy="1135"/>
          </a:xfrm>
        </p:grpSpPr>
        <p:sp>
          <p:nvSpPr>
            <p:cNvPr id="932" name="Google Shape;932;p109"/>
            <p:cNvSpPr/>
            <p:nvPr/>
          </p:nvSpPr>
          <p:spPr>
            <a:xfrm>
              <a:off x="3504" y="1344"/>
              <a:ext cx="2160" cy="624"/>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3" name="Google Shape;933;p109"/>
            <p:cNvSpPr/>
            <p:nvPr/>
          </p:nvSpPr>
          <p:spPr>
            <a:xfrm>
              <a:off x="3600" y="1488"/>
              <a:ext cx="480" cy="28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4" name="Google Shape;934;p109"/>
            <p:cNvSpPr/>
            <p:nvPr/>
          </p:nvSpPr>
          <p:spPr>
            <a:xfrm rot="465418">
              <a:off x="4992" y="1536"/>
              <a:ext cx="576" cy="336"/>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5" name="Google Shape;935;p109"/>
            <p:cNvSpPr/>
            <p:nvPr/>
          </p:nvSpPr>
          <p:spPr>
            <a:xfrm rot="414895">
              <a:off x="4656" y="1632"/>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6" name="Google Shape;936;p109"/>
            <p:cNvSpPr/>
            <p:nvPr/>
          </p:nvSpPr>
          <p:spPr>
            <a:xfrm>
              <a:off x="4416" y="1584"/>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7" name="Google Shape;937;p109"/>
            <p:cNvSpPr/>
            <p:nvPr/>
          </p:nvSpPr>
          <p:spPr>
            <a:xfrm rot="610530">
              <a:off x="4656" y="1536"/>
              <a:ext cx="48" cy="192"/>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8" name="Google Shape;938;p109"/>
            <p:cNvSpPr txBox="1"/>
            <p:nvPr/>
          </p:nvSpPr>
          <p:spPr>
            <a:xfrm>
              <a:off x="3600" y="2016"/>
              <a:ext cx="432" cy="1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Times New Roman"/>
                  <a:ea typeface="Times New Roman"/>
                  <a:cs typeface="Times New Roman"/>
                  <a:sym typeface="Times New Roman"/>
                </a:rPr>
                <a:t>Motor</a:t>
              </a:r>
              <a:endParaRPr sz="2400">
                <a:solidFill>
                  <a:schemeClr val="dk1"/>
                </a:solidFill>
                <a:latin typeface="Times New Roman"/>
                <a:ea typeface="Times New Roman"/>
                <a:cs typeface="Times New Roman"/>
                <a:sym typeface="Times New Roman"/>
              </a:endParaRPr>
            </a:p>
          </p:txBody>
        </p:sp>
        <p:sp>
          <p:nvSpPr>
            <p:cNvPr id="939" name="Google Shape;939;p109"/>
            <p:cNvSpPr txBox="1"/>
            <p:nvPr/>
          </p:nvSpPr>
          <p:spPr>
            <a:xfrm>
              <a:off x="4944" y="1968"/>
              <a:ext cx="576" cy="1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Times New Roman"/>
                  <a:ea typeface="Times New Roman"/>
                  <a:cs typeface="Times New Roman"/>
                  <a:sym typeface="Times New Roman"/>
                </a:rPr>
                <a:t>Pump</a:t>
              </a:r>
              <a:endParaRPr sz="2400">
                <a:solidFill>
                  <a:schemeClr val="dk1"/>
                </a:solidFill>
                <a:latin typeface="Times New Roman"/>
                <a:ea typeface="Times New Roman"/>
                <a:cs typeface="Times New Roman"/>
                <a:sym typeface="Times New Roman"/>
              </a:endParaRPr>
            </a:p>
          </p:txBody>
        </p:sp>
        <p:sp>
          <p:nvSpPr>
            <p:cNvPr id="940" name="Google Shape;940;p109"/>
            <p:cNvSpPr txBox="1"/>
            <p:nvPr/>
          </p:nvSpPr>
          <p:spPr>
            <a:xfrm>
              <a:off x="3600" y="1056"/>
              <a:ext cx="1968" cy="2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Top View</a:t>
              </a:r>
              <a:endParaRPr/>
            </a:p>
          </p:txBody>
        </p:sp>
        <p:sp>
          <p:nvSpPr>
            <p:cNvPr id="941" name="Google Shape;941;p109"/>
            <p:cNvSpPr/>
            <p:nvPr/>
          </p:nvSpPr>
          <p:spPr>
            <a:xfrm>
              <a:off x="4080" y="1632"/>
              <a:ext cx="336" cy="4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42" name="Google Shape;942;p109"/>
            <p:cNvCxnSpPr/>
            <p:nvPr/>
          </p:nvCxnSpPr>
          <p:spPr>
            <a:xfrm rot="10800000">
              <a:off x="4320" y="1440"/>
              <a:ext cx="0" cy="192"/>
            </a:xfrm>
            <a:prstGeom prst="straightConnector1">
              <a:avLst/>
            </a:prstGeom>
            <a:noFill/>
            <a:ln cap="sq" cmpd="sng" w="12700">
              <a:solidFill>
                <a:schemeClr val="dk1"/>
              </a:solidFill>
              <a:prstDash val="solid"/>
              <a:round/>
              <a:headEnd len="sm" w="sm" type="none"/>
              <a:tailEnd len="sm" w="sm" type="none"/>
            </a:ln>
          </p:spPr>
        </p:cxnSp>
        <p:cxnSp>
          <p:nvCxnSpPr>
            <p:cNvPr id="943" name="Google Shape;943;p109"/>
            <p:cNvCxnSpPr/>
            <p:nvPr/>
          </p:nvCxnSpPr>
          <p:spPr>
            <a:xfrm>
              <a:off x="4320" y="1536"/>
              <a:ext cx="336" cy="0"/>
            </a:xfrm>
            <a:prstGeom prst="straightConnector1">
              <a:avLst/>
            </a:prstGeom>
            <a:noFill/>
            <a:ln cap="sq" cmpd="sng" w="12700">
              <a:solidFill>
                <a:schemeClr val="dk1"/>
              </a:solidFill>
              <a:prstDash val="solid"/>
              <a:round/>
              <a:headEnd len="sm" w="sm" type="none"/>
              <a:tailEnd len="sm" w="sm" type="none"/>
            </a:ln>
          </p:spPr>
        </p:cxnSp>
        <p:sp>
          <p:nvSpPr>
            <p:cNvPr id="944" name="Google Shape;944;p109"/>
            <p:cNvSpPr/>
            <p:nvPr/>
          </p:nvSpPr>
          <p:spPr>
            <a:xfrm>
              <a:off x="4560" y="1488"/>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45" name="Google Shape;945;p109"/>
            <p:cNvCxnSpPr/>
            <p:nvPr/>
          </p:nvCxnSpPr>
          <p:spPr>
            <a:xfrm>
              <a:off x="4608" y="1488"/>
              <a:ext cx="0" cy="48"/>
            </a:xfrm>
            <a:prstGeom prst="straightConnector1">
              <a:avLst/>
            </a:prstGeom>
            <a:noFill/>
            <a:ln cap="sq" cmpd="sng" w="19050">
              <a:solidFill>
                <a:schemeClr val="dk1"/>
              </a:solidFill>
              <a:prstDash val="solid"/>
              <a:round/>
              <a:headEnd len="sm" w="sm" type="none"/>
              <a:tailEnd len="sm" w="sm" type="none"/>
            </a:ln>
          </p:spPr>
        </p:cxnSp>
        <p:sp>
          <p:nvSpPr>
            <p:cNvPr id="946" name="Google Shape;946;p109"/>
            <p:cNvSpPr txBox="1"/>
            <p:nvPr/>
          </p:nvSpPr>
          <p:spPr>
            <a:xfrm>
              <a:off x="4200" y="2033"/>
              <a:ext cx="547" cy="158"/>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Times New Roman"/>
                  <a:ea typeface="Times New Roman"/>
                  <a:cs typeface="Times New Roman"/>
                  <a:sym typeface="Times New Roman"/>
                </a:rPr>
                <a:t>Horizontal</a:t>
              </a:r>
              <a:endParaRPr sz="2400">
                <a:solidFill>
                  <a:schemeClr val="dk1"/>
                </a:solidFill>
                <a:latin typeface="Times New Roman"/>
                <a:ea typeface="Times New Roman"/>
                <a:cs typeface="Times New Roman"/>
                <a:sym typeface="Times New Roman"/>
              </a:endParaRPr>
            </a:p>
          </p:txBody>
        </p:sp>
      </p:grpSp>
      <p:grpSp>
        <p:nvGrpSpPr>
          <p:cNvPr id="947" name="Google Shape;947;p109"/>
          <p:cNvGrpSpPr/>
          <p:nvPr/>
        </p:nvGrpSpPr>
        <p:grpSpPr>
          <a:xfrm>
            <a:off x="283266" y="1612121"/>
            <a:ext cx="3900488" cy="2176463"/>
            <a:chOff x="3408" y="2448"/>
            <a:chExt cx="2256" cy="1135"/>
          </a:xfrm>
        </p:grpSpPr>
        <p:sp>
          <p:nvSpPr>
            <p:cNvPr id="948" name="Google Shape;948;p109"/>
            <p:cNvSpPr txBox="1"/>
            <p:nvPr/>
          </p:nvSpPr>
          <p:spPr>
            <a:xfrm>
              <a:off x="3696" y="2448"/>
              <a:ext cx="1680" cy="2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Side View</a:t>
              </a:r>
              <a:endParaRPr/>
            </a:p>
          </p:txBody>
        </p:sp>
        <p:sp>
          <p:nvSpPr>
            <p:cNvPr id="949" name="Google Shape;949;p109"/>
            <p:cNvSpPr/>
            <p:nvPr/>
          </p:nvSpPr>
          <p:spPr>
            <a:xfrm>
              <a:off x="3600" y="3408"/>
              <a:ext cx="364" cy="15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chemeClr val="dk1"/>
                  </a:solidFill>
                  <a:latin typeface="Times New Roman"/>
                  <a:ea typeface="Times New Roman"/>
                  <a:cs typeface="Times New Roman"/>
                  <a:sym typeface="Times New Roman"/>
                </a:rPr>
                <a:t>Motor</a:t>
              </a:r>
              <a:endParaRPr/>
            </a:p>
          </p:txBody>
        </p:sp>
        <p:sp>
          <p:nvSpPr>
            <p:cNvPr id="950" name="Google Shape;950;p109"/>
            <p:cNvSpPr/>
            <p:nvPr/>
          </p:nvSpPr>
          <p:spPr>
            <a:xfrm>
              <a:off x="4032" y="3024"/>
              <a:ext cx="336" cy="4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1" name="Google Shape;951;p109"/>
            <p:cNvSpPr/>
            <p:nvPr/>
          </p:nvSpPr>
          <p:spPr>
            <a:xfrm>
              <a:off x="3552" y="2880"/>
              <a:ext cx="480" cy="28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2" name="Google Shape;952;p109"/>
            <p:cNvSpPr/>
            <p:nvPr/>
          </p:nvSpPr>
          <p:spPr>
            <a:xfrm>
              <a:off x="4368" y="2976"/>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3" name="Google Shape;953;p109"/>
            <p:cNvSpPr/>
            <p:nvPr/>
          </p:nvSpPr>
          <p:spPr>
            <a:xfrm rot="465418">
              <a:off x="4992" y="2880"/>
              <a:ext cx="576" cy="336"/>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4" name="Google Shape;954;p109"/>
            <p:cNvSpPr/>
            <p:nvPr/>
          </p:nvSpPr>
          <p:spPr>
            <a:xfrm rot="414895">
              <a:off x="4656" y="2976"/>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5" name="Google Shape;955;p109"/>
            <p:cNvSpPr/>
            <p:nvPr/>
          </p:nvSpPr>
          <p:spPr>
            <a:xfrm rot="610530">
              <a:off x="4608" y="2880"/>
              <a:ext cx="48" cy="192"/>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6" name="Google Shape;956;p109"/>
            <p:cNvSpPr/>
            <p:nvPr/>
          </p:nvSpPr>
          <p:spPr>
            <a:xfrm>
              <a:off x="5040" y="3360"/>
              <a:ext cx="381" cy="1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chemeClr val="dk1"/>
                  </a:solidFill>
                  <a:latin typeface="Times New Roman"/>
                  <a:ea typeface="Times New Roman"/>
                  <a:cs typeface="Times New Roman"/>
                  <a:sym typeface="Times New Roman"/>
                </a:rPr>
                <a:t>Pump</a:t>
              </a:r>
              <a:endParaRPr/>
            </a:p>
          </p:txBody>
        </p:sp>
        <p:cxnSp>
          <p:nvCxnSpPr>
            <p:cNvPr id="957" name="Google Shape;957;p109"/>
            <p:cNvCxnSpPr/>
            <p:nvPr/>
          </p:nvCxnSpPr>
          <p:spPr>
            <a:xfrm rot="10800000">
              <a:off x="4272" y="2832"/>
              <a:ext cx="0" cy="192"/>
            </a:xfrm>
            <a:prstGeom prst="straightConnector1">
              <a:avLst/>
            </a:prstGeom>
            <a:noFill/>
            <a:ln cap="sq" cmpd="sng" w="12700">
              <a:solidFill>
                <a:schemeClr val="dk1"/>
              </a:solidFill>
              <a:prstDash val="solid"/>
              <a:round/>
              <a:headEnd len="sm" w="sm" type="none"/>
              <a:tailEnd len="sm" w="sm" type="none"/>
            </a:ln>
          </p:spPr>
        </p:cxnSp>
        <p:cxnSp>
          <p:nvCxnSpPr>
            <p:cNvPr id="958" name="Google Shape;958;p109"/>
            <p:cNvCxnSpPr/>
            <p:nvPr/>
          </p:nvCxnSpPr>
          <p:spPr>
            <a:xfrm>
              <a:off x="4272" y="2880"/>
              <a:ext cx="336" cy="0"/>
            </a:xfrm>
            <a:prstGeom prst="straightConnector1">
              <a:avLst/>
            </a:prstGeom>
            <a:noFill/>
            <a:ln cap="sq" cmpd="sng" w="12700">
              <a:solidFill>
                <a:schemeClr val="dk1"/>
              </a:solidFill>
              <a:prstDash val="solid"/>
              <a:round/>
              <a:headEnd len="sm" w="sm" type="none"/>
              <a:tailEnd len="sm" w="sm" type="none"/>
            </a:ln>
          </p:spPr>
        </p:cxnSp>
        <p:cxnSp>
          <p:nvCxnSpPr>
            <p:cNvPr id="959" name="Google Shape;959;p109"/>
            <p:cNvCxnSpPr/>
            <p:nvPr/>
          </p:nvCxnSpPr>
          <p:spPr>
            <a:xfrm>
              <a:off x="4560" y="2832"/>
              <a:ext cx="0" cy="48"/>
            </a:xfrm>
            <a:prstGeom prst="straightConnector1">
              <a:avLst/>
            </a:prstGeom>
            <a:noFill/>
            <a:ln cap="sq" cmpd="sng" w="19050">
              <a:solidFill>
                <a:schemeClr val="dk1"/>
              </a:solidFill>
              <a:prstDash val="solid"/>
              <a:round/>
              <a:headEnd len="sm" w="sm" type="none"/>
              <a:tailEnd len="sm" w="sm" type="none"/>
            </a:ln>
          </p:spPr>
        </p:cxnSp>
        <p:sp>
          <p:nvSpPr>
            <p:cNvPr id="960" name="Google Shape;960;p109"/>
            <p:cNvSpPr/>
            <p:nvPr/>
          </p:nvSpPr>
          <p:spPr>
            <a:xfrm>
              <a:off x="4512" y="2832"/>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61" name="Google Shape;961;p109"/>
            <p:cNvCxnSpPr/>
            <p:nvPr/>
          </p:nvCxnSpPr>
          <p:spPr>
            <a:xfrm>
              <a:off x="4560" y="2832"/>
              <a:ext cx="0" cy="48"/>
            </a:xfrm>
            <a:prstGeom prst="straightConnector1">
              <a:avLst/>
            </a:prstGeom>
            <a:noFill/>
            <a:ln cap="sq" cmpd="sng" w="12700">
              <a:solidFill>
                <a:schemeClr val="dk1"/>
              </a:solidFill>
              <a:prstDash val="solid"/>
              <a:round/>
              <a:headEnd len="sm" w="sm" type="none"/>
              <a:tailEnd len="sm" w="sm" type="none"/>
            </a:ln>
          </p:spPr>
        </p:cxnSp>
        <p:sp>
          <p:nvSpPr>
            <p:cNvPr id="962" name="Google Shape;962;p109"/>
            <p:cNvSpPr/>
            <p:nvPr/>
          </p:nvSpPr>
          <p:spPr>
            <a:xfrm>
              <a:off x="3408" y="3264"/>
              <a:ext cx="2256" cy="48"/>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3" name="Google Shape;963;p109"/>
            <p:cNvSpPr txBox="1"/>
            <p:nvPr/>
          </p:nvSpPr>
          <p:spPr>
            <a:xfrm>
              <a:off x="4321" y="3425"/>
              <a:ext cx="438" cy="158"/>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Times New Roman"/>
                  <a:ea typeface="Times New Roman"/>
                  <a:cs typeface="Times New Roman"/>
                  <a:sym typeface="Times New Roman"/>
                </a:rPr>
                <a:t>Vertical</a:t>
              </a:r>
              <a:endParaRPr sz="2400">
                <a:solidFill>
                  <a:schemeClr val="dk1"/>
                </a:solidFill>
                <a:latin typeface="Times New Roman"/>
                <a:ea typeface="Times New Roman"/>
                <a:cs typeface="Times New Roman"/>
                <a:sym typeface="Times New Roman"/>
              </a:endParaRPr>
            </a:p>
          </p:txBody>
        </p:sp>
      </p:grpSp>
      <p:sp>
        <p:nvSpPr>
          <p:cNvPr id="964" name="Google Shape;964;p109"/>
          <p:cNvSpPr/>
          <p:nvPr/>
        </p:nvSpPr>
        <p:spPr>
          <a:xfrm>
            <a:off x="629047" y="2981325"/>
            <a:ext cx="161925" cy="96838"/>
          </a:xfrm>
          <a:prstGeom prst="rect">
            <a:avLst/>
          </a:prstGeom>
          <a:solidFill>
            <a:srgbClr val="0099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5" name="Google Shape;965;p109"/>
          <p:cNvSpPr/>
          <p:nvPr/>
        </p:nvSpPr>
        <p:spPr>
          <a:xfrm>
            <a:off x="1149747" y="2981325"/>
            <a:ext cx="161925" cy="96838"/>
          </a:xfrm>
          <a:prstGeom prst="rect">
            <a:avLst/>
          </a:prstGeom>
          <a:solidFill>
            <a:srgbClr val="0099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6" name="Google Shape;966;p109"/>
          <p:cNvSpPr/>
          <p:nvPr/>
        </p:nvSpPr>
        <p:spPr>
          <a:xfrm rot="431808">
            <a:off x="3099197" y="3024188"/>
            <a:ext cx="161925" cy="96837"/>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7" name="Google Shape;967;p109"/>
          <p:cNvSpPr/>
          <p:nvPr/>
        </p:nvSpPr>
        <p:spPr>
          <a:xfrm rot="441143">
            <a:off x="3742134" y="3106738"/>
            <a:ext cx="161925" cy="73025"/>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8" name="Google Shape;968;p109"/>
          <p:cNvSpPr/>
          <p:nvPr/>
        </p:nvSpPr>
        <p:spPr>
          <a:xfrm>
            <a:off x="4870450" y="3913478"/>
            <a:ext cx="161925" cy="96837"/>
          </a:xfrm>
          <a:prstGeom prst="rect">
            <a:avLst/>
          </a:prstGeom>
          <a:solidFill>
            <a:srgbClr val="0099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9" name="Google Shape;969;p109"/>
          <p:cNvSpPr/>
          <p:nvPr/>
        </p:nvSpPr>
        <p:spPr>
          <a:xfrm>
            <a:off x="5351463" y="3913478"/>
            <a:ext cx="161925" cy="96837"/>
          </a:xfrm>
          <a:prstGeom prst="rect">
            <a:avLst/>
          </a:prstGeom>
          <a:solidFill>
            <a:srgbClr val="0099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0" name="Google Shape;970;p109"/>
          <p:cNvSpPr/>
          <p:nvPr/>
        </p:nvSpPr>
        <p:spPr>
          <a:xfrm>
            <a:off x="4875213" y="4558003"/>
            <a:ext cx="161925" cy="96837"/>
          </a:xfrm>
          <a:prstGeom prst="rect">
            <a:avLst/>
          </a:prstGeom>
          <a:solidFill>
            <a:srgbClr val="0099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1" name="Google Shape;971;p109"/>
          <p:cNvSpPr/>
          <p:nvPr/>
        </p:nvSpPr>
        <p:spPr>
          <a:xfrm>
            <a:off x="5349875" y="4562765"/>
            <a:ext cx="161925" cy="96838"/>
          </a:xfrm>
          <a:prstGeom prst="rect">
            <a:avLst/>
          </a:prstGeom>
          <a:solidFill>
            <a:srgbClr val="0099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2" name="Google Shape;972;p109"/>
          <p:cNvSpPr/>
          <p:nvPr/>
        </p:nvSpPr>
        <p:spPr>
          <a:xfrm rot="431808">
            <a:off x="7432675" y="3980153"/>
            <a:ext cx="161925" cy="96837"/>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3" name="Google Shape;973;p109"/>
          <p:cNvSpPr/>
          <p:nvPr/>
        </p:nvSpPr>
        <p:spPr>
          <a:xfrm rot="481168">
            <a:off x="8021638" y="4057940"/>
            <a:ext cx="161925" cy="96838"/>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4" name="Google Shape;974;p109"/>
          <p:cNvSpPr/>
          <p:nvPr/>
        </p:nvSpPr>
        <p:spPr>
          <a:xfrm rot="438885">
            <a:off x="7294563" y="4700878"/>
            <a:ext cx="161925" cy="96837"/>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5" name="Google Shape;975;p109"/>
          <p:cNvSpPr/>
          <p:nvPr/>
        </p:nvSpPr>
        <p:spPr>
          <a:xfrm rot="441143">
            <a:off x="7896225" y="4783428"/>
            <a:ext cx="161925" cy="96837"/>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6" name="Google Shape;976;p10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110"/>
          <p:cNvSpPr txBox="1"/>
          <p:nvPr>
            <p:ph type="title"/>
          </p:nvPr>
        </p:nvSpPr>
        <p:spPr>
          <a:xfrm>
            <a:off x="-41194" y="-23503"/>
            <a:ext cx="9218612" cy="80196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Dial Indicator-Rim Alignment</a:t>
            </a:r>
            <a:endParaRPr/>
          </a:p>
        </p:txBody>
      </p:sp>
      <p:sp>
        <p:nvSpPr>
          <p:cNvPr id="983" name="Google Shape;983;p110"/>
          <p:cNvSpPr txBox="1"/>
          <p:nvPr>
            <p:ph idx="1" type="body"/>
          </p:nvPr>
        </p:nvSpPr>
        <p:spPr>
          <a:xfrm>
            <a:off x="236383" y="1219083"/>
            <a:ext cx="41910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When checking out of round and only one shaft can be turned – mount the dial indicator on the one that cannot be turned.</a:t>
            </a:r>
            <a:endParaRPr/>
          </a:p>
          <a:p>
            <a:pPr indent="-342900" lvl="0" marL="342900" rtl="0" algn="l">
              <a:spcBef>
                <a:spcPts val="640"/>
              </a:spcBef>
              <a:spcAft>
                <a:spcPts val="0"/>
              </a:spcAft>
              <a:buClr>
                <a:schemeClr val="dk1"/>
              </a:buClr>
              <a:buSzPts val="3200"/>
              <a:buFont typeface="Calibri"/>
              <a:buNone/>
            </a:pPr>
            <a:r>
              <a:t/>
            </a:r>
            <a:endParaRPr u="sng"/>
          </a:p>
        </p:txBody>
      </p:sp>
      <p:grpSp>
        <p:nvGrpSpPr>
          <p:cNvPr id="984" name="Google Shape;984;p110"/>
          <p:cNvGrpSpPr/>
          <p:nvPr/>
        </p:nvGrpSpPr>
        <p:grpSpPr>
          <a:xfrm>
            <a:off x="4495800" y="1019320"/>
            <a:ext cx="3897313" cy="2363788"/>
            <a:chOff x="3456" y="912"/>
            <a:chExt cx="2208" cy="1251"/>
          </a:xfrm>
        </p:grpSpPr>
        <p:sp>
          <p:nvSpPr>
            <p:cNvPr id="985" name="Google Shape;985;p110"/>
            <p:cNvSpPr txBox="1"/>
            <p:nvPr/>
          </p:nvSpPr>
          <p:spPr>
            <a:xfrm>
              <a:off x="3552" y="912"/>
              <a:ext cx="1954" cy="2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Side View</a:t>
              </a:r>
              <a:endParaRPr/>
            </a:p>
          </p:txBody>
        </p:sp>
        <p:sp>
          <p:nvSpPr>
            <p:cNvPr id="986" name="Google Shape;986;p110"/>
            <p:cNvSpPr/>
            <p:nvPr/>
          </p:nvSpPr>
          <p:spPr>
            <a:xfrm>
              <a:off x="3600" y="1488"/>
              <a:ext cx="480" cy="28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7" name="Google Shape;987;p110"/>
            <p:cNvSpPr/>
            <p:nvPr/>
          </p:nvSpPr>
          <p:spPr>
            <a:xfrm>
              <a:off x="4992" y="1488"/>
              <a:ext cx="576" cy="28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8" name="Google Shape;988;p110"/>
            <p:cNvSpPr/>
            <p:nvPr/>
          </p:nvSpPr>
          <p:spPr>
            <a:xfrm>
              <a:off x="4080" y="1632"/>
              <a:ext cx="336" cy="4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9" name="Google Shape;989;p110"/>
            <p:cNvSpPr/>
            <p:nvPr/>
          </p:nvSpPr>
          <p:spPr>
            <a:xfrm>
              <a:off x="4656" y="1584"/>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0" name="Google Shape;990;p110"/>
            <p:cNvSpPr/>
            <p:nvPr/>
          </p:nvSpPr>
          <p:spPr>
            <a:xfrm>
              <a:off x="4416" y="1584"/>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1" name="Google Shape;991;p110"/>
            <p:cNvSpPr/>
            <p:nvPr/>
          </p:nvSpPr>
          <p:spPr>
            <a:xfrm>
              <a:off x="4608" y="1536"/>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2" name="Google Shape;992;p110"/>
            <p:cNvSpPr txBox="1"/>
            <p:nvPr/>
          </p:nvSpPr>
          <p:spPr>
            <a:xfrm>
              <a:off x="3600" y="1920"/>
              <a:ext cx="528" cy="19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Motor</a:t>
              </a:r>
              <a:endParaRPr sz="2400">
                <a:solidFill>
                  <a:schemeClr val="dk1"/>
                </a:solidFill>
                <a:latin typeface="Times New Roman"/>
                <a:ea typeface="Times New Roman"/>
                <a:cs typeface="Times New Roman"/>
                <a:sym typeface="Times New Roman"/>
              </a:endParaRPr>
            </a:p>
          </p:txBody>
        </p:sp>
        <p:sp>
          <p:nvSpPr>
            <p:cNvPr id="993" name="Google Shape;993;p110"/>
            <p:cNvSpPr txBox="1"/>
            <p:nvPr/>
          </p:nvSpPr>
          <p:spPr>
            <a:xfrm>
              <a:off x="4944" y="1968"/>
              <a:ext cx="576" cy="1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Pump</a:t>
              </a:r>
              <a:endParaRPr sz="2400">
                <a:solidFill>
                  <a:schemeClr val="dk1"/>
                </a:solidFill>
                <a:latin typeface="Times New Roman"/>
                <a:ea typeface="Times New Roman"/>
                <a:cs typeface="Times New Roman"/>
                <a:sym typeface="Times New Roman"/>
              </a:endParaRPr>
            </a:p>
          </p:txBody>
        </p:sp>
        <p:cxnSp>
          <p:nvCxnSpPr>
            <p:cNvPr id="994" name="Google Shape;994;p110"/>
            <p:cNvCxnSpPr/>
            <p:nvPr/>
          </p:nvCxnSpPr>
          <p:spPr>
            <a:xfrm rot="10800000">
              <a:off x="4368" y="1440"/>
              <a:ext cx="0" cy="192"/>
            </a:xfrm>
            <a:prstGeom prst="straightConnector1">
              <a:avLst/>
            </a:prstGeom>
            <a:noFill/>
            <a:ln cap="sq" cmpd="sng" w="12700">
              <a:solidFill>
                <a:schemeClr val="dk1"/>
              </a:solidFill>
              <a:prstDash val="solid"/>
              <a:round/>
              <a:headEnd len="sm" w="sm" type="none"/>
              <a:tailEnd len="sm" w="sm" type="none"/>
            </a:ln>
          </p:spPr>
        </p:cxnSp>
        <p:cxnSp>
          <p:nvCxnSpPr>
            <p:cNvPr id="995" name="Google Shape;995;p110"/>
            <p:cNvCxnSpPr/>
            <p:nvPr/>
          </p:nvCxnSpPr>
          <p:spPr>
            <a:xfrm>
              <a:off x="4368" y="1440"/>
              <a:ext cx="288" cy="0"/>
            </a:xfrm>
            <a:prstGeom prst="straightConnector1">
              <a:avLst/>
            </a:prstGeom>
            <a:noFill/>
            <a:ln cap="sq" cmpd="sng" w="12700">
              <a:solidFill>
                <a:schemeClr val="dk1"/>
              </a:solidFill>
              <a:prstDash val="solid"/>
              <a:round/>
              <a:headEnd len="sm" w="sm" type="none"/>
              <a:tailEnd len="sm" w="sm" type="none"/>
            </a:ln>
          </p:spPr>
        </p:cxnSp>
        <p:sp>
          <p:nvSpPr>
            <p:cNvPr id="996" name="Google Shape;996;p110"/>
            <p:cNvSpPr/>
            <p:nvPr/>
          </p:nvSpPr>
          <p:spPr>
            <a:xfrm>
              <a:off x="4608" y="1392"/>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97" name="Google Shape;997;p110"/>
            <p:cNvCxnSpPr/>
            <p:nvPr/>
          </p:nvCxnSpPr>
          <p:spPr>
            <a:xfrm>
              <a:off x="4656" y="1392"/>
              <a:ext cx="0" cy="48"/>
            </a:xfrm>
            <a:prstGeom prst="straightConnector1">
              <a:avLst/>
            </a:prstGeom>
            <a:noFill/>
            <a:ln cap="sq" cmpd="sng" w="12700">
              <a:solidFill>
                <a:schemeClr val="dk1"/>
              </a:solidFill>
              <a:prstDash val="solid"/>
              <a:round/>
              <a:headEnd len="sm" w="sm" type="none"/>
              <a:tailEnd len="sm" w="sm" type="none"/>
            </a:ln>
          </p:spPr>
        </p:cxnSp>
        <p:sp>
          <p:nvSpPr>
            <p:cNvPr id="998" name="Google Shape;998;p110"/>
            <p:cNvSpPr/>
            <p:nvPr/>
          </p:nvSpPr>
          <p:spPr>
            <a:xfrm>
              <a:off x="3456" y="1824"/>
              <a:ext cx="2208" cy="96"/>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9" name="Google Shape;999;p110"/>
            <p:cNvSpPr txBox="1"/>
            <p:nvPr/>
          </p:nvSpPr>
          <p:spPr>
            <a:xfrm>
              <a:off x="4253" y="1984"/>
              <a:ext cx="429" cy="161"/>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Times New Roman"/>
                  <a:ea typeface="Times New Roman"/>
                  <a:cs typeface="Times New Roman"/>
                  <a:sym typeface="Times New Roman"/>
                </a:rPr>
                <a:t>Vertical</a:t>
              </a:r>
              <a:endParaRPr sz="2400">
                <a:solidFill>
                  <a:schemeClr val="dk1"/>
                </a:solidFill>
                <a:latin typeface="Times New Roman"/>
                <a:ea typeface="Times New Roman"/>
                <a:cs typeface="Times New Roman"/>
                <a:sym typeface="Times New Roman"/>
              </a:endParaRPr>
            </a:p>
          </p:txBody>
        </p:sp>
      </p:grpSp>
      <p:grpSp>
        <p:nvGrpSpPr>
          <p:cNvPr id="1000" name="Google Shape;1000;p110"/>
          <p:cNvGrpSpPr/>
          <p:nvPr/>
        </p:nvGrpSpPr>
        <p:grpSpPr>
          <a:xfrm>
            <a:off x="4654550" y="3527570"/>
            <a:ext cx="3727450" cy="2452688"/>
            <a:chOff x="3552" y="2496"/>
            <a:chExt cx="2112" cy="1298"/>
          </a:xfrm>
        </p:grpSpPr>
        <p:sp>
          <p:nvSpPr>
            <p:cNvPr id="1001" name="Google Shape;1001;p110"/>
            <p:cNvSpPr/>
            <p:nvPr/>
          </p:nvSpPr>
          <p:spPr>
            <a:xfrm>
              <a:off x="3552" y="2880"/>
              <a:ext cx="2112" cy="672"/>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2" name="Google Shape;1002;p110"/>
            <p:cNvSpPr/>
            <p:nvPr/>
          </p:nvSpPr>
          <p:spPr>
            <a:xfrm>
              <a:off x="3600" y="3024"/>
              <a:ext cx="480" cy="28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3" name="Google Shape;1003;p110"/>
            <p:cNvSpPr/>
            <p:nvPr/>
          </p:nvSpPr>
          <p:spPr>
            <a:xfrm>
              <a:off x="4992" y="3024"/>
              <a:ext cx="576" cy="28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4" name="Google Shape;1004;p110"/>
            <p:cNvSpPr/>
            <p:nvPr/>
          </p:nvSpPr>
          <p:spPr>
            <a:xfrm>
              <a:off x="4080" y="3168"/>
              <a:ext cx="336" cy="4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5" name="Google Shape;1005;p110"/>
            <p:cNvSpPr/>
            <p:nvPr/>
          </p:nvSpPr>
          <p:spPr>
            <a:xfrm>
              <a:off x="4656" y="3120"/>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6" name="Google Shape;1006;p110"/>
            <p:cNvSpPr/>
            <p:nvPr/>
          </p:nvSpPr>
          <p:spPr>
            <a:xfrm>
              <a:off x="4416" y="3120"/>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7" name="Google Shape;1007;p110"/>
            <p:cNvSpPr/>
            <p:nvPr/>
          </p:nvSpPr>
          <p:spPr>
            <a:xfrm>
              <a:off x="4608" y="3072"/>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8" name="Google Shape;1008;p110"/>
            <p:cNvSpPr txBox="1"/>
            <p:nvPr/>
          </p:nvSpPr>
          <p:spPr>
            <a:xfrm>
              <a:off x="3600" y="3552"/>
              <a:ext cx="576" cy="19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Motor</a:t>
              </a:r>
              <a:endParaRPr sz="2400">
                <a:solidFill>
                  <a:schemeClr val="dk1"/>
                </a:solidFill>
                <a:latin typeface="Times New Roman"/>
                <a:ea typeface="Times New Roman"/>
                <a:cs typeface="Times New Roman"/>
                <a:sym typeface="Times New Roman"/>
              </a:endParaRPr>
            </a:p>
          </p:txBody>
        </p:sp>
        <p:sp>
          <p:nvSpPr>
            <p:cNvPr id="1009" name="Google Shape;1009;p110"/>
            <p:cNvSpPr txBox="1"/>
            <p:nvPr/>
          </p:nvSpPr>
          <p:spPr>
            <a:xfrm>
              <a:off x="5040" y="3600"/>
              <a:ext cx="480" cy="16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p:txBody>
        </p:sp>
        <p:sp>
          <p:nvSpPr>
            <p:cNvPr id="1010" name="Google Shape;1010;p110"/>
            <p:cNvSpPr/>
            <p:nvPr/>
          </p:nvSpPr>
          <p:spPr>
            <a:xfrm>
              <a:off x="5088" y="3600"/>
              <a:ext cx="407" cy="19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Pump</a:t>
              </a:r>
              <a:endParaRPr sz="1400">
                <a:solidFill>
                  <a:schemeClr val="dk1"/>
                </a:solidFill>
                <a:latin typeface="Times New Roman"/>
                <a:ea typeface="Times New Roman"/>
                <a:cs typeface="Times New Roman"/>
                <a:sym typeface="Times New Roman"/>
              </a:endParaRPr>
            </a:p>
          </p:txBody>
        </p:sp>
        <p:sp>
          <p:nvSpPr>
            <p:cNvPr id="1011" name="Google Shape;1011;p110"/>
            <p:cNvSpPr txBox="1"/>
            <p:nvPr/>
          </p:nvSpPr>
          <p:spPr>
            <a:xfrm>
              <a:off x="3936" y="2496"/>
              <a:ext cx="1488" cy="2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Top View</a:t>
              </a:r>
              <a:endParaRPr/>
            </a:p>
          </p:txBody>
        </p:sp>
        <p:cxnSp>
          <p:nvCxnSpPr>
            <p:cNvPr id="1012" name="Google Shape;1012;p110"/>
            <p:cNvCxnSpPr/>
            <p:nvPr/>
          </p:nvCxnSpPr>
          <p:spPr>
            <a:xfrm>
              <a:off x="4368" y="3216"/>
              <a:ext cx="0" cy="192"/>
            </a:xfrm>
            <a:prstGeom prst="straightConnector1">
              <a:avLst/>
            </a:prstGeom>
            <a:noFill/>
            <a:ln cap="sq" cmpd="sng" w="12700">
              <a:solidFill>
                <a:schemeClr val="dk1"/>
              </a:solidFill>
              <a:prstDash val="solid"/>
              <a:round/>
              <a:headEnd len="sm" w="sm" type="none"/>
              <a:tailEnd len="sm" w="sm" type="none"/>
            </a:ln>
          </p:spPr>
        </p:cxnSp>
        <p:cxnSp>
          <p:nvCxnSpPr>
            <p:cNvPr id="1013" name="Google Shape;1013;p110"/>
            <p:cNvCxnSpPr/>
            <p:nvPr/>
          </p:nvCxnSpPr>
          <p:spPr>
            <a:xfrm>
              <a:off x="4368" y="3360"/>
              <a:ext cx="240" cy="0"/>
            </a:xfrm>
            <a:prstGeom prst="straightConnector1">
              <a:avLst/>
            </a:prstGeom>
            <a:noFill/>
            <a:ln cap="sq" cmpd="sng" w="12700">
              <a:solidFill>
                <a:schemeClr val="dk1"/>
              </a:solidFill>
              <a:prstDash val="solid"/>
              <a:round/>
              <a:headEnd len="sm" w="sm" type="none"/>
              <a:tailEnd len="sm" w="sm" type="none"/>
            </a:ln>
          </p:spPr>
        </p:cxnSp>
        <p:sp>
          <p:nvSpPr>
            <p:cNvPr id="1014" name="Google Shape;1014;p110"/>
            <p:cNvSpPr/>
            <p:nvPr/>
          </p:nvSpPr>
          <p:spPr>
            <a:xfrm>
              <a:off x="4560" y="3264"/>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15" name="Google Shape;1015;p110"/>
            <p:cNvCxnSpPr/>
            <p:nvPr/>
          </p:nvCxnSpPr>
          <p:spPr>
            <a:xfrm>
              <a:off x="4608" y="3264"/>
              <a:ext cx="0" cy="48"/>
            </a:xfrm>
            <a:prstGeom prst="straightConnector1">
              <a:avLst/>
            </a:prstGeom>
            <a:noFill/>
            <a:ln cap="sq" cmpd="sng" w="12700">
              <a:solidFill>
                <a:schemeClr val="dk1"/>
              </a:solidFill>
              <a:prstDash val="solid"/>
              <a:round/>
              <a:headEnd len="sm" w="sm" type="none"/>
              <a:tailEnd len="sm" w="sm" type="none"/>
            </a:ln>
          </p:spPr>
        </p:cxnSp>
        <p:sp>
          <p:nvSpPr>
            <p:cNvPr id="1016" name="Google Shape;1016;p110"/>
            <p:cNvSpPr txBox="1"/>
            <p:nvPr/>
          </p:nvSpPr>
          <p:spPr>
            <a:xfrm>
              <a:off x="4302" y="3616"/>
              <a:ext cx="535" cy="161"/>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Times New Roman"/>
                  <a:ea typeface="Times New Roman"/>
                  <a:cs typeface="Times New Roman"/>
                  <a:sym typeface="Times New Roman"/>
                </a:rPr>
                <a:t>Horizontal</a:t>
              </a:r>
              <a:endParaRPr sz="2400">
                <a:solidFill>
                  <a:schemeClr val="dk1"/>
                </a:solidFill>
                <a:latin typeface="Times New Roman"/>
                <a:ea typeface="Times New Roman"/>
                <a:cs typeface="Times New Roman"/>
                <a:sym typeface="Times New Roman"/>
              </a:endParaRPr>
            </a:p>
          </p:txBody>
        </p:sp>
      </p:grpSp>
      <p:sp>
        <p:nvSpPr>
          <p:cNvPr id="1017" name="Google Shape;1017;p110"/>
          <p:cNvSpPr/>
          <p:nvPr/>
        </p:nvSpPr>
        <p:spPr>
          <a:xfrm>
            <a:off x="4826000" y="2643333"/>
            <a:ext cx="161925" cy="96837"/>
          </a:xfrm>
          <a:prstGeom prst="rect">
            <a:avLst/>
          </a:prstGeom>
          <a:solidFill>
            <a:srgbClr val="99CC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8" name="Google Shape;1018;p110"/>
          <p:cNvSpPr/>
          <p:nvPr/>
        </p:nvSpPr>
        <p:spPr>
          <a:xfrm>
            <a:off x="5346700" y="2643333"/>
            <a:ext cx="161925" cy="96837"/>
          </a:xfrm>
          <a:prstGeom prst="rect">
            <a:avLst/>
          </a:prstGeom>
          <a:solidFill>
            <a:srgbClr val="99CC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9" name="Google Shape;1019;p110"/>
          <p:cNvSpPr/>
          <p:nvPr/>
        </p:nvSpPr>
        <p:spPr>
          <a:xfrm>
            <a:off x="7340600" y="2643333"/>
            <a:ext cx="161925" cy="96837"/>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0" name="Google Shape;1020;p110"/>
          <p:cNvSpPr/>
          <p:nvPr/>
        </p:nvSpPr>
        <p:spPr>
          <a:xfrm>
            <a:off x="7993063" y="2643333"/>
            <a:ext cx="161925" cy="96837"/>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1" name="Google Shape;1021;p110"/>
          <p:cNvSpPr/>
          <p:nvPr/>
        </p:nvSpPr>
        <p:spPr>
          <a:xfrm>
            <a:off x="4821238" y="4427683"/>
            <a:ext cx="161925" cy="96837"/>
          </a:xfrm>
          <a:prstGeom prst="rect">
            <a:avLst/>
          </a:prstGeom>
          <a:solidFill>
            <a:srgbClr val="99CC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2" name="Google Shape;1022;p110"/>
          <p:cNvSpPr/>
          <p:nvPr/>
        </p:nvSpPr>
        <p:spPr>
          <a:xfrm>
            <a:off x="5286375" y="4430858"/>
            <a:ext cx="161925" cy="96837"/>
          </a:xfrm>
          <a:prstGeom prst="rect">
            <a:avLst/>
          </a:prstGeom>
          <a:solidFill>
            <a:srgbClr val="99CC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3" name="Google Shape;1023;p110"/>
          <p:cNvSpPr/>
          <p:nvPr/>
        </p:nvSpPr>
        <p:spPr>
          <a:xfrm>
            <a:off x="4826000" y="5065858"/>
            <a:ext cx="161925" cy="96837"/>
          </a:xfrm>
          <a:prstGeom prst="rect">
            <a:avLst/>
          </a:prstGeom>
          <a:solidFill>
            <a:srgbClr val="99CC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4" name="Google Shape;1024;p110"/>
          <p:cNvSpPr/>
          <p:nvPr/>
        </p:nvSpPr>
        <p:spPr>
          <a:xfrm>
            <a:off x="5299075" y="5070620"/>
            <a:ext cx="161925" cy="96838"/>
          </a:xfrm>
          <a:prstGeom prst="rect">
            <a:avLst/>
          </a:prstGeom>
          <a:solidFill>
            <a:srgbClr val="99CC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5" name="Google Shape;1025;p110"/>
          <p:cNvSpPr/>
          <p:nvPr/>
        </p:nvSpPr>
        <p:spPr>
          <a:xfrm>
            <a:off x="7296150" y="4427683"/>
            <a:ext cx="161925" cy="96837"/>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6" name="Google Shape;1026;p110"/>
          <p:cNvSpPr/>
          <p:nvPr/>
        </p:nvSpPr>
        <p:spPr>
          <a:xfrm>
            <a:off x="7942263" y="4427683"/>
            <a:ext cx="161925" cy="96837"/>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7" name="Google Shape;1027;p110"/>
          <p:cNvSpPr/>
          <p:nvPr/>
        </p:nvSpPr>
        <p:spPr>
          <a:xfrm>
            <a:off x="7289800" y="5067445"/>
            <a:ext cx="161925" cy="96838"/>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8" name="Google Shape;1028;p110"/>
          <p:cNvSpPr/>
          <p:nvPr/>
        </p:nvSpPr>
        <p:spPr>
          <a:xfrm>
            <a:off x="7961313" y="5070620"/>
            <a:ext cx="161925" cy="96838"/>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9" name="Google Shape;1029;p11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111"/>
          <p:cNvSpPr txBox="1"/>
          <p:nvPr>
            <p:ph type="title"/>
          </p:nvPr>
        </p:nvSpPr>
        <p:spPr>
          <a:xfrm>
            <a:off x="0" y="0"/>
            <a:ext cx="9130837" cy="804608"/>
          </a:xfrm>
          <a:prstGeom prst="rect">
            <a:avLst/>
          </a:prstGeom>
          <a:solidFill>
            <a:srgbClr val="FFFFFF"/>
          </a:solid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Dial Indicator</a:t>
            </a:r>
            <a:endParaRPr/>
          </a:p>
        </p:txBody>
      </p:sp>
      <p:grpSp>
        <p:nvGrpSpPr>
          <p:cNvPr id="1037" name="Google Shape;1037;p111"/>
          <p:cNvGrpSpPr/>
          <p:nvPr/>
        </p:nvGrpSpPr>
        <p:grpSpPr>
          <a:xfrm>
            <a:off x="4855633" y="1371600"/>
            <a:ext cx="3733800" cy="2104098"/>
            <a:chOff x="3504" y="1056"/>
            <a:chExt cx="2160" cy="1137"/>
          </a:xfrm>
        </p:grpSpPr>
        <p:sp>
          <p:nvSpPr>
            <p:cNvPr id="1038" name="Google Shape;1038;p111"/>
            <p:cNvSpPr/>
            <p:nvPr/>
          </p:nvSpPr>
          <p:spPr>
            <a:xfrm>
              <a:off x="3504" y="1344"/>
              <a:ext cx="2160" cy="624"/>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9" name="Google Shape;1039;p111"/>
            <p:cNvSpPr/>
            <p:nvPr/>
          </p:nvSpPr>
          <p:spPr>
            <a:xfrm>
              <a:off x="3600" y="1488"/>
              <a:ext cx="480" cy="28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0" name="Google Shape;1040;p111"/>
            <p:cNvSpPr/>
            <p:nvPr/>
          </p:nvSpPr>
          <p:spPr>
            <a:xfrm rot="465418">
              <a:off x="4992" y="1536"/>
              <a:ext cx="576" cy="336"/>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1" name="Google Shape;1041;p111"/>
            <p:cNvSpPr/>
            <p:nvPr/>
          </p:nvSpPr>
          <p:spPr>
            <a:xfrm rot="414895">
              <a:off x="4656" y="1632"/>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2" name="Google Shape;1042;p111"/>
            <p:cNvSpPr/>
            <p:nvPr/>
          </p:nvSpPr>
          <p:spPr>
            <a:xfrm>
              <a:off x="4416" y="1584"/>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3" name="Google Shape;1043;p111"/>
            <p:cNvSpPr/>
            <p:nvPr/>
          </p:nvSpPr>
          <p:spPr>
            <a:xfrm rot="610530">
              <a:off x="4656" y="1536"/>
              <a:ext cx="48" cy="192"/>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4" name="Google Shape;1044;p111"/>
            <p:cNvSpPr txBox="1"/>
            <p:nvPr/>
          </p:nvSpPr>
          <p:spPr>
            <a:xfrm>
              <a:off x="3600" y="2016"/>
              <a:ext cx="432" cy="16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Times New Roman"/>
                  <a:ea typeface="Times New Roman"/>
                  <a:cs typeface="Times New Roman"/>
                  <a:sym typeface="Times New Roman"/>
                </a:rPr>
                <a:t>Motor</a:t>
              </a:r>
              <a:endParaRPr sz="2400">
                <a:solidFill>
                  <a:schemeClr val="dk1"/>
                </a:solidFill>
                <a:latin typeface="Times New Roman"/>
                <a:ea typeface="Times New Roman"/>
                <a:cs typeface="Times New Roman"/>
                <a:sym typeface="Times New Roman"/>
              </a:endParaRPr>
            </a:p>
          </p:txBody>
        </p:sp>
        <p:sp>
          <p:nvSpPr>
            <p:cNvPr id="1045" name="Google Shape;1045;p111"/>
            <p:cNvSpPr txBox="1"/>
            <p:nvPr/>
          </p:nvSpPr>
          <p:spPr>
            <a:xfrm>
              <a:off x="4944" y="1968"/>
              <a:ext cx="576" cy="1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Times New Roman"/>
                  <a:ea typeface="Times New Roman"/>
                  <a:cs typeface="Times New Roman"/>
                  <a:sym typeface="Times New Roman"/>
                </a:rPr>
                <a:t>Pump</a:t>
              </a:r>
              <a:endParaRPr sz="2400">
                <a:solidFill>
                  <a:schemeClr val="dk1"/>
                </a:solidFill>
                <a:latin typeface="Times New Roman"/>
                <a:ea typeface="Times New Roman"/>
                <a:cs typeface="Times New Roman"/>
                <a:sym typeface="Times New Roman"/>
              </a:endParaRPr>
            </a:p>
          </p:txBody>
        </p:sp>
        <p:sp>
          <p:nvSpPr>
            <p:cNvPr id="1046" name="Google Shape;1046;p111"/>
            <p:cNvSpPr txBox="1"/>
            <p:nvPr/>
          </p:nvSpPr>
          <p:spPr>
            <a:xfrm>
              <a:off x="3600" y="1056"/>
              <a:ext cx="1968" cy="2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Top View</a:t>
              </a:r>
              <a:endParaRPr/>
            </a:p>
          </p:txBody>
        </p:sp>
        <p:sp>
          <p:nvSpPr>
            <p:cNvPr id="1047" name="Google Shape;1047;p111"/>
            <p:cNvSpPr/>
            <p:nvPr/>
          </p:nvSpPr>
          <p:spPr>
            <a:xfrm>
              <a:off x="4080" y="1632"/>
              <a:ext cx="336" cy="4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48" name="Google Shape;1048;p111"/>
            <p:cNvCxnSpPr/>
            <p:nvPr/>
          </p:nvCxnSpPr>
          <p:spPr>
            <a:xfrm rot="10800000">
              <a:off x="4320" y="1440"/>
              <a:ext cx="0" cy="192"/>
            </a:xfrm>
            <a:prstGeom prst="straightConnector1">
              <a:avLst/>
            </a:prstGeom>
            <a:noFill/>
            <a:ln cap="sq" cmpd="sng" w="12700">
              <a:solidFill>
                <a:schemeClr val="dk1"/>
              </a:solidFill>
              <a:prstDash val="solid"/>
              <a:round/>
              <a:headEnd len="sm" w="sm" type="none"/>
              <a:tailEnd len="sm" w="sm" type="none"/>
            </a:ln>
          </p:spPr>
        </p:cxnSp>
        <p:cxnSp>
          <p:nvCxnSpPr>
            <p:cNvPr id="1049" name="Google Shape;1049;p111"/>
            <p:cNvCxnSpPr/>
            <p:nvPr/>
          </p:nvCxnSpPr>
          <p:spPr>
            <a:xfrm>
              <a:off x="4320" y="1536"/>
              <a:ext cx="336" cy="0"/>
            </a:xfrm>
            <a:prstGeom prst="straightConnector1">
              <a:avLst/>
            </a:prstGeom>
            <a:noFill/>
            <a:ln cap="sq" cmpd="sng" w="12700">
              <a:solidFill>
                <a:schemeClr val="dk1"/>
              </a:solidFill>
              <a:prstDash val="solid"/>
              <a:round/>
              <a:headEnd len="sm" w="sm" type="none"/>
              <a:tailEnd len="sm" w="sm" type="none"/>
            </a:ln>
          </p:spPr>
        </p:cxnSp>
        <p:sp>
          <p:nvSpPr>
            <p:cNvPr id="1050" name="Google Shape;1050;p111"/>
            <p:cNvSpPr/>
            <p:nvPr/>
          </p:nvSpPr>
          <p:spPr>
            <a:xfrm>
              <a:off x="4560" y="1488"/>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51" name="Google Shape;1051;p111"/>
            <p:cNvCxnSpPr/>
            <p:nvPr/>
          </p:nvCxnSpPr>
          <p:spPr>
            <a:xfrm>
              <a:off x="4608" y="1488"/>
              <a:ext cx="0" cy="48"/>
            </a:xfrm>
            <a:prstGeom prst="straightConnector1">
              <a:avLst/>
            </a:prstGeom>
            <a:noFill/>
            <a:ln cap="sq" cmpd="sng" w="19050">
              <a:solidFill>
                <a:schemeClr val="dk1"/>
              </a:solidFill>
              <a:prstDash val="solid"/>
              <a:round/>
              <a:headEnd len="sm" w="sm" type="none"/>
              <a:tailEnd len="sm" w="sm" type="none"/>
            </a:ln>
          </p:spPr>
        </p:cxnSp>
        <p:sp>
          <p:nvSpPr>
            <p:cNvPr id="1052" name="Google Shape;1052;p111"/>
            <p:cNvSpPr txBox="1"/>
            <p:nvPr/>
          </p:nvSpPr>
          <p:spPr>
            <a:xfrm>
              <a:off x="4198" y="2032"/>
              <a:ext cx="551" cy="161"/>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Times New Roman"/>
                  <a:ea typeface="Times New Roman"/>
                  <a:cs typeface="Times New Roman"/>
                  <a:sym typeface="Times New Roman"/>
                </a:rPr>
                <a:t>Horizontal</a:t>
              </a:r>
              <a:endParaRPr sz="2400">
                <a:solidFill>
                  <a:schemeClr val="dk1"/>
                </a:solidFill>
                <a:latin typeface="Times New Roman"/>
                <a:ea typeface="Times New Roman"/>
                <a:cs typeface="Times New Roman"/>
                <a:sym typeface="Times New Roman"/>
              </a:endParaRPr>
            </a:p>
          </p:txBody>
        </p:sp>
      </p:grpSp>
      <p:grpSp>
        <p:nvGrpSpPr>
          <p:cNvPr id="1053" name="Google Shape;1053;p111"/>
          <p:cNvGrpSpPr/>
          <p:nvPr/>
        </p:nvGrpSpPr>
        <p:grpSpPr>
          <a:xfrm>
            <a:off x="759470" y="1371600"/>
            <a:ext cx="3651521" cy="1978335"/>
            <a:chOff x="3408" y="2448"/>
            <a:chExt cx="2256" cy="1137"/>
          </a:xfrm>
        </p:grpSpPr>
        <p:sp>
          <p:nvSpPr>
            <p:cNvPr id="1054" name="Google Shape;1054;p111"/>
            <p:cNvSpPr txBox="1"/>
            <p:nvPr/>
          </p:nvSpPr>
          <p:spPr>
            <a:xfrm>
              <a:off x="3696" y="2448"/>
              <a:ext cx="1680" cy="2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Side View</a:t>
              </a:r>
              <a:endParaRPr/>
            </a:p>
          </p:txBody>
        </p:sp>
        <p:sp>
          <p:nvSpPr>
            <p:cNvPr id="1055" name="Google Shape;1055;p111"/>
            <p:cNvSpPr/>
            <p:nvPr/>
          </p:nvSpPr>
          <p:spPr>
            <a:xfrm>
              <a:off x="3600" y="3408"/>
              <a:ext cx="366" cy="16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chemeClr val="dk1"/>
                  </a:solidFill>
                  <a:latin typeface="Times New Roman"/>
                  <a:ea typeface="Times New Roman"/>
                  <a:cs typeface="Times New Roman"/>
                  <a:sym typeface="Times New Roman"/>
                </a:rPr>
                <a:t>Motor</a:t>
              </a:r>
              <a:endParaRPr/>
            </a:p>
          </p:txBody>
        </p:sp>
        <p:sp>
          <p:nvSpPr>
            <p:cNvPr id="1056" name="Google Shape;1056;p111"/>
            <p:cNvSpPr/>
            <p:nvPr/>
          </p:nvSpPr>
          <p:spPr>
            <a:xfrm>
              <a:off x="4032" y="3024"/>
              <a:ext cx="336" cy="4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7" name="Google Shape;1057;p111"/>
            <p:cNvSpPr/>
            <p:nvPr/>
          </p:nvSpPr>
          <p:spPr>
            <a:xfrm>
              <a:off x="3552" y="2880"/>
              <a:ext cx="480" cy="288"/>
            </a:xfrm>
            <a:prstGeom prst="rect">
              <a:avLst/>
            </a:prstGeom>
            <a:solidFill>
              <a:srgbClr val="339966"/>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8" name="Google Shape;1058;p111"/>
            <p:cNvSpPr/>
            <p:nvPr/>
          </p:nvSpPr>
          <p:spPr>
            <a:xfrm>
              <a:off x="4368" y="2976"/>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9" name="Google Shape;1059;p111"/>
            <p:cNvSpPr/>
            <p:nvPr/>
          </p:nvSpPr>
          <p:spPr>
            <a:xfrm rot="465418">
              <a:off x="4992" y="2880"/>
              <a:ext cx="576" cy="336"/>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0" name="Google Shape;1060;p111"/>
            <p:cNvSpPr/>
            <p:nvPr/>
          </p:nvSpPr>
          <p:spPr>
            <a:xfrm rot="414895">
              <a:off x="4656" y="2976"/>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1" name="Google Shape;1061;p111"/>
            <p:cNvSpPr/>
            <p:nvPr/>
          </p:nvSpPr>
          <p:spPr>
            <a:xfrm rot="610530">
              <a:off x="4608" y="2880"/>
              <a:ext cx="48" cy="192"/>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2" name="Google Shape;1062;p111"/>
            <p:cNvSpPr/>
            <p:nvPr/>
          </p:nvSpPr>
          <p:spPr>
            <a:xfrm>
              <a:off x="5040" y="3360"/>
              <a:ext cx="384" cy="1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chemeClr val="dk1"/>
                  </a:solidFill>
                  <a:latin typeface="Times New Roman"/>
                  <a:ea typeface="Times New Roman"/>
                  <a:cs typeface="Times New Roman"/>
                  <a:sym typeface="Times New Roman"/>
                </a:rPr>
                <a:t>Pump</a:t>
              </a:r>
              <a:endParaRPr/>
            </a:p>
          </p:txBody>
        </p:sp>
        <p:cxnSp>
          <p:nvCxnSpPr>
            <p:cNvPr id="1063" name="Google Shape;1063;p111"/>
            <p:cNvCxnSpPr/>
            <p:nvPr/>
          </p:nvCxnSpPr>
          <p:spPr>
            <a:xfrm rot="10800000">
              <a:off x="4272" y="2832"/>
              <a:ext cx="0" cy="192"/>
            </a:xfrm>
            <a:prstGeom prst="straightConnector1">
              <a:avLst/>
            </a:prstGeom>
            <a:noFill/>
            <a:ln cap="sq" cmpd="sng" w="12700">
              <a:solidFill>
                <a:schemeClr val="dk1"/>
              </a:solidFill>
              <a:prstDash val="solid"/>
              <a:round/>
              <a:headEnd len="sm" w="sm" type="none"/>
              <a:tailEnd len="sm" w="sm" type="none"/>
            </a:ln>
          </p:spPr>
        </p:cxnSp>
        <p:cxnSp>
          <p:nvCxnSpPr>
            <p:cNvPr id="1064" name="Google Shape;1064;p111"/>
            <p:cNvCxnSpPr/>
            <p:nvPr/>
          </p:nvCxnSpPr>
          <p:spPr>
            <a:xfrm>
              <a:off x="4272" y="2880"/>
              <a:ext cx="336" cy="0"/>
            </a:xfrm>
            <a:prstGeom prst="straightConnector1">
              <a:avLst/>
            </a:prstGeom>
            <a:noFill/>
            <a:ln cap="sq" cmpd="sng" w="12700">
              <a:solidFill>
                <a:schemeClr val="dk1"/>
              </a:solidFill>
              <a:prstDash val="solid"/>
              <a:round/>
              <a:headEnd len="sm" w="sm" type="none"/>
              <a:tailEnd len="sm" w="sm" type="none"/>
            </a:ln>
          </p:spPr>
        </p:cxnSp>
        <p:cxnSp>
          <p:nvCxnSpPr>
            <p:cNvPr id="1065" name="Google Shape;1065;p111"/>
            <p:cNvCxnSpPr/>
            <p:nvPr/>
          </p:nvCxnSpPr>
          <p:spPr>
            <a:xfrm>
              <a:off x="4560" y="2832"/>
              <a:ext cx="0" cy="48"/>
            </a:xfrm>
            <a:prstGeom prst="straightConnector1">
              <a:avLst/>
            </a:prstGeom>
            <a:noFill/>
            <a:ln cap="sq" cmpd="sng" w="19050">
              <a:solidFill>
                <a:schemeClr val="dk1"/>
              </a:solidFill>
              <a:prstDash val="solid"/>
              <a:round/>
              <a:headEnd len="sm" w="sm" type="none"/>
              <a:tailEnd len="sm" w="sm" type="none"/>
            </a:ln>
          </p:spPr>
        </p:cxnSp>
        <p:sp>
          <p:nvSpPr>
            <p:cNvPr id="1066" name="Google Shape;1066;p111"/>
            <p:cNvSpPr/>
            <p:nvPr/>
          </p:nvSpPr>
          <p:spPr>
            <a:xfrm>
              <a:off x="4512" y="2832"/>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67" name="Google Shape;1067;p111"/>
            <p:cNvCxnSpPr/>
            <p:nvPr/>
          </p:nvCxnSpPr>
          <p:spPr>
            <a:xfrm>
              <a:off x="4560" y="2832"/>
              <a:ext cx="0" cy="48"/>
            </a:xfrm>
            <a:prstGeom prst="straightConnector1">
              <a:avLst/>
            </a:prstGeom>
            <a:noFill/>
            <a:ln cap="sq" cmpd="sng" w="12700">
              <a:solidFill>
                <a:schemeClr val="dk1"/>
              </a:solidFill>
              <a:prstDash val="solid"/>
              <a:round/>
              <a:headEnd len="sm" w="sm" type="none"/>
              <a:tailEnd len="sm" w="sm" type="none"/>
            </a:ln>
          </p:spPr>
        </p:cxnSp>
        <p:sp>
          <p:nvSpPr>
            <p:cNvPr id="1068" name="Google Shape;1068;p111"/>
            <p:cNvSpPr/>
            <p:nvPr/>
          </p:nvSpPr>
          <p:spPr>
            <a:xfrm>
              <a:off x="3408" y="3264"/>
              <a:ext cx="2256" cy="48"/>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9" name="Google Shape;1069;p111"/>
            <p:cNvSpPr txBox="1"/>
            <p:nvPr/>
          </p:nvSpPr>
          <p:spPr>
            <a:xfrm>
              <a:off x="4324" y="3424"/>
              <a:ext cx="430" cy="161"/>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Times New Roman"/>
                  <a:ea typeface="Times New Roman"/>
                  <a:cs typeface="Times New Roman"/>
                  <a:sym typeface="Times New Roman"/>
                </a:rPr>
                <a:t>Vertical</a:t>
              </a:r>
              <a:endParaRPr sz="2400">
                <a:solidFill>
                  <a:schemeClr val="dk1"/>
                </a:solidFill>
                <a:latin typeface="Times New Roman"/>
                <a:ea typeface="Times New Roman"/>
                <a:cs typeface="Times New Roman"/>
                <a:sym typeface="Times New Roman"/>
              </a:endParaRPr>
            </a:p>
          </p:txBody>
        </p:sp>
      </p:grpSp>
      <p:sp>
        <p:nvSpPr>
          <p:cNvPr id="1070" name="Google Shape;1070;p111"/>
          <p:cNvSpPr/>
          <p:nvPr/>
        </p:nvSpPr>
        <p:spPr>
          <a:xfrm>
            <a:off x="3034812" y="1153495"/>
            <a:ext cx="3338259"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005596"/>
                </a:solidFill>
                <a:latin typeface="Calibri"/>
                <a:ea typeface="Calibri"/>
                <a:cs typeface="Calibri"/>
                <a:sym typeface="Calibri"/>
              </a:rPr>
              <a:t>Face Alignment</a:t>
            </a:r>
            <a:endParaRPr sz="2400">
              <a:solidFill>
                <a:schemeClr val="dk1"/>
              </a:solidFill>
              <a:latin typeface="Calibri"/>
              <a:ea typeface="Calibri"/>
              <a:cs typeface="Calibri"/>
              <a:sym typeface="Calibri"/>
            </a:endParaRPr>
          </a:p>
        </p:txBody>
      </p:sp>
      <p:sp>
        <p:nvSpPr>
          <p:cNvPr id="1071" name="Google Shape;1071;p111"/>
          <p:cNvSpPr/>
          <p:nvPr/>
        </p:nvSpPr>
        <p:spPr>
          <a:xfrm>
            <a:off x="3693413" y="3765958"/>
            <a:ext cx="2074927"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005596"/>
                </a:solidFill>
                <a:latin typeface="Calibri"/>
                <a:ea typeface="Calibri"/>
                <a:cs typeface="Calibri"/>
                <a:sym typeface="Calibri"/>
              </a:rPr>
              <a:t>Rim Alignment</a:t>
            </a:r>
            <a:endParaRPr sz="2400">
              <a:solidFill>
                <a:schemeClr val="dk1"/>
              </a:solidFill>
              <a:latin typeface="Calibri"/>
              <a:ea typeface="Calibri"/>
              <a:cs typeface="Calibri"/>
              <a:sym typeface="Calibri"/>
            </a:endParaRPr>
          </a:p>
        </p:txBody>
      </p:sp>
      <p:grpSp>
        <p:nvGrpSpPr>
          <p:cNvPr id="1072" name="Google Shape;1072;p111"/>
          <p:cNvGrpSpPr/>
          <p:nvPr/>
        </p:nvGrpSpPr>
        <p:grpSpPr>
          <a:xfrm>
            <a:off x="865356" y="3943520"/>
            <a:ext cx="3565357" cy="2133267"/>
            <a:chOff x="3456" y="912"/>
            <a:chExt cx="2208" cy="1251"/>
          </a:xfrm>
        </p:grpSpPr>
        <p:sp>
          <p:nvSpPr>
            <p:cNvPr id="1073" name="Google Shape;1073;p111"/>
            <p:cNvSpPr txBox="1"/>
            <p:nvPr/>
          </p:nvSpPr>
          <p:spPr>
            <a:xfrm>
              <a:off x="3552" y="912"/>
              <a:ext cx="1954" cy="2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Side View</a:t>
              </a:r>
              <a:endParaRPr/>
            </a:p>
          </p:txBody>
        </p:sp>
        <p:sp>
          <p:nvSpPr>
            <p:cNvPr id="1074" name="Google Shape;1074;p111"/>
            <p:cNvSpPr/>
            <p:nvPr/>
          </p:nvSpPr>
          <p:spPr>
            <a:xfrm>
              <a:off x="3600" y="1488"/>
              <a:ext cx="480" cy="28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5" name="Google Shape;1075;p111"/>
            <p:cNvSpPr/>
            <p:nvPr/>
          </p:nvSpPr>
          <p:spPr>
            <a:xfrm>
              <a:off x="4992" y="1488"/>
              <a:ext cx="576" cy="28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6" name="Google Shape;1076;p111"/>
            <p:cNvSpPr/>
            <p:nvPr/>
          </p:nvSpPr>
          <p:spPr>
            <a:xfrm>
              <a:off x="4080" y="1632"/>
              <a:ext cx="336" cy="4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7" name="Google Shape;1077;p111"/>
            <p:cNvSpPr/>
            <p:nvPr/>
          </p:nvSpPr>
          <p:spPr>
            <a:xfrm>
              <a:off x="4656" y="1584"/>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8" name="Google Shape;1078;p111"/>
            <p:cNvSpPr/>
            <p:nvPr/>
          </p:nvSpPr>
          <p:spPr>
            <a:xfrm>
              <a:off x="4416" y="1584"/>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9" name="Google Shape;1079;p111"/>
            <p:cNvSpPr/>
            <p:nvPr/>
          </p:nvSpPr>
          <p:spPr>
            <a:xfrm>
              <a:off x="4608" y="1536"/>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0" name="Google Shape;1080;p111"/>
            <p:cNvSpPr txBox="1"/>
            <p:nvPr/>
          </p:nvSpPr>
          <p:spPr>
            <a:xfrm>
              <a:off x="3600" y="1920"/>
              <a:ext cx="528" cy="1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Motor</a:t>
              </a:r>
              <a:endParaRPr sz="2400">
                <a:solidFill>
                  <a:schemeClr val="dk1"/>
                </a:solidFill>
                <a:latin typeface="Times New Roman"/>
                <a:ea typeface="Times New Roman"/>
                <a:cs typeface="Times New Roman"/>
                <a:sym typeface="Times New Roman"/>
              </a:endParaRPr>
            </a:p>
          </p:txBody>
        </p:sp>
        <p:sp>
          <p:nvSpPr>
            <p:cNvPr id="1081" name="Google Shape;1081;p111"/>
            <p:cNvSpPr txBox="1"/>
            <p:nvPr/>
          </p:nvSpPr>
          <p:spPr>
            <a:xfrm>
              <a:off x="4944" y="1968"/>
              <a:ext cx="576" cy="1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Pump</a:t>
              </a:r>
              <a:endParaRPr sz="2400">
                <a:solidFill>
                  <a:schemeClr val="dk1"/>
                </a:solidFill>
                <a:latin typeface="Times New Roman"/>
                <a:ea typeface="Times New Roman"/>
                <a:cs typeface="Times New Roman"/>
                <a:sym typeface="Times New Roman"/>
              </a:endParaRPr>
            </a:p>
          </p:txBody>
        </p:sp>
        <p:cxnSp>
          <p:nvCxnSpPr>
            <p:cNvPr id="1082" name="Google Shape;1082;p111"/>
            <p:cNvCxnSpPr/>
            <p:nvPr/>
          </p:nvCxnSpPr>
          <p:spPr>
            <a:xfrm rot="10800000">
              <a:off x="4368" y="1440"/>
              <a:ext cx="0" cy="192"/>
            </a:xfrm>
            <a:prstGeom prst="straightConnector1">
              <a:avLst/>
            </a:prstGeom>
            <a:noFill/>
            <a:ln cap="sq" cmpd="sng" w="12700">
              <a:solidFill>
                <a:schemeClr val="dk1"/>
              </a:solidFill>
              <a:prstDash val="solid"/>
              <a:round/>
              <a:headEnd len="sm" w="sm" type="none"/>
              <a:tailEnd len="sm" w="sm" type="none"/>
            </a:ln>
          </p:spPr>
        </p:cxnSp>
        <p:cxnSp>
          <p:nvCxnSpPr>
            <p:cNvPr id="1083" name="Google Shape;1083;p111"/>
            <p:cNvCxnSpPr/>
            <p:nvPr/>
          </p:nvCxnSpPr>
          <p:spPr>
            <a:xfrm>
              <a:off x="4368" y="1440"/>
              <a:ext cx="288" cy="0"/>
            </a:xfrm>
            <a:prstGeom prst="straightConnector1">
              <a:avLst/>
            </a:prstGeom>
            <a:noFill/>
            <a:ln cap="sq" cmpd="sng" w="12700">
              <a:solidFill>
                <a:schemeClr val="dk1"/>
              </a:solidFill>
              <a:prstDash val="solid"/>
              <a:round/>
              <a:headEnd len="sm" w="sm" type="none"/>
              <a:tailEnd len="sm" w="sm" type="none"/>
            </a:ln>
          </p:spPr>
        </p:cxnSp>
        <p:sp>
          <p:nvSpPr>
            <p:cNvPr id="1084" name="Google Shape;1084;p111"/>
            <p:cNvSpPr/>
            <p:nvPr/>
          </p:nvSpPr>
          <p:spPr>
            <a:xfrm>
              <a:off x="4608" y="1392"/>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85" name="Google Shape;1085;p111"/>
            <p:cNvCxnSpPr/>
            <p:nvPr/>
          </p:nvCxnSpPr>
          <p:spPr>
            <a:xfrm>
              <a:off x="4656" y="1392"/>
              <a:ext cx="0" cy="48"/>
            </a:xfrm>
            <a:prstGeom prst="straightConnector1">
              <a:avLst/>
            </a:prstGeom>
            <a:noFill/>
            <a:ln cap="sq" cmpd="sng" w="12700">
              <a:solidFill>
                <a:schemeClr val="dk1"/>
              </a:solidFill>
              <a:prstDash val="solid"/>
              <a:round/>
              <a:headEnd len="sm" w="sm" type="none"/>
              <a:tailEnd len="sm" w="sm" type="none"/>
            </a:ln>
          </p:spPr>
        </p:cxnSp>
        <p:sp>
          <p:nvSpPr>
            <p:cNvPr id="1086" name="Google Shape;1086;p111"/>
            <p:cNvSpPr/>
            <p:nvPr/>
          </p:nvSpPr>
          <p:spPr>
            <a:xfrm>
              <a:off x="3456" y="1824"/>
              <a:ext cx="2208" cy="96"/>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7" name="Google Shape;1087;p111"/>
            <p:cNvSpPr txBox="1"/>
            <p:nvPr/>
          </p:nvSpPr>
          <p:spPr>
            <a:xfrm>
              <a:off x="4257" y="1983"/>
              <a:ext cx="421" cy="163"/>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Times New Roman"/>
                  <a:ea typeface="Times New Roman"/>
                  <a:cs typeface="Times New Roman"/>
                  <a:sym typeface="Times New Roman"/>
                </a:rPr>
                <a:t>Vertical</a:t>
              </a:r>
              <a:endParaRPr sz="2400">
                <a:solidFill>
                  <a:schemeClr val="dk1"/>
                </a:solidFill>
                <a:latin typeface="Times New Roman"/>
                <a:ea typeface="Times New Roman"/>
                <a:cs typeface="Times New Roman"/>
                <a:sym typeface="Times New Roman"/>
              </a:endParaRPr>
            </a:p>
          </p:txBody>
        </p:sp>
      </p:grpSp>
      <p:grpSp>
        <p:nvGrpSpPr>
          <p:cNvPr id="1088" name="Google Shape;1088;p111"/>
          <p:cNvGrpSpPr/>
          <p:nvPr/>
        </p:nvGrpSpPr>
        <p:grpSpPr>
          <a:xfrm>
            <a:off x="5436446" y="4056686"/>
            <a:ext cx="2939951" cy="1991112"/>
            <a:chOff x="3552" y="2496"/>
            <a:chExt cx="2112" cy="1299"/>
          </a:xfrm>
        </p:grpSpPr>
        <p:sp>
          <p:nvSpPr>
            <p:cNvPr id="1089" name="Google Shape;1089;p111"/>
            <p:cNvSpPr/>
            <p:nvPr/>
          </p:nvSpPr>
          <p:spPr>
            <a:xfrm>
              <a:off x="3552" y="2880"/>
              <a:ext cx="2112" cy="672"/>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0" name="Google Shape;1090;p111"/>
            <p:cNvSpPr/>
            <p:nvPr/>
          </p:nvSpPr>
          <p:spPr>
            <a:xfrm>
              <a:off x="3600" y="3024"/>
              <a:ext cx="480" cy="28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1" name="Google Shape;1091;p111"/>
            <p:cNvSpPr/>
            <p:nvPr/>
          </p:nvSpPr>
          <p:spPr>
            <a:xfrm>
              <a:off x="4992" y="3024"/>
              <a:ext cx="576" cy="28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2" name="Google Shape;1092;p111"/>
            <p:cNvSpPr/>
            <p:nvPr/>
          </p:nvSpPr>
          <p:spPr>
            <a:xfrm>
              <a:off x="4080" y="3168"/>
              <a:ext cx="336" cy="4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3" name="Google Shape;1093;p111"/>
            <p:cNvSpPr/>
            <p:nvPr/>
          </p:nvSpPr>
          <p:spPr>
            <a:xfrm>
              <a:off x="4656" y="3120"/>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4" name="Google Shape;1094;p111"/>
            <p:cNvSpPr/>
            <p:nvPr/>
          </p:nvSpPr>
          <p:spPr>
            <a:xfrm>
              <a:off x="4416" y="3120"/>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5" name="Google Shape;1095;p111"/>
            <p:cNvSpPr/>
            <p:nvPr/>
          </p:nvSpPr>
          <p:spPr>
            <a:xfrm>
              <a:off x="4608" y="3072"/>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6" name="Google Shape;1096;p111"/>
            <p:cNvSpPr txBox="1"/>
            <p:nvPr/>
          </p:nvSpPr>
          <p:spPr>
            <a:xfrm>
              <a:off x="3600" y="3552"/>
              <a:ext cx="576" cy="1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Motor</a:t>
              </a:r>
              <a:endParaRPr sz="2400">
                <a:solidFill>
                  <a:schemeClr val="dk1"/>
                </a:solidFill>
                <a:latin typeface="Times New Roman"/>
                <a:ea typeface="Times New Roman"/>
                <a:cs typeface="Times New Roman"/>
                <a:sym typeface="Times New Roman"/>
              </a:endParaRPr>
            </a:p>
          </p:txBody>
        </p:sp>
        <p:sp>
          <p:nvSpPr>
            <p:cNvPr id="1097" name="Google Shape;1097;p111"/>
            <p:cNvSpPr txBox="1"/>
            <p:nvPr/>
          </p:nvSpPr>
          <p:spPr>
            <a:xfrm>
              <a:off x="5040" y="3600"/>
              <a:ext cx="480" cy="1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p:txBody>
        </p:sp>
        <p:sp>
          <p:nvSpPr>
            <p:cNvPr id="1098" name="Google Shape;1098;p111"/>
            <p:cNvSpPr/>
            <p:nvPr/>
          </p:nvSpPr>
          <p:spPr>
            <a:xfrm>
              <a:off x="5088" y="3600"/>
              <a:ext cx="410" cy="19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Pump</a:t>
              </a:r>
              <a:endParaRPr sz="1400">
                <a:solidFill>
                  <a:schemeClr val="dk1"/>
                </a:solidFill>
                <a:latin typeface="Times New Roman"/>
                <a:ea typeface="Times New Roman"/>
                <a:cs typeface="Times New Roman"/>
                <a:sym typeface="Times New Roman"/>
              </a:endParaRPr>
            </a:p>
          </p:txBody>
        </p:sp>
        <p:sp>
          <p:nvSpPr>
            <p:cNvPr id="1099" name="Google Shape;1099;p111"/>
            <p:cNvSpPr txBox="1"/>
            <p:nvPr/>
          </p:nvSpPr>
          <p:spPr>
            <a:xfrm>
              <a:off x="3936" y="2496"/>
              <a:ext cx="1488" cy="2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Times New Roman"/>
                  <a:ea typeface="Times New Roman"/>
                  <a:cs typeface="Times New Roman"/>
                  <a:sym typeface="Times New Roman"/>
                </a:rPr>
                <a:t>Top View</a:t>
              </a:r>
              <a:endParaRPr/>
            </a:p>
          </p:txBody>
        </p:sp>
        <p:cxnSp>
          <p:nvCxnSpPr>
            <p:cNvPr id="1100" name="Google Shape;1100;p111"/>
            <p:cNvCxnSpPr/>
            <p:nvPr/>
          </p:nvCxnSpPr>
          <p:spPr>
            <a:xfrm>
              <a:off x="4368" y="3216"/>
              <a:ext cx="0" cy="192"/>
            </a:xfrm>
            <a:prstGeom prst="straightConnector1">
              <a:avLst/>
            </a:prstGeom>
            <a:noFill/>
            <a:ln cap="sq" cmpd="sng" w="12700">
              <a:solidFill>
                <a:schemeClr val="dk1"/>
              </a:solidFill>
              <a:prstDash val="solid"/>
              <a:round/>
              <a:headEnd len="sm" w="sm" type="none"/>
              <a:tailEnd len="sm" w="sm" type="none"/>
            </a:ln>
          </p:spPr>
        </p:cxnSp>
        <p:cxnSp>
          <p:nvCxnSpPr>
            <p:cNvPr id="1101" name="Google Shape;1101;p111"/>
            <p:cNvCxnSpPr/>
            <p:nvPr/>
          </p:nvCxnSpPr>
          <p:spPr>
            <a:xfrm>
              <a:off x="4368" y="3360"/>
              <a:ext cx="240" cy="0"/>
            </a:xfrm>
            <a:prstGeom prst="straightConnector1">
              <a:avLst/>
            </a:prstGeom>
            <a:noFill/>
            <a:ln cap="sq" cmpd="sng" w="12700">
              <a:solidFill>
                <a:schemeClr val="dk1"/>
              </a:solidFill>
              <a:prstDash val="solid"/>
              <a:round/>
              <a:headEnd len="sm" w="sm" type="none"/>
              <a:tailEnd len="sm" w="sm" type="none"/>
            </a:ln>
          </p:spPr>
        </p:cxnSp>
        <p:sp>
          <p:nvSpPr>
            <p:cNvPr id="1102" name="Google Shape;1102;p111"/>
            <p:cNvSpPr/>
            <p:nvPr/>
          </p:nvSpPr>
          <p:spPr>
            <a:xfrm>
              <a:off x="4560" y="3264"/>
              <a:ext cx="96" cy="96"/>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03" name="Google Shape;1103;p111"/>
            <p:cNvCxnSpPr/>
            <p:nvPr/>
          </p:nvCxnSpPr>
          <p:spPr>
            <a:xfrm>
              <a:off x="4608" y="3264"/>
              <a:ext cx="0" cy="48"/>
            </a:xfrm>
            <a:prstGeom prst="straightConnector1">
              <a:avLst/>
            </a:prstGeom>
            <a:noFill/>
            <a:ln cap="sq" cmpd="sng" w="12700">
              <a:solidFill>
                <a:schemeClr val="dk1"/>
              </a:solidFill>
              <a:prstDash val="solid"/>
              <a:round/>
              <a:headEnd len="sm" w="sm" type="none"/>
              <a:tailEnd len="sm" w="sm" type="none"/>
            </a:ln>
          </p:spPr>
        </p:cxnSp>
        <p:sp>
          <p:nvSpPr>
            <p:cNvPr id="1104" name="Google Shape;1104;p111"/>
            <p:cNvSpPr txBox="1"/>
            <p:nvPr/>
          </p:nvSpPr>
          <p:spPr>
            <a:xfrm>
              <a:off x="4300" y="3615"/>
              <a:ext cx="540" cy="163"/>
            </a:xfrm>
            <a:prstGeom prst="rect">
              <a:avLst/>
            </a:prstGeom>
            <a:solidFill>
              <a:schemeClr val="lt2"/>
            </a:solid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Times New Roman"/>
                  <a:ea typeface="Times New Roman"/>
                  <a:cs typeface="Times New Roman"/>
                  <a:sym typeface="Times New Roman"/>
                </a:rPr>
                <a:t>Horizontal</a:t>
              </a:r>
              <a:endParaRPr sz="2400">
                <a:solidFill>
                  <a:schemeClr val="dk1"/>
                </a:solidFill>
                <a:latin typeface="Times New Roman"/>
                <a:ea typeface="Times New Roman"/>
                <a:cs typeface="Times New Roman"/>
                <a:sym typeface="Times New Roman"/>
              </a:endParaRPr>
            </a:p>
          </p:txBody>
        </p:sp>
      </p:grpSp>
      <p:sp>
        <p:nvSpPr>
          <p:cNvPr id="1105" name="Google Shape;1105;p11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112"/>
          <p:cNvSpPr txBox="1"/>
          <p:nvPr>
            <p:ph type="title"/>
          </p:nvPr>
        </p:nvSpPr>
        <p:spPr>
          <a:xfrm>
            <a:off x="-1" y="34608"/>
            <a:ext cx="9238593" cy="667385"/>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Dial Indicator-Bar Sag</a:t>
            </a:r>
            <a:endParaRPr/>
          </a:p>
        </p:txBody>
      </p:sp>
      <p:pic>
        <p:nvPicPr>
          <p:cNvPr id="1112" name="Google Shape;1112;p112"/>
          <p:cNvPicPr preferRelativeResize="0"/>
          <p:nvPr/>
        </p:nvPicPr>
        <p:blipFill rotWithShape="1">
          <a:blip r:embed="rId3">
            <a:alphaModFix/>
          </a:blip>
          <a:srcRect b="0" l="0" r="0" t="0"/>
          <a:stretch/>
        </p:blipFill>
        <p:spPr>
          <a:xfrm>
            <a:off x="1397000" y="3719220"/>
            <a:ext cx="3657600" cy="2317750"/>
          </a:xfrm>
          <a:prstGeom prst="rect">
            <a:avLst/>
          </a:prstGeom>
          <a:noFill/>
          <a:ln>
            <a:noFill/>
          </a:ln>
        </p:spPr>
      </p:pic>
      <p:grpSp>
        <p:nvGrpSpPr>
          <p:cNvPr id="1113" name="Google Shape;1113;p112"/>
          <p:cNvGrpSpPr/>
          <p:nvPr/>
        </p:nvGrpSpPr>
        <p:grpSpPr>
          <a:xfrm>
            <a:off x="4114800" y="1511300"/>
            <a:ext cx="4648200" cy="2133600"/>
            <a:chOff x="3216" y="2016"/>
            <a:chExt cx="2400" cy="768"/>
          </a:xfrm>
        </p:grpSpPr>
        <p:grpSp>
          <p:nvGrpSpPr>
            <p:cNvPr id="1114" name="Google Shape;1114;p112"/>
            <p:cNvGrpSpPr/>
            <p:nvPr/>
          </p:nvGrpSpPr>
          <p:grpSpPr>
            <a:xfrm>
              <a:off x="3408" y="2016"/>
              <a:ext cx="1440" cy="576"/>
              <a:chOff x="3312" y="2160"/>
              <a:chExt cx="1440" cy="576"/>
            </a:xfrm>
          </p:grpSpPr>
          <p:sp>
            <p:nvSpPr>
              <p:cNvPr id="1115" name="Google Shape;1115;p112"/>
              <p:cNvSpPr/>
              <p:nvPr/>
            </p:nvSpPr>
            <p:spPr>
              <a:xfrm>
                <a:off x="3312" y="2160"/>
                <a:ext cx="576" cy="384"/>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6" name="Google Shape;1116;p112"/>
              <p:cNvSpPr/>
              <p:nvPr/>
            </p:nvSpPr>
            <p:spPr>
              <a:xfrm>
                <a:off x="3888" y="2304"/>
                <a:ext cx="384" cy="48"/>
              </a:xfrm>
              <a:prstGeom prst="rect">
                <a:avLst/>
              </a:prstGeom>
              <a:solidFill>
                <a:srgbClr val="99CC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17" name="Google Shape;1117;p112"/>
              <p:cNvCxnSpPr/>
              <p:nvPr/>
            </p:nvCxnSpPr>
            <p:spPr>
              <a:xfrm>
                <a:off x="4176" y="2352"/>
                <a:ext cx="0" cy="240"/>
              </a:xfrm>
              <a:prstGeom prst="straightConnector1">
                <a:avLst/>
              </a:prstGeom>
              <a:noFill/>
              <a:ln cap="sq" cmpd="sng" w="12700">
                <a:solidFill>
                  <a:schemeClr val="dk1"/>
                </a:solidFill>
                <a:prstDash val="solid"/>
                <a:round/>
                <a:headEnd len="med" w="med" type="none"/>
                <a:tailEnd len="med" w="med" type="none"/>
              </a:ln>
            </p:spPr>
          </p:cxnSp>
          <p:cxnSp>
            <p:nvCxnSpPr>
              <p:cNvPr id="1118" name="Google Shape;1118;p112"/>
              <p:cNvCxnSpPr/>
              <p:nvPr/>
            </p:nvCxnSpPr>
            <p:spPr>
              <a:xfrm>
                <a:off x="4176" y="2496"/>
                <a:ext cx="432" cy="96"/>
              </a:xfrm>
              <a:prstGeom prst="straightConnector1">
                <a:avLst/>
              </a:prstGeom>
              <a:noFill/>
              <a:ln cap="sq" cmpd="sng" w="12700">
                <a:solidFill>
                  <a:schemeClr val="dk1"/>
                </a:solidFill>
                <a:prstDash val="solid"/>
                <a:round/>
                <a:headEnd len="med" w="med" type="none"/>
                <a:tailEnd len="med" w="med" type="none"/>
              </a:ln>
            </p:spPr>
          </p:cxnSp>
          <p:cxnSp>
            <p:nvCxnSpPr>
              <p:cNvPr id="1119" name="Google Shape;1119;p112"/>
              <p:cNvCxnSpPr/>
              <p:nvPr/>
            </p:nvCxnSpPr>
            <p:spPr>
              <a:xfrm>
                <a:off x="4176" y="2496"/>
                <a:ext cx="480" cy="0"/>
              </a:xfrm>
              <a:prstGeom prst="straightConnector1">
                <a:avLst/>
              </a:prstGeom>
              <a:noFill/>
              <a:ln cap="flat" cmpd="sng" w="12700">
                <a:solidFill>
                  <a:srgbClr val="FF0000"/>
                </a:solidFill>
                <a:prstDash val="dot"/>
                <a:round/>
                <a:headEnd len="med" w="med" type="none"/>
                <a:tailEnd len="med" w="med" type="none"/>
              </a:ln>
            </p:spPr>
          </p:cxnSp>
          <p:sp>
            <p:nvSpPr>
              <p:cNvPr id="1120" name="Google Shape;1120;p112"/>
              <p:cNvSpPr/>
              <p:nvPr/>
            </p:nvSpPr>
            <p:spPr>
              <a:xfrm>
                <a:off x="4608" y="2592"/>
                <a:ext cx="144" cy="144"/>
              </a:xfrm>
              <a:prstGeom prst="ellipse">
                <a:avLst/>
              </a:prstGeom>
              <a:solidFill>
                <a:schemeClr val="lt2"/>
              </a:solidFill>
              <a:ln cap="sq"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21" name="Google Shape;1121;p112"/>
              <p:cNvCxnSpPr/>
              <p:nvPr/>
            </p:nvCxnSpPr>
            <p:spPr>
              <a:xfrm rot="8290034">
                <a:off x="4656" y="2640"/>
                <a:ext cx="43" cy="12"/>
              </a:xfrm>
              <a:prstGeom prst="straightConnector1">
                <a:avLst/>
              </a:prstGeom>
              <a:noFill/>
              <a:ln cap="sq" cmpd="sng" w="12700">
                <a:solidFill>
                  <a:schemeClr val="dk1"/>
                </a:solidFill>
                <a:prstDash val="solid"/>
                <a:round/>
                <a:headEnd len="med" w="med" type="none"/>
                <a:tailEnd len="med" w="med" type="none"/>
              </a:ln>
            </p:spPr>
          </p:cxnSp>
        </p:grpSp>
        <p:sp>
          <p:nvSpPr>
            <p:cNvPr id="1122" name="Google Shape;1122;p112"/>
            <p:cNvSpPr/>
            <p:nvPr/>
          </p:nvSpPr>
          <p:spPr>
            <a:xfrm>
              <a:off x="4944" y="2064"/>
              <a:ext cx="576" cy="28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3" name="Google Shape;1123;p112"/>
            <p:cNvSpPr/>
            <p:nvPr/>
          </p:nvSpPr>
          <p:spPr>
            <a:xfrm>
              <a:off x="4608" y="2160"/>
              <a:ext cx="336" cy="48"/>
            </a:xfrm>
            <a:prstGeom prst="rect">
              <a:avLst/>
            </a:prstGeom>
            <a:solidFill>
              <a:srgbClr val="FF00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4" name="Google Shape;1124;p112"/>
            <p:cNvSpPr/>
            <p:nvPr/>
          </p:nvSpPr>
          <p:spPr>
            <a:xfrm>
              <a:off x="4560" y="2112"/>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5" name="Google Shape;1125;p112"/>
            <p:cNvSpPr/>
            <p:nvPr/>
          </p:nvSpPr>
          <p:spPr>
            <a:xfrm>
              <a:off x="4368" y="2112"/>
              <a:ext cx="48" cy="144"/>
            </a:xfrm>
            <a:prstGeom prst="rect">
              <a:avLst/>
            </a:prstGeom>
            <a:solidFill>
              <a:srgbClr val="FFFF00"/>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6" name="Google Shape;1126;p112"/>
            <p:cNvSpPr/>
            <p:nvPr/>
          </p:nvSpPr>
          <p:spPr>
            <a:xfrm>
              <a:off x="3216" y="2640"/>
              <a:ext cx="2400" cy="144"/>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1127" name="Google Shape;1127;p112"/>
          <p:cNvPicPr preferRelativeResize="0"/>
          <p:nvPr/>
        </p:nvPicPr>
        <p:blipFill rotWithShape="1">
          <a:blip r:embed="rId4">
            <a:alphaModFix/>
          </a:blip>
          <a:srcRect b="0" l="0" r="0" t="0"/>
          <a:stretch/>
        </p:blipFill>
        <p:spPr>
          <a:xfrm>
            <a:off x="3308350" y="2700338"/>
            <a:ext cx="2909888" cy="1822450"/>
          </a:xfrm>
          <a:prstGeom prst="rect">
            <a:avLst/>
          </a:prstGeom>
          <a:noFill/>
          <a:ln>
            <a:noFill/>
          </a:ln>
        </p:spPr>
      </p:pic>
      <p:sp>
        <p:nvSpPr>
          <p:cNvPr id="1128" name="Google Shape;1128;p112"/>
          <p:cNvSpPr/>
          <p:nvPr/>
        </p:nvSpPr>
        <p:spPr>
          <a:xfrm>
            <a:off x="4858513" y="2444750"/>
            <a:ext cx="161925" cy="96838"/>
          </a:xfrm>
          <a:prstGeom prst="rect">
            <a:avLst/>
          </a:prstGeom>
          <a:solidFill>
            <a:srgbClr val="99CC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9" name="Google Shape;1129;p112"/>
          <p:cNvSpPr/>
          <p:nvPr/>
        </p:nvSpPr>
        <p:spPr>
          <a:xfrm>
            <a:off x="5281613" y="2574925"/>
            <a:ext cx="161925" cy="96838"/>
          </a:xfrm>
          <a:prstGeom prst="rect">
            <a:avLst/>
          </a:prstGeom>
          <a:solidFill>
            <a:srgbClr val="99CC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0" name="Google Shape;1130;p112"/>
          <p:cNvSpPr/>
          <p:nvPr/>
        </p:nvSpPr>
        <p:spPr>
          <a:xfrm>
            <a:off x="7600950" y="2443163"/>
            <a:ext cx="161925" cy="96837"/>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1" name="Google Shape;1131;p112"/>
          <p:cNvSpPr/>
          <p:nvPr/>
        </p:nvSpPr>
        <p:spPr>
          <a:xfrm>
            <a:off x="8280400" y="2444750"/>
            <a:ext cx="161925" cy="96838"/>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400px-Comparateur0.jpg" id="1132" name="Google Shape;1132;p112"/>
          <p:cNvPicPr preferRelativeResize="0"/>
          <p:nvPr/>
        </p:nvPicPr>
        <p:blipFill rotWithShape="1">
          <a:blip r:embed="rId5">
            <a:alphaModFix/>
          </a:blip>
          <a:srcRect b="0" l="0" r="0" t="0"/>
          <a:stretch/>
        </p:blipFill>
        <p:spPr>
          <a:xfrm>
            <a:off x="6218238" y="3810000"/>
            <a:ext cx="1429876" cy="2141239"/>
          </a:xfrm>
          <a:prstGeom prst="rect">
            <a:avLst/>
          </a:prstGeom>
          <a:noFill/>
          <a:ln>
            <a:noFill/>
          </a:ln>
          <a:effectLst>
            <a:outerShdw blurRad="292100" rotWithShape="0" algn="tl" dir="2700000" dist="139700">
              <a:srgbClr val="333333">
                <a:alpha val="64705"/>
              </a:srgbClr>
            </a:outerShdw>
          </a:effectLst>
        </p:spPr>
      </p:pic>
      <p:sp>
        <p:nvSpPr>
          <p:cNvPr id="1133" name="Google Shape;1133;p112"/>
          <p:cNvSpPr txBox="1"/>
          <p:nvPr/>
        </p:nvSpPr>
        <p:spPr>
          <a:xfrm>
            <a:off x="658243" y="1502410"/>
            <a:ext cx="2712845" cy="20621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Bar Sag can result in incorrect measurements</a:t>
            </a:r>
            <a:endParaRPr/>
          </a:p>
        </p:txBody>
      </p:sp>
      <p:sp>
        <p:nvSpPr>
          <p:cNvPr id="1134" name="Google Shape;1134;p112"/>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p113"/>
          <p:cNvSpPr txBox="1"/>
          <p:nvPr>
            <p:ph type="title"/>
          </p:nvPr>
        </p:nvSpPr>
        <p:spPr>
          <a:xfrm>
            <a:off x="-39415" y="24150"/>
            <a:ext cx="9144000" cy="88423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Single Dial Indicator</a:t>
            </a:r>
            <a:endParaRPr sz="4000"/>
          </a:p>
        </p:txBody>
      </p:sp>
      <p:sp>
        <p:nvSpPr>
          <p:cNvPr id="1141" name="Google Shape;1141;p113"/>
          <p:cNvSpPr txBox="1"/>
          <p:nvPr>
            <p:ph idx="1" type="body"/>
          </p:nvPr>
        </p:nvSpPr>
        <p:spPr>
          <a:xfrm>
            <a:off x="122664" y="976394"/>
            <a:ext cx="8839162" cy="3034387"/>
          </a:xfrm>
          <a:prstGeom prst="rect">
            <a:avLst/>
          </a:prstGeom>
          <a:noFill/>
          <a:ln>
            <a:noFill/>
          </a:ln>
        </p:spPr>
        <p:txBody>
          <a:bodyPr anchorCtr="0" anchor="t" bIns="45700" lIns="91425" spcFirstLastPara="1" rIns="91425" wrap="square" tIns="45700">
            <a:normAutofit/>
          </a:bodyPr>
          <a:lstStyle/>
          <a:p>
            <a:pPr indent="0" lvl="1" marL="0" rtl="0" algn="l">
              <a:lnSpc>
                <a:spcPct val="90000"/>
              </a:lnSpc>
              <a:spcBef>
                <a:spcPts val="0"/>
              </a:spcBef>
              <a:spcAft>
                <a:spcPts val="0"/>
              </a:spcAft>
              <a:buClr>
                <a:schemeClr val="dk1"/>
              </a:buClr>
              <a:buSzPts val="2800"/>
              <a:buNone/>
            </a:pPr>
            <a:r>
              <a:rPr lang="en-US"/>
              <a:t> </a:t>
            </a:r>
            <a:r>
              <a:rPr b="1" lang="en-US" u="sng">
                <a:solidFill>
                  <a:srgbClr val="0070C0"/>
                </a:solidFill>
              </a:rPr>
              <a:t>Run out</a:t>
            </a:r>
            <a:r>
              <a:rPr b="1" lang="en-US" u="sng"/>
              <a:t>:</a:t>
            </a:r>
            <a:r>
              <a:rPr b="1" i="1" lang="en-US" u="sng"/>
              <a:t> </a:t>
            </a:r>
            <a:r>
              <a:rPr lang="en-US"/>
              <a:t>The total movement (positive and negative) of the pointer on a dial indicator when the rotating object that it is measuring is turned through 360 degrees.</a:t>
            </a:r>
            <a:endParaRPr/>
          </a:p>
          <a:p>
            <a:pPr indent="0" lvl="1" marL="0" rtl="0" algn="l">
              <a:lnSpc>
                <a:spcPct val="90000"/>
              </a:lnSpc>
              <a:spcBef>
                <a:spcPts val="560"/>
              </a:spcBef>
              <a:spcAft>
                <a:spcPts val="0"/>
              </a:spcAft>
              <a:buClr>
                <a:schemeClr val="dk1"/>
              </a:buClr>
              <a:buSzPts val="2800"/>
              <a:buNone/>
            </a:pPr>
            <a:r>
              <a:t/>
            </a:r>
            <a:endParaRPr/>
          </a:p>
          <a:p>
            <a:pPr indent="0" lvl="1" marL="0" rtl="0" algn="l">
              <a:lnSpc>
                <a:spcPct val="90000"/>
              </a:lnSpc>
              <a:spcBef>
                <a:spcPts val="520"/>
              </a:spcBef>
              <a:spcAft>
                <a:spcPts val="0"/>
              </a:spcAft>
              <a:buClr>
                <a:schemeClr val="dk1"/>
              </a:buClr>
              <a:buSzPts val="2600"/>
              <a:buNone/>
            </a:pPr>
            <a:r>
              <a:rPr lang="en-US" sz="2600" u="sng"/>
              <a:t>Checking shaft run out is the 1</a:t>
            </a:r>
            <a:r>
              <a:rPr baseline="30000" lang="en-US" sz="2600" u="sng"/>
              <a:t>st</a:t>
            </a:r>
            <a:r>
              <a:rPr lang="en-US" sz="2600" u="sng"/>
              <a:t> step to assure proper alignment</a:t>
            </a:r>
            <a:endParaRPr sz="2600" u="sng"/>
          </a:p>
        </p:txBody>
      </p:sp>
      <p:grpSp>
        <p:nvGrpSpPr>
          <p:cNvPr id="1142" name="Google Shape;1142;p113"/>
          <p:cNvGrpSpPr/>
          <p:nvPr/>
        </p:nvGrpSpPr>
        <p:grpSpPr>
          <a:xfrm>
            <a:off x="2704703" y="3611192"/>
            <a:ext cx="4421437" cy="2066401"/>
            <a:chOff x="1104900" y="1566863"/>
            <a:chExt cx="7467600" cy="3617714"/>
          </a:xfrm>
        </p:grpSpPr>
        <p:sp>
          <p:nvSpPr>
            <p:cNvPr id="1143" name="Google Shape;1143;p113"/>
            <p:cNvSpPr/>
            <p:nvPr/>
          </p:nvSpPr>
          <p:spPr>
            <a:xfrm>
              <a:off x="1333500" y="2171700"/>
              <a:ext cx="1981200" cy="1866900"/>
            </a:xfrm>
            <a:prstGeom prst="ellipse">
              <a:avLst/>
            </a:prstGeom>
            <a:solidFill>
              <a:srgbClr val="D8D8D8"/>
            </a:solidFill>
            <a:ln cap="flat" cmpd="sng" w="25400">
              <a:solidFill>
                <a:srgbClr val="D8D8D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44" name="Google Shape;1144;p113"/>
            <p:cNvSpPr/>
            <p:nvPr/>
          </p:nvSpPr>
          <p:spPr>
            <a:xfrm>
              <a:off x="1295400" y="2438400"/>
              <a:ext cx="1981200" cy="1866900"/>
            </a:xfrm>
            <a:prstGeom prst="ellipse">
              <a:avLst/>
            </a:prstGeom>
            <a:solidFill>
              <a:srgbClr val="BFBFB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45" name="Google Shape;1145;p113"/>
            <p:cNvSpPr/>
            <p:nvPr/>
          </p:nvSpPr>
          <p:spPr>
            <a:xfrm>
              <a:off x="2095500" y="3106738"/>
              <a:ext cx="419100" cy="419100"/>
            </a:xfrm>
            <a:prstGeom prst="ellipse">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cxnSp>
          <p:nvCxnSpPr>
            <p:cNvPr id="1146" name="Google Shape;1146;p113"/>
            <p:cNvCxnSpPr/>
            <p:nvPr/>
          </p:nvCxnSpPr>
          <p:spPr>
            <a:xfrm rot="-5400000">
              <a:off x="1790701" y="2362200"/>
              <a:ext cx="228600" cy="3175"/>
            </a:xfrm>
            <a:prstGeom prst="straightConnector1">
              <a:avLst/>
            </a:prstGeom>
            <a:noFill/>
            <a:ln cap="flat" cmpd="sng" w="9525">
              <a:solidFill>
                <a:schemeClr val="dk1"/>
              </a:solidFill>
              <a:prstDash val="solid"/>
              <a:round/>
              <a:headEnd len="sm" w="sm" type="none"/>
              <a:tailEnd len="med" w="med" type="stealth"/>
            </a:ln>
          </p:spPr>
        </p:cxnSp>
        <p:cxnSp>
          <p:nvCxnSpPr>
            <p:cNvPr id="1147" name="Google Shape;1147;p113"/>
            <p:cNvCxnSpPr/>
            <p:nvPr/>
          </p:nvCxnSpPr>
          <p:spPr>
            <a:xfrm rot="5400000">
              <a:off x="1790701" y="2362200"/>
              <a:ext cx="228600" cy="3175"/>
            </a:xfrm>
            <a:prstGeom prst="straightConnector1">
              <a:avLst/>
            </a:prstGeom>
            <a:noFill/>
            <a:ln cap="flat" cmpd="sng" w="9525">
              <a:solidFill>
                <a:schemeClr val="dk1"/>
              </a:solidFill>
              <a:prstDash val="solid"/>
              <a:round/>
              <a:headEnd len="med" w="med" type="stealth"/>
              <a:tailEnd len="med" w="med" type="stealth"/>
            </a:ln>
          </p:spPr>
        </p:cxnSp>
        <p:cxnSp>
          <p:nvCxnSpPr>
            <p:cNvPr id="1148" name="Google Shape;1148;p113"/>
            <p:cNvCxnSpPr/>
            <p:nvPr/>
          </p:nvCxnSpPr>
          <p:spPr>
            <a:xfrm rot="5400000">
              <a:off x="2516187" y="2322513"/>
              <a:ext cx="227013" cy="1588"/>
            </a:xfrm>
            <a:prstGeom prst="straightConnector1">
              <a:avLst/>
            </a:prstGeom>
            <a:noFill/>
            <a:ln cap="flat" cmpd="sng" w="9525">
              <a:solidFill>
                <a:schemeClr val="dk1"/>
              </a:solidFill>
              <a:prstDash val="solid"/>
              <a:round/>
              <a:headEnd len="med" w="med" type="stealth"/>
              <a:tailEnd len="med" w="med" type="stealth"/>
            </a:ln>
          </p:spPr>
        </p:cxnSp>
        <p:sp>
          <p:nvSpPr>
            <p:cNvPr id="1149" name="Google Shape;1149;p113"/>
            <p:cNvSpPr/>
            <p:nvPr/>
          </p:nvSpPr>
          <p:spPr>
            <a:xfrm>
              <a:off x="5562600" y="2438400"/>
              <a:ext cx="457200" cy="1866900"/>
            </a:xfrm>
            <a:prstGeom prst="roundRect">
              <a:avLst>
                <a:gd fmla="val 16667" name="adj"/>
              </a:avLst>
            </a:prstGeom>
            <a:solidFill>
              <a:srgbClr val="D8D8D8"/>
            </a:solidFill>
            <a:ln cap="flat" cmpd="sng" w="25400">
              <a:solidFill>
                <a:srgbClr val="D8D8D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50" name="Google Shape;1150;p113"/>
            <p:cNvSpPr/>
            <p:nvPr/>
          </p:nvSpPr>
          <p:spPr>
            <a:xfrm>
              <a:off x="4876800" y="3238500"/>
              <a:ext cx="1866900" cy="3048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51" name="Google Shape;1151;p113"/>
            <p:cNvSpPr/>
            <p:nvPr/>
          </p:nvSpPr>
          <p:spPr>
            <a:xfrm rot="772404">
              <a:off x="5562600" y="2438400"/>
              <a:ext cx="495300" cy="1866900"/>
            </a:xfrm>
            <a:prstGeom prst="roundRect">
              <a:avLst>
                <a:gd fmla="val 16667" name="adj"/>
              </a:avLst>
            </a:prstGeom>
            <a:solidFill>
              <a:srgbClr val="A5A5A5"/>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52" name="Google Shape;1152;p113"/>
            <p:cNvSpPr txBox="1"/>
            <p:nvPr/>
          </p:nvSpPr>
          <p:spPr>
            <a:xfrm>
              <a:off x="1104900" y="4876800"/>
              <a:ext cx="74676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Radial Wobble             Axial Wobble</a:t>
              </a:r>
              <a:endParaRPr/>
            </a:p>
          </p:txBody>
        </p:sp>
        <p:sp>
          <p:nvSpPr>
            <p:cNvPr id="1153" name="Google Shape;1153;p113"/>
            <p:cNvSpPr/>
            <p:nvPr/>
          </p:nvSpPr>
          <p:spPr>
            <a:xfrm>
              <a:off x="1981200" y="1714500"/>
              <a:ext cx="647700" cy="76200"/>
            </a:xfrm>
            <a:prstGeom prst="roundRect">
              <a:avLst>
                <a:gd fmla="val 16667" name="adj"/>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54" name="Google Shape;1154;p113"/>
            <p:cNvSpPr/>
            <p:nvPr/>
          </p:nvSpPr>
          <p:spPr>
            <a:xfrm>
              <a:off x="2262188" y="1790700"/>
              <a:ext cx="114300" cy="2667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55" name="Google Shape;1155;p113"/>
            <p:cNvSpPr/>
            <p:nvPr/>
          </p:nvSpPr>
          <p:spPr>
            <a:xfrm>
              <a:off x="2185988" y="1790700"/>
              <a:ext cx="266700" cy="1143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56" name="Google Shape;1156;p113"/>
            <p:cNvSpPr/>
            <p:nvPr/>
          </p:nvSpPr>
          <p:spPr>
            <a:xfrm rot="-5400000">
              <a:off x="2233613" y="1414463"/>
              <a:ext cx="152400" cy="457200"/>
            </a:xfrm>
            <a:prstGeom prst="flowChartDelay">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57" name="Google Shape;1157;p113"/>
            <p:cNvSpPr/>
            <p:nvPr/>
          </p:nvSpPr>
          <p:spPr>
            <a:xfrm>
              <a:off x="2262188" y="2181225"/>
              <a:ext cx="114300" cy="190500"/>
            </a:xfrm>
            <a:prstGeom prst="rect">
              <a:avLst/>
            </a:prstGeom>
            <a:solidFill>
              <a:srgbClr val="D8D8D8"/>
            </a:solidFill>
            <a:ln cap="flat" cmpd="sng" w="25400">
              <a:solidFill>
                <a:schemeClr val="dk1"/>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58" name="Google Shape;1158;p113"/>
            <p:cNvSpPr/>
            <p:nvPr/>
          </p:nvSpPr>
          <p:spPr>
            <a:xfrm rot="5400000">
              <a:off x="2262188" y="2247900"/>
              <a:ext cx="114300" cy="266700"/>
            </a:xfrm>
            <a:prstGeom prst="flowChartDelay">
              <a:avLst/>
            </a:prstGeom>
            <a:solidFill>
              <a:srgbClr val="D8D8D8"/>
            </a:solidFill>
            <a:ln cap="flat" cmpd="sng" w="25400">
              <a:solidFill>
                <a:schemeClr val="dk1"/>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59" name="Google Shape;1159;p113"/>
            <p:cNvSpPr/>
            <p:nvPr/>
          </p:nvSpPr>
          <p:spPr>
            <a:xfrm rot="5400000">
              <a:off x="2266950" y="2000250"/>
              <a:ext cx="114300" cy="228600"/>
            </a:xfrm>
            <a:prstGeom prst="flowChartDelay">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60" name="Google Shape;1160;p113"/>
            <p:cNvSpPr/>
            <p:nvPr/>
          </p:nvSpPr>
          <p:spPr>
            <a:xfrm>
              <a:off x="5638800" y="2400300"/>
              <a:ext cx="114300" cy="266700"/>
            </a:xfrm>
            <a:prstGeom prst="flowChartDelay">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61" name="Google Shape;1161;p113"/>
            <p:cNvSpPr/>
            <p:nvPr/>
          </p:nvSpPr>
          <p:spPr>
            <a:xfrm>
              <a:off x="5472113" y="2405063"/>
              <a:ext cx="76200" cy="290512"/>
            </a:xfrm>
            <a:prstGeom prst="flowChartDelay">
              <a:avLst/>
            </a:prstGeom>
            <a:solidFill>
              <a:schemeClr val="lt1"/>
            </a:solidFill>
            <a:ln cap="flat" cmpd="sng" w="25400">
              <a:solidFill>
                <a:schemeClr val="dk1"/>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62" name="Google Shape;1162;p113"/>
            <p:cNvSpPr/>
            <p:nvPr/>
          </p:nvSpPr>
          <p:spPr>
            <a:xfrm>
              <a:off x="5114925" y="2486025"/>
              <a:ext cx="533400" cy="1143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63" name="Google Shape;1163;p113"/>
            <p:cNvSpPr/>
            <p:nvPr/>
          </p:nvSpPr>
          <p:spPr>
            <a:xfrm>
              <a:off x="5029200" y="2200275"/>
              <a:ext cx="114300" cy="685800"/>
            </a:xfrm>
            <a:prstGeom prst="roundRect">
              <a:avLst>
                <a:gd fmla="val 16667" name="adj"/>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64" name="Google Shape;1164;p113"/>
            <p:cNvSpPr/>
            <p:nvPr/>
          </p:nvSpPr>
          <p:spPr>
            <a:xfrm>
              <a:off x="5143500" y="2400300"/>
              <a:ext cx="76200" cy="3048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65" name="Google Shape;1165;p113"/>
            <p:cNvSpPr/>
            <p:nvPr/>
          </p:nvSpPr>
          <p:spPr>
            <a:xfrm rot="10800000">
              <a:off x="4876800" y="2324100"/>
              <a:ext cx="152400" cy="495300"/>
            </a:xfrm>
            <a:prstGeom prst="flowChartDelay">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66" name="Google Shape;1166;p113"/>
            <p:cNvSpPr/>
            <p:nvPr/>
          </p:nvSpPr>
          <p:spPr>
            <a:xfrm>
              <a:off x="1828800" y="2667000"/>
              <a:ext cx="977900" cy="977900"/>
            </a:xfrm>
            <a:custGeom>
              <a:rect b="b" l="l" r="r" t="t"/>
              <a:pathLst>
                <a:path extrusionOk="0" h="120000" w="120000">
                  <a:moveTo>
                    <a:pt x="7235" y="60000"/>
                  </a:moveTo>
                  <a:lnTo>
                    <a:pt x="7235" y="60000"/>
                  </a:lnTo>
                  <a:cubicBezTo>
                    <a:pt x="7235" y="33995"/>
                    <a:pt x="26369" y="11909"/>
                    <a:pt x="52219" y="8074"/>
                  </a:cubicBezTo>
                  <a:cubicBezTo>
                    <a:pt x="78070" y="4239"/>
                    <a:pt x="102846" y="19812"/>
                    <a:pt x="110470" y="44686"/>
                  </a:cubicBezTo>
                  <a:lnTo>
                    <a:pt x="117282" y="44686"/>
                  </a:lnTo>
                  <a:lnTo>
                    <a:pt x="105529" y="60000"/>
                  </a:lnTo>
                  <a:lnTo>
                    <a:pt x="88341" y="44686"/>
                  </a:lnTo>
                  <a:lnTo>
                    <a:pt x="94955" y="44686"/>
                  </a:lnTo>
                  <a:cubicBezTo>
                    <a:pt x="87577" y="28535"/>
                    <a:pt x="69674" y="19632"/>
                    <a:pt x="52005" y="23326"/>
                  </a:cubicBezTo>
                  <a:cubicBezTo>
                    <a:pt x="34335" y="27021"/>
                    <a:pt x="21706" y="42307"/>
                    <a:pt x="21706" y="60000"/>
                  </a:cubicBezTo>
                  <a:close/>
                </a:path>
              </a:pathLst>
            </a:cu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167" name="Google Shape;1167;p113"/>
            <p:cNvSpPr/>
            <p:nvPr/>
          </p:nvSpPr>
          <p:spPr>
            <a:xfrm>
              <a:off x="6819900" y="3238500"/>
              <a:ext cx="381000" cy="350838"/>
            </a:xfrm>
            <a:prstGeom prst="curvedUpArrow">
              <a:avLst>
                <a:gd fmla="val 25000" name="adj1"/>
                <a:gd fmla="val 50000" name="adj2"/>
                <a:gd fmla="val 25000" name="adj3"/>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grpSp>
      <p:sp>
        <p:nvSpPr>
          <p:cNvPr id="1168" name="Google Shape;1168;p113"/>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114"/>
          <p:cNvSpPr txBox="1"/>
          <p:nvPr>
            <p:ph type="title"/>
          </p:nvPr>
        </p:nvSpPr>
        <p:spPr>
          <a:xfrm>
            <a:off x="0" y="0"/>
            <a:ext cx="9144000" cy="79173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Laser Alignment</a:t>
            </a:r>
            <a:endParaRPr/>
          </a:p>
        </p:txBody>
      </p:sp>
      <p:sp>
        <p:nvSpPr>
          <p:cNvPr id="1175" name="Google Shape;1175;p114"/>
          <p:cNvSpPr txBox="1"/>
          <p:nvPr>
            <p:ph idx="1" type="body"/>
          </p:nvPr>
        </p:nvSpPr>
        <p:spPr>
          <a:xfrm>
            <a:off x="131380" y="1145628"/>
            <a:ext cx="8555420"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800"/>
              <a:buChar char="•"/>
            </a:pPr>
            <a:r>
              <a:rPr lang="en-US" sz="2800"/>
              <a:t>A laser emitter is attached to one shaft and a position detecting sensor/receiver to the other shaft</a:t>
            </a:r>
            <a:endParaRPr/>
          </a:p>
          <a:p>
            <a:pPr indent="-342900" lvl="0" marL="342900" rtl="0" algn="l">
              <a:lnSpc>
                <a:spcPct val="90000"/>
              </a:lnSpc>
              <a:spcBef>
                <a:spcPts val="2360"/>
              </a:spcBef>
              <a:spcAft>
                <a:spcPts val="0"/>
              </a:spcAft>
              <a:buClr>
                <a:schemeClr val="dk1"/>
              </a:buClr>
              <a:buSzPts val="2800"/>
              <a:buChar char="•"/>
            </a:pPr>
            <a:r>
              <a:rPr lang="en-US" sz="2800"/>
              <a:t>Both the laser and receiver are separately mounted to the shafts by means of a rigid bracketing system.</a:t>
            </a:r>
            <a:endParaRPr/>
          </a:p>
          <a:p>
            <a:pPr indent="-139700" lvl="0" marL="342900" rtl="0" algn="l">
              <a:spcBef>
                <a:spcPts val="640"/>
              </a:spcBef>
              <a:spcAft>
                <a:spcPts val="0"/>
              </a:spcAft>
              <a:buClr>
                <a:schemeClr val="dk1"/>
              </a:buClr>
              <a:buSzPts val="3200"/>
              <a:buNone/>
            </a:pPr>
            <a:r>
              <a:t/>
            </a:r>
            <a:endParaRPr/>
          </a:p>
        </p:txBody>
      </p:sp>
      <p:pic>
        <p:nvPicPr>
          <p:cNvPr id="1176" name="Google Shape;1176;p114"/>
          <p:cNvPicPr preferRelativeResize="0"/>
          <p:nvPr/>
        </p:nvPicPr>
        <p:blipFill rotWithShape="1">
          <a:blip r:embed="rId3">
            <a:alphaModFix/>
          </a:blip>
          <a:srcRect b="0" l="0" r="0" t="0"/>
          <a:stretch/>
        </p:blipFill>
        <p:spPr>
          <a:xfrm>
            <a:off x="2933166" y="3520121"/>
            <a:ext cx="2951847" cy="2364568"/>
          </a:xfrm>
          <a:prstGeom prst="rect">
            <a:avLst/>
          </a:prstGeom>
          <a:noFill/>
          <a:ln>
            <a:noFill/>
          </a:ln>
        </p:spPr>
      </p:pic>
      <p:sp>
        <p:nvSpPr>
          <p:cNvPr id="1177" name="Google Shape;1177;p114"/>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2" name="Shape 1182"/>
        <p:cNvGrpSpPr/>
        <p:nvPr/>
      </p:nvGrpSpPr>
      <p:grpSpPr>
        <a:xfrm>
          <a:off x="0" y="0"/>
          <a:ext cx="0" cy="0"/>
          <a:chOff x="0" y="0"/>
          <a:chExt cx="0" cy="0"/>
        </a:xfrm>
      </p:grpSpPr>
      <p:sp>
        <p:nvSpPr>
          <p:cNvPr id="1183" name="Google Shape;1183;p115"/>
          <p:cNvSpPr txBox="1"/>
          <p:nvPr>
            <p:ph type="title"/>
          </p:nvPr>
        </p:nvSpPr>
        <p:spPr>
          <a:xfrm>
            <a:off x="0" y="318"/>
            <a:ext cx="9144000" cy="83602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Soft Foot</a:t>
            </a:r>
            <a:endParaRPr sz="4000"/>
          </a:p>
        </p:txBody>
      </p:sp>
      <p:sp>
        <p:nvSpPr>
          <p:cNvPr id="1184" name="Google Shape;1184;p115"/>
          <p:cNvSpPr txBox="1"/>
          <p:nvPr>
            <p:ph idx="1" type="body"/>
          </p:nvPr>
        </p:nvSpPr>
        <p:spPr>
          <a:xfrm>
            <a:off x="283779" y="834704"/>
            <a:ext cx="8660524" cy="198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t>The occurrence of “Soft Foot” is when one or more of the mounts are not mounted flush and tight to the base plate.  It can be discovered by “rocking” the motor.</a:t>
            </a:r>
            <a:endParaRPr sz="2400"/>
          </a:p>
        </p:txBody>
      </p:sp>
      <p:pic>
        <p:nvPicPr>
          <p:cNvPr id="1185" name="Google Shape;1185;p115"/>
          <p:cNvPicPr preferRelativeResize="0"/>
          <p:nvPr/>
        </p:nvPicPr>
        <p:blipFill rotWithShape="1">
          <a:blip r:embed="rId3">
            <a:alphaModFix/>
          </a:blip>
          <a:srcRect b="0" l="0" r="0" t="0"/>
          <a:stretch/>
        </p:blipFill>
        <p:spPr>
          <a:xfrm>
            <a:off x="1618593" y="2162880"/>
            <a:ext cx="6299386" cy="3978559"/>
          </a:xfrm>
          <a:prstGeom prst="rect">
            <a:avLst/>
          </a:prstGeom>
          <a:noFill/>
          <a:ln>
            <a:noFill/>
          </a:ln>
        </p:spPr>
      </p:pic>
      <p:sp>
        <p:nvSpPr>
          <p:cNvPr id="1186" name="Google Shape;1186;p11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sp>
        <p:nvSpPr>
          <p:cNvPr id="1192" name="Google Shape;1192;p116"/>
          <p:cNvSpPr txBox="1"/>
          <p:nvPr>
            <p:ph idx="1" type="body"/>
          </p:nvPr>
        </p:nvSpPr>
        <p:spPr>
          <a:xfrm>
            <a:off x="457200" y="609601"/>
            <a:ext cx="8229600" cy="5516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5400"/>
              <a:buNone/>
            </a:pPr>
            <a:r>
              <a:rPr lang="en-US" sz="5400"/>
              <a:t>End Section 2.4</a:t>
            </a:r>
            <a:endParaRPr sz="5400"/>
          </a:p>
          <a:p>
            <a:pPr indent="0" lvl="0" marL="0" rtl="0" algn="ctr">
              <a:spcBef>
                <a:spcPts val="1080"/>
              </a:spcBef>
              <a:spcAft>
                <a:spcPts val="0"/>
              </a:spcAft>
              <a:buClr>
                <a:schemeClr val="dk1"/>
              </a:buClr>
              <a:buSzPts val="5400"/>
              <a:buNone/>
            </a:pPr>
            <a:r>
              <a:rPr lang="en-US" sz="5400"/>
              <a:t> Shaft Alignment</a:t>
            </a:r>
            <a:endParaRPr/>
          </a:p>
          <a:p>
            <a:pPr indent="0" lvl="0" marL="0" rtl="0" algn="ctr">
              <a:spcBef>
                <a:spcPts val="1080"/>
              </a:spcBef>
              <a:spcAft>
                <a:spcPts val="0"/>
              </a:spcAft>
              <a:buClr>
                <a:schemeClr val="dk1"/>
              </a:buClr>
              <a:buSzPts val="5400"/>
              <a:buNone/>
            </a:pPr>
            <a:r>
              <a:rPr lang="en-US" sz="5400"/>
              <a:t>Questions</a:t>
            </a:r>
            <a:endParaRPr/>
          </a:p>
          <a:p>
            <a:pPr indent="0" lvl="0" marL="0" rtl="0" algn="l">
              <a:spcBef>
                <a:spcPts val="640"/>
              </a:spcBef>
              <a:spcAft>
                <a:spcPts val="0"/>
              </a:spcAft>
              <a:buClr>
                <a:schemeClr val="dk1"/>
              </a:buClr>
              <a:buSzPts val="3200"/>
              <a:buNone/>
            </a:pPr>
            <a:r>
              <a:t/>
            </a:r>
            <a:endParaRPr/>
          </a:p>
        </p:txBody>
      </p:sp>
      <p:pic>
        <p:nvPicPr>
          <p:cNvPr descr="C:\Users\pgander\AppData\Local\Microsoft\Windows\Temporary Internet Files\Content.IE5\ORA4UI32\MC900434859[1].png" id="1193" name="Google Shape;1193;p116"/>
          <p:cNvPicPr preferRelativeResize="0"/>
          <p:nvPr/>
        </p:nvPicPr>
        <p:blipFill rotWithShape="1">
          <a:blip r:embed="rId3">
            <a:alphaModFix/>
          </a:blip>
          <a:srcRect b="0" l="0" r="0" t="0"/>
          <a:stretch/>
        </p:blipFill>
        <p:spPr>
          <a:xfrm>
            <a:off x="6592889" y="4078288"/>
            <a:ext cx="1714500" cy="1714500"/>
          </a:xfrm>
          <a:prstGeom prst="rect">
            <a:avLst/>
          </a:prstGeom>
          <a:noFill/>
          <a:ln>
            <a:noFill/>
          </a:ln>
        </p:spPr>
      </p:pic>
      <p:sp>
        <p:nvSpPr>
          <p:cNvPr id="1194" name="Google Shape;1194;p11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9" name="Shape 1199"/>
        <p:cNvGrpSpPr/>
        <p:nvPr/>
      </p:nvGrpSpPr>
      <p:grpSpPr>
        <a:xfrm>
          <a:off x="0" y="0"/>
          <a:ext cx="0" cy="0"/>
          <a:chOff x="0" y="0"/>
          <a:chExt cx="0" cy="0"/>
        </a:xfrm>
      </p:grpSpPr>
      <p:sp>
        <p:nvSpPr>
          <p:cNvPr id="1200" name="Google Shape;1200;p117"/>
          <p:cNvSpPr txBox="1"/>
          <p:nvPr>
            <p:ph type="title"/>
          </p:nvPr>
        </p:nvSpPr>
        <p:spPr>
          <a:xfrm>
            <a:off x="0" y="18160"/>
            <a:ext cx="9144000" cy="91854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Section 2.5: V Belt &amp; Synchronous Drives </a:t>
            </a:r>
            <a:endParaRPr/>
          </a:p>
        </p:txBody>
      </p:sp>
      <p:sp>
        <p:nvSpPr>
          <p:cNvPr id="1201" name="Google Shape;1201;p117"/>
          <p:cNvSpPr txBox="1"/>
          <p:nvPr>
            <p:ph idx="1" type="body"/>
          </p:nvPr>
        </p:nvSpPr>
        <p:spPr>
          <a:xfrm>
            <a:off x="457200" y="936702"/>
            <a:ext cx="8229600" cy="4789873"/>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Clr>
                <a:schemeClr val="dk1"/>
              </a:buClr>
              <a:buSzPct val="100000"/>
              <a:buChar char="•"/>
            </a:pPr>
            <a:r>
              <a:rPr lang="en-US" sz="2600"/>
              <a:t>Pitch, Pitch Circle, Pitch Diameter &amp; Pitch Length</a:t>
            </a:r>
            <a:endParaRPr/>
          </a:p>
          <a:p>
            <a:pPr indent="-342900" lvl="0" marL="342900" rtl="0" algn="l">
              <a:spcBef>
                <a:spcPts val="442"/>
              </a:spcBef>
              <a:spcAft>
                <a:spcPts val="0"/>
              </a:spcAft>
              <a:buClr>
                <a:schemeClr val="dk1"/>
              </a:buClr>
              <a:buSzPct val="100000"/>
              <a:buChar char="•"/>
            </a:pPr>
            <a:r>
              <a:rPr lang="en-US" sz="2600"/>
              <a:t>Calculating Pulley Speed &amp; Drive</a:t>
            </a:r>
            <a:endParaRPr/>
          </a:p>
          <a:p>
            <a:pPr indent="-342900" lvl="0" marL="342900" rtl="0" algn="l">
              <a:spcBef>
                <a:spcPts val="442"/>
              </a:spcBef>
              <a:spcAft>
                <a:spcPts val="0"/>
              </a:spcAft>
              <a:buClr>
                <a:schemeClr val="dk1"/>
              </a:buClr>
              <a:buSzPct val="100000"/>
              <a:buChar char="•"/>
            </a:pPr>
            <a:r>
              <a:rPr lang="en-US" sz="2600"/>
              <a:t>Calculating Torque</a:t>
            </a:r>
            <a:endParaRPr/>
          </a:p>
          <a:p>
            <a:pPr indent="-342900" lvl="0" marL="342900" rtl="0" algn="l">
              <a:spcBef>
                <a:spcPts val="442"/>
              </a:spcBef>
              <a:spcAft>
                <a:spcPts val="0"/>
              </a:spcAft>
              <a:buClr>
                <a:schemeClr val="dk1"/>
              </a:buClr>
              <a:buSzPct val="100000"/>
              <a:buChar char="•"/>
            </a:pPr>
            <a:r>
              <a:rPr lang="en-US" sz="2600"/>
              <a:t>V Belt Configurations</a:t>
            </a:r>
            <a:endParaRPr/>
          </a:p>
          <a:p>
            <a:pPr indent="-342900" lvl="0" marL="342900" rtl="0" algn="l">
              <a:spcBef>
                <a:spcPts val="442"/>
              </a:spcBef>
              <a:spcAft>
                <a:spcPts val="0"/>
              </a:spcAft>
              <a:buClr>
                <a:schemeClr val="dk1"/>
              </a:buClr>
              <a:buSzPct val="100000"/>
              <a:buChar char="•"/>
            </a:pPr>
            <a:r>
              <a:rPr lang="en-US" sz="2600"/>
              <a:t>Installing &amp; Aligning V Belts</a:t>
            </a:r>
            <a:endParaRPr/>
          </a:p>
          <a:p>
            <a:pPr indent="-342900" lvl="0" marL="342900" rtl="0" algn="l">
              <a:spcBef>
                <a:spcPts val="442"/>
              </a:spcBef>
              <a:spcAft>
                <a:spcPts val="0"/>
              </a:spcAft>
              <a:buClr>
                <a:schemeClr val="dk1"/>
              </a:buClr>
              <a:buSzPct val="100000"/>
              <a:buChar char="•"/>
            </a:pPr>
            <a:r>
              <a:rPr lang="en-US" sz="2600"/>
              <a:t>Adjusting &amp; Measuring Belt Tension</a:t>
            </a:r>
            <a:endParaRPr/>
          </a:p>
          <a:p>
            <a:pPr indent="-342900" lvl="0" marL="342900" rtl="0" algn="l">
              <a:spcBef>
                <a:spcPts val="442"/>
              </a:spcBef>
              <a:spcAft>
                <a:spcPts val="0"/>
              </a:spcAft>
              <a:buClr>
                <a:schemeClr val="dk1"/>
              </a:buClr>
              <a:buSzPct val="100000"/>
              <a:buChar char="•"/>
            </a:pPr>
            <a:r>
              <a:rPr lang="en-US" sz="2600"/>
              <a:t>Bushings</a:t>
            </a:r>
            <a:endParaRPr/>
          </a:p>
          <a:p>
            <a:pPr indent="-285750" lvl="1" marL="742950" rtl="0" algn="l">
              <a:spcBef>
                <a:spcPts val="442"/>
              </a:spcBef>
              <a:spcAft>
                <a:spcPts val="0"/>
              </a:spcAft>
              <a:buClr>
                <a:schemeClr val="dk1"/>
              </a:buClr>
              <a:buSzPct val="100000"/>
              <a:buChar char="–"/>
            </a:pPr>
            <a:r>
              <a:rPr lang="en-US" sz="2600"/>
              <a:t>QD Bushings</a:t>
            </a:r>
            <a:endParaRPr/>
          </a:p>
          <a:p>
            <a:pPr indent="-285750" lvl="1" marL="742950" rtl="0" algn="l">
              <a:spcBef>
                <a:spcPts val="442"/>
              </a:spcBef>
              <a:spcAft>
                <a:spcPts val="0"/>
              </a:spcAft>
              <a:buClr>
                <a:schemeClr val="dk1"/>
              </a:buClr>
              <a:buSzPct val="100000"/>
              <a:buChar char="–"/>
            </a:pPr>
            <a:r>
              <a:rPr lang="en-US" sz="2600"/>
              <a:t>Taper Bushings</a:t>
            </a:r>
            <a:endParaRPr/>
          </a:p>
          <a:p>
            <a:pPr indent="-342900" lvl="0" marL="342900" rtl="0" algn="l">
              <a:spcBef>
                <a:spcPts val="442"/>
              </a:spcBef>
              <a:spcAft>
                <a:spcPts val="0"/>
              </a:spcAft>
              <a:buClr>
                <a:schemeClr val="dk1"/>
              </a:buClr>
              <a:buSzPct val="100000"/>
              <a:buChar char="•"/>
            </a:pPr>
            <a:r>
              <a:rPr lang="en-US" sz="2600"/>
              <a:t>V Belt Size &amp; Type</a:t>
            </a:r>
            <a:endParaRPr/>
          </a:p>
          <a:p>
            <a:pPr indent="-342900" lvl="0" marL="342900" rtl="0" algn="l">
              <a:spcBef>
                <a:spcPts val="442"/>
              </a:spcBef>
              <a:spcAft>
                <a:spcPts val="0"/>
              </a:spcAft>
              <a:buClr>
                <a:schemeClr val="dk1"/>
              </a:buClr>
              <a:buSzPct val="100000"/>
              <a:buChar char="•"/>
            </a:pPr>
            <a:r>
              <a:rPr lang="en-US" sz="2600"/>
              <a:t>Maintenance &amp; Troubleshooting</a:t>
            </a:r>
            <a:endParaRPr/>
          </a:p>
          <a:p>
            <a:pPr indent="-342900" lvl="0" marL="342900" rtl="0" algn="l">
              <a:spcBef>
                <a:spcPts val="442"/>
              </a:spcBef>
              <a:spcAft>
                <a:spcPts val="0"/>
              </a:spcAft>
              <a:buClr>
                <a:schemeClr val="dk1"/>
              </a:buClr>
              <a:buSzPct val="100000"/>
              <a:buChar char="•"/>
            </a:pPr>
            <a:r>
              <a:rPr lang="en-US" sz="2600"/>
              <a:t>Operation, Selection and Installation of High Torque Drive (HTD)</a:t>
            </a:r>
            <a:endParaRPr/>
          </a:p>
          <a:p>
            <a:pPr indent="-342900" lvl="0" marL="342900" rtl="0" algn="l">
              <a:spcBef>
                <a:spcPts val="442"/>
              </a:spcBef>
              <a:spcAft>
                <a:spcPts val="0"/>
              </a:spcAft>
              <a:buClr>
                <a:schemeClr val="dk1"/>
              </a:buClr>
              <a:buSzPct val="100000"/>
              <a:buChar char="•"/>
            </a:pPr>
            <a:r>
              <a:rPr lang="en-US" sz="2600"/>
              <a:t>Operation, Selection and Installation of Timing Belt and Pulleys</a:t>
            </a:r>
            <a:endParaRPr/>
          </a:p>
          <a:p>
            <a:pPr indent="-342900" lvl="0" marL="342900" rtl="0" algn="l">
              <a:spcBef>
                <a:spcPts val="442"/>
              </a:spcBef>
              <a:spcAft>
                <a:spcPts val="0"/>
              </a:spcAft>
              <a:buClr>
                <a:schemeClr val="dk1"/>
              </a:buClr>
              <a:buSzPct val="100000"/>
              <a:buChar char="•"/>
            </a:pPr>
            <a:r>
              <a:rPr lang="en-US" sz="2600"/>
              <a:t>Troubleshooting Synchronous Belt Drive System</a:t>
            </a:r>
            <a:endParaRPr/>
          </a:p>
          <a:p>
            <a:pPr indent="-267335" lvl="0" marL="342900" rtl="0" algn="l">
              <a:spcBef>
                <a:spcPts val="238"/>
              </a:spcBef>
              <a:spcAft>
                <a:spcPts val="0"/>
              </a:spcAft>
              <a:buClr>
                <a:schemeClr val="dk1"/>
              </a:buClr>
              <a:buSzPct val="100000"/>
              <a:buNone/>
            </a:pPr>
            <a:r>
              <a:t/>
            </a:r>
            <a:endParaRPr sz="1400"/>
          </a:p>
          <a:p>
            <a:pPr indent="-267335" lvl="0" marL="342900" rtl="0" algn="l">
              <a:spcBef>
                <a:spcPts val="238"/>
              </a:spcBef>
              <a:spcAft>
                <a:spcPts val="0"/>
              </a:spcAft>
              <a:buClr>
                <a:schemeClr val="dk1"/>
              </a:buClr>
              <a:buSzPct val="100000"/>
              <a:buNone/>
            </a:pPr>
            <a:r>
              <a:t/>
            </a:r>
            <a:endParaRPr sz="1400"/>
          </a:p>
        </p:txBody>
      </p:sp>
      <p:pic>
        <p:nvPicPr>
          <p:cNvPr descr="121b.jpg" id="1202" name="Google Shape;1202;p117"/>
          <p:cNvPicPr preferRelativeResize="0"/>
          <p:nvPr/>
        </p:nvPicPr>
        <p:blipFill rotWithShape="1">
          <a:blip r:embed="rId3">
            <a:alphaModFix/>
          </a:blip>
          <a:srcRect b="0" l="0" r="0" t="0"/>
          <a:stretch/>
        </p:blipFill>
        <p:spPr>
          <a:xfrm>
            <a:off x="5466695" y="1566478"/>
            <a:ext cx="3220105" cy="241507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203" name="Google Shape;1203;p11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sp>
        <p:nvSpPr>
          <p:cNvPr id="1209" name="Google Shape;1209;p118"/>
          <p:cNvSpPr txBox="1"/>
          <p:nvPr>
            <p:ph type="ctrTitle"/>
          </p:nvPr>
        </p:nvSpPr>
        <p:spPr>
          <a:xfrm>
            <a:off x="-1" y="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V Belt </a:t>
            </a:r>
            <a:endParaRPr/>
          </a:p>
        </p:txBody>
      </p:sp>
      <p:sp>
        <p:nvSpPr>
          <p:cNvPr id="1210" name="Google Shape;1210;p118"/>
          <p:cNvSpPr txBox="1"/>
          <p:nvPr>
            <p:ph idx="1" type="body"/>
          </p:nvPr>
        </p:nvSpPr>
        <p:spPr>
          <a:xfrm>
            <a:off x="306920" y="3105663"/>
            <a:ext cx="8290670" cy="232010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V belts are commonly known as V-belts or wedge ropes. The name “vee belt” stems from the trapezoidal shape of the belt tracks in a mating groove in a pulley. The belt tends to wedge into the groove of a pulley as the load increases: the greater the load, the greater the wedging action, which leads to improved torque.</a:t>
            </a:r>
            <a:endParaRPr/>
          </a:p>
        </p:txBody>
      </p:sp>
      <p:pic>
        <p:nvPicPr>
          <p:cNvPr descr="125.jpg" id="1211" name="Google Shape;1211;p118"/>
          <p:cNvPicPr preferRelativeResize="0"/>
          <p:nvPr/>
        </p:nvPicPr>
        <p:blipFill rotWithShape="1">
          <a:blip r:embed="rId3">
            <a:alphaModFix/>
          </a:blip>
          <a:srcRect b="0" l="0" r="0" t="0"/>
          <a:stretch/>
        </p:blipFill>
        <p:spPr>
          <a:xfrm>
            <a:off x="1674263" y="1192057"/>
            <a:ext cx="5308276" cy="1456741"/>
          </a:xfrm>
          <a:prstGeom prst="rect">
            <a:avLst/>
          </a:prstGeom>
          <a:noFill/>
          <a:ln>
            <a:noFill/>
          </a:ln>
        </p:spPr>
      </p:pic>
      <p:sp>
        <p:nvSpPr>
          <p:cNvPr id="1212" name="Google Shape;1212;p118"/>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7" name="Shape 1217"/>
        <p:cNvGrpSpPr/>
        <p:nvPr/>
      </p:nvGrpSpPr>
      <p:grpSpPr>
        <a:xfrm>
          <a:off x="0" y="0"/>
          <a:ext cx="0" cy="0"/>
          <a:chOff x="0" y="0"/>
          <a:chExt cx="0" cy="0"/>
        </a:xfrm>
      </p:grpSpPr>
      <p:sp>
        <p:nvSpPr>
          <p:cNvPr id="1218" name="Google Shape;1218;p119"/>
          <p:cNvSpPr txBox="1"/>
          <p:nvPr>
            <p:ph type="ctrTitle"/>
          </p:nvPr>
        </p:nvSpPr>
        <p:spPr>
          <a:xfrm>
            <a:off x="0" y="-3467"/>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Wedging </a:t>
            </a:r>
            <a:endParaRPr sz="4000">
              <a:solidFill>
                <a:schemeClr val="dk1"/>
              </a:solidFill>
              <a:latin typeface="Calibri"/>
              <a:ea typeface="Calibri"/>
              <a:cs typeface="Calibri"/>
              <a:sym typeface="Calibri"/>
            </a:endParaRPr>
          </a:p>
        </p:txBody>
      </p:sp>
      <p:sp>
        <p:nvSpPr>
          <p:cNvPr id="1219" name="Google Shape;1219;p119"/>
          <p:cNvSpPr txBox="1"/>
          <p:nvPr>
            <p:ph idx="1" type="body"/>
          </p:nvPr>
        </p:nvSpPr>
        <p:spPr>
          <a:xfrm>
            <a:off x="857250" y="1105422"/>
            <a:ext cx="7621588" cy="45275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000"/>
              <a:buNone/>
            </a:pPr>
            <a:r>
              <a:rPr lang="en-US">
                <a:latin typeface="Calibri"/>
                <a:ea typeface="Calibri"/>
                <a:cs typeface="Calibri"/>
                <a:sym typeface="Calibri"/>
              </a:rPr>
              <a:t>Here we see how the principle of wedging works </a:t>
            </a:r>
            <a:endParaRPr/>
          </a:p>
        </p:txBody>
      </p:sp>
      <p:pic>
        <p:nvPicPr>
          <p:cNvPr descr="126.jpg" id="1220" name="Google Shape;1220;p119"/>
          <p:cNvPicPr preferRelativeResize="0"/>
          <p:nvPr/>
        </p:nvPicPr>
        <p:blipFill rotWithShape="1">
          <a:blip r:embed="rId3">
            <a:alphaModFix/>
          </a:blip>
          <a:srcRect b="0" l="0" r="0" t="0"/>
          <a:stretch/>
        </p:blipFill>
        <p:spPr>
          <a:xfrm>
            <a:off x="2152650" y="1686144"/>
            <a:ext cx="5716522" cy="4397324"/>
          </a:xfrm>
          <a:prstGeom prst="rect">
            <a:avLst/>
          </a:prstGeom>
          <a:noFill/>
          <a:ln>
            <a:noFill/>
          </a:ln>
        </p:spPr>
      </p:pic>
      <p:sp>
        <p:nvSpPr>
          <p:cNvPr id="1221" name="Google Shape;1221;p119"/>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120"/>
          <p:cNvSpPr txBox="1"/>
          <p:nvPr>
            <p:ph type="title"/>
          </p:nvPr>
        </p:nvSpPr>
        <p:spPr>
          <a:xfrm>
            <a:off x="0" y="11860"/>
            <a:ext cx="9144000" cy="68182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Belts</a:t>
            </a:r>
            <a:endParaRPr/>
          </a:p>
        </p:txBody>
      </p:sp>
      <p:pic>
        <p:nvPicPr>
          <p:cNvPr id="1228" name="Google Shape;1228;p120"/>
          <p:cNvPicPr preferRelativeResize="0"/>
          <p:nvPr/>
        </p:nvPicPr>
        <p:blipFill rotWithShape="1">
          <a:blip r:embed="rId3">
            <a:alphaModFix/>
          </a:blip>
          <a:srcRect b="0" l="0" r="0" t="0"/>
          <a:stretch/>
        </p:blipFill>
        <p:spPr>
          <a:xfrm>
            <a:off x="4837112" y="4316412"/>
            <a:ext cx="2822575" cy="1833563"/>
          </a:xfrm>
          <a:prstGeom prst="rect">
            <a:avLst/>
          </a:prstGeom>
          <a:noFill/>
          <a:ln>
            <a:noFill/>
          </a:ln>
        </p:spPr>
      </p:pic>
      <p:sp>
        <p:nvSpPr>
          <p:cNvPr id="1229" name="Google Shape;1229;p120"/>
          <p:cNvSpPr/>
          <p:nvPr/>
        </p:nvSpPr>
        <p:spPr>
          <a:xfrm>
            <a:off x="5715000" y="685800"/>
            <a:ext cx="1066800" cy="381000"/>
          </a:xfrm>
          <a:prstGeom prst="wedgeRectCallout">
            <a:avLst>
              <a:gd fmla="val 148" name="adj1"/>
              <a:gd fmla="val 185000" name="adj2"/>
            </a:avLst>
          </a:prstGeom>
          <a:solidFill>
            <a:schemeClr val="l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Good</a:t>
            </a:r>
            <a:endParaRPr/>
          </a:p>
        </p:txBody>
      </p:sp>
      <p:sp>
        <p:nvSpPr>
          <p:cNvPr id="1230" name="Google Shape;1230;p120"/>
          <p:cNvSpPr/>
          <p:nvPr/>
        </p:nvSpPr>
        <p:spPr>
          <a:xfrm>
            <a:off x="7315200" y="685800"/>
            <a:ext cx="1143000" cy="381000"/>
          </a:xfrm>
          <a:prstGeom prst="wedgeRectCallout">
            <a:avLst>
              <a:gd fmla="val -7000" name="adj1"/>
              <a:gd fmla="val 213477" name="adj2"/>
            </a:avLst>
          </a:prstGeom>
          <a:solidFill>
            <a:schemeClr val="l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Bad</a:t>
            </a:r>
            <a:endParaRPr/>
          </a:p>
        </p:txBody>
      </p:sp>
      <p:sp>
        <p:nvSpPr>
          <p:cNvPr id="1231" name="Google Shape;1231;p120"/>
          <p:cNvSpPr txBox="1"/>
          <p:nvPr/>
        </p:nvSpPr>
        <p:spPr>
          <a:xfrm>
            <a:off x="167928" y="1025331"/>
            <a:ext cx="4724400" cy="3490186"/>
          </a:xfrm>
          <a:prstGeom prst="rect">
            <a:avLst/>
          </a:prstGeom>
          <a:noFill/>
          <a:ln>
            <a:noFill/>
          </a:ln>
        </p:spPr>
        <p:txBody>
          <a:bodyPr anchorCtr="0" anchor="t" bIns="45700" lIns="91425" spcFirstLastPara="1" rIns="91425" wrap="square" tIns="45700">
            <a:spAutoFit/>
          </a:bodyPr>
          <a:lstStyle/>
          <a:p>
            <a:pPr indent="-152400" lvl="0" marL="0" marR="0" rtl="0" algn="l">
              <a:spcBef>
                <a:spcPts val="0"/>
              </a:spcBef>
              <a:spcAft>
                <a:spcPts val="0"/>
              </a:spcAft>
              <a:buClr>
                <a:srgbClr val="006666"/>
              </a:buClr>
              <a:buSzPts val="2400"/>
              <a:buFont typeface="Arial"/>
              <a:buChar char="•"/>
            </a:pPr>
            <a:r>
              <a:rPr lang="en-US" sz="2400">
                <a:solidFill>
                  <a:srgbClr val="006666"/>
                </a:solidFill>
                <a:latin typeface="Calibri"/>
                <a:ea typeface="Calibri"/>
                <a:cs typeface="Calibri"/>
                <a:sym typeface="Calibri"/>
              </a:rPr>
              <a:t>During an alignment check, to be sure that the two pulley flanges are in good condition, measure each pulleys groove angle.</a:t>
            </a:r>
            <a:endParaRPr/>
          </a:p>
          <a:p>
            <a:pPr indent="-152400" lvl="0" marL="0" marR="0" rtl="0" algn="l">
              <a:spcBef>
                <a:spcPts val="480"/>
              </a:spcBef>
              <a:spcAft>
                <a:spcPts val="0"/>
              </a:spcAft>
              <a:buClr>
                <a:srgbClr val="006666"/>
              </a:buClr>
              <a:buSzPts val="2400"/>
              <a:buFont typeface="Arial"/>
              <a:buChar char="•"/>
            </a:pPr>
            <a:r>
              <a:rPr lang="en-US" sz="2400">
                <a:solidFill>
                  <a:srgbClr val="006666"/>
                </a:solidFill>
                <a:latin typeface="Calibri"/>
                <a:ea typeface="Calibri"/>
                <a:cs typeface="Calibri"/>
                <a:sym typeface="Calibri"/>
              </a:rPr>
              <a:t>Since the belt should never rest on the bottom of the pulley groove, this situation would indicate that the pulley is beyond its useful life-span</a:t>
            </a:r>
            <a:endParaRPr sz="2400">
              <a:solidFill>
                <a:srgbClr val="006666"/>
              </a:solidFill>
              <a:latin typeface="Calibri"/>
              <a:ea typeface="Calibri"/>
              <a:cs typeface="Calibri"/>
              <a:sym typeface="Calibri"/>
            </a:endParaRPr>
          </a:p>
        </p:txBody>
      </p:sp>
      <p:sp>
        <p:nvSpPr>
          <p:cNvPr id="1232" name="Google Shape;1232;p120"/>
          <p:cNvSpPr/>
          <p:nvPr/>
        </p:nvSpPr>
        <p:spPr>
          <a:xfrm>
            <a:off x="7830864" y="4539941"/>
            <a:ext cx="1066800" cy="609600"/>
          </a:xfrm>
          <a:prstGeom prst="wedgeRectCallout">
            <a:avLst>
              <a:gd fmla="val -74205" name="adj1"/>
              <a:gd fmla="val 111847" name="adj2"/>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Pulley flange</a:t>
            </a:r>
            <a:endParaRPr/>
          </a:p>
        </p:txBody>
      </p:sp>
      <p:pic>
        <p:nvPicPr>
          <p:cNvPr id="1233" name="Google Shape;1233;p120"/>
          <p:cNvPicPr preferRelativeResize="0"/>
          <p:nvPr/>
        </p:nvPicPr>
        <p:blipFill rotWithShape="1">
          <a:blip r:embed="rId4">
            <a:alphaModFix/>
          </a:blip>
          <a:srcRect b="0" l="0" r="0" t="0"/>
          <a:stretch/>
        </p:blipFill>
        <p:spPr>
          <a:xfrm>
            <a:off x="5105400" y="1600200"/>
            <a:ext cx="1771650" cy="2324100"/>
          </a:xfrm>
          <a:prstGeom prst="rect">
            <a:avLst/>
          </a:prstGeom>
          <a:noFill/>
          <a:ln>
            <a:noFill/>
          </a:ln>
        </p:spPr>
      </p:pic>
      <p:pic>
        <p:nvPicPr>
          <p:cNvPr id="1234" name="Google Shape;1234;p120"/>
          <p:cNvPicPr preferRelativeResize="0"/>
          <p:nvPr/>
        </p:nvPicPr>
        <p:blipFill rotWithShape="1">
          <a:blip r:embed="rId5">
            <a:alphaModFix/>
          </a:blip>
          <a:srcRect b="0" l="0" r="0" t="0"/>
          <a:stretch/>
        </p:blipFill>
        <p:spPr>
          <a:xfrm>
            <a:off x="7162800" y="1586552"/>
            <a:ext cx="1790700" cy="2324100"/>
          </a:xfrm>
          <a:prstGeom prst="rect">
            <a:avLst/>
          </a:prstGeom>
          <a:noFill/>
          <a:ln>
            <a:noFill/>
          </a:ln>
        </p:spPr>
      </p:pic>
      <p:sp>
        <p:nvSpPr>
          <p:cNvPr id="1235" name="Google Shape;1235;p120"/>
          <p:cNvSpPr txBox="1"/>
          <p:nvPr/>
        </p:nvSpPr>
        <p:spPr>
          <a:xfrm>
            <a:off x="6248400" y="4599801"/>
            <a:ext cx="118885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Calibri"/>
                <a:ea typeface="Calibri"/>
                <a:cs typeface="Calibri"/>
                <a:sym typeface="Calibri"/>
              </a:rPr>
              <a:t>Groove Angle</a:t>
            </a:r>
            <a:endParaRPr b="1" sz="1200">
              <a:solidFill>
                <a:schemeClr val="dk1"/>
              </a:solidFill>
              <a:latin typeface="Calibri"/>
              <a:ea typeface="Calibri"/>
              <a:cs typeface="Calibri"/>
              <a:sym typeface="Calibri"/>
            </a:endParaRPr>
          </a:p>
        </p:txBody>
      </p:sp>
      <p:sp>
        <p:nvSpPr>
          <p:cNvPr id="1236" name="Google Shape;1236;p120"/>
          <p:cNvSpPr/>
          <p:nvPr/>
        </p:nvSpPr>
        <p:spPr>
          <a:xfrm flipH="1">
            <a:off x="6980494" y="4941095"/>
            <a:ext cx="365760" cy="1078992"/>
          </a:xfrm>
          <a:prstGeom prst="rtTriangl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237" name="Google Shape;1237;p120"/>
          <p:cNvCxnSpPr/>
          <p:nvPr/>
        </p:nvCxnSpPr>
        <p:spPr>
          <a:xfrm flipH="1" rot="-5400000">
            <a:off x="6863955" y="5023247"/>
            <a:ext cx="445291" cy="152400"/>
          </a:xfrm>
          <a:prstGeom prst="straightConnector1">
            <a:avLst/>
          </a:prstGeom>
          <a:noFill/>
          <a:ln cap="flat" cmpd="sng" w="9525">
            <a:solidFill>
              <a:schemeClr val="dk1"/>
            </a:solidFill>
            <a:prstDash val="solid"/>
            <a:round/>
            <a:headEnd len="sm" w="sm" type="none"/>
            <a:tailEnd len="med" w="med" type="triangle"/>
          </a:ln>
        </p:spPr>
      </p:cxnSp>
      <p:sp>
        <p:nvSpPr>
          <p:cNvPr id="1238" name="Google Shape;1238;p12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121"/>
          <p:cNvSpPr txBox="1"/>
          <p:nvPr>
            <p:ph type="title"/>
          </p:nvPr>
        </p:nvSpPr>
        <p:spPr>
          <a:xfrm>
            <a:off x="0" y="-3049"/>
            <a:ext cx="9238593" cy="82823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Sheave Wear</a:t>
            </a:r>
            <a:endParaRPr sz="4000"/>
          </a:p>
        </p:txBody>
      </p:sp>
      <p:pic>
        <p:nvPicPr>
          <p:cNvPr id="1245" name="Google Shape;1245;p121"/>
          <p:cNvPicPr preferRelativeResize="0"/>
          <p:nvPr/>
        </p:nvPicPr>
        <p:blipFill rotWithShape="1">
          <a:blip r:embed="rId3">
            <a:alphaModFix/>
          </a:blip>
          <a:srcRect b="0" l="0" r="0" t="0"/>
          <a:stretch/>
        </p:blipFill>
        <p:spPr>
          <a:xfrm>
            <a:off x="838200" y="1752690"/>
            <a:ext cx="2542635" cy="2968625"/>
          </a:xfrm>
          <a:prstGeom prst="rect">
            <a:avLst/>
          </a:prstGeom>
          <a:noFill/>
          <a:ln>
            <a:noFill/>
          </a:ln>
        </p:spPr>
      </p:pic>
      <p:pic>
        <p:nvPicPr>
          <p:cNvPr id="1246" name="Google Shape;1246;p121"/>
          <p:cNvPicPr preferRelativeResize="0"/>
          <p:nvPr/>
        </p:nvPicPr>
        <p:blipFill rotWithShape="1">
          <a:blip r:embed="rId4">
            <a:alphaModFix/>
          </a:blip>
          <a:srcRect b="0" l="0" r="0" t="0"/>
          <a:stretch/>
        </p:blipFill>
        <p:spPr>
          <a:xfrm>
            <a:off x="5410200" y="1123224"/>
            <a:ext cx="2819400" cy="3598091"/>
          </a:xfrm>
          <a:prstGeom prst="rect">
            <a:avLst/>
          </a:prstGeom>
          <a:noFill/>
          <a:ln>
            <a:noFill/>
          </a:ln>
        </p:spPr>
      </p:pic>
      <p:sp>
        <p:nvSpPr>
          <p:cNvPr id="1247" name="Google Shape;1247;p121"/>
          <p:cNvSpPr txBox="1"/>
          <p:nvPr/>
        </p:nvSpPr>
        <p:spPr>
          <a:xfrm>
            <a:off x="0" y="4867564"/>
            <a:ext cx="91440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To check for sheave wear, measure each groove angle</a:t>
            </a:r>
            <a:endParaRPr sz="2400">
              <a:solidFill>
                <a:schemeClr val="dk1"/>
              </a:solidFill>
              <a:latin typeface="Calibri"/>
              <a:ea typeface="Calibri"/>
              <a:cs typeface="Calibri"/>
              <a:sym typeface="Calibri"/>
            </a:endParaRPr>
          </a:p>
        </p:txBody>
      </p:sp>
      <p:sp>
        <p:nvSpPr>
          <p:cNvPr id="1248" name="Google Shape;1248;p12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sp>
        <p:nvSpPr>
          <p:cNvPr id="1254" name="Google Shape;1254;p122"/>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V Belt Construction </a:t>
            </a:r>
            <a:endParaRPr sz="4000">
              <a:solidFill>
                <a:schemeClr val="dk1"/>
              </a:solidFill>
              <a:latin typeface="Calibri"/>
              <a:ea typeface="Calibri"/>
              <a:cs typeface="Calibri"/>
              <a:sym typeface="Calibri"/>
            </a:endParaRPr>
          </a:p>
        </p:txBody>
      </p:sp>
      <p:sp>
        <p:nvSpPr>
          <p:cNvPr id="1255" name="Google Shape;1255;p122"/>
          <p:cNvSpPr txBox="1"/>
          <p:nvPr>
            <p:ph idx="1" type="body"/>
          </p:nvPr>
        </p:nvSpPr>
        <p:spPr>
          <a:xfrm>
            <a:off x="3143714" y="955766"/>
            <a:ext cx="5688051" cy="519201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This diagram labels the sections of a V-belt. </a:t>
            </a:r>
            <a:endParaRPr/>
          </a:p>
          <a:p>
            <a:pPr indent="0" lvl="0" marL="338138" rtl="0" algn="l">
              <a:spcBef>
                <a:spcPts val="480"/>
              </a:spcBef>
              <a:spcAft>
                <a:spcPts val="0"/>
              </a:spcAft>
              <a:buClr>
                <a:schemeClr val="dk1"/>
              </a:buClr>
              <a:buSzPts val="2400"/>
              <a:buNone/>
            </a:pPr>
            <a:r>
              <a:rPr lang="en-US" sz="2400">
                <a:latin typeface="Calibri"/>
                <a:ea typeface="Calibri"/>
                <a:cs typeface="Calibri"/>
                <a:sym typeface="Calibri"/>
              </a:rPr>
              <a:t>1. Tension section - specially woven stress-relived fabric </a:t>
            </a:r>
            <a:endParaRPr/>
          </a:p>
          <a:p>
            <a:pPr indent="0" lvl="0" marL="338138" rtl="0" algn="l">
              <a:spcBef>
                <a:spcPts val="480"/>
              </a:spcBef>
              <a:spcAft>
                <a:spcPts val="0"/>
              </a:spcAft>
              <a:buClr>
                <a:schemeClr val="dk1"/>
              </a:buClr>
              <a:buSzPts val="2400"/>
              <a:buNone/>
            </a:pPr>
            <a:r>
              <a:rPr lang="en-US" sz="2400">
                <a:latin typeface="Calibri"/>
                <a:ea typeface="Calibri"/>
                <a:cs typeface="Calibri"/>
                <a:sym typeface="Calibri"/>
              </a:rPr>
              <a:t>2. Cords - synthetic high modulus cord to carry high loads with minimal stretch </a:t>
            </a:r>
            <a:endParaRPr/>
          </a:p>
          <a:p>
            <a:pPr indent="0" lvl="0" marL="338138" rtl="0" algn="l">
              <a:spcBef>
                <a:spcPts val="480"/>
              </a:spcBef>
              <a:spcAft>
                <a:spcPts val="0"/>
              </a:spcAft>
              <a:buClr>
                <a:schemeClr val="dk1"/>
              </a:buClr>
              <a:buSzPts val="2400"/>
              <a:buNone/>
            </a:pPr>
            <a:r>
              <a:rPr lang="en-US" sz="2400">
                <a:latin typeface="Calibri"/>
                <a:ea typeface="Calibri"/>
                <a:cs typeface="Calibri"/>
                <a:sym typeface="Calibri"/>
              </a:rPr>
              <a:t>3. Compression section - Stiflex rubber compound and precision molded cogs increase flexibility and supports cords </a:t>
            </a:r>
            <a:endParaRPr/>
          </a:p>
          <a:p>
            <a:pPr indent="0" lvl="0" marL="338138" rtl="0" algn="l">
              <a:spcBef>
                <a:spcPts val="480"/>
              </a:spcBef>
              <a:spcAft>
                <a:spcPts val="0"/>
              </a:spcAft>
              <a:buClr>
                <a:schemeClr val="dk1"/>
              </a:buClr>
              <a:buSzPts val="2400"/>
              <a:buNone/>
            </a:pPr>
            <a:r>
              <a:rPr lang="en-US" sz="2400">
                <a:latin typeface="Calibri"/>
                <a:ea typeface="Calibri"/>
                <a:cs typeface="Calibri"/>
                <a:sym typeface="Calibri"/>
              </a:rPr>
              <a:t>4. Raw edge side walls - provide uniform anti-slip surface, greater flexibility, and allow more cord</a:t>
            </a:r>
            <a:endParaRPr/>
          </a:p>
        </p:txBody>
      </p:sp>
      <p:pic>
        <p:nvPicPr>
          <p:cNvPr descr="127.jpg" id="1256" name="Google Shape;1256;p122"/>
          <p:cNvPicPr preferRelativeResize="0"/>
          <p:nvPr/>
        </p:nvPicPr>
        <p:blipFill rotWithShape="1">
          <a:blip r:embed="rId3">
            <a:alphaModFix/>
          </a:blip>
          <a:srcRect b="0" l="0" r="0" t="0"/>
          <a:stretch/>
        </p:blipFill>
        <p:spPr>
          <a:xfrm>
            <a:off x="607327" y="1280640"/>
            <a:ext cx="2327940" cy="3467354"/>
          </a:xfrm>
          <a:prstGeom prst="rect">
            <a:avLst/>
          </a:prstGeom>
          <a:noFill/>
          <a:ln>
            <a:noFill/>
          </a:ln>
        </p:spPr>
      </p:pic>
      <p:sp>
        <p:nvSpPr>
          <p:cNvPr id="1257" name="Google Shape;1257;p122"/>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123"/>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Banding V-belts </a:t>
            </a:r>
            <a:endParaRPr/>
          </a:p>
        </p:txBody>
      </p:sp>
      <p:sp>
        <p:nvSpPr>
          <p:cNvPr id="1264" name="Google Shape;1264;p123"/>
          <p:cNvSpPr txBox="1"/>
          <p:nvPr>
            <p:ph idx="1" type="body"/>
          </p:nvPr>
        </p:nvSpPr>
        <p:spPr>
          <a:xfrm>
            <a:off x="302829" y="1302684"/>
            <a:ext cx="8494330" cy="45275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V-belts can also be banded together for more durability and usability.</a:t>
            </a:r>
            <a:endParaRPr/>
          </a:p>
        </p:txBody>
      </p:sp>
      <p:pic>
        <p:nvPicPr>
          <p:cNvPr descr="128.jpg" id="1265" name="Google Shape;1265;p123"/>
          <p:cNvPicPr preferRelativeResize="0"/>
          <p:nvPr/>
        </p:nvPicPr>
        <p:blipFill rotWithShape="1">
          <a:blip r:embed="rId3">
            <a:alphaModFix/>
          </a:blip>
          <a:srcRect b="0" l="0" r="0" t="0"/>
          <a:stretch/>
        </p:blipFill>
        <p:spPr>
          <a:xfrm>
            <a:off x="2921204" y="2277498"/>
            <a:ext cx="3552736" cy="3552736"/>
          </a:xfrm>
          <a:prstGeom prst="rect">
            <a:avLst/>
          </a:prstGeom>
          <a:noFill/>
          <a:ln>
            <a:noFill/>
          </a:ln>
        </p:spPr>
      </p:pic>
      <p:sp>
        <p:nvSpPr>
          <p:cNvPr id="1266" name="Google Shape;1266;p123"/>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124"/>
          <p:cNvSpPr txBox="1"/>
          <p:nvPr>
            <p:ph type="ctrTitle"/>
          </p:nvPr>
        </p:nvSpPr>
        <p:spPr>
          <a:xfrm>
            <a:off x="0" y="11063"/>
            <a:ext cx="9291145"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V-belt Drives </a:t>
            </a:r>
            <a:endParaRPr/>
          </a:p>
        </p:txBody>
      </p:sp>
      <p:sp>
        <p:nvSpPr>
          <p:cNvPr id="1273" name="Google Shape;1273;p124"/>
          <p:cNvSpPr txBox="1"/>
          <p:nvPr>
            <p:ph idx="1" type="body"/>
          </p:nvPr>
        </p:nvSpPr>
        <p:spPr>
          <a:xfrm>
            <a:off x="-9199" y="1098369"/>
            <a:ext cx="9157331" cy="94499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V-Belts are available in thousands of sizes and configurations. </a:t>
            </a:r>
            <a:endParaRPr/>
          </a:p>
        </p:txBody>
      </p:sp>
      <p:pic>
        <p:nvPicPr>
          <p:cNvPr descr="129.jpg" id="1274" name="Google Shape;1274;p124"/>
          <p:cNvPicPr preferRelativeResize="0"/>
          <p:nvPr/>
        </p:nvPicPr>
        <p:blipFill rotWithShape="1">
          <a:blip r:embed="rId3">
            <a:alphaModFix/>
          </a:blip>
          <a:srcRect b="0" l="0" r="0" t="0"/>
          <a:stretch/>
        </p:blipFill>
        <p:spPr>
          <a:xfrm>
            <a:off x="2190777" y="2350039"/>
            <a:ext cx="4757381" cy="3349196"/>
          </a:xfrm>
          <a:prstGeom prst="rect">
            <a:avLst/>
          </a:prstGeom>
          <a:noFill/>
          <a:ln>
            <a:noFill/>
          </a:ln>
        </p:spPr>
      </p:pic>
      <p:sp>
        <p:nvSpPr>
          <p:cNvPr id="1275" name="Google Shape;1275;p124"/>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125"/>
          <p:cNvSpPr txBox="1"/>
          <p:nvPr>
            <p:ph type="ctrTitle"/>
          </p:nvPr>
        </p:nvSpPr>
        <p:spPr>
          <a:xfrm>
            <a:off x="0" y="5235"/>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Flat Belt </a:t>
            </a:r>
            <a:endParaRPr/>
          </a:p>
        </p:txBody>
      </p:sp>
      <p:sp>
        <p:nvSpPr>
          <p:cNvPr id="1282" name="Google Shape;1282;p125"/>
          <p:cNvSpPr txBox="1"/>
          <p:nvPr>
            <p:ph idx="1" type="body"/>
          </p:nvPr>
        </p:nvSpPr>
        <p:spPr>
          <a:xfrm>
            <a:off x="449216" y="1335377"/>
            <a:ext cx="8473309" cy="1340916"/>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Flat belts, also known as toothed, notch, cog, or synchronous belts, are positive transfer belts and can track relative movement</a:t>
            </a:r>
            <a:r>
              <a:rPr lang="en-US">
                <a:latin typeface="Calibri"/>
                <a:ea typeface="Calibri"/>
                <a:cs typeface="Calibri"/>
                <a:sym typeface="Calibri"/>
              </a:rPr>
              <a:t>. </a:t>
            </a:r>
            <a:endParaRPr/>
          </a:p>
        </p:txBody>
      </p:sp>
      <p:pic>
        <p:nvPicPr>
          <p:cNvPr descr="130.jpg" id="1283" name="Google Shape;1283;p125"/>
          <p:cNvPicPr preferRelativeResize="0"/>
          <p:nvPr/>
        </p:nvPicPr>
        <p:blipFill rotWithShape="1">
          <a:blip r:embed="rId3">
            <a:alphaModFix/>
          </a:blip>
          <a:srcRect b="0" l="0" r="0" t="0"/>
          <a:stretch/>
        </p:blipFill>
        <p:spPr>
          <a:xfrm>
            <a:off x="2943787" y="3213419"/>
            <a:ext cx="3484168" cy="2605806"/>
          </a:xfrm>
          <a:prstGeom prst="rect">
            <a:avLst/>
          </a:prstGeom>
          <a:noFill/>
          <a:ln>
            <a:noFill/>
          </a:ln>
        </p:spPr>
      </p:pic>
      <p:sp>
        <p:nvSpPr>
          <p:cNvPr id="1284" name="Google Shape;1284;p125"/>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26"/>
          <p:cNvSpPr txBox="1"/>
          <p:nvPr>
            <p:ph type="ctrTitle"/>
          </p:nvPr>
        </p:nvSpPr>
        <p:spPr>
          <a:xfrm>
            <a:off x="0" y="0"/>
            <a:ext cx="9030636"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Round Belts </a:t>
            </a:r>
            <a:endParaRPr/>
          </a:p>
        </p:txBody>
      </p:sp>
      <p:pic>
        <p:nvPicPr>
          <p:cNvPr descr="131a.jpg" id="1291" name="Google Shape;1291;p126"/>
          <p:cNvPicPr preferRelativeResize="0"/>
          <p:nvPr/>
        </p:nvPicPr>
        <p:blipFill rotWithShape="1">
          <a:blip r:embed="rId3">
            <a:alphaModFix/>
          </a:blip>
          <a:srcRect b="0" l="0" r="0" t="0"/>
          <a:stretch/>
        </p:blipFill>
        <p:spPr>
          <a:xfrm>
            <a:off x="2621910" y="1372283"/>
            <a:ext cx="3767258" cy="2354536"/>
          </a:xfrm>
          <a:prstGeom prst="rect">
            <a:avLst/>
          </a:prstGeom>
          <a:noFill/>
          <a:ln>
            <a:noFill/>
          </a:ln>
        </p:spPr>
      </p:pic>
      <p:pic>
        <p:nvPicPr>
          <p:cNvPr descr="131b.jpg" id="1292" name="Google Shape;1292;p126"/>
          <p:cNvPicPr preferRelativeResize="0"/>
          <p:nvPr/>
        </p:nvPicPr>
        <p:blipFill rotWithShape="1">
          <a:blip r:embed="rId4">
            <a:alphaModFix/>
          </a:blip>
          <a:srcRect b="0" l="0" r="0" t="0"/>
          <a:stretch/>
        </p:blipFill>
        <p:spPr>
          <a:xfrm>
            <a:off x="2601082" y="3726819"/>
            <a:ext cx="3788086" cy="2294972"/>
          </a:xfrm>
          <a:prstGeom prst="rect">
            <a:avLst/>
          </a:prstGeom>
          <a:noFill/>
          <a:ln>
            <a:noFill/>
          </a:ln>
        </p:spPr>
      </p:pic>
      <p:sp>
        <p:nvSpPr>
          <p:cNvPr id="1293" name="Google Shape;1293;p126"/>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sp>
        <p:nvSpPr>
          <p:cNvPr id="1299" name="Google Shape;1299;p127"/>
          <p:cNvSpPr txBox="1"/>
          <p:nvPr>
            <p:ph type="ctrTitle"/>
          </p:nvPr>
        </p:nvSpPr>
        <p:spPr>
          <a:xfrm>
            <a:off x="0" y="26001"/>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Advantages of Belt Drives </a:t>
            </a:r>
            <a:endParaRPr/>
          </a:p>
        </p:txBody>
      </p:sp>
      <p:sp>
        <p:nvSpPr>
          <p:cNvPr id="1300" name="Google Shape;1300;p127"/>
          <p:cNvSpPr txBox="1"/>
          <p:nvPr>
            <p:ph idx="1" type="body"/>
          </p:nvPr>
        </p:nvSpPr>
        <p:spPr>
          <a:xfrm>
            <a:off x="0" y="1014687"/>
            <a:ext cx="8902262" cy="5006454"/>
          </a:xfrm>
          <a:prstGeom prst="rect">
            <a:avLst/>
          </a:prstGeom>
          <a:noFill/>
          <a:ln>
            <a:noFill/>
          </a:ln>
        </p:spPr>
        <p:txBody>
          <a:bodyPr anchorCtr="0" anchor="t" bIns="45700" lIns="91425" spcFirstLastPara="1" rIns="91425" wrap="square" tIns="45700">
            <a:noAutofit/>
          </a:bodyPr>
          <a:lstStyle/>
          <a:p>
            <a:pPr indent="-342900" lvl="0" marL="457200" rtl="0" algn="l">
              <a:spcBef>
                <a:spcPts val="0"/>
              </a:spcBef>
              <a:spcAft>
                <a:spcPts val="0"/>
              </a:spcAft>
              <a:buClr>
                <a:schemeClr val="dk1"/>
              </a:buClr>
              <a:buSzPts val="2400"/>
              <a:buFont typeface="Arial"/>
              <a:buChar char="•"/>
            </a:pPr>
            <a:r>
              <a:rPr lang="en-US" sz="2400">
                <a:latin typeface="Calibri"/>
                <a:ea typeface="Calibri"/>
                <a:cs typeface="Calibri"/>
                <a:sym typeface="Calibri"/>
              </a:rPr>
              <a:t>They are simple and economical</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Parallel shafts are not required</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Overload and jam protection are provided </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Noise and vibration are damped out; machinery life is prolonged because load fluctuations are cushioned (shock-absorbed) </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They are lubrication-free and require low maintenance </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They are highly efficient (90 to 98 percent, usually 95 percent) and some misalignment is tolerable </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They are very economical when shafts are separated by large distances</a:t>
            </a:r>
            <a:endParaRPr/>
          </a:p>
        </p:txBody>
      </p:sp>
      <p:sp>
        <p:nvSpPr>
          <p:cNvPr id="1301" name="Google Shape;1301;p127"/>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128"/>
          <p:cNvSpPr txBox="1"/>
          <p:nvPr>
            <p:ph type="ctrTitle"/>
          </p:nvPr>
        </p:nvSpPr>
        <p:spPr>
          <a:xfrm>
            <a:off x="109309" y="-48699"/>
            <a:ext cx="9034691"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Disadvantages of Belt Drives </a:t>
            </a:r>
            <a:endParaRPr/>
          </a:p>
        </p:txBody>
      </p:sp>
      <p:sp>
        <p:nvSpPr>
          <p:cNvPr id="1308" name="Google Shape;1308;p128"/>
          <p:cNvSpPr txBox="1"/>
          <p:nvPr>
            <p:ph idx="1" type="body"/>
          </p:nvPr>
        </p:nvSpPr>
        <p:spPr>
          <a:xfrm>
            <a:off x="0" y="915633"/>
            <a:ext cx="8797159" cy="5006454"/>
          </a:xfrm>
          <a:prstGeom prst="rect">
            <a:avLst/>
          </a:prstGeom>
          <a:noFill/>
          <a:ln>
            <a:noFill/>
          </a:ln>
        </p:spPr>
        <p:txBody>
          <a:bodyPr anchorCtr="0" anchor="t" bIns="45700" lIns="91425" spcFirstLastPara="1" rIns="91425" wrap="square" tIns="45700">
            <a:noAutofit/>
          </a:bodyPr>
          <a:lstStyle/>
          <a:p>
            <a:pPr indent="-342900" lvl="0" marL="457200" rtl="0" algn="l">
              <a:spcBef>
                <a:spcPts val="0"/>
              </a:spcBef>
              <a:spcAft>
                <a:spcPts val="0"/>
              </a:spcAft>
              <a:buClr>
                <a:schemeClr val="dk1"/>
              </a:buClr>
              <a:buSzPts val="2400"/>
              <a:buFont typeface="Arial"/>
              <a:buChar char="•"/>
            </a:pPr>
            <a:r>
              <a:rPr lang="en-US" sz="2400">
                <a:latin typeface="Calibri"/>
                <a:ea typeface="Calibri"/>
                <a:cs typeface="Calibri"/>
                <a:sym typeface="Calibri"/>
              </a:rPr>
              <a:t>The angular-velocity ratio is not necessarily constant or equal to the ratio of pulley diameters because of belt slip and stretch </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Heat buildup occurs</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Speed is limited to usually 7000 feet per minute (35 meters per second); power transmission is limited to 370 kilowatts (500 horsepower) </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Operating temperatures are usually restricted to –31 to 185°F (–35 to 85°C) </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Some adjustment of center distance or use of an idler pulley is necessary for wear and stretch compensation </a:t>
            </a:r>
            <a:endParaRPr/>
          </a:p>
          <a:p>
            <a:pPr indent="-342900" lvl="0" marL="457200" rtl="0" algn="l">
              <a:spcBef>
                <a:spcPts val="480"/>
              </a:spcBef>
              <a:spcAft>
                <a:spcPts val="0"/>
              </a:spcAft>
              <a:buClr>
                <a:schemeClr val="dk1"/>
              </a:buClr>
              <a:buSzPts val="2400"/>
              <a:buFont typeface="Arial"/>
              <a:buChar char="•"/>
            </a:pPr>
            <a:r>
              <a:rPr lang="en-US" sz="2400">
                <a:latin typeface="Calibri"/>
                <a:ea typeface="Calibri"/>
                <a:cs typeface="Calibri"/>
                <a:sym typeface="Calibri"/>
              </a:rPr>
              <a:t>A means of disassembly must be provided to install endless belts</a:t>
            </a:r>
            <a:endParaRPr/>
          </a:p>
        </p:txBody>
      </p:sp>
      <p:sp>
        <p:nvSpPr>
          <p:cNvPr id="1309" name="Google Shape;1309;p128"/>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129"/>
          <p:cNvSpPr txBox="1"/>
          <p:nvPr>
            <p:ph type="ctrTitle"/>
          </p:nvPr>
        </p:nvSpPr>
        <p:spPr>
          <a:xfrm>
            <a:off x="0" y="60"/>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Belt Drive Maintenance </a:t>
            </a:r>
            <a:endParaRPr sz="4000">
              <a:solidFill>
                <a:schemeClr val="dk1"/>
              </a:solidFill>
              <a:latin typeface="Calibri"/>
              <a:ea typeface="Calibri"/>
              <a:cs typeface="Calibri"/>
              <a:sym typeface="Calibri"/>
            </a:endParaRPr>
          </a:p>
        </p:txBody>
      </p:sp>
      <p:sp>
        <p:nvSpPr>
          <p:cNvPr id="1316" name="Google Shape;1316;p129"/>
          <p:cNvSpPr txBox="1"/>
          <p:nvPr>
            <p:ph idx="1" type="body"/>
          </p:nvPr>
        </p:nvSpPr>
        <p:spPr>
          <a:xfrm>
            <a:off x="372459" y="874632"/>
            <a:ext cx="8424699" cy="4916925"/>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3200"/>
              <a:buNone/>
            </a:pPr>
            <a:r>
              <a:rPr lang="en-US" sz="3200">
                <a:latin typeface="Calibri"/>
                <a:ea typeface="Calibri"/>
                <a:cs typeface="Calibri"/>
                <a:sym typeface="Calibri"/>
              </a:rPr>
              <a:t>A comprehensive, effective program of preventive maintenance consists of several elements:</a:t>
            </a:r>
            <a:endParaRPr/>
          </a:p>
          <a:p>
            <a:pPr indent="0" lvl="0" marL="0" rtl="0" algn="l">
              <a:spcBef>
                <a:spcPts val="640"/>
              </a:spcBef>
              <a:spcAft>
                <a:spcPts val="0"/>
              </a:spcAft>
              <a:buClr>
                <a:schemeClr val="dk1"/>
              </a:buClr>
              <a:buSzPts val="3200"/>
              <a:buNone/>
            </a:pPr>
            <a:r>
              <a:rPr lang="en-US" sz="3200">
                <a:latin typeface="Calibri"/>
                <a:ea typeface="Calibri"/>
                <a:cs typeface="Calibri"/>
                <a:sym typeface="Calibri"/>
              </a:rPr>
              <a:t> </a:t>
            </a:r>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Maintaining a safe working environment</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Conducting regularly scheduled belt drive inspections</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Following proper belt installation procedures</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Doing belt drive performance evaluations</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Having belt product knowledge</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Following proper belt storage and handling</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Troubleshooting</a:t>
            </a:r>
            <a:endParaRPr/>
          </a:p>
          <a:p>
            <a:pPr indent="0" lvl="0" marL="0" rtl="0" algn="l">
              <a:spcBef>
                <a:spcPts val="400"/>
              </a:spcBef>
              <a:spcAft>
                <a:spcPts val="0"/>
              </a:spcAft>
              <a:buClr>
                <a:schemeClr val="dk1"/>
              </a:buClr>
              <a:buSzPts val="2000"/>
              <a:buNone/>
            </a:pPr>
            <a:r>
              <a:t/>
            </a:r>
            <a:endParaRPr>
              <a:latin typeface="Calibri"/>
              <a:ea typeface="Calibri"/>
              <a:cs typeface="Calibri"/>
              <a:sym typeface="Calibri"/>
            </a:endParaRPr>
          </a:p>
        </p:txBody>
      </p:sp>
      <p:sp>
        <p:nvSpPr>
          <p:cNvPr id="1317" name="Google Shape;1317;p129"/>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130"/>
          <p:cNvSpPr txBox="1"/>
          <p:nvPr>
            <p:ph type="ctrTitle"/>
          </p:nvPr>
        </p:nvSpPr>
        <p:spPr>
          <a:xfrm>
            <a:off x="4475" y="10541"/>
            <a:ext cx="9234388"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How Often to Inspect  </a:t>
            </a:r>
            <a:endParaRPr/>
          </a:p>
        </p:txBody>
      </p:sp>
      <p:sp>
        <p:nvSpPr>
          <p:cNvPr id="1324" name="Google Shape;1324;p130"/>
          <p:cNvSpPr txBox="1"/>
          <p:nvPr>
            <p:ph idx="1" type="body"/>
          </p:nvPr>
        </p:nvSpPr>
        <p:spPr>
          <a:xfrm>
            <a:off x="299036" y="1004967"/>
            <a:ext cx="8645267" cy="452755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The following factors influence how often to inspect a belt drive.</a:t>
            </a:r>
            <a:endParaRPr/>
          </a:p>
          <a:p>
            <a:pPr indent="0" lvl="0" marL="0" rtl="0" algn="l">
              <a:spcBef>
                <a:spcPts val="400"/>
              </a:spcBef>
              <a:spcAft>
                <a:spcPts val="0"/>
              </a:spcAft>
              <a:buClr>
                <a:schemeClr val="dk1"/>
              </a:buClr>
              <a:buSzPts val="2000"/>
              <a:buNone/>
            </a:pPr>
            <a:r>
              <a:rPr lang="en-US"/>
              <a:t> </a:t>
            </a:r>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Critical nature of equipment</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Drive operating cycle</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Accessibility of equipment</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Drive operating speed</a:t>
            </a:r>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Environmental factors (dirt and contamination is a major problem)</a:t>
            </a:r>
            <a:endParaRPr sz="2400">
              <a:latin typeface="Calibri"/>
              <a:ea typeface="Calibri"/>
              <a:cs typeface="Calibri"/>
              <a:sym typeface="Calibri"/>
            </a:endParaRPr>
          </a:p>
          <a:p>
            <a:pPr indent="-342900" lvl="0" marL="922338" rtl="0" algn="l">
              <a:spcBef>
                <a:spcPts val="1080"/>
              </a:spcBef>
              <a:spcAft>
                <a:spcPts val="0"/>
              </a:spcAft>
              <a:buClr>
                <a:schemeClr val="dk1"/>
              </a:buClr>
              <a:buSzPts val="2400"/>
              <a:buFont typeface="Arial"/>
              <a:buChar char="•"/>
            </a:pPr>
            <a:r>
              <a:rPr lang="en-US" sz="2400">
                <a:latin typeface="Calibri"/>
                <a:ea typeface="Calibri"/>
                <a:cs typeface="Calibri"/>
                <a:sym typeface="Calibri"/>
              </a:rPr>
              <a:t>Temperature extremes in environment</a:t>
            </a:r>
            <a:endParaRPr/>
          </a:p>
        </p:txBody>
      </p:sp>
      <p:sp>
        <p:nvSpPr>
          <p:cNvPr id="1325" name="Google Shape;1325;p130"/>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131"/>
          <p:cNvSpPr txBox="1"/>
          <p:nvPr>
            <p:ph type="ctrTitle"/>
          </p:nvPr>
        </p:nvSpPr>
        <p:spPr>
          <a:xfrm>
            <a:off x="0" y="-178"/>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Preventive Maintenance Checklist </a:t>
            </a:r>
            <a:endParaRPr/>
          </a:p>
        </p:txBody>
      </p:sp>
      <p:sp>
        <p:nvSpPr>
          <p:cNvPr id="1332" name="Google Shape;1332;p131"/>
          <p:cNvSpPr txBox="1"/>
          <p:nvPr>
            <p:ph idx="1" type="body"/>
          </p:nvPr>
        </p:nvSpPr>
        <p:spPr>
          <a:xfrm>
            <a:off x="88201" y="747022"/>
            <a:ext cx="8967597" cy="525373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200"/>
              <a:buNone/>
            </a:pPr>
            <a:r>
              <a:rPr lang="en-US" sz="2200">
                <a:latin typeface="Calibri"/>
                <a:ea typeface="Calibri"/>
                <a:cs typeface="Calibri"/>
                <a:sym typeface="Calibri"/>
              </a:rPr>
              <a:t>The following steps are necessary for preventive maintenance on belt drives:</a:t>
            </a:r>
            <a:endParaRPr sz="2200">
              <a:latin typeface="Calibri"/>
              <a:ea typeface="Calibri"/>
              <a:cs typeface="Calibri"/>
              <a:sym typeface="Calibri"/>
            </a:endParaRPr>
          </a:p>
          <a:p>
            <a:pPr indent="0" lvl="0" marL="0" rtl="0" algn="l">
              <a:spcBef>
                <a:spcPts val="400"/>
              </a:spcBef>
              <a:spcAft>
                <a:spcPts val="0"/>
              </a:spcAft>
              <a:buClr>
                <a:schemeClr val="dk1"/>
              </a:buClr>
              <a:buSzPts val="2000"/>
              <a:buNone/>
            </a:pPr>
            <a:r>
              <a:rPr lang="en-US">
                <a:latin typeface="Calibri"/>
                <a:ea typeface="Calibri"/>
                <a:cs typeface="Calibri"/>
                <a:sym typeface="Calibri"/>
              </a:rPr>
              <a:t>  </a:t>
            </a:r>
            <a:endParaRPr>
              <a:latin typeface="Calibri"/>
              <a:ea typeface="Calibri"/>
              <a:cs typeface="Calibri"/>
              <a:sym typeface="Calibri"/>
            </a:endParaRPr>
          </a:p>
          <a:p>
            <a:pPr indent="-457200" lvl="0" marL="457200" rtl="0" algn="l">
              <a:spcBef>
                <a:spcPts val="440"/>
              </a:spcBef>
              <a:spcAft>
                <a:spcPts val="0"/>
              </a:spcAft>
              <a:buClr>
                <a:schemeClr val="dk1"/>
              </a:buClr>
              <a:buSzPts val="2200"/>
              <a:buFont typeface="Calibri"/>
              <a:buAutoNum type="arabicPeriod"/>
            </a:pPr>
            <a:r>
              <a:rPr lang="en-US" sz="2200">
                <a:latin typeface="Calibri"/>
                <a:ea typeface="Calibri"/>
                <a:cs typeface="Calibri"/>
                <a:sym typeface="Calibri"/>
              </a:rPr>
              <a:t>Always turn off the power to the drive. Follow correct </a:t>
            </a:r>
            <a:r>
              <a:rPr b="1" lang="en-US" sz="2200">
                <a:latin typeface="Calibri"/>
                <a:ea typeface="Calibri"/>
                <a:cs typeface="Calibri"/>
                <a:sym typeface="Calibri"/>
              </a:rPr>
              <a:t>LOTO</a:t>
            </a:r>
            <a:r>
              <a:rPr lang="en-US" sz="2200">
                <a:latin typeface="Calibri"/>
                <a:ea typeface="Calibri"/>
                <a:cs typeface="Calibri"/>
                <a:sym typeface="Calibri"/>
              </a:rPr>
              <a:t> procedures </a:t>
            </a:r>
            <a:r>
              <a:rPr b="1" lang="en-US" sz="2200" u="sng">
                <a:latin typeface="Calibri"/>
                <a:ea typeface="Calibri"/>
                <a:cs typeface="Calibri"/>
                <a:sym typeface="Calibri"/>
              </a:rPr>
              <a:t>Make sure the power is turned off for the correct drive.</a:t>
            </a:r>
            <a:endParaRPr sz="2200">
              <a:latin typeface="Calibri"/>
              <a:ea typeface="Calibri"/>
              <a:cs typeface="Calibri"/>
              <a:sym typeface="Calibri"/>
            </a:endParaRPr>
          </a:p>
          <a:p>
            <a:pPr indent="-457200" lvl="0" marL="457200" rtl="0" algn="l">
              <a:spcBef>
                <a:spcPts val="440"/>
              </a:spcBef>
              <a:spcAft>
                <a:spcPts val="0"/>
              </a:spcAft>
              <a:buClr>
                <a:schemeClr val="dk1"/>
              </a:buClr>
              <a:buSzPts val="2200"/>
              <a:buFont typeface="Calibri"/>
              <a:buAutoNum type="arabicPeriod"/>
            </a:pPr>
            <a:r>
              <a:rPr lang="en-US" sz="2200">
                <a:latin typeface="Calibri"/>
                <a:ea typeface="Calibri"/>
                <a:cs typeface="Calibri"/>
                <a:sym typeface="Calibri"/>
              </a:rPr>
              <a:t>Verify correct circuit has been turned off.</a:t>
            </a:r>
            <a:endParaRPr sz="2200">
              <a:latin typeface="Calibri"/>
              <a:ea typeface="Calibri"/>
              <a:cs typeface="Calibri"/>
              <a:sym typeface="Calibri"/>
            </a:endParaRPr>
          </a:p>
          <a:p>
            <a:pPr indent="-457200" lvl="0" marL="457200" rtl="0" algn="l">
              <a:spcBef>
                <a:spcPts val="440"/>
              </a:spcBef>
              <a:spcAft>
                <a:spcPts val="0"/>
              </a:spcAft>
              <a:buClr>
                <a:schemeClr val="dk1"/>
              </a:buClr>
              <a:buSzPts val="2200"/>
              <a:buFont typeface="Calibri"/>
              <a:buAutoNum type="arabicPeriod"/>
            </a:pPr>
            <a:r>
              <a:rPr lang="en-US" sz="2200">
                <a:latin typeface="Calibri"/>
                <a:ea typeface="Calibri"/>
                <a:cs typeface="Calibri"/>
                <a:sym typeface="Calibri"/>
              </a:rPr>
              <a:t>Place all machine components in a safe (neutral) position.  Make sure that moving components are locked down or are in a safe position.  Ensure that fans cannot unexpectedly freewheel.</a:t>
            </a:r>
            <a:endParaRPr sz="2200">
              <a:latin typeface="Calibri"/>
              <a:ea typeface="Calibri"/>
              <a:cs typeface="Calibri"/>
              <a:sym typeface="Calibri"/>
            </a:endParaRPr>
          </a:p>
          <a:p>
            <a:pPr indent="-457200" lvl="0" marL="457200" rtl="0" algn="l">
              <a:spcBef>
                <a:spcPts val="440"/>
              </a:spcBef>
              <a:spcAft>
                <a:spcPts val="0"/>
              </a:spcAft>
              <a:buClr>
                <a:schemeClr val="dk1"/>
              </a:buClr>
              <a:buSzPts val="2200"/>
              <a:buFont typeface="Calibri"/>
              <a:buAutoNum type="arabicPeriod"/>
            </a:pPr>
            <a:r>
              <a:rPr lang="en-US" sz="2200">
                <a:latin typeface="Calibri"/>
                <a:ea typeface="Calibri"/>
                <a:cs typeface="Calibri"/>
                <a:sym typeface="Calibri"/>
              </a:rPr>
              <a:t>Remove guard and inspect for damage.  Check for signs of wear or rubbing against drive components.  Clean and realign guard to prevent rubbing if necessary.</a:t>
            </a:r>
            <a:endParaRPr sz="2200">
              <a:latin typeface="Calibri"/>
              <a:ea typeface="Calibri"/>
              <a:cs typeface="Calibri"/>
              <a:sym typeface="Calibri"/>
            </a:endParaRPr>
          </a:p>
          <a:p>
            <a:pPr indent="-457200" lvl="0" marL="457200" rtl="0" algn="l">
              <a:spcBef>
                <a:spcPts val="440"/>
              </a:spcBef>
              <a:spcAft>
                <a:spcPts val="0"/>
              </a:spcAft>
              <a:buClr>
                <a:schemeClr val="dk1"/>
              </a:buClr>
              <a:buSzPts val="2200"/>
              <a:buFont typeface="Calibri"/>
              <a:buAutoNum type="arabicPeriod"/>
            </a:pPr>
            <a:r>
              <a:rPr lang="en-US" sz="2200">
                <a:latin typeface="Calibri"/>
                <a:ea typeface="Calibri"/>
                <a:cs typeface="Calibri"/>
                <a:sym typeface="Calibri"/>
              </a:rPr>
              <a:t>Inspect belt for wear or damage.  Replace as needed.</a:t>
            </a:r>
            <a:endParaRPr sz="2200">
              <a:latin typeface="Calibri"/>
              <a:ea typeface="Calibri"/>
              <a:cs typeface="Calibri"/>
              <a:sym typeface="Calibri"/>
            </a:endParaRPr>
          </a:p>
          <a:p>
            <a:pPr indent="-457200" lvl="0" marL="457200" rtl="0" algn="l">
              <a:spcBef>
                <a:spcPts val="440"/>
              </a:spcBef>
              <a:spcAft>
                <a:spcPts val="0"/>
              </a:spcAft>
              <a:buClr>
                <a:schemeClr val="dk1"/>
              </a:buClr>
              <a:buSzPts val="2200"/>
              <a:buFont typeface="Calibri"/>
              <a:buAutoNum type="arabicPeriod"/>
            </a:pPr>
            <a:r>
              <a:rPr lang="en-US" sz="2200">
                <a:latin typeface="Calibri"/>
                <a:ea typeface="Calibri"/>
                <a:cs typeface="Calibri"/>
                <a:sym typeface="Calibri"/>
              </a:rPr>
              <a:t>Inspect sheaves or sprockets for wear and misalignment. Replace if       			worn.</a:t>
            </a:r>
            <a:endParaRPr/>
          </a:p>
          <a:p>
            <a:pPr indent="0" lvl="0" marL="0" rtl="0" algn="l">
              <a:spcBef>
                <a:spcPts val="400"/>
              </a:spcBef>
              <a:spcAft>
                <a:spcPts val="0"/>
              </a:spcAft>
              <a:buClr>
                <a:schemeClr val="dk1"/>
              </a:buClr>
              <a:buSzPts val="2000"/>
              <a:buNone/>
            </a:pPr>
            <a:r>
              <a:t/>
            </a:r>
            <a:endParaRPr/>
          </a:p>
        </p:txBody>
      </p:sp>
      <p:sp>
        <p:nvSpPr>
          <p:cNvPr id="1333" name="Google Shape;1333;p131"/>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p132"/>
          <p:cNvSpPr txBox="1"/>
          <p:nvPr>
            <p:ph type="ctrTitle"/>
          </p:nvPr>
        </p:nvSpPr>
        <p:spPr>
          <a:xfrm>
            <a:off x="0" y="36068"/>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Preventive Maintenance Checklist </a:t>
            </a:r>
            <a:r>
              <a:rPr lang="en-US">
                <a:solidFill>
                  <a:schemeClr val="dk1"/>
                </a:solidFill>
                <a:latin typeface="Calibri"/>
                <a:ea typeface="Calibri"/>
                <a:cs typeface="Calibri"/>
                <a:sym typeface="Calibri"/>
              </a:rPr>
              <a:t>(Cont’d.) </a:t>
            </a:r>
            <a:endParaRPr>
              <a:solidFill>
                <a:schemeClr val="dk1"/>
              </a:solidFill>
              <a:latin typeface="Calibri"/>
              <a:ea typeface="Calibri"/>
              <a:cs typeface="Calibri"/>
              <a:sym typeface="Calibri"/>
            </a:endParaRPr>
          </a:p>
        </p:txBody>
      </p:sp>
      <p:sp>
        <p:nvSpPr>
          <p:cNvPr id="1340" name="Google Shape;1340;p132"/>
          <p:cNvSpPr txBox="1"/>
          <p:nvPr>
            <p:ph idx="1" type="body"/>
          </p:nvPr>
        </p:nvSpPr>
        <p:spPr>
          <a:xfrm>
            <a:off x="404140" y="1131779"/>
            <a:ext cx="8639499" cy="4527550"/>
          </a:xfrm>
          <a:prstGeom prst="rect">
            <a:avLst/>
          </a:prstGeom>
          <a:noFill/>
          <a:ln>
            <a:noFill/>
          </a:ln>
        </p:spPr>
        <p:txBody>
          <a:bodyPr anchorCtr="0" anchor="t" bIns="45700" lIns="91425" spcFirstLastPara="1" rIns="91425" wrap="square" tIns="45700">
            <a:normAutofit/>
          </a:bodyPr>
          <a:lstStyle/>
          <a:p>
            <a:pPr indent="-342900" lvl="0" marL="342900" rtl="0" algn="l">
              <a:lnSpc>
                <a:spcPct val="120000"/>
              </a:lnSpc>
              <a:spcBef>
                <a:spcPts val="0"/>
              </a:spcBef>
              <a:spcAft>
                <a:spcPts val="0"/>
              </a:spcAft>
              <a:buClr>
                <a:schemeClr val="dk1"/>
              </a:buClr>
              <a:buSzPts val="2200"/>
              <a:buFont typeface="Calibri"/>
              <a:buAutoNum type="arabicPeriod" startAt="7"/>
            </a:pPr>
            <a:r>
              <a:rPr lang="en-US" sz="2200">
                <a:latin typeface="Calibri"/>
                <a:ea typeface="Calibri"/>
                <a:cs typeface="Calibri"/>
                <a:sym typeface="Calibri"/>
              </a:rPr>
              <a:t>Inspect other drive components such as bearings, shafts, motor mounts, and take-up rails.</a:t>
            </a:r>
            <a:endParaRPr/>
          </a:p>
          <a:p>
            <a:pPr indent="-342900" lvl="0" marL="342900" rtl="0" algn="l">
              <a:lnSpc>
                <a:spcPct val="120000"/>
              </a:lnSpc>
              <a:spcBef>
                <a:spcPts val="440"/>
              </a:spcBef>
              <a:spcAft>
                <a:spcPts val="0"/>
              </a:spcAft>
              <a:buClr>
                <a:schemeClr val="dk1"/>
              </a:buClr>
              <a:buSzPts val="2200"/>
              <a:buFont typeface="Calibri"/>
              <a:buAutoNum type="arabicPeriod" startAt="7"/>
            </a:pPr>
            <a:r>
              <a:rPr lang="en-US" sz="2200">
                <a:latin typeface="Calibri"/>
                <a:ea typeface="Calibri"/>
                <a:cs typeface="Calibri"/>
                <a:sym typeface="Calibri"/>
              </a:rPr>
              <a:t>Inspect static conductive grounding system (if used) and replace components as needed.</a:t>
            </a:r>
            <a:endParaRPr/>
          </a:p>
          <a:p>
            <a:pPr indent="-342900" lvl="0" marL="342900" rtl="0" algn="l">
              <a:lnSpc>
                <a:spcPct val="120000"/>
              </a:lnSpc>
              <a:spcBef>
                <a:spcPts val="440"/>
              </a:spcBef>
              <a:spcAft>
                <a:spcPts val="0"/>
              </a:spcAft>
              <a:buClr>
                <a:schemeClr val="dk1"/>
              </a:buClr>
              <a:buSzPts val="2200"/>
              <a:buFont typeface="Calibri"/>
              <a:buAutoNum type="arabicPeriod" startAt="7"/>
            </a:pPr>
            <a:r>
              <a:rPr lang="en-US" sz="2200">
                <a:latin typeface="Calibri"/>
                <a:ea typeface="Calibri"/>
                <a:cs typeface="Calibri"/>
                <a:sym typeface="Calibri"/>
              </a:rPr>
              <a:t>Check belt tension and adjust as needed.</a:t>
            </a:r>
            <a:endParaRPr/>
          </a:p>
          <a:p>
            <a:pPr indent="-342900" lvl="0" marL="342900" rtl="0" algn="l">
              <a:lnSpc>
                <a:spcPct val="120000"/>
              </a:lnSpc>
              <a:spcBef>
                <a:spcPts val="440"/>
              </a:spcBef>
              <a:spcAft>
                <a:spcPts val="0"/>
              </a:spcAft>
              <a:buClr>
                <a:schemeClr val="dk1"/>
              </a:buClr>
              <a:buSzPts val="2200"/>
              <a:buFont typeface="Calibri"/>
              <a:buAutoNum type="arabicPeriod" startAt="7"/>
            </a:pPr>
            <a:r>
              <a:rPr lang="en-US" sz="2200">
                <a:latin typeface="Calibri"/>
                <a:ea typeface="Calibri"/>
                <a:cs typeface="Calibri"/>
                <a:sym typeface="Calibri"/>
              </a:rPr>
              <a:t> Recheck sheave or sprocket alignment.</a:t>
            </a:r>
            <a:endParaRPr/>
          </a:p>
          <a:p>
            <a:pPr indent="-342900" lvl="0" marL="342900" rtl="0" algn="l">
              <a:lnSpc>
                <a:spcPct val="120000"/>
              </a:lnSpc>
              <a:spcBef>
                <a:spcPts val="440"/>
              </a:spcBef>
              <a:spcAft>
                <a:spcPts val="0"/>
              </a:spcAft>
              <a:buClr>
                <a:schemeClr val="dk1"/>
              </a:buClr>
              <a:buSzPts val="2200"/>
              <a:buFont typeface="Calibri"/>
              <a:buAutoNum type="arabicPeriod" startAt="7"/>
            </a:pPr>
            <a:r>
              <a:rPr lang="en-US" sz="2200">
                <a:latin typeface="Calibri"/>
                <a:ea typeface="Calibri"/>
                <a:cs typeface="Calibri"/>
                <a:sym typeface="Calibri"/>
              </a:rPr>
              <a:t> Reinstall belt guard.</a:t>
            </a:r>
            <a:endParaRPr/>
          </a:p>
          <a:p>
            <a:pPr indent="-342900" lvl="0" marL="342900" rtl="0" algn="l">
              <a:lnSpc>
                <a:spcPct val="120000"/>
              </a:lnSpc>
              <a:spcBef>
                <a:spcPts val="480"/>
              </a:spcBef>
              <a:spcAft>
                <a:spcPts val="0"/>
              </a:spcAft>
              <a:buClr>
                <a:schemeClr val="dk1"/>
              </a:buClr>
              <a:buSzPts val="2200"/>
              <a:buFont typeface="Calibri"/>
              <a:buAutoNum type="arabicPeriod" startAt="7"/>
            </a:pPr>
            <a:r>
              <a:rPr lang="en-US" sz="2200">
                <a:latin typeface="Calibri"/>
                <a:ea typeface="Calibri"/>
                <a:cs typeface="Calibri"/>
                <a:sym typeface="Calibri"/>
              </a:rPr>
              <a:t> Turn power back on and restart drive.   Look and listen for anything unusual</a:t>
            </a:r>
            <a:r>
              <a:rPr lang="en-US" sz="2400">
                <a:latin typeface="Calibri"/>
                <a:ea typeface="Calibri"/>
                <a:cs typeface="Calibri"/>
                <a:sym typeface="Calibri"/>
              </a:rPr>
              <a:t>.</a:t>
            </a:r>
            <a:endParaRPr sz="2400">
              <a:latin typeface="Calibri"/>
              <a:ea typeface="Calibri"/>
              <a:cs typeface="Calibri"/>
              <a:sym typeface="Calibri"/>
            </a:endParaRPr>
          </a:p>
        </p:txBody>
      </p:sp>
      <p:sp>
        <p:nvSpPr>
          <p:cNvPr id="1341" name="Google Shape;1341;p132"/>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sp>
        <p:nvSpPr>
          <p:cNvPr id="1347" name="Google Shape;1347;p133"/>
          <p:cNvSpPr txBox="1"/>
          <p:nvPr>
            <p:ph type="ctrTitle"/>
          </p:nvPr>
        </p:nvSpPr>
        <p:spPr>
          <a:xfrm>
            <a:off x="0" y="-11329"/>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Recommended Storage </a:t>
            </a:r>
            <a:endParaRPr/>
          </a:p>
        </p:txBody>
      </p:sp>
      <p:sp>
        <p:nvSpPr>
          <p:cNvPr id="1348" name="Google Shape;1348;p133"/>
          <p:cNvSpPr txBox="1"/>
          <p:nvPr>
            <p:ph idx="1" type="body"/>
          </p:nvPr>
        </p:nvSpPr>
        <p:spPr>
          <a:xfrm>
            <a:off x="239110" y="735871"/>
            <a:ext cx="8665779" cy="500645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sz="2400">
                <a:latin typeface="Calibri"/>
                <a:ea typeface="Calibri"/>
                <a:cs typeface="Calibri"/>
                <a:sym typeface="Calibri"/>
              </a:rPr>
              <a:t>Proper preventive maintenance includes correct storage procedures.  Regardless of the belt type, proper storage should be followed.</a:t>
            </a:r>
            <a:endParaRPr sz="2400">
              <a:latin typeface="Calibri"/>
              <a:ea typeface="Calibri"/>
              <a:cs typeface="Calibri"/>
              <a:sym typeface="Calibri"/>
            </a:endParaRPr>
          </a:p>
          <a:p>
            <a:pPr indent="0" lvl="0" marL="0" rtl="0" algn="l">
              <a:lnSpc>
                <a:spcPct val="90000"/>
              </a:lnSpc>
              <a:spcBef>
                <a:spcPts val="1200"/>
              </a:spcBef>
              <a:spcAft>
                <a:spcPts val="0"/>
              </a:spcAft>
              <a:buClr>
                <a:schemeClr val="dk1"/>
              </a:buClr>
              <a:buSzPts val="2400"/>
              <a:buNone/>
            </a:pPr>
            <a:r>
              <a:rPr lang="en-US" sz="2400">
                <a:latin typeface="Calibri"/>
                <a:ea typeface="Calibri"/>
                <a:cs typeface="Calibri"/>
                <a:sym typeface="Calibri"/>
              </a:rPr>
              <a:t>Premature belt failures can often be traced to improper belt storage procedures that damaged the belt before it was installed on the drive.  With common sense steps, these types of belt failures can be avoided.</a:t>
            </a:r>
            <a:endParaRPr sz="2400">
              <a:latin typeface="Calibri"/>
              <a:ea typeface="Calibri"/>
              <a:cs typeface="Calibri"/>
              <a:sym typeface="Calibri"/>
            </a:endParaRPr>
          </a:p>
          <a:p>
            <a:pPr indent="0" lvl="0" marL="0" rtl="0" algn="l">
              <a:lnSpc>
                <a:spcPct val="90000"/>
              </a:lnSpc>
              <a:spcBef>
                <a:spcPts val="1200"/>
              </a:spcBef>
              <a:spcAft>
                <a:spcPts val="0"/>
              </a:spcAft>
              <a:buClr>
                <a:schemeClr val="dk1"/>
              </a:buClr>
              <a:buSzPts val="2400"/>
              <a:buNone/>
            </a:pPr>
            <a:r>
              <a:rPr lang="en-US" sz="2400">
                <a:latin typeface="Calibri"/>
                <a:ea typeface="Calibri"/>
                <a:cs typeface="Calibri"/>
                <a:sym typeface="Calibri"/>
              </a:rPr>
              <a:t>Belts should be stored in the following conditions</a:t>
            </a:r>
            <a:r>
              <a:rPr lang="en-US" sz="1800"/>
              <a:t>: </a:t>
            </a:r>
            <a:endParaRPr/>
          </a:p>
          <a:p>
            <a:pPr indent="-274320" lvl="0" marL="548640" rtl="0" algn="l">
              <a:lnSpc>
                <a:spcPct val="90000"/>
              </a:lnSpc>
              <a:spcBef>
                <a:spcPts val="600"/>
              </a:spcBef>
              <a:spcAft>
                <a:spcPts val="0"/>
              </a:spcAft>
              <a:buClr>
                <a:schemeClr val="dk1"/>
              </a:buClr>
              <a:buSzPts val="2200"/>
              <a:buFont typeface="Arial"/>
              <a:buChar char="•"/>
            </a:pPr>
            <a:r>
              <a:rPr lang="en-US" sz="2200">
                <a:latin typeface="Calibri"/>
                <a:ea typeface="Calibri"/>
                <a:cs typeface="Calibri"/>
                <a:sym typeface="Calibri"/>
              </a:rPr>
              <a:t>Cool and dry environment (ideally &lt;85°F and 70% relative humidity)</a:t>
            </a:r>
            <a:endParaRPr/>
          </a:p>
          <a:p>
            <a:pPr indent="-274320" lvl="0" marL="548640" rtl="0" algn="l">
              <a:lnSpc>
                <a:spcPct val="90000"/>
              </a:lnSpc>
              <a:spcBef>
                <a:spcPts val="600"/>
              </a:spcBef>
              <a:spcAft>
                <a:spcPts val="0"/>
              </a:spcAft>
              <a:buClr>
                <a:schemeClr val="dk1"/>
              </a:buClr>
              <a:buSzPts val="2200"/>
              <a:buFont typeface="Arial"/>
              <a:buChar char="•"/>
            </a:pPr>
            <a:r>
              <a:rPr lang="en-US" sz="2200">
                <a:latin typeface="Calibri"/>
                <a:ea typeface="Calibri"/>
                <a:cs typeface="Calibri"/>
                <a:sym typeface="Calibri"/>
              </a:rPr>
              <a:t>No direct sunlight</a:t>
            </a:r>
            <a:endParaRPr/>
          </a:p>
          <a:p>
            <a:pPr indent="-274320" lvl="0" marL="548640" rtl="0" algn="l">
              <a:lnSpc>
                <a:spcPct val="90000"/>
              </a:lnSpc>
              <a:spcBef>
                <a:spcPts val="600"/>
              </a:spcBef>
              <a:spcAft>
                <a:spcPts val="0"/>
              </a:spcAft>
              <a:buClr>
                <a:schemeClr val="dk1"/>
              </a:buClr>
              <a:buSzPts val="2200"/>
              <a:buFont typeface="Arial"/>
              <a:buChar char="•"/>
            </a:pPr>
            <a:r>
              <a:rPr lang="en-US" sz="2200">
                <a:latin typeface="Calibri"/>
                <a:ea typeface="Calibri"/>
                <a:cs typeface="Calibri"/>
                <a:sym typeface="Calibri"/>
              </a:rPr>
              <a:t>On shelves or in boxes or containers</a:t>
            </a:r>
            <a:endParaRPr sz="2200">
              <a:latin typeface="Calibri"/>
              <a:ea typeface="Calibri"/>
              <a:cs typeface="Calibri"/>
              <a:sym typeface="Calibri"/>
            </a:endParaRPr>
          </a:p>
          <a:p>
            <a:pPr indent="-274320" lvl="0" marL="548640" rtl="0" algn="l">
              <a:lnSpc>
                <a:spcPct val="90000"/>
              </a:lnSpc>
              <a:spcBef>
                <a:spcPts val="600"/>
              </a:spcBef>
              <a:spcAft>
                <a:spcPts val="0"/>
              </a:spcAft>
              <a:buClr>
                <a:schemeClr val="dk1"/>
              </a:buClr>
              <a:buSzPts val="2200"/>
              <a:buFont typeface="Arial"/>
              <a:buChar char="•"/>
            </a:pPr>
            <a:r>
              <a:rPr lang="en-US" sz="2200">
                <a:latin typeface="Calibri"/>
                <a:ea typeface="Calibri"/>
                <a:cs typeface="Calibri"/>
                <a:sym typeface="Calibri"/>
              </a:rPr>
              <a:t>Hanging on a wall rack on a saddle or sufficient diameter </a:t>
            </a:r>
            <a:endParaRPr/>
          </a:p>
          <a:p>
            <a:pPr indent="-274320" lvl="0" marL="548640" rtl="0" algn="l">
              <a:lnSpc>
                <a:spcPct val="90000"/>
              </a:lnSpc>
              <a:spcBef>
                <a:spcPts val="600"/>
              </a:spcBef>
              <a:spcAft>
                <a:spcPts val="0"/>
              </a:spcAft>
              <a:buClr>
                <a:schemeClr val="dk1"/>
              </a:buClr>
              <a:buSzPts val="2200"/>
              <a:buFont typeface="Arial"/>
              <a:buChar char="•"/>
            </a:pPr>
            <a:r>
              <a:rPr lang="en-US" sz="2200">
                <a:latin typeface="Calibri"/>
                <a:ea typeface="Calibri"/>
                <a:cs typeface="Calibri"/>
                <a:sym typeface="Calibri"/>
              </a:rPr>
              <a:t>Bent to proper diameter</a:t>
            </a:r>
            <a:endParaRPr/>
          </a:p>
          <a:p>
            <a:pPr indent="-274320" lvl="0" marL="548640" rtl="0" algn="l">
              <a:lnSpc>
                <a:spcPct val="90000"/>
              </a:lnSpc>
              <a:spcBef>
                <a:spcPts val="600"/>
              </a:spcBef>
              <a:spcAft>
                <a:spcPts val="0"/>
              </a:spcAft>
              <a:buClr>
                <a:schemeClr val="dk1"/>
              </a:buClr>
              <a:buSzPts val="2200"/>
              <a:buFont typeface="Arial"/>
              <a:buChar char="•"/>
            </a:pPr>
            <a:r>
              <a:rPr lang="en-US" sz="2200">
                <a:latin typeface="Calibri"/>
                <a:ea typeface="Calibri"/>
                <a:cs typeface="Calibri"/>
                <a:sym typeface="Calibri"/>
              </a:rPr>
              <a:t> Kept in natural position</a:t>
            </a:r>
            <a:endParaRPr/>
          </a:p>
        </p:txBody>
      </p:sp>
      <p:sp>
        <p:nvSpPr>
          <p:cNvPr id="1349" name="Google Shape;1349;p133"/>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4" name="Shape 1354"/>
        <p:cNvGrpSpPr/>
        <p:nvPr/>
      </p:nvGrpSpPr>
      <p:grpSpPr>
        <a:xfrm>
          <a:off x="0" y="0"/>
          <a:ext cx="0" cy="0"/>
          <a:chOff x="0" y="0"/>
          <a:chExt cx="0" cy="0"/>
        </a:xfrm>
      </p:grpSpPr>
      <p:pic>
        <p:nvPicPr>
          <p:cNvPr id="1355" name="Google Shape;1355;p134"/>
          <p:cNvPicPr preferRelativeResize="0"/>
          <p:nvPr/>
        </p:nvPicPr>
        <p:blipFill rotWithShape="1">
          <a:blip r:embed="rId3">
            <a:alphaModFix/>
          </a:blip>
          <a:srcRect b="0" l="0" r="0" t="0"/>
          <a:stretch/>
        </p:blipFill>
        <p:spPr>
          <a:xfrm>
            <a:off x="5642517" y="532935"/>
            <a:ext cx="3264055" cy="3264055"/>
          </a:xfrm>
          <a:prstGeom prst="rect">
            <a:avLst/>
          </a:prstGeom>
          <a:noFill/>
          <a:ln>
            <a:noFill/>
          </a:ln>
        </p:spPr>
      </p:pic>
      <p:sp>
        <p:nvSpPr>
          <p:cNvPr id="1356" name="Google Shape;1356;p134"/>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Belt Storage Don’ts</a:t>
            </a:r>
            <a:endParaRPr/>
          </a:p>
        </p:txBody>
      </p:sp>
      <p:sp>
        <p:nvSpPr>
          <p:cNvPr id="1357" name="Google Shape;1357;p134"/>
          <p:cNvSpPr txBox="1"/>
          <p:nvPr>
            <p:ph idx="1" type="body"/>
          </p:nvPr>
        </p:nvSpPr>
        <p:spPr>
          <a:xfrm>
            <a:off x="129206" y="1061324"/>
            <a:ext cx="7145338" cy="408225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latin typeface="Calibri"/>
                <a:ea typeface="Calibri"/>
                <a:cs typeface="Calibri"/>
                <a:sym typeface="Calibri"/>
              </a:rPr>
              <a:t>Belts should not be:</a:t>
            </a:r>
            <a:endParaRPr/>
          </a:p>
          <a:p>
            <a:pPr indent="-342900" lvl="0" marL="914400" rtl="0" algn="l">
              <a:spcBef>
                <a:spcPts val="2880"/>
              </a:spcBef>
              <a:spcAft>
                <a:spcPts val="0"/>
              </a:spcAft>
              <a:buClr>
                <a:schemeClr val="dk1"/>
              </a:buClr>
              <a:buSzPts val="2400"/>
              <a:buFont typeface="Arial"/>
              <a:buChar char="•"/>
            </a:pPr>
            <a:r>
              <a:rPr lang="en-US" sz="2400">
                <a:latin typeface="Calibri"/>
                <a:ea typeface="Calibri"/>
                <a:cs typeface="Calibri"/>
                <a:sym typeface="Calibri"/>
              </a:rPr>
              <a:t>Stored near windows</a:t>
            </a:r>
            <a:endParaRPr/>
          </a:p>
          <a:p>
            <a:pPr indent="-342900" lvl="0" marL="922338" rtl="0" algn="l">
              <a:lnSpc>
                <a:spcPct val="120000"/>
              </a:lnSpc>
              <a:spcBef>
                <a:spcPts val="480"/>
              </a:spcBef>
              <a:spcAft>
                <a:spcPts val="0"/>
              </a:spcAft>
              <a:buClr>
                <a:schemeClr val="dk1"/>
              </a:buClr>
              <a:buSzPts val="2400"/>
              <a:buFont typeface="Arial"/>
              <a:buChar char="•"/>
            </a:pPr>
            <a:r>
              <a:rPr lang="en-US" sz="2400">
                <a:latin typeface="Calibri"/>
                <a:ea typeface="Calibri"/>
                <a:cs typeface="Calibri"/>
                <a:sym typeface="Calibri"/>
              </a:rPr>
              <a:t>Stored near heaters or heating devices</a:t>
            </a:r>
            <a:endParaRPr/>
          </a:p>
          <a:p>
            <a:pPr indent="-342900" lvl="0" marL="922338" rtl="0" algn="l">
              <a:lnSpc>
                <a:spcPct val="120000"/>
              </a:lnSpc>
              <a:spcBef>
                <a:spcPts val="480"/>
              </a:spcBef>
              <a:spcAft>
                <a:spcPts val="0"/>
              </a:spcAft>
              <a:buClr>
                <a:schemeClr val="dk1"/>
              </a:buClr>
              <a:buSzPts val="2400"/>
              <a:buFont typeface="Arial"/>
              <a:buChar char="•"/>
            </a:pPr>
            <a:r>
              <a:rPr lang="en-US" sz="2400">
                <a:latin typeface="Calibri"/>
                <a:ea typeface="Calibri"/>
                <a:cs typeface="Calibri"/>
                <a:sym typeface="Calibri"/>
              </a:rPr>
              <a:t>Stored near any ozone generators</a:t>
            </a:r>
            <a:endParaRPr/>
          </a:p>
          <a:p>
            <a:pPr indent="-342900" lvl="0" marL="922338" rtl="0" algn="l">
              <a:lnSpc>
                <a:spcPct val="120000"/>
              </a:lnSpc>
              <a:spcBef>
                <a:spcPts val="480"/>
              </a:spcBef>
              <a:spcAft>
                <a:spcPts val="0"/>
              </a:spcAft>
              <a:buClr>
                <a:schemeClr val="dk1"/>
              </a:buClr>
              <a:buSzPts val="2400"/>
              <a:buFont typeface="Arial"/>
              <a:buChar char="•"/>
            </a:pPr>
            <a:r>
              <a:rPr lang="en-US" sz="2400">
                <a:latin typeface="Calibri"/>
                <a:ea typeface="Calibri"/>
                <a:cs typeface="Calibri"/>
                <a:sym typeface="Calibri"/>
              </a:rPr>
              <a:t>Exposed to solvents</a:t>
            </a:r>
            <a:endParaRPr/>
          </a:p>
          <a:p>
            <a:pPr indent="-342900" lvl="0" marL="922338" rtl="0" algn="l">
              <a:lnSpc>
                <a:spcPct val="120000"/>
              </a:lnSpc>
              <a:spcBef>
                <a:spcPts val="480"/>
              </a:spcBef>
              <a:spcAft>
                <a:spcPts val="0"/>
              </a:spcAft>
              <a:buClr>
                <a:schemeClr val="dk1"/>
              </a:buClr>
              <a:buSzPts val="2400"/>
              <a:buFont typeface="Arial"/>
              <a:buChar char="•"/>
            </a:pPr>
            <a:r>
              <a:rPr lang="en-US" sz="2400">
                <a:latin typeface="Calibri"/>
                <a:ea typeface="Calibri"/>
                <a:cs typeface="Calibri"/>
                <a:sym typeface="Calibri"/>
              </a:rPr>
              <a:t>Stored on the floor</a:t>
            </a:r>
            <a:endParaRPr/>
          </a:p>
          <a:p>
            <a:pPr indent="-342900" lvl="0" marL="922338" rtl="0" algn="l">
              <a:lnSpc>
                <a:spcPct val="120000"/>
              </a:lnSpc>
              <a:spcBef>
                <a:spcPts val="480"/>
              </a:spcBef>
              <a:spcAft>
                <a:spcPts val="0"/>
              </a:spcAft>
              <a:buClr>
                <a:schemeClr val="dk1"/>
              </a:buClr>
              <a:buSzPts val="2400"/>
              <a:buFont typeface="Arial"/>
              <a:buChar char="•"/>
            </a:pPr>
            <a:r>
              <a:rPr lang="en-US" sz="2400">
                <a:latin typeface="Calibri"/>
                <a:ea typeface="Calibri"/>
                <a:cs typeface="Calibri"/>
                <a:sym typeface="Calibri"/>
              </a:rPr>
              <a:t>Crimped during handling or storage</a:t>
            </a:r>
            <a:endParaRPr/>
          </a:p>
        </p:txBody>
      </p:sp>
      <p:pic>
        <p:nvPicPr>
          <p:cNvPr id="1358" name="Google Shape;1358;p134"/>
          <p:cNvPicPr preferRelativeResize="0"/>
          <p:nvPr/>
        </p:nvPicPr>
        <p:blipFill rotWithShape="1">
          <a:blip r:embed="rId4">
            <a:alphaModFix/>
          </a:blip>
          <a:srcRect b="0" l="0" r="0" t="0"/>
          <a:stretch/>
        </p:blipFill>
        <p:spPr>
          <a:xfrm>
            <a:off x="5845794" y="3517164"/>
            <a:ext cx="2857500" cy="2143125"/>
          </a:xfrm>
          <a:prstGeom prst="rect">
            <a:avLst/>
          </a:prstGeom>
          <a:noFill/>
          <a:ln>
            <a:noFill/>
          </a:ln>
        </p:spPr>
      </p:pic>
      <p:sp>
        <p:nvSpPr>
          <p:cNvPr id="1359" name="Google Shape;1359;p134"/>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5" name="Shape 1365"/>
        <p:cNvGrpSpPr/>
        <p:nvPr/>
      </p:nvGrpSpPr>
      <p:grpSpPr>
        <a:xfrm>
          <a:off x="0" y="0"/>
          <a:ext cx="0" cy="0"/>
          <a:chOff x="0" y="0"/>
          <a:chExt cx="0" cy="0"/>
        </a:xfrm>
      </p:grpSpPr>
      <p:sp>
        <p:nvSpPr>
          <p:cNvPr id="1366" name="Google Shape;1366;p135"/>
          <p:cNvSpPr txBox="1"/>
          <p:nvPr>
            <p:ph type="title"/>
          </p:nvPr>
        </p:nvSpPr>
        <p:spPr>
          <a:xfrm>
            <a:off x="0" y="0"/>
            <a:ext cx="9144000" cy="8809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Calculating Pulley Speed &amp; Drive</a:t>
            </a:r>
            <a:endParaRPr sz="4000"/>
          </a:p>
        </p:txBody>
      </p:sp>
      <p:pic>
        <p:nvPicPr>
          <p:cNvPr id="1367" name="Google Shape;1367;p135"/>
          <p:cNvPicPr preferRelativeResize="0"/>
          <p:nvPr/>
        </p:nvPicPr>
        <p:blipFill rotWithShape="1">
          <a:blip r:embed="rId3">
            <a:alphaModFix/>
          </a:blip>
          <a:srcRect b="0" l="0" r="0" t="0"/>
          <a:stretch/>
        </p:blipFill>
        <p:spPr>
          <a:xfrm>
            <a:off x="4210769" y="2203449"/>
            <a:ext cx="4299308" cy="2473053"/>
          </a:xfrm>
          <a:prstGeom prst="rect">
            <a:avLst/>
          </a:prstGeom>
          <a:noFill/>
          <a:ln>
            <a:noFill/>
          </a:ln>
        </p:spPr>
      </p:pic>
      <p:sp>
        <p:nvSpPr>
          <p:cNvPr id="1368" name="Google Shape;1368;p135"/>
          <p:cNvSpPr txBox="1"/>
          <p:nvPr>
            <p:ph idx="1" type="body"/>
          </p:nvPr>
        </p:nvSpPr>
        <p:spPr>
          <a:xfrm>
            <a:off x="457200" y="1295400"/>
            <a:ext cx="48768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000"/>
              <a:buNone/>
            </a:pPr>
            <a:r>
              <a:rPr lang="en-US" sz="2000"/>
              <a:t>Formula:</a:t>
            </a:r>
            <a:endParaRPr/>
          </a:p>
          <a:p>
            <a:pPr indent="0" lvl="0" marL="0" rtl="0" algn="l">
              <a:spcBef>
                <a:spcPts val="400"/>
              </a:spcBef>
              <a:spcAft>
                <a:spcPts val="0"/>
              </a:spcAft>
              <a:buClr>
                <a:schemeClr val="dk1"/>
              </a:buClr>
              <a:buSzPts val="2000"/>
              <a:buNone/>
            </a:pPr>
            <a:r>
              <a:rPr lang="en-US" sz="2000"/>
              <a:t> </a:t>
            </a:r>
            <a:endParaRPr/>
          </a:p>
          <a:p>
            <a:pPr indent="0" lvl="0" marL="0" rtl="0" algn="l">
              <a:spcBef>
                <a:spcPts val="400"/>
              </a:spcBef>
              <a:spcAft>
                <a:spcPts val="0"/>
              </a:spcAft>
              <a:buClr>
                <a:schemeClr val="dk1"/>
              </a:buClr>
              <a:buSzPts val="2000"/>
              <a:buNone/>
            </a:pPr>
            <a:r>
              <a:rPr lang="en-US" sz="2000"/>
              <a:t>           PD</a:t>
            </a:r>
            <a:r>
              <a:rPr lang="en-US" sz="1050"/>
              <a:t>m</a:t>
            </a:r>
            <a:r>
              <a:rPr lang="en-US" sz="2000"/>
              <a:t> x N</a:t>
            </a:r>
            <a:r>
              <a:rPr lang="en-US" sz="1050"/>
              <a:t>m</a:t>
            </a:r>
            <a:endParaRPr/>
          </a:p>
          <a:p>
            <a:pPr indent="0" lvl="0" marL="0" rtl="0" algn="l">
              <a:spcBef>
                <a:spcPts val="400"/>
              </a:spcBef>
              <a:spcAft>
                <a:spcPts val="0"/>
              </a:spcAft>
              <a:buClr>
                <a:schemeClr val="dk1"/>
              </a:buClr>
              <a:buSzPts val="2000"/>
              <a:buNone/>
            </a:pPr>
            <a:r>
              <a:rPr lang="en-US" sz="2000"/>
              <a:t>N</a:t>
            </a:r>
            <a:r>
              <a:rPr lang="en-US" sz="1050"/>
              <a:t>d</a:t>
            </a:r>
            <a:r>
              <a:rPr lang="en-US" sz="2000"/>
              <a:t> =   ------------</a:t>
            </a:r>
            <a:endParaRPr/>
          </a:p>
          <a:p>
            <a:pPr indent="0" lvl="0" marL="0" rtl="0" algn="l">
              <a:spcBef>
                <a:spcPts val="400"/>
              </a:spcBef>
              <a:spcAft>
                <a:spcPts val="0"/>
              </a:spcAft>
              <a:buClr>
                <a:schemeClr val="dk1"/>
              </a:buClr>
              <a:buSzPts val="2000"/>
              <a:buNone/>
            </a:pPr>
            <a:r>
              <a:rPr lang="en-US" sz="2000"/>
              <a:t>           PD</a:t>
            </a:r>
            <a:r>
              <a:rPr lang="en-US" sz="1050"/>
              <a:t>d</a:t>
            </a:r>
            <a:endParaRPr sz="1050"/>
          </a:p>
          <a:p>
            <a:pPr indent="0" lvl="0" marL="0" rtl="0" algn="l">
              <a:spcBef>
                <a:spcPts val="400"/>
              </a:spcBef>
              <a:spcAft>
                <a:spcPts val="0"/>
              </a:spcAft>
              <a:buClr>
                <a:schemeClr val="dk1"/>
              </a:buClr>
              <a:buSzPts val="2000"/>
              <a:buNone/>
            </a:pPr>
            <a:r>
              <a:rPr lang="en-US" sz="2000"/>
              <a:t> </a:t>
            </a:r>
            <a:endParaRPr/>
          </a:p>
          <a:p>
            <a:pPr indent="0" lvl="0" marL="0" rtl="0" algn="l">
              <a:spcBef>
                <a:spcPts val="400"/>
              </a:spcBef>
              <a:spcAft>
                <a:spcPts val="0"/>
              </a:spcAft>
              <a:buClr>
                <a:schemeClr val="dk1"/>
              </a:buClr>
              <a:buSzPts val="2000"/>
              <a:buNone/>
            </a:pPr>
            <a:r>
              <a:rPr lang="en-US" sz="2000"/>
              <a:t>Where:</a:t>
            </a:r>
            <a:endParaRPr/>
          </a:p>
          <a:p>
            <a:pPr indent="0" lvl="0" marL="0" rtl="0" algn="l">
              <a:spcBef>
                <a:spcPts val="400"/>
              </a:spcBef>
              <a:spcAft>
                <a:spcPts val="0"/>
              </a:spcAft>
              <a:buClr>
                <a:schemeClr val="dk1"/>
              </a:buClr>
              <a:buSzPts val="2000"/>
              <a:buNone/>
            </a:pPr>
            <a:r>
              <a:rPr lang="en-US" sz="2000"/>
              <a:t>	N</a:t>
            </a:r>
            <a:r>
              <a:rPr lang="en-US" sz="1050"/>
              <a:t>d</a:t>
            </a:r>
            <a:r>
              <a:rPr lang="en-US" sz="2000"/>
              <a:t> = driven pulley speed</a:t>
            </a:r>
            <a:endParaRPr/>
          </a:p>
          <a:p>
            <a:pPr indent="0" lvl="0" marL="0" rtl="0" algn="l">
              <a:spcBef>
                <a:spcPts val="400"/>
              </a:spcBef>
              <a:spcAft>
                <a:spcPts val="0"/>
              </a:spcAft>
              <a:buClr>
                <a:schemeClr val="dk1"/>
              </a:buClr>
              <a:buSzPts val="2000"/>
              <a:buNone/>
            </a:pPr>
            <a:r>
              <a:rPr lang="en-US" sz="2000"/>
              <a:t>	PD</a:t>
            </a:r>
            <a:r>
              <a:rPr lang="en-US" sz="1050"/>
              <a:t>m</a:t>
            </a:r>
            <a:r>
              <a:rPr lang="en-US" sz="2000"/>
              <a:t> = drive pulley diameter</a:t>
            </a:r>
            <a:endParaRPr/>
          </a:p>
          <a:p>
            <a:pPr indent="0" lvl="0" marL="0" rtl="0" algn="l">
              <a:spcBef>
                <a:spcPts val="400"/>
              </a:spcBef>
              <a:spcAft>
                <a:spcPts val="0"/>
              </a:spcAft>
              <a:buClr>
                <a:schemeClr val="dk1"/>
              </a:buClr>
              <a:buSzPts val="2000"/>
              <a:buNone/>
            </a:pPr>
            <a:r>
              <a:rPr lang="en-US" sz="2000"/>
              <a:t>	N</a:t>
            </a:r>
            <a:r>
              <a:rPr lang="en-US" sz="1050"/>
              <a:t>m</a:t>
            </a:r>
            <a:r>
              <a:rPr lang="en-US" sz="2000"/>
              <a:t> = drive pulley speed (RPM)</a:t>
            </a:r>
            <a:endParaRPr sz="2000"/>
          </a:p>
          <a:p>
            <a:pPr indent="0" lvl="0" marL="0" rtl="0" algn="l">
              <a:spcBef>
                <a:spcPts val="400"/>
              </a:spcBef>
              <a:spcAft>
                <a:spcPts val="0"/>
              </a:spcAft>
              <a:buClr>
                <a:schemeClr val="dk1"/>
              </a:buClr>
              <a:buSzPts val="2000"/>
              <a:buNone/>
            </a:pPr>
            <a:r>
              <a:rPr lang="en-US" sz="2000"/>
              <a:t>	PD</a:t>
            </a:r>
            <a:r>
              <a:rPr lang="en-US" sz="1050"/>
              <a:t>d</a:t>
            </a:r>
            <a:r>
              <a:rPr lang="en-US" sz="2000"/>
              <a:t> = driven pulley diameter</a:t>
            </a:r>
            <a:endParaRPr/>
          </a:p>
          <a:p>
            <a:pPr indent="0" lvl="0" marL="0" rtl="0" algn="l">
              <a:spcBef>
                <a:spcPts val="400"/>
              </a:spcBef>
              <a:spcAft>
                <a:spcPts val="0"/>
              </a:spcAft>
              <a:buClr>
                <a:schemeClr val="dk1"/>
              </a:buClr>
              <a:buSzPts val="2000"/>
              <a:buNone/>
            </a:pPr>
            <a:r>
              <a:t/>
            </a:r>
            <a:endParaRPr sz="2000"/>
          </a:p>
          <a:p>
            <a:pPr indent="-215900" lvl="0" marL="342900" rtl="0" algn="l">
              <a:spcBef>
                <a:spcPts val="400"/>
              </a:spcBef>
              <a:spcAft>
                <a:spcPts val="0"/>
              </a:spcAft>
              <a:buClr>
                <a:schemeClr val="dk1"/>
              </a:buClr>
              <a:buSzPts val="2000"/>
              <a:buNone/>
            </a:pPr>
            <a:r>
              <a:t/>
            </a:r>
            <a:endParaRPr sz="2000"/>
          </a:p>
        </p:txBody>
      </p:sp>
      <p:sp>
        <p:nvSpPr>
          <p:cNvPr id="1369" name="Google Shape;1369;p13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sp>
        <p:nvSpPr>
          <p:cNvPr id="1375" name="Google Shape;1375;p136"/>
          <p:cNvSpPr txBox="1"/>
          <p:nvPr>
            <p:ph type="title"/>
          </p:nvPr>
        </p:nvSpPr>
        <p:spPr>
          <a:xfrm>
            <a:off x="0" y="38894"/>
            <a:ext cx="9144000" cy="9025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Measuring Motor Shaft Speed</a:t>
            </a:r>
            <a:endParaRPr/>
          </a:p>
        </p:txBody>
      </p:sp>
      <p:sp>
        <p:nvSpPr>
          <p:cNvPr id="1376" name="Google Shape;1376;p136"/>
          <p:cNvSpPr txBox="1"/>
          <p:nvPr>
            <p:ph idx="1" type="body"/>
          </p:nvPr>
        </p:nvSpPr>
        <p:spPr>
          <a:xfrm>
            <a:off x="200722" y="1215588"/>
            <a:ext cx="8486078" cy="4525963"/>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spcBef>
                <a:spcPts val="0"/>
              </a:spcBef>
              <a:spcAft>
                <a:spcPts val="0"/>
              </a:spcAft>
              <a:buClr>
                <a:schemeClr val="dk1"/>
              </a:buClr>
              <a:buSzPct val="100000"/>
              <a:buNone/>
            </a:pPr>
            <a:r>
              <a:rPr lang="en-US"/>
              <a:t>Strobe Light Method</a:t>
            </a:r>
            <a:endParaRPr/>
          </a:p>
          <a:p>
            <a:pPr indent="-285750" lvl="1" marL="742950" rtl="0" algn="l">
              <a:spcBef>
                <a:spcPts val="476"/>
              </a:spcBef>
              <a:spcAft>
                <a:spcPts val="0"/>
              </a:spcAft>
              <a:buClr>
                <a:schemeClr val="dk1"/>
              </a:buClr>
              <a:buSzPct val="100000"/>
              <a:buChar char="–"/>
            </a:pPr>
            <a:r>
              <a:rPr lang="en-US"/>
              <a:t>Mark the shaft  so it can be seen  - Chalk is a good marking medium.</a:t>
            </a:r>
            <a:endParaRPr/>
          </a:p>
          <a:p>
            <a:pPr indent="-285750" lvl="1" marL="742950" rtl="0" algn="l">
              <a:spcBef>
                <a:spcPts val="476"/>
              </a:spcBef>
              <a:spcAft>
                <a:spcPts val="0"/>
              </a:spcAft>
              <a:buClr>
                <a:schemeClr val="dk1"/>
              </a:buClr>
              <a:buSzPct val="100000"/>
              <a:buChar char="–"/>
            </a:pPr>
            <a:r>
              <a:rPr lang="en-US"/>
              <a:t>Set the Strobe Lights to the “Flashes” per second or minute. </a:t>
            </a:r>
            <a:endParaRPr/>
          </a:p>
          <a:p>
            <a:pPr indent="-285750" lvl="1" marL="742950" rtl="0" algn="l">
              <a:spcBef>
                <a:spcPts val="476"/>
              </a:spcBef>
              <a:spcAft>
                <a:spcPts val="0"/>
              </a:spcAft>
              <a:buClr>
                <a:schemeClr val="dk1"/>
              </a:buClr>
              <a:buSzPct val="100000"/>
              <a:buChar char="–"/>
            </a:pPr>
            <a:r>
              <a:rPr lang="en-US"/>
              <a:t>Start the electric motor or similar device and let it come up to full speed.</a:t>
            </a:r>
            <a:endParaRPr/>
          </a:p>
          <a:p>
            <a:pPr indent="-285750" lvl="1" marL="742950" rtl="0" algn="l">
              <a:spcBef>
                <a:spcPts val="476"/>
              </a:spcBef>
              <a:spcAft>
                <a:spcPts val="0"/>
              </a:spcAft>
              <a:buClr>
                <a:schemeClr val="dk1"/>
              </a:buClr>
              <a:buSzPct val="100000"/>
              <a:buChar char="–"/>
            </a:pPr>
            <a:r>
              <a:rPr lang="en-US"/>
              <a:t>Shine the Strobe Light onto the shaft where you placed the mark.  Adjust the dial on the Strobe Light until the mark illuminates and appears to stand still.   The speed should be adjusted until the mark appears  in the center of the light.  Once that is obtained, read the speed on the Strobe Light.  This is the speed the shaft is rotating.</a:t>
            </a:r>
            <a:endParaRPr/>
          </a:p>
          <a:p>
            <a:pPr indent="-170180" lvl="0" marL="342900" rtl="0" algn="l">
              <a:spcBef>
                <a:spcPts val="544"/>
              </a:spcBef>
              <a:spcAft>
                <a:spcPts val="0"/>
              </a:spcAft>
              <a:buClr>
                <a:schemeClr val="dk1"/>
              </a:buClr>
              <a:buSzPct val="100000"/>
              <a:buNone/>
            </a:pPr>
            <a:r>
              <a:t/>
            </a:r>
            <a:endParaRPr/>
          </a:p>
        </p:txBody>
      </p:sp>
      <p:sp>
        <p:nvSpPr>
          <p:cNvPr id="1377" name="Google Shape;1377;p13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2" name="Shape 1382"/>
        <p:cNvGrpSpPr/>
        <p:nvPr/>
      </p:nvGrpSpPr>
      <p:grpSpPr>
        <a:xfrm>
          <a:off x="0" y="0"/>
          <a:ext cx="0" cy="0"/>
          <a:chOff x="0" y="0"/>
          <a:chExt cx="0" cy="0"/>
        </a:xfrm>
      </p:grpSpPr>
      <p:sp>
        <p:nvSpPr>
          <p:cNvPr id="1383" name="Google Shape;1383;p137"/>
          <p:cNvSpPr txBox="1"/>
          <p:nvPr>
            <p:ph type="title"/>
          </p:nvPr>
        </p:nvSpPr>
        <p:spPr>
          <a:xfrm>
            <a:off x="0" y="-22448"/>
            <a:ext cx="9130112" cy="76957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Calculating Torque</a:t>
            </a:r>
            <a:endParaRPr sz="4000"/>
          </a:p>
        </p:txBody>
      </p:sp>
      <p:pic>
        <p:nvPicPr>
          <p:cNvPr id="1384" name="Google Shape;1384;p137"/>
          <p:cNvPicPr preferRelativeResize="0"/>
          <p:nvPr/>
        </p:nvPicPr>
        <p:blipFill rotWithShape="1">
          <a:blip r:embed="rId3">
            <a:alphaModFix/>
          </a:blip>
          <a:srcRect b="0" l="0" r="0" t="0"/>
          <a:stretch/>
        </p:blipFill>
        <p:spPr>
          <a:xfrm>
            <a:off x="5410201" y="1524000"/>
            <a:ext cx="3333281" cy="3048000"/>
          </a:xfrm>
          <a:prstGeom prst="rect">
            <a:avLst/>
          </a:prstGeom>
          <a:noFill/>
          <a:ln>
            <a:noFill/>
          </a:ln>
        </p:spPr>
      </p:pic>
      <p:sp>
        <p:nvSpPr>
          <p:cNvPr id="1385" name="Google Shape;1385;p137"/>
          <p:cNvSpPr txBox="1"/>
          <p:nvPr>
            <p:ph idx="1" type="body"/>
          </p:nvPr>
        </p:nvSpPr>
        <p:spPr>
          <a:xfrm>
            <a:off x="228600" y="1598538"/>
            <a:ext cx="4876800" cy="3876711"/>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Char char="•"/>
            </a:pPr>
            <a:r>
              <a:rPr lang="en-US" sz="2800"/>
              <a:t>Torque is measured at a distance from the motor shaft center.</a:t>
            </a:r>
            <a:endParaRPr/>
          </a:p>
          <a:p>
            <a:pPr indent="-342900" lvl="0" marL="342900" rtl="0" algn="l">
              <a:spcBef>
                <a:spcPts val="560"/>
              </a:spcBef>
              <a:spcAft>
                <a:spcPts val="0"/>
              </a:spcAft>
              <a:buClr>
                <a:schemeClr val="dk1"/>
              </a:buClr>
              <a:buSzPts val="2800"/>
              <a:buChar char="•"/>
            </a:pPr>
            <a:r>
              <a:rPr lang="en-US" sz="2800"/>
              <a:t>The farther the force is from the center, the greater the torque.</a:t>
            </a:r>
            <a:endParaRPr/>
          </a:p>
          <a:p>
            <a:pPr indent="-342900" lvl="0" marL="342900" rtl="0" algn="l">
              <a:spcBef>
                <a:spcPts val="560"/>
              </a:spcBef>
              <a:spcAft>
                <a:spcPts val="0"/>
              </a:spcAft>
              <a:buClr>
                <a:schemeClr val="dk1"/>
              </a:buClr>
              <a:buSzPts val="2800"/>
              <a:buChar char="•"/>
            </a:pPr>
            <a:r>
              <a:rPr lang="en-US" sz="2800"/>
              <a:t>T=F x d</a:t>
            </a:r>
            <a:endParaRPr/>
          </a:p>
          <a:p>
            <a:pPr indent="-342900" lvl="0" marL="342900" rtl="0" algn="l">
              <a:spcBef>
                <a:spcPts val="560"/>
              </a:spcBef>
              <a:spcAft>
                <a:spcPts val="0"/>
              </a:spcAft>
              <a:buClr>
                <a:schemeClr val="dk1"/>
              </a:buClr>
              <a:buSzPts val="2800"/>
              <a:buChar char="•"/>
            </a:pPr>
            <a:r>
              <a:rPr lang="en-US" sz="2800"/>
              <a:t>Torque=Force x distance</a:t>
            </a:r>
            <a:endParaRPr/>
          </a:p>
        </p:txBody>
      </p:sp>
      <p:sp>
        <p:nvSpPr>
          <p:cNvPr id="1386" name="Google Shape;1386;p13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138"/>
          <p:cNvSpPr txBox="1"/>
          <p:nvPr>
            <p:ph type="title"/>
          </p:nvPr>
        </p:nvSpPr>
        <p:spPr>
          <a:xfrm>
            <a:off x="7636" y="0"/>
            <a:ext cx="9136363" cy="86492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Fractional Horsepower </a:t>
            </a:r>
            <a:r>
              <a:rPr lang="en-US" sz="3600"/>
              <a:t>Belts</a:t>
            </a:r>
            <a:endParaRPr sz="3600"/>
          </a:p>
        </p:txBody>
      </p:sp>
      <p:sp>
        <p:nvSpPr>
          <p:cNvPr id="1393" name="Google Shape;1393;p138"/>
          <p:cNvSpPr txBox="1"/>
          <p:nvPr/>
        </p:nvSpPr>
        <p:spPr>
          <a:xfrm>
            <a:off x="308617" y="750870"/>
            <a:ext cx="8534400" cy="3865735"/>
          </a:xfrm>
          <a:prstGeom prst="rect">
            <a:avLst/>
          </a:prstGeom>
          <a:noFill/>
          <a:ln>
            <a:noFill/>
          </a:ln>
        </p:spPr>
        <p:txBody>
          <a:bodyPr anchorCtr="0" anchor="t" bIns="45700" lIns="91425" spcFirstLastPara="1" rIns="91425" wrap="square" tIns="45700">
            <a:normAutofit lnSpcReduction="10000"/>
          </a:bodyPr>
          <a:lstStyle/>
          <a:p>
            <a:pPr indent="-342900" lvl="0" marL="342900" marR="0" rtl="0" algn="l">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Fractional horsepower (FHP) belts are light-duty belts that are used in appliances and small machines in industry and in the home.</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They are generally used singly instead of in sets</a:t>
            </a:r>
            <a:endParaRPr/>
          </a:p>
          <a:p>
            <a:pPr indent="-342900" lvl="0" marL="342900" marR="0" rtl="0" algn="l">
              <a:spcBef>
                <a:spcPts val="44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FHP belts are measured on the outside surface of the belt.</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FHP belts (shown below) come in the following standard width and thicknesses:</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2L – 2/8-inch (or ¼ inch) wide</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3L – 3/8-inch wide</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4L – 4/8-inch (or ½ inch) wide</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5L – 5/8-inch wide</a:t>
            </a:r>
            <a:endParaRPr/>
          </a:p>
          <a:p>
            <a:pPr indent="-254000" lvl="0" marL="342900" marR="0" rtl="0" algn="l">
              <a:spcBef>
                <a:spcPts val="280"/>
              </a:spcBef>
              <a:spcAft>
                <a:spcPts val="0"/>
              </a:spcAft>
              <a:buClr>
                <a:schemeClr val="dk1"/>
              </a:buClr>
              <a:buSzPts val="1400"/>
              <a:buFont typeface="Arial"/>
              <a:buNone/>
            </a:pPr>
            <a:r>
              <a:t/>
            </a:r>
            <a:endParaRPr sz="1400">
              <a:solidFill>
                <a:schemeClr val="dk1"/>
              </a:solidFill>
              <a:latin typeface="Calibri"/>
              <a:ea typeface="Calibri"/>
              <a:cs typeface="Calibri"/>
              <a:sym typeface="Calibri"/>
            </a:endParaRPr>
          </a:p>
        </p:txBody>
      </p:sp>
      <p:grpSp>
        <p:nvGrpSpPr>
          <p:cNvPr id="1394" name="Google Shape;1394;p138"/>
          <p:cNvGrpSpPr/>
          <p:nvPr/>
        </p:nvGrpSpPr>
        <p:grpSpPr>
          <a:xfrm>
            <a:off x="798068" y="4332934"/>
            <a:ext cx="7855907" cy="1681872"/>
            <a:chOff x="115" y="2242"/>
            <a:chExt cx="5531" cy="1549"/>
          </a:xfrm>
        </p:grpSpPr>
        <p:pic>
          <p:nvPicPr>
            <p:cNvPr id="1395" name="Google Shape;1395;p138"/>
            <p:cNvPicPr preferRelativeResize="0"/>
            <p:nvPr/>
          </p:nvPicPr>
          <p:blipFill rotWithShape="1">
            <a:blip r:embed="rId3">
              <a:alphaModFix/>
            </a:blip>
            <a:srcRect b="0" l="0" r="0" t="0"/>
            <a:stretch/>
          </p:blipFill>
          <p:spPr>
            <a:xfrm rot="-180671">
              <a:off x="144" y="2385"/>
              <a:ext cx="5472" cy="1263"/>
            </a:xfrm>
            <a:prstGeom prst="rect">
              <a:avLst/>
            </a:prstGeom>
            <a:noFill/>
            <a:ln>
              <a:noFill/>
            </a:ln>
          </p:spPr>
        </p:pic>
        <p:sp>
          <p:nvSpPr>
            <p:cNvPr id="1396" name="Google Shape;1396;p138"/>
            <p:cNvSpPr/>
            <p:nvPr/>
          </p:nvSpPr>
          <p:spPr>
            <a:xfrm>
              <a:off x="5088" y="3408"/>
              <a:ext cx="528" cy="1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grpSp>
      <p:sp>
        <p:nvSpPr>
          <p:cNvPr id="1397" name="Google Shape;1397;p13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139"/>
          <p:cNvSpPr txBox="1"/>
          <p:nvPr>
            <p:ph type="title"/>
          </p:nvPr>
        </p:nvSpPr>
        <p:spPr>
          <a:xfrm>
            <a:off x="0" y="0"/>
            <a:ext cx="9144000" cy="73572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Belt Sizing </a:t>
            </a:r>
            <a:endParaRPr sz="4000"/>
          </a:p>
        </p:txBody>
      </p:sp>
      <p:sp>
        <p:nvSpPr>
          <p:cNvPr id="1404" name="Google Shape;1404;p139"/>
          <p:cNvSpPr txBox="1"/>
          <p:nvPr/>
        </p:nvSpPr>
        <p:spPr>
          <a:xfrm>
            <a:off x="0" y="732283"/>
            <a:ext cx="9054790" cy="35758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200"/>
              <a:buFont typeface="Arial"/>
              <a:buNone/>
            </a:pPr>
            <a:r>
              <a:rPr lang="en-US" sz="2200">
                <a:solidFill>
                  <a:schemeClr val="dk1"/>
                </a:solidFill>
                <a:latin typeface="Calibri"/>
                <a:ea typeface="Calibri"/>
                <a:cs typeface="Calibri"/>
                <a:sym typeface="Calibri"/>
              </a:rPr>
              <a:t>Standard multiple belt size is indicated by a code printed on the belt.</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A letter indicates the width of the belt and a number indicates the length of the belt.  A belt coded A42 is ½-inch wide and 42 inches long</a:t>
            </a:r>
            <a:endParaRPr b="0" i="0" sz="2200" u="none" cap="none" strike="noStrike">
              <a:solidFill>
                <a:schemeClr val="dk1"/>
              </a:solidFill>
              <a:latin typeface="Calibri"/>
              <a:ea typeface="Calibri"/>
              <a:cs typeface="Calibri"/>
              <a:sym typeface="Calibri"/>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Standard belts length is measured on the inside surface of the belt.</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Standard multiple belts (see figure) come in various lengths for each width size, and in the following standard widths:</a:t>
            </a:r>
            <a:endParaRPr/>
          </a:p>
          <a:p>
            <a:pPr indent="-228600" lvl="2" marL="114300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A – ½-inch wide</a:t>
            </a:r>
            <a:endParaRPr/>
          </a:p>
          <a:p>
            <a:pPr indent="-228600" lvl="2" marL="114300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B – 5/8-inch wide</a:t>
            </a:r>
            <a:endParaRPr/>
          </a:p>
          <a:p>
            <a:pPr indent="-228600" lvl="2" marL="114300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C – 7/8-inch wide</a:t>
            </a:r>
            <a:endParaRPr/>
          </a:p>
          <a:p>
            <a:pPr indent="-228600" lvl="2" marL="114300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D – 1¼-inches wide</a:t>
            </a:r>
            <a:endParaRPr/>
          </a:p>
          <a:p>
            <a:pPr indent="-228600" lvl="2" marL="114300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E – 1½-inches wide</a:t>
            </a:r>
            <a:endParaRPr/>
          </a:p>
        </p:txBody>
      </p:sp>
      <p:pic>
        <p:nvPicPr>
          <p:cNvPr id="1405" name="Google Shape;1405;p139"/>
          <p:cNvPicPr preferRelativeResize="0"/>
          <p:nvPr/>
        </p:nvPicPr>
        <p:blipFill rotWithShape="1">
          <a:blip r:embed="rId3">
            <a:alphaModFix/>
          </a:blip>
          <a:srcRect b="0" l="0" r="0" t="0"/>
          <a:stretch/>
        </p:blipFill>
        <p:spPr>
          <a:xfrm>
            <a:off x="4572000" y="3201075"/>
            <a:ext cx="4340068" cy="2739147"/>
          </a:xfrm>
          <a:prstGeom prst="rect">
            <a:avLst/>
          </a:prstGeom>
          <a:noFill/>
          <a:ln>
            <a:noFill/>
          </a:ln>
        </p:spPr>
      </p:pic>
      <p:sp>
        <p:nvSpPr>
          <p:cNvPr id="1406" name="Google Shape;1406;p13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sp>
        <p:nvSpPr>
          <p:cNvPr id="1412" name="Google Shape;1412;p140"/>
          <p:cNvSpPr txBox="1"/>
          <p:nvPr>
            <p:ph type="title"/>
          </p:nvPr>
        </p:nvSpPr>
        <p:spPr>
          <a:xfrm>
            <a:off x="457200" y="0"/>
            <a:ext cx="8229600" cy="563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Wedge Belts</a:t>
            </a:r>
            <a:endParaRPr/>
          </a:p>
        </p:txBody>
      </p:sp>
      <p:sp>
        <p:nvSpPr>
          <p:cNvPr id="1413" name="Google Shape;1413;p140"/>
          <p:cNvSpPr txBox="1"/>
          <p:nvPr/>
        </p:nvSpPr>
        <p:spPr>
          <a:xfrm>
            <a:off x="126380" y="678656"/>
            <a:ext cx="8891239" cy="5562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The wedge belt is an improved V-belt design allowing a reduction in size, weight, and cost of V-belt drives.</a:t>
            </a:r>
            <a:endParaRPr/>
          </a:p>
          <a:p>
            <a:pPr indent="-285750" lvl="1" marL="742950" marR="0" rtl="0" algn="l">
              <a:lnSpc>
                <a:spcPct val="90000"/>
              </a:lnSpc>
              <a:spcBef>
                <a:spcPts val="12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It has a smaller cross section per horsepower rating than standard V-belts.</a:t>
            </a:r>
            <a:endParaRPr/>
          </a:p>
          <a:p>
            <a:pPr indent="-285750" lvl="1" marL="742950" marR="0" rtl="0" algn="l">
              <a:lnSpc>
                <a:spcPct val="90000"/>
              </a:lnSpc>
              <a:spcBef>
                <a:spcPts val="12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Also, it can be used on smaller diameter sheaves with shorter center distances than the standard belt.</a:t>
            </a:r>
            <a:endParaRPr/>
          </a:p>
          <a:p>
            <a:pPr indent="-285750" lvl="1" marL="742950" marR="0" rtl="0" algn="l">
              <a:lnSpc>
                <a:spcPct val="90000"/>
              </a:lnSpc>
              <a:spcBef>
                <a:spcPts val="12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Wedge belts are not interchangeable with standard multiple belts and should not be run on sheaves for standard belts.</a:t>
            </a:r>
            <a:endParaRPr/>
          </a:p>
          <a:p>
            <a:pPr indent="-342900" lvl="0" marL="342900" marR="0" rtl="0" algn="l">
              <a:lnSpc>
                <a:spcPct val="90000"/>
              </a:lnSpc>
              <a:spcBef>
                <a:spcPts val="120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Code markings for wedge belts are similar to the markings for FHP belts.</a:t>
            </a:r>
            <a:endParaRPr/>
          </a:p>
          <a:p>
            <a:pPr indent="-285750" lvl="1" marL="742950" marR="0" rtl="0" algn="l">
              <a:lnSpc>
                <a:spcPct val="90000"/>
              </a:lnSpc>
              <a:spcBef>
                <a:spcPts val="12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The first number and letter of the code indicate the width in eighths of an inch and the cross section of the belt.</a:t>
            </a:r>
            <a:endParaRPr/>
          </a:p>
          <a:p>
            <a:pPr indent="-285750" lvl="1" marL="742950" marR="0" rtl="0" algn="l">
              <a:lnSpc>
                <a:spcPct val="90000"/>
              </a:lnSpc>
              <a:spcBef>
                <a:spcPts val="12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The last three numbers indicate the length of the belt.</a:t>
            </a:r>
            <a:endParaRPr b="0" i="0" sz="2200" u="none" cap="none" strike="noStrike">
              <a:solidFill>
                <a:schemeClr val="dk1"/>
              </a:solidFill>
              <a:latin typeface="Calibri"/>
              <a:ea typeface="Calibri"/>
              <a:cs typeface="Calibri"/>
              <a:sym typeface="Calibri"/>
            </a:endParaRPr>
          </a:p>
        </p:txBody>
      </p:sp>
      <p:sp>
        <p:nvSpPr>
          <p:cNvPr id="1414" name="Google Shape;1414;p14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9" name="Shape 1419"/>
        <p:cNvGrpSpPr/>
        <p:nvPr/>
      </p:nvGrpSpPr>
      <p:grpSpPr>
        <a:xfrm>
          <a:off x="0" y="0"/>
          <a:ext cx="0" cy="0"/>
          <a:chOff x="0" y="0"/>
          <a:chExt cx="0" cy="0"/>
        </a:xfrm>
      </p:grpSpPr>
      <p:sp>
        <p:nvSpPr>
          <p:cNvPr id="1420" name="Google Shape;1420;p141"/>
          <p:cNvSpPr txBox="1"/>
          <p:nvPr>
            <p:ph type="title"/>
          </p:nvPr>
        </p:nvSpPr>
        <p:spPr>
          <a:xfrm>
            <a:off x="457200" y="61332"/>
            <a:ext cx="8229600" cy="83076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Wedge Belts </a:t>
            </a:r>
            <a:r>
              <a:rPr lang="en-US" sz="2800"/>
              <a:t>(Cont’d.)</a:t>
            </a:r>
            <a:endParaRPr sz="2800"/>
          </a:p>
        </p:txBody>
      </p:sp>
      <p:sp>
        <p:nvSpPr>
          <p:cNvPr id="1421" name="Google Shape;1421;p141"/>
          <p:cNvSpPr txBox="1"/>
          <p:nvPr>
            <p:ph idx="1" type="body"/>
          </p:nvPr>
        </p:nvSpPr>
        <p:spPr>
          <a:xfrm>
            <a:off x="289932" y="892098"/>
            <a:ext cx="8653346" cy="4811751"/>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400"/>
              <a:buChar char="•"/>
            </a:pPr>
            <a:r>
              <a:rPr lang="en-US" sz="2400"/>
              <a:t>A belt coded 3V500 is defined as a 3V width and a 50 inches long cross section </a:t>
            </a:r>
            <a:endParaRPr sz="2400"/>
          </a:p>
          <a:p>
            <a:pPr indent="-342900" lvl="0" marL="342900" rtl="0" algn="l">
              <a:lnSpc>
                <a:spcPct val="90000"/>
              </a:lnSpc>
              <a:spcBef>
                <a:spcPts val="2400"/>
              </a:spcBef>
              <a:spcAft>
                <a:spcPts val="0"/>
              </a:spcAft>
              <a:buClr>
                <a:schemeClr val="dk1"/>
              </a:buClr>
              <a:buSzPts val="2400"/>
              <a:buChar char="•"/>
            </a:pPr>
            <a:r>
              <a:rPr lang="en-US" sz="2400"/>
              <a:t>The length of a wedge belt is measured along the pitch line, which runs along the center of the belt thickness.</a:t>
            </a:r>
            <a:endParaRPr/>
          </a:p>
          <a:p>
            <a:pPr indent="-285750" lvl="1" marL="742950" rtl="0" algn="l">
              <a:lnSpc>
                <a:spcPct val="90000"/>
              </a:lnSpc>
              <a:spcBef>
                <a:spcPts val="2400"/>
              </a:spcBef>
              <a:spcAft>
                <a:spcPts val="0"/>
              </a:spcAft>
              <a:buClr>
                <a:schemeClr val="dk1"/>
              </a:buClr>
              <a:buSzPts val="2400"/>
              <a:buChar char="–"/>
            </a:pPr>
            <a:r>
              <a:rPr lang="en-US" sz="2400"/>
              <a:t>Wedge belts come in the following widths:</a:t>
            </a:r>
            <a:endParaRPr/>
          </a:p>
          <a:p>
            <a:pPr indent="-228600" lvl="2" marL="1143000" rtl="0" algn="l">
              <a:lnSpc>
                <a:spcPct val="90000"/>
              </a:lnSpc>
              <a:spcBef>
                <a:spcPts val="1200"/>
              </a:spcBef>
              <a:spcAft>
                <a:spcPts val="0"/>
              </a:spcAft>
              <a:buClr>
                <a:schemeClr val="dk1"/>
              </a:buClr>
              <a:buSzPts val="2400"/>
              <a:buChar char="•"/>
            </a:pPr>
            <a:r>
              <a:rPr lang="en-US"/>
              <a:t>3V – 3/8-inch wide</a:t>
            </a:r>
            <a:endParaRPr/>
          </a:p>
          <a:p>
            <a:pPr indent="-228600" lvl="2" marL="1143000" rtl="0" algn="l">
              <a:lnSpc>
                <a:spcPct val="90000"/>
              </a:lnSpc>
              <a:spcBef>
                <a:spcPts val="1200"/>
              </a:spcBef>
              <a:spcAft>
                <a:spcPts val="0"/>
              </a:spcAft>
              <a:buClr>
                <a:schemeClr val="dk1"/>
              </a:buClr>
              <a:buSzPts val="2400"/>
              <a:buChar char="•"/>
            </a:pPr>
            <a:r>
              <a:rPr lang="en-US"/>
              <a:t>5V – 5/8-inch wide</a:t>
            </a:r>
            <a:endParaRPr/>
          </a:p>
          <a:p>
            <a:pPr indent="-228600" lvl="2" marL="1143000" rtl="0" algn="l">
              <a:lnSpc>
                <a:spcPct val="90000"/>
              </a:lnSpc>
              <a:spcBef>
                <a:spcPts val="1200"/>
              </a:spcBef>
              <a:spcAft>
                <a:spcPts val="0"/>
              </a:spcAft>
              <a:buClr>
                <a:schemeClr val="dk1"/>
              </a:buClr>
              <a:buSzPts val="2400"/>
              <a:buChar char="•"/>
            </a:pPr>
            <a:r>
              <a:rPr lang="en-US"/>
              <a:t>8V – 8/8-inch (or 1-inch) wide</a:t>
            </a:r>
            <a:endParaRPr/>
          </a:p>
          <a:p>
            <a:pPr indent="-342900" lvl="0" marL="342900" rtl="0" algn="l">
              <a:lnSpc>
                <a:spcPct val="90000"/>
              </a:lnSpc>
              <a:spcBef>
                <a:spcPts val="3000"/>
              </a:spcBef>
              <a:spcAft>
                <a:spcPts val="0"/>
              </a:spcAft>
              <a:buClr>
                <a:schemeClr val="dk1"/>
              </a:buClr>
              <a:buSzPts val="2400"/>
              <a:buChar char="•"/>
            </a:pPr>
            <a:r>
              <a:rPr lang="en-US" sz="2400"/>
              <a:t>Another code, called a match code, is separate from the regular belt number, and is used to match multiple belts.</a:t>
            </a:r>
            <a:endParaRPr sz="2400"/>
          </a:p>
        </p:txBody>
      </p:sp>
      <p:sp>
        <p:nvSpPr>
          <p:cNvPr id="1422" name="Google Shape;1422;p14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sp>
        <p:nvSpPr>
          <p:cNvPr id="1428" name="Google Shape;1428;p142"/>
          <p:cNvSpPr txBox="1"/>
          <p:nvPr>
            <p:ph type="title"/>
          </p:nvPr>
        </p:nvSpPr>
        <p:spPr>
          <a:xfrm>
            <a:off x="-18472" y="225432"/>
            <a:ext cx="9162472" cy="563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Double-Angle Belts</a:t>
            </a:r>
            <a:endParaRPr/>
          </a:p>
        </p:txBody>
      </p:sp>
      <p:sp>
        <p:nvSpPr>
          <p:cNvPr id="1429" name="Google Shape;1429;p142"/>
          <p:cNvSpPr txBox="1"/>
          <p:nvPr/>
        </p:nvSpPr>
        <p:spPr>
          <a:xfrm>
            <a:off x="271109" y="919769"/>
            <a:ext cx="8270725" cy="229178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200"/>
              <a:buFont typeface="Arial"/>
              <a:buNone/>
            </a:pPr>
            <a:r>
              <a:rPr lang="en-US" sz="2200">
                <a:solidFill>
                  <a:schemeClr val="dk1"/>
                </a:solidFill>
                <a:latin typeface="Calibri"/>
                <a:ea typeface="Calibri"/>
                <a:cs typeface="Calibri"/>
                <a:sym typeface="Calibri"/>
              </a:rPr>
              <a:t>Double-angle belts are used on multiple-sheave drives that cause the belt to have reverse bends that would damage standard V-belts.</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Double-angle belts are V-shaped on both sides.</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They can handle reverse bends and still transmit the required power (see below).</a:t>
            </a:r>
            <a:endParaRPr/>
          </a:p>
        </p:txBody>
      </p:sp>
      <p:grpSp>
        <p:nvGrpSpPr>
          <p:cNvPr id="1430" name="Google Shape;1430;p142"/>
          <p:cNvGrpSpPr/>
          <p:nvPr/>
        </p:nvGrpSpPr>
        <p:grpSpPr>
          <a:xfrm>
            <a:off x="2897760" y="3120114"/>
            <a:ext cx="2959048" cy="2738382"/>
            <a:chOff x="1675" y="1348"/>
            <a:chExt cx="2405" cy="2876"/>
          </a:xfrm>
        </p:grpSpPr>
        <p:pic>
          <p:nvPicPr>
            <p:cNvPr id="1431" name="Google Shape;1431;p142"/>
            <p:cNvPicPr preferRelativeResize="0"/>
            <p:nvPr/>
          </p:nvPicPr>
          <p:blipFill rotWithShape="1">
            <a:blip r:embed="rId3">
              <a:alphaModFix/>
            </a:blip>
            <a:srcRect b="0" l="0" r="0" t="0"/>
            <a:stretch/>
          </p:blipFill>
          <p:spPr>
            <a:xfrm rot="-128010">
              <a:off x="1722" y="1390"/>
              <a:ext cx="2293" cy="2592"/>
            </a:xfrm>
            <a:prstGeom prst="rect">
              <a:avLst/>
            </a:prstGeom>
            <a:noFill/>
            <a:ln>
              <a:noFill/>
            </a:ln>
          </p:spPr>
        </p:pic>
        <p:sp>
          <p:nvSpPr>
            <p:cNvPr id="1432" name="Google Shape;1432;p142"/>
            <p:cNvSpPr/>
            <p:nvPr/>
          </p:nvSpPr>
          <p:spPr>
            <a:xfrm>
              <a:off x="1728" y="4032"/>
              <a:ext cx="336" cy="1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sp>
          <p:nvSpPr>
            <p:cNvPr id="1433" name="Google Shape;1433;p142"/>
            <p:cNvSpPr/>
            <p:nvPr/>
          </p:nvSpPr>
          <p:spPr>
            <a:xfrm>
              <a:off x="3648" y="3936"/>
              <a:ext cx="432" cy="9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grpSp>
      <p:sp>
        <p:nvSpPr>
          <p:cNvPr id="1434" name="Google Shape;1434;p14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sp>
        <p:nvSpPr>
          <p:cNvPr id="1439" name="Google Shape;1439;p143"/>
          <p:cNvSpPr txBox="1"/>
          <p:nvPr>
            <p:ph type="title"/>
          </p:nvPr>
        </p:nvSpPr>
        <p:spPr>
          <a:xfrm>
            <a:off x="405250" y="129666"/>
            <a:ext cx="8229600" cy="6397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Joint Belts</a:t>
            </a:r>
            <a:endParaRPr/>
          </a:p>
        </p:txBody>
      </p:sp>
      <p:sp>
        <p:nvSpPr>
          <p:cNvPr id="1440" name="Google Shape;1440;p143"/>
          <p:cNvSpPr txBox="1"/>
          <p:nvPr>
            <p:ph idx="1" type="body"/>
          </p:nvPr>
        </p:nvSpPr>
        <p:spPr>
          <a:xfrm>
            <a:off x="323385" y="886817"/>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200"/>
              <a:buChar char="•"/>
            </a:pPr>
            <a:r>
              <a:rPr lang="en-US" sz="2200"/>
              <a:t>Joined belts (see below) are standard or wedge V-belts that have a common back that joins them.</a:t>
            </a:r>
            <a:endParaRPr/>
          </a:p>
          <a:p>
            <a:pPr indent="-285750" lvl="1" marL="742950" rtl="0" algn="l">
              <a:spcBef>
                <a:spcPts val="440"/>
              </a:spcBef>
              <a:spcAft>
                <a:spcPts val="0"/>
              </a:spcAft>
              <a:buClr>
                <a:srgbClr val="003300"/>
              </a:buClr>
              <a:buSzPts val="2200"/>
              <a:buFont typeface="Arial Narrow"/>
              <a:buChar char="–"/>
            </a:pPr>
            <a:r>
              <a:rPr lang="en-US" sz="2200">
                <a:latin typeface="Arial Narrow"/>
                <a:ea typeface="Arial Narrow"/>
                <a:cs typeface="Arial Narrow"/>
                <a:sym typeface="Arial Narrow"/>
              </a:rPr>
              <a:t>They are used to provide extra stability on applications that experience severe shock loads.</a:t>
            </a:r>
            <a:endParaRPr/>
          </a:p>
          <a:p>
            <a:pPr indent="-285750" lvl="1" marL="742950" rtl="0" algn="l">
              <a:spcBef>
                <a:spcPts val="440"/>
              </a:spcBef>
              <a:spcAft>
                <a:spcPts val="0"/>
              </a:spcAft>
              <a:buClr>
                <a:srgbClr val="003300"/>
              </a:buClr>
              <a:buSzPts val="2200"/>
              <a:buFont typeface="Arial Narrow"/>
              <a:buChar char="–"/>
            </a:pPr>
            <a:r>
              <a:rPr lang="en-US" sz="2200">
                <a:latin typeface="Arial Narrow"/>
                <a:ea typeface="Arial Narrow"/>
                <a:cs typeface="Arial Narrow"/>
                <a:sym typeface="Arial Narrow"/>
              </a:rPr>
              <a:t>They do this by preventing the belts from turning over in the sheaves.</a:t>
            </a:r>
            <a:endParaRPr/>
          </a:p>
          <a:p>
            <a:pPr indent="-285750" lvl="1" marL="742950" rtl="0" algn="l">
              <a:spcBef>
                <a:spcPts val="440"/>
              </a:spcBef>
              <a:spcAft>
                <a:spcPts val="0"/>
              </a:spcAft>
              <a:buClr>
                <a:srgbClr val="003300"/>
              </a:buClr>
              <a:buSzPts val="2200"/>
              <a:buFont typeface="Arial Narrow"/>
              <a:buChar char="–"/>
            </a:pPr>
            <a:r>
              <a:rPr lang="en-US" sz="2200">
                <a:latin typeface="Arial Narrow"/>
                <a:ea typeface="Arial Narrow"/>
                <a:cs typeface="Arial Narrow"/>
                <a:sym typeface="Arial Narrow"/>
              </a:rPr>
              <a:t>The extra support of the common back also helps keep all the belts in the multiple series the same length.</a:t>
            </a:r>
            <a:endParaRPr/>
          </a:p>
          <a:p>
            <a:pPr indent="-139700" lvl="0" marL="342900" rtl="0" algn="l">
              <a:spcBef>
                <a:spcPts val="640"/>
              </a:spcBef>
              <a:spcAft>
                <a:spcPts val="0"/>
              </a:spcAft>
              <a:buClr>
                <a:schemeClr val="dk1"/>
              </a:buClr>
              <a:buSzPts val="3200"/>
              <a:buNone/>
            </a:pPr>
            <a:r>
              <a:t/>
            </a:r>
            <a:endParaRPr/>
          </a:p>
        </p:txBody>
      </p:sp>
      <p:grpSp>
        <p:nvGrpSpPr>
          <p:cNvPr id="1441" name="Google Shape;1441;p143"/>
          <p:cNvGrpSpPr/>
          <p:nvPr/>
        </p:nvGrpSpPr>
        <p:grpSpPr>
          <a:xfrm>
            <a:off x="5054374" y="3526678"/>
            <a:ext cx="1778876" cy="2455912"/>
            <a:chOff x="2953" y="952"/>
            <a:chExt cx="2676" cy="3280"/>
          </a:xfrm>
        </p:grpSpPr>
        <p:pic>
          <p:nvPicPr>
            <p:cNvPr id="1442" name="Google Shape;1442;p143"/>
            <p:cNvPicPr preferRelativeResize="0"/>
            <p:nvPr/>
          </p:nvPicPr>
          <p:blipFill rotWithShape="1">
            <a:blip r:embed="rId3">
              <a:alphaModFix/>
            </a:blip>
            <a:srcRect b="0" l="0" r="0" t="0"/>
            <a:stretch/>
          </p:blipFill>
          <p:spPr>
            <a:xfrm rot="-156405">
              <a:off x="3024" y="1008"/>
              <a:ext cx="2535" cy="3168"/>
            </a:xfrm>
            <a:prstGeom prst="rect">
              <a:avLst/>
            </a:prstGeom>
            <a:noFill/>
            <a:ln>
              <a:noFill/>
            </a:ln>
          </p:spPr>
        </p:pic>
        <p:sp>
          <p:nvSpPr>
            <p:cNvPr id="1443" name="Google Shape;1443;p143"/>
            <p:cNvSpPr/>
            <p:nvPr/>
          </p:nvSpPr>
          <p:spPr>
            <a:xfrm>
              <a:off x="3072" y="4032"/>
              <a:ext cx="336" cy="1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sp>
          <p:nvSpPr>
            <p:cNvPr id="1444" name="Google Shape;1444;p143"/>
            <p:cNvSpPr/>
            <p:nvPr/>
          </p:nvSpPr>
          <p:spPr>
            <a:xfrm>
              <a:off x="5088" y="3888"/>
              <a:ext cx="432" cy="9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grpSp>
      <p:sp>
        <p:nvSpPr>
          <p:cNvPr id="1445" name="Google Shape;1445;p14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9" name="Shape 1449"/>
        <p:cNvGrpSpPr/>
        <p:nvPr/>
      </p:nvGrpSpPr>
      <p:grpSpPr>
        <a:xfrm>
          <a:off x="0" y="0"/>
          <a:ext cx="0" cy="0"/>
          <a:chOff x="0" y="0"/>
          <a:chExt cx="0" cy="0"/>
        </a:xfrm>
      </p:grpSpPr>
      <p:sp>
        <p:nvSpPr>
          <p:cNvPr id="1450" name="Google Shape;1450;p144"/>
          <p:cNvSpPr txBox="1"/>
          <p:nvPr>
            <p:ph type="title"/>
          </p:nvPr>
        </p:nvSpPr>
        <p:spPr>
          <a:xfrm>
            <a:off x="323385" y="107370"/>
            <a:ext cx="8229600" cy="695518"/>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Notched Belts</a:t>
            </a:r>
            <a:endParaRPr/>
          </a:p>
        </p:txBody>
      </p:sp>
      <p:sp>
        <p:nvSpPr>
          <p:cNvPr id="1451" name="Google Shape;1451;p144"/>
          <p:cNvSpPr txBox="1"/>
          <p:nvPr>
            <p:ph idx="1" type="body"/>
          </p:nvPr>
        </p:nvSpPr>
        <p:spPr>
          <a:xfrm>
            <a:off x="323385" y="976062"/>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200"/>
              <a:buChar char="•"/>
            </a:pPr>
            <a:r>
              <a:rPr lang="en-US" sz="2200"/>
              <a:t>Notched belts (see below) are V-belts that have notches along the inner surface.</a:t>
            </a:r>
            <a:endParaRPr/>
          </a:p>
          <a:p>
            <a:pPr indent="-285750" lvl="1" marL="742950" rtl="0" algn="l">
              <a:spcBef>
                <a:spcPts val="440"/>
              </a:spcBef>
              <a:spcAft>
                <a:spcPts val="0"/>
              </a:spcAft>
              <a:buClr>
                <a:schemeClr val="dk1"/>
              </a:buClr>
              <a:buSzPts val="2200"/>
              <a:buChar char="–"/>
            </a:pPr>
            <a:r>
              <a:rPr lang="en-US" sz="2200"/>
              <a:t>The notches allow for more bend in the belt and relieve some of the bending stress.</a:t>
            </a:r>
            <a:endParaRPr/>
          </a:p>
          <a:p>
            <a:pPr indent="-285750" lvl="1" marL="742950" rtl="0" algn="l">
              <a:spcBef>
                <a:spcPts val="440"/>
              </a:spcBef>
              <a:spcAft>
                <a:spcPts val="0"/>
              </a:spcAft>
              <a:buClr>
                <a:schemeClr val="dk1"/>
              </a:buClr>
              <a:buSzPts val="2200"/>
              <a:buChar char="–"/>
            </a:pPr>
            <a:r>
              <a:rPr lang="en-US" sz="2200"/>
              <a:t>Notched belts are used on applications in which the sheaves are very small.</a:t>
            </a:r>
            <a:endParaRPr/>
          </a:p>
          <a:p>
            <a:pPr indent="-203200" lvl="0" marL="342900" rtl="0" algn="l">
              <a:spcBef>
                <a:spcPts val="440"/>
              </a:spcBef>
              <a:spcAft>
                <a:spcPts val="0"/>
              </a:spcAft>
              <a:buClr>
                <a:schemeClr val="dk1"/>
              </a:buClr>
              <a:buSzPts val="2200"/>
              <a:buNone/>
            </a:pPr>
            <a:r>
              <a:t/>
            </a:r>
            <a:endParaRPr sz="2200"/>
          </a:p>
        </p:txBody>
      </p:sp>
      <p:grpSp>
        <p:nvGrpSpPr>
          <p:cNvPr id="1452" name="Google Shape;1452;p144"/>
          <p:cNvGrpSpPr/>
          <p:nvPr/>
        </p:nvGrpSpPr>
        <p:grpSpPr>
          <a:xfrm>
            <a:off x="3006862" y="4740040"/>
            <a:ext cx="3584122" cy="1251901"/>
            <a:chOff x="914" y="1555"/>
            <a:chExt cx="4414" cy="2692"/>
          </a:xfrm>
        </p:grpSpPr>
        <p:pic>
          <p:nvPicPr>
            <p:cNvPr id="1453" name="Google Shape;1453;p144"/>
            <p:cNvPicPr preferRelativeResize="0"/>
            <p:nvPr/>
          </p:nvPicPr>
          <p:blipFill rotWithShape="1">
            <a:blip r:embed="rId3">
              <a:alphaModFix/>
            </a:blip>
            <a:srcRect b="0" l="0" r="0" t="0"/>
            <a:stretch/>
          </p:blipFill>
          <p:spPr>
            <a:xfrm rot="-130735">
              <a:off x="961" y="1636"/>
              <a:ext cx="4321" cy="2530"/>
            </a:xfrm>
            <a:prstGeom prst="rect">
              <a:avLst/>
            </a:prstGeom>
            <a:noFill/>
            <a:ln>
              <a:noFill/>
            </a:ln>
          </p:spPr>
        </p:pic>
        <p:sp>
          <p:nvSpPr>
            <p:cNvPr id="1454" name="Google Shape;1454;p144"/>
            <p:cNvSpPr/>
            <p:nvPr/>
          </p:nvSpPr>
          <p:spPr>
            <a:xfrm>
              <a:off x="960" y="3936"/>
              <a:ext cx="816" cy="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sp>
          <p:nvSpPr>
            <p:cNvPr id="1455" name="Google Shape;1455;p144"/>
            <p:cNvSpPr/>
            <p:nvPr/>
          </p:nvSpPr>
          <p:spPr>
            <a:xfrm>
              <a:off x="4560" y="3648"/>
              <a:ext cx="672" cy="1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grpSp>
      <p:grpSp>
        <p:nvGrpSpPr>
          <p:cNvPr id="1456" name="Google Shape;1456;p144"/>
          <p:cNvGrpSpPr/>
          <p:nvPr/>
        </p:nvGrpSpPr>
        <p:grpSpPr>
          <a:xfrm>
            <a:off x="2168432" y="3235057"/>
            <a:ext cx="4911119" cy="2702443"/>
            <a:chOff x="914" y="1555"/>
            <a:chExt cx="4414" cy="2692"/>
          </a:xfrm>
        </p:grpSpPr>
        <p:pic>
          <p:nvPicPr>
            <p:cNvPr id="1457" name="Google Shape;1457;p144"/>
            <p:cNvPicPr preferRelativeResize="0"/>
            <p:nvPr/>
          </p:nvPicPr>
          <p:blipFill rotWithShape="1">
            <a:blip r:embed="rId3">
              <a:alphaModFix/>
            </a:blip>
            <a:srcRect b="0" l="0" r="0" t="0"/>
            <a:stretch/>
          </p:blipFill>
          <p:spPr>
            <a:xfrm rot="-130735">
              <a:off x="961" y="1636"/>
              <a:ext cx="4321" cy="2530"/>
            </a:xfrm>
            <a:prstGeom prst="rect">
              <a:avLst/>
            </a:prstGeom>
            <a:noFill/>
            <a:ln>
              <a:noFill/>
            </a:ln>
          </p:spPr>
        </p:pic>
        <p:sp>
          <p:nvSpPr>
            <p:cNvPr id="1458" name="Google Shape;1458;p144"/>
            <p:cNvSpPr/>
            <p:nvPr/>
          </p:nvSpPr>
          <p:spPr>
            <a:xfrm>
              <a:off x="960" y="3936"/>
              <a:ext cx="816" cy="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sp>
          <p:nvSpPr>
            <p:cNvPr id="1459" name="Google Shape;1459;p144"/>
            <p:cNvSpPr/>
            <p:nvPr/>
          </p:nvSpPr>
          <p:spPr>
            <a:xfrm>
              <a:off x="4560" y="3648"/>
              <a:ext cx="672" cy="1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grpSp>
      <p:sp>
        <p:nvSpPr>
          <p:cNvPr id="1460" name="Google Shape;1460;p14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5" name="Shape 1465"/>
        <p:cNvGrpSpPr/>
        <p:nvPr/>
      </p:nvGrpSpPr>
      <p:grpSpPr>
        <a:xfrm>
          <a:off x="0" y="0"/>
          <a:ext cx="0" cy="0"/>
          <a:chOff x="0" y="0"/>
          <a:chExt cx="0" cy="0"/>
        </a:xfrm>
      </p:grpSpPr>
      <p:sp>
        <p:nvSpPr>
          <p:cNvPr id="1466" name="Google Shape;1466;p145"/>
          <p:cNvSpPr txBox="1"/>
          <p:nvPr>
            <p:ph type="title"/>
          </p:nvPr>
        </p:nvSpPr>
        <p:spPr>
          <a:xfrm>
            <a:off x="0" y="44998"/>
            <a:ext cx="9144000" cy="81438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Synchronous Belts </a:t>
            </a:r>
            <a:endParaRPr sz="4000"/>
          </a:p>
        </p:txBody>
      </p:sp>
      <p:sp>
        <p:nvSpPr>
          <p:cNvPr id="1467" name="Google Shape;1467;p145"/>
          <p:cNvSpPr txBox="1"/>
          <p:nvPr/>
        </p:nvSpPr>
        <p:spPr>
          <a:xfrm>
            <a:off x="152399" y="859386"/>
            <a:ext cx="8913541" cy="56388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Synchronous (timing), belts are used as a standard method of power transmission.</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They have teeth molded into them and are used to synchronize, (time) the action of pulleys and related devices as the action of the teeth and the toothed pulleys prevents the belt from slipping.</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The two types of synchronous belts are the single-sided and dual-sided.</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The single-sided synchronous belt has teeth on one side only, and it rims on the outside of toothed pulleys.</a:t>
            </a:r>
            <a:endParaRPr/>
          </a:p>
          <a:p>
            <a:pPr indent="-285750" lvl="1" marL="742950" marR="0" rtl="0" algn="l">
              <a:spcBef>
                <a:spcPts val="400"/>
              </a:spcBef>
              <a:spcAft>
                <a:spcPts val="0"/>
              </a:spcAft>
              <a:buClr>
                <a:srgbClr val="003300"/>
              </a:buClr>
              <a:buSzPts val="2000"/>
              <a:buFont typeface="Arial"/>
              <a:buChar char="–"/>
            </a:pPr>
            <a:r>
              <a:rPr b="0" i="0" lang="en-US" sz="2000" u="none" cap="none" strike="noStrike">
                <a:solidFill>
                  <a:schemeClr val="dk1"/>
                </a:solidFill>
                <a:latin typeface="Arial Narrow"/>
                <a:ea typeface="Arial Narrow"/>
                <a:cs typeface="Arial Narrow"/>
                <a:sym typeface="Arial Narrow"/>
              </a:rPr>
              <a:t>It is the most common type of timing belt.</a:t>
            </a:r>
            <a:endParaRPr/>
          </a:p>
          <a:p>
            <a:pPr indent="-285750" lvl="1" marL="742950" marR="0" rtl="0" algn="l">
              <a:spcBef>
                <a:spcPts val="400"/>
              </a:spcBef>
              <a:spcAft>
                <a:spcPts val="0"/>
              </a:spcAft>
              <a:buClr>
                <a:srgbClr val="003300"/>
              </a:buClr>
              <a:buSzPts val="2000"/>
              <a:buFont typeface="Arial"/>
              <a:buChar char="–"/>
            </a:pPr>
            <a:r>
              <a:rPr b="0" i="0" lang="en-US" sz="2000" u="none" cap="none" strike="noStrike">
                <a:solidFill>
                  <a:schemeClr val="dk1"/>
                </a:solidFill>
                <a:latin typeface="Arial Narrow"/>
                <a:ea typeface="Arial Narrow"/>
                <a:cs typeface="Arial Narrow"/>
                <a:sym typeface="Arial Narrow"/>
              </a:rPr>
              <a:t>.</a:t>
            </a:r>
            <a:endParaRPr b="0" i="0" sz="2000" u="none" cap="none" strike="noStrike">
              <a:solidFill>
                <a:schemeClr val="dk1"/>
              </a:solidFill>
              <a:latin typeface="Arial Narrow"/>
              <a:ea typeface="Arial Narrow"/>
              <a:cs typeface="Arial Narrow"/>
              <a:sym typeface="Arial Narrow"/>
            </a:endParaRPr>
          </a:p>
          <a:p>
            <a:pPr indent="-266700" lvl="0" marL="342900" marR="0" rtl="0" algn="l">
              <a:spcBef>
                <a:spcPts val="24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209550" lvl="1" marL="742950" marR="0" rtl="0" algn="l">
              <a:spcBef>
                <a:spcPts val="24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p:txBody>
      </p:sp>
      <p:pic>
        <p:nvPicPr>
          <p:cNvPr id="1468" name="Google Shape;1468;p145"/>
          <p:cNvPicPr preferRelativeResize="0"/>
          <p:nvPr/>
        </p:nvPicPr>
        <p:blipFill rotWithShape="1">
          <a:blip r:embed="rId3">
            <a:alphaModFix/>
          </a:blip>
          <a:srcRect b="0" l="0" r="0" t="0"/>
          <a:stretch/>
        </p:blipFill>
        <p:spPr>
          <a:xfrm>
            <a:off x="1270898" y="4116920"/>
            <a:ext cx="4055599" cy="1781175"/>
          </a:xfrm>
          <a:prstGeom prst="rect">
            <a:avLst/>
          </a:prstGeom>
          <a:noFill/>
          <a:ln>
            <a:noFill/>
          </a:ln>
        </p:spPr>
      </p:pic>
      <p:pic>
        <p:nvPicPr>
          <p:cNvPr id="1469" name="Google Shape;1469;p145"/>
          <p:cNvPicPr preferRelativeResize="0"/>
          <p:nvPr/>
        </p:nvPicPr>
        <p:blipFill rotWithShape="1">
          <a:blip r:embed="rId4">
            <a:alphaModFix/>
          </a:blip>
          <a:srcRect b="11755" l="0" r="0" t="0"/>
          <a:stretch/>
        </p:blipFill>
        <p:spPr>
          <a:xfrm>
            <a:off x="6168016" y="3361309"/>
            <a:ext cx="2056405" cy="2771752"/>
          </a:xfrm>
          <a:prstGeom prst="rect">
            <a:avLst/>
          </a:prstGeom>
          <a:noFill/>
          <a:ln>
            <a:noFill/>
          </a:ln>
        </p:spPr>
      </p:pic>
      <p:sp>
        <p:nvSpPr>
          <p:cNvPr id="1470" name="Google Shape;1470;p145"/>
          <p:cNvSpPr txBox="1"/>
          <p:nvPr/>
        </p:nvSpPr>
        <p:spPr>
          <a:xfrm>
            <a:off x="679227" y="5230533"/>
            <a:ext cx="3124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Single-sided Synchronous Belt</a:t>
            </a:r>
            <a:endParaRPr sz="1800">
              <a:solidFill>
                <a:schemeClr val="dk1"/>
              </a:solidFill>
              <a:latin typeface="Calibri"/>
              <a:ea typeface="Calibri"/>
              <a:cs typeface="Calibri"/>
              <a:sym typeface="Calibri"/>
            </a:endParaRPr>
          </a:p>
        </p:txBody>
      </p:sp>
      <p:sp>
        <p:nvSpPr>
          <p:cNvPr id="1471" name="Google Shape;1471;p14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sp>
        <p:nvSpPr>
          <p:cNvPr id="1477" name="Google Shape;1477;p146"/>
          <p:cNvSpPr txBox="1"/>
          <p:nvPr>
            <p:ph type="title"/>
          </p:nvPr>
        </p:nvSpPr>
        <p:spPr>
          <a:xfrm>
            <a:off x="0" y="0"/>
            <a:ext cx="9144000" cy="751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Installing Belt Drives </a:t>
            </a:r>
            <a:endParaRPr sz="3600"/>
          </a:p>
        </p:txBody>
      </p:sp>
      <p:sp>
        <p:nvSpPr>
          <p:cNvPr id="1478" name="Google Shape;1478;p146"/>
          <p:cNvSpPr txBox="1"/>
          <p:nvPr/>
        </p:nvSpPr>
        <p:spPr>
          <a:xfrm>
            <a:off x="0" y="791313"/>
            <a:ext cx="9017876" cy="54864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Belt drives are designed to give many hours of service.</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Service life of belt drives depends on the quality of materials used to manufacture the belts and the proper installation and maintenance of the drives.</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Belt drive failure can often be traced to improper installation procedures.</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The most frequent cause of drive failure is excessive misalignment.</a:t>
            </a:r>
            <a:endParaRPr/>
          </a:p>
          <a:p>
            <a:pPr indent="-228600" lvl="2" marL="114300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The basic types of misalignment are angular, parallel, and sheave groove.</a:t>
            </a:r>
            <a:endParaRPr/>
          </a:p>
          <a:p>
            <a:pPr indent="-228600" lvl="2" marL="114300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The figure on the following slide shows several types of misalignment.</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Another cause of premature failure is improper belt tension.</a:t>
            </a:r>
            <a:endParaRPr/>
          </a:p>
          <a:p>
            <a:pPr indent="-228600" lvl="2" marL="114300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All belts should be tensioned according to the manufacturer’s instructions.</a:t>
            </a:r>
            <a:endParaRPr/>
          </a:p>
        </p:txBody>
      </p:sp>
      <p:grpSp>
        <p:nvGrpSpPr>
          <p:cNvPr id="1479" name="Google Shape;1479;p146"/>
          <p:cNvGrpSpPr/>
          <p:nvPr/>
        </p:nvGrpSpPr>
        <p:grpSpPr>
          <a:xfrm>
            <a:off x="2007386" y="3862541"/>
            <a:ext cx="5685705" cy="2301129"/>
            <a:chOff x="122" y="629"/>
            <a:chExt cx="5469" cy="3519"/>
          </a:xfrm>
        </p:grpSpPr>
        <p:pic>
          <p:nvPicPr>
            <p:cNvPr id="1480" name="Google Shape;1480;p146"/>
            <p:cNvPicPr preferRelativeResize="0"/>
            <p:nvPr/>
          </p:nvPicPr>
          <p:blipFill rotWithShape="1">
            <a:blip r:embed="rId3">
              <a:alphaModFix/>
            </a:blip>
            <a:srcRect b="0" l="0" r="0" t="0"/>
            <a:stretch/>
          </p:blipFill>
          <p:spPr>
            <a:xfrm rot="-152638">
              <a:off x="192" y="746"/>
              <a:ext cx="5328" cy="3286"/>
            </a:xfrm>
            <a:prstGeom prst="rect">
              <a:avLst/>
            </a:prstGeom>
            <a:noFill/>
            <a:ln>
              <a:noFill/>
            </a:ln>
          </p:spPr>
        </p:pic>
        <p:sp>
          <p:nvSpPr>
            <p:cNvPr id="1481" name="Google Shape;1481;p146"/>
            <p:cNvSpPr/>
            <p:nvPr/>
          </p:nvSpPr>
          <p:spPr>
            <a:xfrm>
              <a:off x="5040" y="3840"/>
              <a:ext cx="480" cy="9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Arial"/>
                <a:ea typeface="Arial"/>
                <a:cs typeface="Arial"/>
                <a:sym typeface="Arial"/>
              </a:endParaRPr>
            </a:p>
          </p:txBody>
        </p:sp>
      </p:grpSp>
      <p:sp>
        <p:nvSpPr>
          <p:cNvPr id="1482" name="Google Shape;1482;p14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sp>
        <p:nvSpPr>
          <p:cNvPr id="1488" name="Google Shape;1488;p147"/>
          <p:cNvSpPr txBox="1"/>
          <p:nvPr>
            <p:ph type="title"/>
          </p:nvPr>
        </p:nvSpPr>
        <p:spPr>
          <a:xfrm>
            <a:off x="0" y="71526"/>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n-US" sz="3600"/>
              <a:t>Sheave Alignment</a:t>
            </a:r>
            <a:endParaRPr sz="3600"/>
          </a:p>
        </p:txBody>
      </p:sp>
      <p:sp>
        <p:nvSpPr>
          <p:cNvPr id="1489" name="Google Shape;1489;p147"/>
          <p:cNvSpPr txBox="1"/>
          <p:nvPr>
            <p:ph idx="1" type="body"/>
          </p:nvPr>
        </p:nvSpPr>
        <p:spPr>
          <a:xfrm>
            <a:off x="457200" y="1223559"/>
            <a:ext cx="8229600" cy="67944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Straight Edge System 					Laser</a:t>
            </a:r>
            <a:endParaRPr sz="2800"/>
          </a:p>
        </p:txBody>
      </p:sp>
      <p:pic>
        <p:nvPicPr>
          <p:cNvPr descr="http://www.flowcontrolnetwork.com/ext/resources/files/assets/images/Issue%20Articles/FC-1111-FC_Fig6.jpg" id="1490" name="Google Shape;1490;p147"/>
          <p:cNvPicPr preferRelativeResize="0"/>
          <p:nvPr/>
        </p:nvPicPr>
        <p:blipFill rotWithShape="1">
          <a:blip r:embed="rId3">
            <a:alphaModFix/>
          </a:blip>
          <a:srcRect b="0" l="0" r="0" t="0"/>
          <a:stretch/>
        </p:blipFill>
        <p:spPr>
          <a:xfrm>
            <a:off x="495300" y="1752599"/>
            <a:ext cx="3810000" cy="3657601"/>
          </a:xfrm>
          <a:prstGeom prst="rect">
            <a:avLst/>
          </a:prstGeom>
          <a:noFill/>
          <a:ln>
            <a:noFill/>
          </a:ln>
        </p:spPr>
      </p:pic>
      <p:pic>
        <p:nvPicPr>
          <p:cNvPr descr="https://www.lasertoolsco.com/images/MiningandTunneling/L80-Sheave-Alignment-Laser-large.jpg" id="1491" name="Google Shape;1491;p147"/>
          <p:cNvPicPr preferRelativeResize="0"/>
          <p:nvPr/>
        </p:nvPicPr>
        <p:blipFill rotWithShape="1">
          <a:blip r:embed="rId4">
            <a:alphaModFix/>
          </a:blip>
          <a:srcRect b="0" l="0" r="0" t="0"/>
          <a:stretch/>
        </p:blipFill>
        <p:spPr>
          <a:xfrm>
            <a:off x="5158196" y="2051396"/>
            <a:ext cx="3768587" cy="2971800"/>
          </a:xfrm>
          <a:prstGeom prst="rect">
            <a:avLst/>
          </a:prstGeom>
          <a:noFill/>
          <a:ln>
            <a:noFill/>
          </a:ln>
          <a:effectLst>
            <a:outerShdw blurRad="76200" rotWithShape="0" algn="tl" dir="2700000" dist="114300">
              <a:srgbClr val="000000"/>
            </a:outerShdw>
          </a:effectLst>
        </p:spPr>
      </p:pic>
      <p:sp>
        <p:nvSpPr>
          <p:cNvPr id="1492" name="Google Shape;1492;p14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p148"/>
          <p:cNvSpPr txBox="1"/>
          <p:nvPr>
            <p:ph type="title"/>
          </p:nvPr>
        </p:nvSpPr>
        <p:spPr>
          <a:xfrm>
            <a:off x="0" y="192089"/>
            <a:ext cx="9144000" cy="5635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600"/>
              <a:buFont typeface="Calibri"/>
              <a:buNone/>
            </a:pPr>
            <a:r>
              <a:rPr lang="en-US" sz="3600"/>
              <a:t>Installing &amp; Aligning V Belts</a:t>
            </a:r>
            <a:endParaRPr sz="3600"/>
          </a:p>
        </p:txBody>
      </p:sp>
      <p:sp>
        <p:nvSpPr>
          <p:cNvPr id="1499" name="Google Shape;1499;p148"/>
          <p:cNvSpPr txBox="1"/>
          <p:nvPr>
            <p:ph idx="1" type="body"/>
          </p:nvPr>
        </p:nvSpPr>
        <p:spPr>
          <a:xfrm>
            <a:off x="92926" y="800100"/>
            <a:ext cx="8248186" cy="5403474"/>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Never force a belt on with a pry bar or run on the belt by jogging the motor </a:t>
            </a:r>
            <a:endParaRPr/>
          </a:p>
          <a:p>
            <a:pPr indent="-342900" lvl="0" marL="342900" rtl="0" algn="l">
              <a:spcBef>
                <a:spcPts val="480"/>
              </a:spcBef>
              <a:spcAft>
                <a:spcPts val="0"/>
              </a:spcAft>
              <a:buClr>
                <a:schemeClr val="dk1"/>
              </a:buClr>
              <a:buSzPts val="2400"/>
              <a:buChar char="•"/>
            </a:pPr>
            <a:r>
              <a:rPr lang="en-US" sz="2400"/>
              <a:t>The  center distance should always be reduced so the belt can be slipped on by hand </a:t>
            </a:r>
            <a:endParaRPr/>
          </a:p>
          <a:p>
            <a:pPr indent="-342900" lvl="0" marL="342900" rtl="0" algn="l">
              <a:spcBef>
                <a:spcPts val="480"/>
              </a:spcBef>
              <a:spcAft>
                <a:spcPts val="0"/>
              </a:spcAft>
              <a:buClr>
                <a:schemeClr val="dk1"/>
              </a:buClr>
              <a:buSzPts val="2400"/>
              <a:buChar char="•"/>
            </a:pPr>
            <a:r>
              <a:rPr lang="en-US" sz="2400"/>
              <a:t>Align the belt and check after running</a:t>
            </a:r>
            <a:endParaRPr sz="2400"/>
          </a:p>
          <a:p>
            <a:pPr indent="-342900" lvl="0" marL="342900" rtl="0" algn="l">
              <a:spcBef>
                <a:spcPts val="480"/>
              </a:spcBef>
              <a:spcAft>
                <a:spcPts val="0"/>
              </a:spcAft>
              <a:buClr>
                <a:schemeClr val="dk1"/>
              </a:buClr>
              <a:buSzPts val="2400"/>
              <a:buChar char="•"/>
            </a:pPr>
            <a:r>
              <a:rPr lang="en-US" sz="2400"/>
              <a:t>Tighten to  correct tension (ideally to lowest manufacturers recommended specification without slippage)</a:t>
            </a:r>
            <a:endParaRPr/>
          </a:p>
          <a:p>
            <a:pPr indent="-342900" lvl="0" marL="342900" rtl="0" algn="l">
              <a:spcBef>
                <a:spcPts val="480"/>
              </a:spcBef>
              <a:spcAft>
                <a:spcPts val="0"/>
              </a:spcAft>
              <a:buClr>
                <a:schemeClr val="dk1"/>
              </a:buClr>
              <a:buSzPts val="2400"/>
              <a:buChar char="•"/>
            </a:pPr>
            <a:r>
              <a:rPr lang="en-US" sz="2400"/>
              <a:t>Install belt guards</a:t>
            </a:r>
            <a:endParaRPr sz="2400"/>
          </a:p>
          <a:p>
            <a:pPr indent="-342900" lvl="0" marL="342900" rtl="0" algn="l">
              <a:spcBef>
                <a:spcPts val="480"/>
              </a:spcBef>
              <a:spcAft>
                <a:spcPts val="0"/>
              </a:spcAft>
              <a:buClr>
                <a:schemeClr val="dk1"/>
              </a:buClr>
              <a:buSzPts val="2400"/>
              <a:buChar char="•"/>
            </a:pPr>
            <a:r>
              <a:rPr lang="en-US" sz="2400"/>
              <a:t>Recheck after 24 to 48 hours of operation</a:t>
            </a:r>
            <a:endParaRPr sz="2400"/>
          </a:p>
          <a:p>
            <a:pPr indent="-241300" lvl="0" marL="342900" rtl="0" algn="l">
              <a:spcBef>
                <a:spcPts val="320"/>
              </a:spcBef>
              <a:spcAft>
                <a:spcPts val="0"/>
              </a:spcAft>
              <a:buClr>
                <a:schemeClr val="dk1"/>
              </a:buClr>
              <a:buSzPts val="1600"/>
              <a:buNone/>
            </a:pPr>
            <a:r>
              <a:t/>
            </a:r>
            <a:endParaRPr sz="1600"/>
          </a:p>
          <a:p>
            <a:pPr indent="0" lvl="0" marL="0" rtl="0" algn="l">
              <a:spcBef>
                <a:spcPts val="320"/>
              </a:spcBef>
              <a:spcAft>
                <a:spcPts val="0"/>
              </a:spcAft>
              <a:buClr>
                <a:schemeClr val="dk1"/>
              </a:buClr>
              <a:buSzPts val="1600"/>
              <a:buNone/>
            </a:pPr>
            <a:r>
              <a:t/>
            </a:r>
            <a:endParaRPr sz="1600"/>
          </a:p>
          <a:p>
            <a:pPr indent="-241300" lvl="0" marL="342900" rtl="0" algn="l">
              <a:spcBef>
                <a:spcPts val="320"/>
              </a:spcBef>
              <a:spcAft>
                <a:spcPts val="0"/>
              </a:spcAft>
              <a:buClr>
                <a:schemeClr val="dk1"/>
              </a:buClr>
              <a:buSzPts val="1600"/>
              <a:buNone/>
            </a:pPr>
            <a:r>
              <a:t/>
            </a:r>
            <a:endParaRPr sz="1600"/>
          </a:p>
        </p:txBody>
      </p:sp>
      <p:sp>
        <p:nvSpPr>
          <p:cNvPr id="1500" name="Google Shape;1500;p14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4" name="Shape 1504"/>
        <p:cNvGrpSpPr/>
        <p:nvPr/>
      </p:nvGrpSpPr>
      <p:grpSpPr>
        <a:xfrm>
          <a:off x="0" y="0"/>
          <a:ext cx="0" cy="0"/>
          <a:chOff x="0" y="0"/>
          <a:chExt cx="0" cy="0"/>
        </a:xfrm>
      </p:grpSpPr>
      <p:pic>
        <p:nvPicPr>
          <p:cNvPr id="1505" name="Google Shape;1505;p149"/>
          <p:cNvPicPr preferRelativeResize="0"/>
          <p:nvPr>
            <p:ph idx="1" type="body"/>
          </p:nvPr>
        </p:nvPicPr>
        <p:blipFill rotWithShape="1">
          <a:blip r:embed="rId3">
            <a:alphaModFix/>
          </a:blip>
          <a:srcRect b="0" l="0" r="0" t="0"/>
          <a:stretch/>
        </p:blipFill>
        <p:spPr>
          <a:xfrm>
            <a:off x="1059367" y="250686"/>
            <a:ext cx="2821258" cy="5909096"/>
          </a:xfrm>
          <a:prstGeom prst="rect">
            <a:avLst/>
          </a:prstGeom>
          <a:noFill/>
          <a:ln>
            <a:noFill/>
          </a:ln>
        </p:spPr>
      </p:pic>
      <p:pic>
        <p:nvPicPr>
          <p:cNvPr id="1506" name="Google Shape;1506;p149"/>
          <p:cNvPicPr preferRelativeResize="0"/>
          <p:nvPr/>
        </p:nvPicPr>
        <p:blipFill rotWithShape="1">
          <a:blip r:embed="rId4">
            <a:alphaModFix/>
          </a:blip>
          <a:srcRect b="0" l="0" r="0" t="0"/>
          <a:stretch/>
        </p:blipFill>
        <p:spPr>
          <a:xfrm>
            <a:off x="4951141" y="231590"/>
            <a:ext cx="2888165" cy="5928192"/>
          </a:xfrm>
          <a:prstGeom prst="rect">
            <a:avLst/>
          </a:prstGeom>
          <a:noFill/>
          <a:ln>
            <a:noFill/>
          </a:ln>
        </p:spPr>
      </p:pic>
      <p:sp>
        <p:nvSpPr>
          <p:cNvPr id="1507" name="Google Shape;1507;p14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2" name="Shape 1512"/>
        <p:cNvGrpSpPr/>
        <p:nvPr/>
      </p:nvGrpSpPr>
      <p:grpSpPr>
        <a:xfrm>
          <a:off x="0" y="0"/>
          <a:ext cx="0" cy="0"/>
          <a:chOff x="0" y="0"/>
          <a:chExt cx="0" cy="0"/>
        </a:xfrm>
      </p:grpSpPr>
      <p:sp>
        <p:nvSpPr>
          <p:cNvPr id="1513" name="Google Shape;1513;p150"/>
          <p:cNvSpPr txBox="1"/>
          <p:nvPr>
            <p:ph type="title"/>
          </p:nvPr>
        </p:nvSpPr>
        <p:spPr>
          <a:xfrm>
            <a:off x="-77085" y="62560"/>
            <a:ext cx="9221085" cy="55995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Adjusting &amp; Measuring Belt Tension</a:t>
            </a:r>
            <a:endParaRPr sz="4000"/>
          </a:p>
        </p:txBody>
      </p:sp>
      <p:sp>
        <p:nvSpPr>
          <p:cNvPr id="1514" name="Google Shape;1514;p150"/>
          <p:cNvSpPr txBox="1"/>
          <p:nvPr>
            <p:ph idx="1" type="body"/>
          </p:nvPr>
        </p:nvSpPr>
        <p:spPr>
          <a:xfrm>
            <a:off x="97861" y="1048340"/>
            <a:ext cx="4114800" cy="167255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Char char="•"/>
            </a:pPr>
            <a:r>
              <a:rPr lang="en-US" sz="2000"/>
              <a:t>Too little tension causes slippage</a:t>
            </a:r>
            <a:endParaRPr/>
          </a:p>
          <a:p>
            <a:pPr indent="-342900" lvl="0" marL="342900" rtl="0" algn="l">
              <a:spcBef>
                <a:spcPts val="400"/>
              </a:spcBef>
              <a:spcAft>
                <a:spcPts val="0"/>
              </a:spcAft>
              <a:buClr>
                <a:schemeClr val="dk1"/>
              </a:buClr>
              <a:buSzPts val="2000"/>
              <a:buChar char="•"/>
            </a:pPr>
            <a:r>
              <a:rPr lang="en-US" sz="2000"/>
              <a:t>Belt deflection method – 1/64 deflect per 1 inch of belt span</a:t>
            </a:r>
            <a:endParaRPr/>
          </a:p>
          <a:p>
            <a:pPr indent="-342900" lvl="0" marL="342900" rtl="0" algn="l">
              <a:spcBef>
                <a:spcPts val="400"/>
              </a:spcBef>
              <a:spcAft>
                <a:spcPts val="0"/>
              </a:spcAft>
              <a:buClr>
                <a:schemeClr val="dk1"/>
              </a:buClr>
              <a:buSzPts val="2000"/>
              <a:buChar char="•"/>
            </a:pPr>
            <a:r>
              <a:rPr lang="en-US" sz="2000"/>
              <a:t>Visual method – look for belt looseness</a:t>
            </a:r>
            <a:endParaRPr sz="2000"/>
          </a:p>
        </p:txBody>
      </p:sp>
      <p:pic>
        <p:nvPicPr>
          <p:cNvPr id="1515" name="Google Shape;1515;p150"/>
          <p:cNvPicPr preferRelativeResize="0"/>
          <p:nvPr/>
        </p:nvPicPr>
        <p:blipFill rotWithShape="1">
          <a:blip r:embed="rId3">
            <a:alphaModFix/>
          </a:blip>
          <a:srcRect b="0" l="0" r="0" t="0"/>
          <a:stretch/>
        </p:blipFill>
        <p:spPr>
          <a:xfrm>
            <a:off x="5760720" y="3614440"/>
            <a:ext cx="3383280" cy="1752600"/>
          </a:xfrm>
          <a:prstGeom prst="rect">
            <a:avLst/>
          </a:prstGeom>
          <a:noFill/>
          <a:ln>
            <a:noFill/>
          </a:ln>
        </p:spPr>
      </p:pic>
      <p:pic>
        <p:nvPicPr>
          <p:cNvPr id="1516" name="Google Shape;1516;p150"/>
          <p:cNvPicPr preferRelativeResize="0"/>
          <p:nvPr/>
        </p:nvPicPr>
        <p:blipFill rotWithShape="1">
          <a:blip r:embed="rId4">
            <a:alphaModFix/>
          </a:blip>
          <a:srcRect b="0" l="0" r="0" t="0"/>
          <a:stretch/>
        </p:blipFill>
        <p:spPr>
          <a:xfrm>
            <a:off x="599874" y="2991356"/>
            <a:ext cx="3383280" cy="2219308"/>
          </a:xfrm>
          <a:prstGeom prst="rect">
            <a:avLst/>
          </a:prstGeom>
          <a:noFill/>
          <a:ln>
            <a:noFill/>
          </a:ln>
        </p:spPr>
      </p:pic>
      <p:grpSp>
        <p:nvGrpSpPr>
          <p:cNvPr id="1517" name="Google Shape;1517;p150"/>
          <p:cNvGrpSpPr/>
          <p:nvPr/>
        </p:nvGrpSpPr>
        <p:grpSpPr>
          <a:xfrm>
            <a:off x="1664574" y="5210664"/>
            <a:ext cx="6109917" cy="922224"/>
            <a:chOff x="-231674" y="4142620"/>
            <a:chExt cx="7590074" cy="2316918"/>
          </a:xfrm>
        </p:grpSpPr>
        <p:pic>
          <p:nvPicPr>
            <p:cNvPr id="1518" name="Google Shape;1518;p150"/>
            <p:cNvPicPr preferRelativeResize="0"/>
            <p:nvPr/>
          </p:nvPicPr>
          <p:blipFill rotWithShape="1">
            <a:blip r:embed="rId5">
              <a:alphaModFix/>
            </a:blip>
            <a:srcRect b="0" l="0" r="0" t="0"/>
            <a:stretch/>
          </p:blipFill>
          <p:spPr>
            <a:xfrm>
              <a:off x="5440700" y="4142620"/>
              <a:ext cx="1917700" cy="2247899"/>
            </a:xfrm>
            <a:prstGeom prst="rect">
              <a:avLst/>
            </a:prstGeom>
            <a:noFill/>
            <a:ln>
              <a:noFill/>
            </a:ln>
          </p:spPr>
        </p:pic>
        <p:pic>
          <p:nvPicPr>
            <p:cNvPr descr="PC008350" id="1519" name="Google Shape;1519;p150"/>
            <p:cNvPicPr preferRelativeResize="0"/>
            <p:nvPr/>
          </p:nvPicPr>
          <p:blipFill rotWithShape="1">
            <a:blip r:embed="rId6">
              <a:alphaModFix/>
            </a:blip>
            <a:srcRect b="0" l="0" r="0" t="0"/>
            <a:stretch/>
          </p:blipFill>
          <p:spPr>
            <a:xfrm>
              <a:off x="304800" y="4343400"/>
              <a:ext cx="2628900" cy="2116138"/>
            </a:xfrm>
            <a:prstGeom prst="rect">
              <a:avLst/>
            </a:prstGeom>
            <a:noFill/>
            <a:ln>
              <a:noFill/>
            </a:ln>
          </p:spPr>
        </p:pic>
        <p:sp>
          <p:nvSpPr>
            <p:cNvPr id="1520" name="Google Shape;1520;p150"/>
            <p:cNvSpPr/>
            <p:nvPr/>
          </p:nvSpPr>
          <p:spPr>
            <a:xfrm>
              <a:off x="-231674" y="5568814"/>
              <a:ext cx="4817782" cy="50504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Tension Gauge                       Tensiometer</a:t>
              </a:r>
              <a:endParaRPr sz="1800">
                <a:solidFill>
                  <a:schemeClr val="dk1"/>
                </a:solidFill>
                <a:latin typeface="Arial"/>
                <a:ea typeface="Arial"/>
                <a:cs typeface="Arial"/>
                <a:sym typeface="Arial"/>
              </a:endParaRPr>
            </a:p>
          </p:txBody>
        </p:sp>
      </p:grpSp>
      <p:sp>
        <p:nvSpPr>
          <p:cNvPr id="1521" name="Google Shape;1521;p150"/>
          <p:cNvSpPr txBox="1"/>
          <p:nvPr/>
        </p:nvSpPr>
        <p:spPr>
          <a:xfrm>
            <a:off x="4632402" y="967086"/>
            <a:ext cx="4511598" cy="30777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Maintenance &amp; Troubleshooting</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Check belt tensioning every 1000 hours of operation</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Inspect sheaves for wear, nicks, damage or cracks</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Belts should be clean and free of oil or grease</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Belts stretch with time.  adjust tensioning as required</a:t>
            </a:r>
            <a:endParaRPr sz="2000">
              <a:solidFill>
                <a:schemeClr val="dk1"/>
              </a:solidFill>
              <a:latin typeface="Calibri"/>
              <a:ea typeface="Calibri"/>
              <a:cs typeface="Calibri"/>
              <a:sym typeface="Calibri"/>
            </a:endParaRPr>
          </a:p>
          <a:p>
            <a:pPr indent="-196850" lvl="0" marL="285750" marR="0" rtl="0" algn="l">
              <a:spcBef>
                <a:spcPts val="0"/>
              </a:spcBef>
              <a:spcAft>
                <a:spcPts val="0"/>
              </a:spcAft>
              <a:buClr>
                <a:schemeClr val="dk1"/>
              </a:buClr>
              <a:buSzPts val="1400"/>
              <a:buFont typeface="Arial"/>
              <a:buNone/>
            </a:pPr>
            <a:r>
              <a:t/>
            </a:r>
            <a:endParaRPr sz="1400">
              <a:solidFill>
                <a:schemeClr val="dk1"/>
              </a:solidFill>
              <a:latin typeface="Calibri"/>
              <a:ea typeface="Calibri"/>
              <a:cs typeface="Calibri"/>
              <a:sym typeface="Calibri"/>
            </a:endParaRPr>
          </a:p>
        </p:txBody>
      </p:sp>
      <p:sp>
        <p:nvSpPr>
          <p:cNvPr id="1522" name="Google Shape;1522;p15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7" name="Shape 1527"/>
        <p:cNvGrpSpPr/>
        <p:nvPr/>
      </p:nvGrpSpPr>
      <p:grpSpPr>
        <a:xfrm>
          <a:off x="0" y="0"/>
          <a:ext cx="0" cy="0"/>
          <a:chOff x="0" y="0"/>
          <a:chExt cx="0" cy="0"/>
        </a:xfrm>
      </p:grpSpPr>
      <p:sp>
        <p:nvSpPr>
          <p:cNvPr id="1528" name="Google Shape;1528;p151"/>
          <p:cNvSpPr txBox="1"/>
          <p:nvPr>
            <p:ph idx="1" type="body"/>
          </p:nvPr>
        </p:nvSpPr>
        <p:spPr>
          <a:xfrm>
            <a:off x="457200" y="609601"/>
            <a:ext cx="8229600" cy="5516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5400"/>
              <a:buNone/>
            </a:pPr>
            <a:r>
              <a:rPr lang="en-US" sz="5400"/>
              <a:t>End Section 2.5</a:t>
            </a:r>
            <a:endParaRPr/>
          </a:p>
          <a:p>
            <a:pPr indent="0" lvl="0" marL="0" rtl="0" algn="ctr">
              <a:spcBef>
                <a:spcPts val="1080"/>
              </a:spcBef>
              <a:spcAft>
                <a:spcPts val="0"/>
              </a:spcAft>
              <a:buClr>
                <a:schemeClr val="dk1"/>
              </a:buClr>
              <a:buSzPts val="5400"/>
              <a:buNone/>
            </a:pPr>
            <a:r>
              <a:rPr lang="en-US" sz="5400"/>
              <a:t>V Belt &amp; Synchronous Belts</a:t>
            </a:r>
            <a:endParaRPr/>
          </a:p>
          <a:p>
            <a:pPr indent="0" lvl="0" marL="0" rtl="0" algn="ctr">
              <a:spcBef>
                <a:spcPts val="1080"/>
              </a:spcBef>
              <a:spcAft>
                <a:spcPts val="0"/>
              </a:spcAft>
              <a:buClr>
                <a:schemeClr val="dk1"/>
              </a:buClr>
              <a:buSzPts val="5400"/>
              <a:buNone/>
            </a:pPr>
            <a:r>
              <a:rPr lang="en-US" sz="5400"/>
              <a:t>Questions</a:t>
            </a:r>
            <a:endParaRPr/>
          </a:p>
          <a:p>
            <a:pPr indent="0" lvl="0" marL="0" rtl="0" algn="l">
              <a:spcBef>
                <a:spcPts val="640"/>
              </a:spcBef>
              <a:spcAft>
                <a:spcPts val="0"/>
              </a:spcAft>
              <a:buClr>
                <a:schemeClr val="dk1"/>
              </a:buClr>
              <a:buSzPts val="3200"/>
              <a:buNone/>
            </a:pPr>
            <a:r>
              <a:t/>
            </a:r>
            <a:endParaRPr/>
          </a:p>
        </p:txBody>
      </p:sp>
      <p:pic>
        <p:nvPicPr>
          <p:cNvPr descr="C:\Users\pgander\AppData\Local\Microsoft\Windows\Temporary Internet Files\Content.IE5\ORA4UI32\MC900434859[1].png" id="1529" name="Google Shape;1529;p151"/>
          <p:cNvPicPr preferRelativeResize="0"/>
          <p:nvPr/>
        </p:nvPicPr>
        <p:blipFill rotWithShape="1">
          <a:blip r:embed="rId3">
            <a:alphaModFix/>
          </a:blip>
          <a:srcRect b="0" l="0" r="0" t="0"/>
          <a:stretch/>
        </p:blipFill>
        <p:spPr>
          <a:xfrm>
            <a:off x="6592889" y="4078288"/>
            <a:ext cx="1714500" cy="1714500"/>
          </a:xfrm>
          <a:prstGeom prst="rect">
            <a:avLst/>
          </a:prstGeom>
          <a:noFill/>
          <a:ln>
            <a:noFill/>
          </a:ln>
        </p:spPr>
      </p:pic>
      <p:sp>
        <p:nvSpPr>
          <p:cNvPr id="1530" name="Google Shape;1530;p15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5" name="Shape 1535"/>
        <p:cNvGrpSpPr/>
        <p:nvPr/>
      </p:nvGrpSpPr>
      <p:grpSpPr>
        <a:xfrm>
          <a:off x="0" y="0"/>
          <a:ext cx="0" cy="0"/>
          <a:chOff x="0" y="0"/>
          <a:chExt cx="0" cy="0"/>
        </a:xfrm>
      </p:grpSpPr>
      <p:pic>
        <p:nvPicPr>
          <p:cNvPr descr="http://www.bluoz.com/blog/uploads/ist2_3595646_bicycle_chain_close_up.jpg" id="1536" name="Google Shape;1536;p152"/>
          <p:cNvPicPr preferRelativeResize="0"/>
          <p:nvPr/>
        </p:nvPicPr>
        <p:blipFill rotWithShape="1">
          <a:blip r:embed="rId3">
            <a:alphaModFix/>
          </a:blip>
          <a:srcRect b="0" l="0" r="0" t="0"/>
          <a:stretch/>
        </p:blipFill>
        <p:spPr>
          <a:xfrm rot="-1005324">
            <a:off x="-194670" y="1894673"/>
            <a:ext cx="3017520" cy="2445780"/>
          </a:xfrm>
          <a:prstGeom prst="rect">
            <a:avLst/>
          </a:prstGeom>
          <a:noFill/>
          <a:ln>
            <a:noFill/>
          </a:ln>
        </p:spPr>
      </p:pic>
      <p:sp>
        <p:nvSpPr>
          <p:cNvPr id="1537" name="Google Shape;1537;p152"/>
          <p:cNvSpPr txBox="1"/>
          <p:nvPr>
            <p:ph type="ctrTitle"/>
          </p:nvPr>
        </p:nvSpPr>
        <p:spPr>
          <a:xfrm>
            <a:off x="1393253" y="0"/>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Section 2.6: Chain Drives</a:t>
            </a:r>
            <a:endParaRPr/>
          </a:p>
        </p:txBody>
      </p:sp>
      <p:sp>
        <p:nvSpPr>
          <p:cNvPr id="1538" name="Google Shape;1538;p152"/>
          <p:cNvSpPr txBox="1"/>
          <p:nvPr>
            <p:ph idx="1" type="body"/>
          </p:nvPr>
        </p:nvSpPr>
        <p:spPr>
          <a:xfrm>
            <a:off x="2002378" y="881836"/>
            <a:ext cx="6907445" cy="5084065"/>
          </a:xfrm>
          <a:prstGeom prst="rect">
            <a:avLst/>
          </a:prstGeom>
          <a:noFill/>
          <a:ln>
            <a:noFill/>
          </a:ln>
        </p:spPr>
        <p:txBody>
          <a:bodyPr anchorCtr="0" anchor="t" bIns="45700" lIns="91425" spcFirstLastPara="1" rIns="91425" wrap="square" tIns="45700">
            <a:noAutofit/>
          </a:bodyPr>
          <a:lstStyle/>
          <a:p>
            <a:pPr indent="-342900" lvl="0" marL="922338" rtl="0" algn="l">
              <a:spcBef>
                <a:spcPts val="0"/>
              </a:spcBef>
              <a:spcAft>
                <a:spcPts val="0"/>
              </a:spcAft>
              <a:buClr>
                <a:schemeClr val="dk1"/>
              </a:buClr>
              <a:buSzPts val="2400"/>
              <a:buFont typeface="Arial"/>
              <a:buChar char="•"/>
            </a:pPr>
            <a:r>
              <a:rPr lang="en-US" sz="2400">
                <a:latin typeface="Calibri"/>
                <a:ea typeface="Calibri"/>
                <a:cs typeface="Calibri"/>
                <a:sym typeface="Calibri"/>
              </a:rPr>
              <a:t>Another way of transmitting mechanical power from one place to another  </a:t>
            </a:r>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Often used to convey power to the wheels of a vehicle, particularly bicycles and motorcycles </a:t>
            </a:r>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Used in a wide variety of machines besides vehicles </a:t>
            </a:r>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Most often, the power is conveyed by a roller chain, known as the drive chain, passing over a sprocket gear, with the teeth of the gear meshing with the holes in the links of the chain  </a:t>
            </a:r>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The gear is turned and this pulls the chain putting mechanical force into the system</a:t>
            </a:r>
            <a:endParaRPr/>
          </a:p>
        </p:txBody>
      </p:sp>
      <p:sp>
        <p:nvSpPr>
          <p:cNvPr id="1539" name="Google Shape;1539;p152"/>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sp>
        <p:nvSpPr>
          <p:cNvPr id="1545" name="Google Shape;1545;p153"/>
          <p:cNvSpPr txBox="1"/>
          <p:nvPr>
            <p:ph type="ctrTitle"/>
          </p:nvPr>
        </p:nvSpPr>
        <p:spPr>
          <a:xfrm>
            <a:off x="0" y="5562"/>
            <a:ext cx="9144000"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Common Uses </a:t>
            </a:r>
            <a:endParaRPr/>
          </a:p>
        </p:txBody>
      </p:sp>
      <p:sp>
        <p:nvSpPr>
          <p:cNvPr id="1546" name="Google Shape;1546;p153"/>
          <p:cNvSpPr txBox="1"/>
          <p:nvPr>
            <p:ph idx="1" type="body"/>
          </p:nvPr>
        </p:nvSpPr>
        <p:spPr>
          <a:xfrm>
            <a:off x="391134" y="879309"/>
            <a:ext cx="8295666" cy="21339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The common bicycle is probably the most prevalent example of a chain drive.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Energy is transferred from the pedal through the chain to the gears in order to propel the vehicle forward.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The system continually transfers energy to allow the bike to remain in perpetual motion, as long as the energy source (the human) continues to pedal.</a:t>
            </a:r>
            <a:endParaRPr/>
          </a:p>
        </p:txBody>
      </p:sp>
      <p:pic>
        <p:nvPicPr>
          <p:cNvPr descr="145.jpg" id="1547" name="Google Shape;1547;p153"/>
          <p:cNvPicPr preferRelativeResize="0"/>
          <p:nvPr/>
        </p:nvPicPr>
        <p:blipFill rotWithShape="1">
          <a:blip r:embed="rId3">
            <a:alphaModFix/>
          </a:blip>
          <a:srcRect b="0" l="0" r="0" t="0"/>
          <a:stretch/>
        </p:blipFill>
        <p:spPr>
          <a:xfrm>
            <a:off x="4388070" y="3537599"/>
            <a:ext cx="3231930" cy="2430022"/>
          </a:xfrm>
          <a:prstGeom prst="rect">
            <a:avLst/>
          </a:prstGeom>
          <a:noFill/>
          <a:ln>
            <a:noFill/>
          </a:ln>
          <a:effectLst>
            <a:outerShdw blurRad="184150" rotWithShape="0" algn="tl" dir="2700000" dist="241300">
              <a:srgbClr val="000000"/>
            </a:outerShdw>
          </a:effectLst>
        </p:spPr>
      </p:pic>
      <p:sp>
        <p:nvSpPr>
          <p:cNvPr id="1548" name="Google Shape;1548;p153"/>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3" name="Shape 1553"/>
        <p:cNvGrpSpPr/>
        <p:nvPr/>
      </p:nvGrpSpPr>
      <p:grpSpPr>
        <a:xfrm>
          <a:off x="0" y="0"/>
          <a:ext cx="0" cy="0"/>
          <a:chOff x="0" y="0"/>
          <a:chExt cx="0" cy="0"/>
        </a:xfrm>
      </p:grpSpPr>
      <p:sp>
        <p:nvSpPr>
          <p:cNvPr id="1554" name="Google Shape;1554;p154"/>
          <p:cNvSpPr txBox="1"/>
          <p:nvPr>
            <p:ph type="title"/>
          </p:nvPr>
        </p:nvSpPr>
        <p:spPr>
          <a:xfrm>
            <a:off x="0" y="24161"/>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5596"/>
              </a:buClr>
              <a:buSzPts val="4400"/>
              <a:buFont typeface="Calibri"/>
              <a:buNone/>
            </a:pPr>
            <a:r>
              <a:rPr lang="en-US">
                <a:solidFill>
                  <a:srgbClr val="005596"/>
                </a:solidFill>
              </a:rPr>
              <a:t>QUESTION</a:t>
            </a:r>
            <a:endParaRPr/>
          </a:p>
        </p:txBody>
      </p:sp>
      <p:sp>
        <p:nvSpPr>
          <p:cNvPr id="1555" name="Google Shape;1555;p154"/>
          <p:cNvSpPr txBox="1"/>
          <p:nvPr>
            <p:ph idx="1" type="body"/>
          </p:nvPr>
        </p:nvSpPr>
        <p:spPr>
          <a:xfrm>
            <a:off x="381000" y="1187605"/>
            <a:ext cx="6629400" cy="459616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If a small gear turns a larger gear then…?</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Speed decrease, Torque increases proportional to gear ratio</a:t>
            </a:r>
            <a:endParaRPr/>
          </a:p>
        </p:txBody>
      </p:sp>
      <p:pic>
        <p:nvPicPr>
          <p:cNvPr descr="C:\Documents and Settings\edickinson\My Documents\BannerTBL\Employability Skills\dreamstimefree_10053288.jpg" id="1556" name="Google Shape;1556;p154"/>
          <p:cNvPicPr preferRelativeResize="0"/>
          <p:nvPr/>
        </p:nvPicPr>
        <p:blipFill rotWithShape="1">
          <a:blip r:embed="rId3">
            <a:alphaModFix/>
          </a:blip>
          <a:srcRect b="0" l="0" r="0" t="0"/>
          <a:stretch/>
        </p:blipFill>
        <p:spPr>
          <a:xfrm>
            <a:off x="6840409" y="304800"/>
            <a:ext cx="1869897" cy="1676400"/>
          </a:xfrm>
          <a:prstGeom prst="rect">
            <a:avLst/>
          </a:prstGeom>
          <a:noFill/>
          <a:ln>
            <a:noFill/>
          </a:ln>
          <a:effectLst>
            <a:outerShdw blurRad="292100" rotWithShape="0" algn="tl" dir="2700000" dist="139700">
              <a:srgbClr val="333333">
                <a:alpha val="64705"/>
              </a:srgbClr>
            </a:outerShdw>
          </a:effectLst>
        </p:spPr>
      </p:pic>
      <p:pic>
        <p:nvPicPr>
          <p:cNvPr descr="728px-Shimano2203.JPG" id="1557" name="Google Shape;1557;p154"/>
          <p:cNvPicPr preferRelativeResize="0"/>
          <p:nvPr/>
        </p:nvPicPr>
        <p:blipFill rotWithShape="1">
          <a:blip r:embed="rId4">
            <a:alphaModFix/>
          </a:blip>
          <a:srcRect b="0" l="0" r="0" t="0"/>
          <a:stretch/>
        </p:blipFill>
        <p:spPr>
          <a:xfrm>
            <a:off x="6248400" y="2171543"/>
            <a:ext cx="2871216" cy="2366387"/>
          </a:xfrm>
          <a:prstGeom prst="rect">
            <a:avLst/>
          </a:prstGeom>
          <a:noFill/>
          <a:ln>
            <a:noFill/>
          </a:ln>
          <a:effectLst>
            <a:outerShdw blurRad="292100" rotWithShape="0" algn="tl" dir="2700000" dist="139700">
              <a:srgbClr val="333333">
                <a:alpha val="64705"/>
              </a:srgbClr>
            </a:outerShdw>
          </a:effectLst>
        </p:spPr>
      </p:pic>
      <p:pic>
        <p:nvPicPr>
          <p:cNvPr descr="800px-New_gear_on_the_rear_hub_gear_drive_on_a_Mountain_bike.jpg" id="1558" name="Google Shape;1558;p154"/>
          <p:cNvPicPr preferRelativeResize="0"/>
          <p:nvPr/>
        </p:nvPicPr>
        <p:blipFill rotWithShape="1">
          <a:blip r:embed="rId5">
            <a:alphaModFix/>
          </a:blip>
          <a:srcRect b="0" l="0" r="0" t="0"/>
          <a:stretch/>
        </p:blipFill>
        <p:spPr>
          <a:xfrm>
            <a:off x="2801809" y="2171543"/>
            <a:ext cx="2819400" cy="1874901"/>
          </a:xfrm>
          <a:prstGeom prst="rect">
            <a:avLst/>
          </a:prstGeom>
          <a:noFill/>
          <a:ln>
            <a:noFill/>
          </a:ln>
          <a:effectLst>
            <a:outerShdw blurRad="292100" rotWithShape="0" algn="tl" dir="2700000" dist="139700">
              <a:srgbClr val="333333">
                <a:alpha val="64705"/>
              </a:srgbClr>
            </a:outerShdw>
          </a:effectLst>
        </p:spPr>
      </p:pic>
      <p:sp>
        <p:nvSpPr>
          <p:cNvPr id="1559" name="Google Shape;1559;p15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4" name="Shape 1564"/>
        <p:cNvGrpSpPr/>
        <p:nvPr/>
      </p:nvGrpSpPr>
      <p:grpSpPr>
        <a:xfrm>
          <a:off x="0" y="0"/>
          <a:ext cx="0" cy="0"/>
          <a:chOff x="0" y="0"/>
          <a:chExt cx="0" cy="0"/>
        </a:xfrm>
      </p:grpSpPr>
      <p:sp>
        <p:nvSpPr>
          <p:cNvPr id="1565" name="Google Shape;1565;p155"/>
          <p:cNvSpPr txBox="1"/>
          <p:nvPr>
            <p:ph type="ctrTitle"/>
          </p:nvPr>
        </p:nvSpPr>
        <p:spPr>
          <a:xfrm>
            <a:off x="0" y="2741"/>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Chain Drive Maintenance Schedule </a:t>
            </a:r>
            <a:endParaRPr/>
          </a:p>
        </p:txBody>
      </p:sp>
      <p:sp>
        <p:nvSpPr>
          <p:cNvPr id="1566" name="Google Shape;1566;p155"/>
          <p:cNvSpPr txBox="1"/>
          <p:nvPr>
            <p:ph idx="1" type="body"/>
          </p:nvPr>
        </p:nvSpPr>
        <p:spPr>
          <a:xfrm>
            <a:off x="346204" y="871284"/>
            <a:ext cx="8463259" cy="500645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Regular chain maintenance is extremely important to getting maximum life out of your chains.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In a correctly sized and installed drive, a chain can be expected to last for approximately 15,000 hours.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The follow preventive maintenance schedule is suggested:</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After three months:</a:t>
            </a:r>
            <a:endParaRPr/>
          </a:p>
          <a:p>
            <a:pPr indent="-342900" lvl="1" marL="914400" rtl="0" algn="l">
              <a:spcBef>
                <a:spcPts val="480"/>
              </a:spcBef>
              <a:spcAft>
                <a:spcPts val="0"/>
              </a:spcAft>
              <a:buClr>
                <a:schemeClr val="dk1"/>
              </a:buClr>
              <a:buSzPts val="2400"/>
              <a:buFont typeface="Arial"/>
              <a:buChar char="•"/>
            </a:pPr>
            <a:r>
              <a:rPr lang="en-US" sz="2400">
                <a:latin typeface="Calibri"/>
                <a:ea typeface="Calibri"/>
                <a:cs typeface="Calibri"/>
                <a:sym typeface="Calibri"/>
              </a:rPr>
              <a:t>Check chain adjustment and rectify if necessary</a:t>
            </a:r>
            <a:endParaRPr/>
          </a:p>
          <a:p>
            <a:pPr indent="-339725" lvl="0" marL="919163" rtl="0" algn="l">
              <a:spcBef>
                <a:spcPts val="480"/>
              </a:spcBef>
              <a:spcAft>
                <a:spcPts val="0"/>
              </a:spcAft>
              <a:buClr>
                <a:schemeClr val="dk1"/>
              </a:buClr>
              <a:buSzPts val="2400"/>
              <a:buFont typeface="Arial"/>
              <a:buChar char="•"/>
            </a:pPr>
            <a:r>
              <a:rPr lang="en-US" sz="2400">
                <a:latin typeface="Calibri"/>
                <a:ea typeface="Calibri"/>
                <a:cs typeface="Calibri"/>
                <a:sym typeface="Calibri"/>
              </a:rPr>
              <a:t>Change oil, oil filter, and clean the sump</a:t>
            </a:r>
            <a:endParaRPr/>
          </a:p>
        </p:txBody>
      </p:sp>
      <p:sp>
        <p:nvSpPr>
          <p:cNvPr id="1567" name="Google Shape;1567;p155"/>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2" name="Shape 1572"/>
        <p:cNvGrpSpPr/>
        <p:nvPr/>
      </p:nvGrpSpPr>
      <p:grpSpPr>
        <a:xfrm>
          <a:off x="0" y="0"/>
          <a:ext cx="0" cy="0"/>
          <a:chOff x="0" y="0"/>
          <a:chExt cx="0" cy="0"/>
        </a:xfrm>
      </p:grpSpPr>
      <p:sp>
        <p:nvSpPr>
          <p:cNvPr id="1573" name="Google Shape;1573;p156"/>
          <p:cNvSpPr txBox="1"/>
          <p:nvPr>
            <p:ph type="ctrTitle"/>
          </p:nvPr>
        </p:nvSpPr>
        <p:spPr>
          <a:xfrm>
            <a:off x="0" y="0"/>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Annual Chain Maintenance Schedule</a:t>
            </a:r>
            <a:endParaRPr sz="4000">
              <a:solidFill>
                <a:srgbClr val="000000"/>
              </a:solidFill>
              <a:latin typeface="Calibri"/>
              <a:ea typeface="Calibri"/>
              <a:cs typeface="Calibri"/>
              <a:sym typeface="Calibri"/>
            </a:endParaRPr>
          </a:p>
        </p:txBody>
      </p:sp>
      <p:sp>
        <p:nvSpPr>
          <p:cNvPr id="1574" name="Google Shape;1574;p156"/>
          <p:cNvSpPr txBox="1"/>
          <p:nvPr>
            <p:ph idx="1" type="body"/>
          </p:nvPr>
        </p:nvSpPr>
        <p:spPr>
          <a:xfrm>
            <a:off x="847493" y="832828"/>
            <a:ext cx="8296507" cy="618128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lang="en-US" sz="2400">
                <a:latin typeface="Calibri"/>
                <a:ea typeface="Calibri"/>
                <a:cs typeface="Calibri"/>
                <a:sym typeface="Calibri"/>
              </a:rPr>
              <a:t>Carry out the preventive checks (from last slide)</a:t>
            </a:r>
            <a:endParaRPr/>
          </a:p>
          <a:p>
            <a:pPr indent="-342900" lvl="0" marL="342900" rtl="0" algn="l">
              <a:spcBef>
                <a:spcPts val="0"/>
              </a:spcBef>
              <a:spcAft>
                <a:spcPts val="0"/>
              </a:spcAft>
              <a:buClr>
                <a:schemeClr val="dk1"/>
              </a:buClr>
              <a:buSzPts val="2400"/>
              <a:buFont typeface="Arial"/>
              <a:buChar char="•"/>
            </a:pPr>
            <a:r>
              <a:rPr lang="en-US" sz="2400">
                <a:latin typeface="Calibri"/>
                <a:ea typeface="Calibri"/>
                <a:cs typeface="Calibri"/>
                <a:sym typeface="Calibri"/>
              </a:rPr>
              <a:t>Check for wear on sideplates</a:t>
            </a:r>
            <a:endParaRPr sz="2400">
              <a:latin typeface="Calibri"/>
              <a:ea typeface="Calibri"/>
              <a:cs typeface="Calibri"/>
              <a:sym typeface="Calibri"/>
            </a:endParaRPr>
          </a:p>
          <a:p>
            <a:pPr indent="-342900" lvl="0" marL="342900" rtl="0" algn="l">
              <a:spcBef>
                <a:spcPts val="0"/>
              </a:spcBef>
              <a:spcAft>
                <a:spcPts val="0"/>
              </a:spcAft>
              <a:buClr>
                <a:schemeClr val="dk1"/>
              </a:buClr>
              <a:buSzPts val="2400"/>
              <a:buFont typeface="Arial"/>
              <a:buChar char="•"/>
            </a:pPr>
            <a:r>
              <a:rPr lang="en-US" sz="2400">
                <a:latin typeface="Calibri"/>
                <a:ea typeface="Calibri"/>
                <a:cs typeface="Calibri"/>
                <a:sym typeface="Calibri"/>
              </a:rPr>
              <a:t>Check for chain elongation</a:t>
            </a:r>
            <a:endParaRPr/>
          </a:p>
          <a:p>
            <a:pPr indent="-342900" lvl="0" marL="342900" rtl="0" algn="l">
              <a:spcBef>
                <a:spcPts val="0"/>
              </a:spcBef>
              <a:spcAft>
                <a:spcPts val="0"/>
              </a:spcAft>
              <a:buClr>
                <a:schemeClr val="dk1"/>
              </a:buClr>
              <a:buSzPts val="2400"/>
              <a:buFont typeface="Arial"/>
              <a:buChar char="•"/>
            </a:pPr>
            <a:r>
              <a:rPr lang="en-US" sz="2400">
                <a:latin typeface="Calibri"/>
                <a:ea typeface="Calibri"/>
                <a:cs typeface="Calibri"/>
                <a:sym typeface="Calibri"/>
              </a:rPr>
              <a:t>Check cleanliness of components:</a:t>
            </a:r>
            <a:endParaRPr/>
          </a:p>
          <a:p>
            <a:pPr indent="-285750" lvl="1" marL="742950" rtl="0" algn="l">
              <a:spcBef>
                <a:spcPts val="0"/>
              </a:spcBef>
              <a:spcAft>
                <a:spcPts val="0"/>
              </a:spcAft>
              <a:buClr>
                <a:schemeClr val="dk1"/>
              </a:buClr>
              <a:buSzPts val="2400"/>
              <a:buFont typeface="Arial"/>
              <a:buChar char="•"/>
            </a:pPr>
            <a:r>
              <a:rPr lang="en-US" sz="2400">
                <a:latin typeface="Calibri"/>
                <a:ea typeface="Calibri"/>
                <a:cs typeface="Calibri"/>
                <a:sym typeface="Calibri"/>
              </a:rPr>
              <a:t>Remove any accumulation of dirt or foreign materials</a:t>
            </a:r>
            <a:endParaRPr/>
          </a:p>
          <a:p>
            <a:pPr indent="-342900" lvl="0" marL="342900" rtl="0" algn="l">
              <a:spcBef>
                <a:spcPts val="0"/>
              </a:spcBef>
              <a:spcAft>
                <a:spcPts val="0"/>
              </a:spcAft>
              <a:buClr>
                <a:schemeClr val="dk1"/>
              </a:buClr>
              <a:buSzPts val="2400"/>
              <a:buFont typeface="Arial"/>
              <a:buChar char="•"/>
            </a:pPr>
            <a:r>
              <a:rPr lang="en-US" sz="2400">
                <a:latin typeface="Calibri"/>
                <a:ea typeface="Calibri"/>
                <a:cs typeface="Calibri"/>
                <a:sym typeface="Calibri"/>
              </a:rPr>
              <a:t>Check for shaft and sprocket alignment</a:t>
            </a:r>
            <a:endParaRPr/>
          </a:p>
          <a:p>
            <a:pPr indent="-342900" lvl="0" marL="342900" rtl="0" algn="l">
              <a:spcBef>
                <a:spcPts val="0"/>
              </a:spcBef>
              <a:spcAft>
                <a:spcPts val="0"/>
              </a:spcAft>
              <a:buClr>
                <a:schemeClr val="dk1"/>
              </a:buClr>
              <a:buSzPts val="2400"/>
              <a:buFont typeface="Arial"/>
              <a:buChar char="•"/>
            </a:pPr>
            <a:r>
              <a:rPr lang="en-US" sz="2400">
                <a:latin typeface="Calibri"/>
                <a:ea typeface="Calibri"/>
                <a:cs typeface="Calibri"/>
                <a:sym typeface="Calibri"/>
              </a:rPr>
              <a:t>Check for wear on sprockets</a:t>
            </a:r>
            <a:endParaRPr/>
          </a:p>
          <a:p>
            <a:pPr indent="-342900" lvl="0" marL="342900" rtl="0" algn="l">
              <a:spcBef>
                <a:spcPts val="0"/>
              </a:spcBef>
              <a:spcAft>
                <a:spcPts val="0"/>
              </a:spcAft>
              <a:buClr>
                <a:schemeClr val="dk1"/>
              </a:buClr>
              <a:buSzPts val="2400"/>
              <a:buFont typeface="Arial"/>
              <a:buChar char="•"/>
            </a:pPr>
            <a:r>
              <a:rPr lang="en-US" sz="2400">
                <a:latin typeface="Calibri"/>
                <a:ea typeface="Calibri"/>
                <a:cs typeface="Calibri"/>
                <a:sym typeface="Calibri"/>
              </a:rPr>
              <a:t>Check the condition of the lubricant</a:t>
            </a:r>
            <a:endParaRPr/>
          </a:p>
          <a:p>
            <a:pPr indent="-342900" lvl="0" marL="342900" rtl="0" algn="l">
              <a:spcBef>
                <a:spcPts val="0"/>
              </a:spcBef>
              <a:spcAft>
                <a:spcPts val="0"/>
              </a:spcAft>
              <a:buClr>
                <a:schemeClr val="dk1"/>
              </a:buClr>
              <a:buSzPts val="2400"/>
              <a:buFont typeface="Arial"/>
              <a:buChar char="•"/>
            </a:pPr>
            <a:r>
              <a:rPr lang="en-US" sz="2400">
                <a:latin typeface="Calibri"/>
                <a:ea typeface="Calibri"/>
                <a:cs typeface="Calibri"/>
                <a:sym typeface="Calibri"/>
              </a:rPr>
              <a:t>Check the lubrication system:</a:t>
            </a:r>
            <a:endParaRPr/>
          </a:p>
          <a:p>
            <a:pPr indent="-342900" lvl="0" marL="692150" rtl="0" algn="l">
              <a:spcBef>
                <a:spcPts val="0"/>
              </a:spcBef>
              <a:spcAft>
                <a:spcPts val="0"/>
              </a:spcAft>
              <a:buClr>
                <a:schemeClr val="dk1"/>
              </a:buClr>
              <a:buSzPts val="2400"/>
              <a:buFont typeface="Arial"/>
              <a:buChar char="•"/>
            </a:pPr>
            <a:r>
              <a:rPr lang="en-US" sz="2400">
                <a:latin typeface="Calibri"/>
                <a:ea typeface="Calibri"/>
                <a:cs typeface="Calibri"/>
                <a:sym typeface="Calibri"/>
              </a:rPr>
              <a:t>Feed pipes are not clogged</a:t>
            </a:r>
            <a:endParaRPr/>
          </a:p>
          <a:p>
            <a:pPr indent="-342900" lvl="0" marL="692150" rtl="0" algn="l">
              <a:spcBef>
                <a:spcPts val="0"/>
              </a:spcBef>
              <a:spcAft>
                <a:spcPts val="0"/>
              </a:spcAft>
              <a:buClr>
                <a:schemeClr val="dk1"/>
              </a:buClr>
              <a:buSzPts val="2400"/>
              <a:buFont typeface="Arial"/>
              <a:buChar char="•"/>
            </a:pPr>
            <a:r>
              <a:rPr lang="en-US" sz="2400">
                <a:latin typeface="Calibri"/>
                <a:ea typeface="Calibri"/>
                <a:cs typeface="Calibri"/>
                <a:sym typeface="Calibri"/>
              </a:rPr>
              <a:t>Lubrication schedule is being followed (manual lubrication)</a:t>
            </a:r>
            <a:endParaRPr/>
          </a:p>
          <a:p>
            <a:pPr indent="-342900" lvl="0" marL="692150" rtl="0" algn="l">
              <a:spcBef>
                <a:spcPts val="0"/>
              </a:spcBef>
              <a:spcAft>
                <a:spcPts val="0"/>
              </a:spcAft>
              <a:buClr>
                <a:schemeClr val="dk1"/>
              </a:buClr>
              <a:buSzPts val="2400"/>
              <a:buFont typeface="Arial"/>
              <a:buChar char="•"/>
            </a:pPr>
            <a:r>
              <a:rPr lang="en-US" sz="2400">
                <a:latin typeface="Calibri"/>
                <a:ea typeface="Calibri"/>
                <a:cs typeface="Calibri"/>
                <a:sym typeface="Calibri"/>
              </a:rPr>
              <a:t>Drip rate is sufficient (drip system)</a:t>
            </a:r>
            <a:endParaRPr/>
          </a:p>
          <a:p>
            <a:pPr indent="-342900" lvl="0" marL="692150" rtl="0" algn="l">
              <a:spcBef>
                <a:spcPts val="0"/>
              </a:spcBef>
              <a:spcAft>
                <a:spcPts val="0"/>
              </a:spcAft>
              <a:buClr>
                <a:schemeClr val="dk1"/>
              </a:buClr>
              <a:buSzPts val="2400"/>
              <a:buFont typeface="Arial"/>
              <a:buChar char="•"/>
            </a:pPr>
            <a:r>
              <a:rPr lang="en-US" sz="2400">
                <a:latin typeface="Calibri"/>
                <a:ea typeface="Calibri"/>
                <a:cs typeface="Calibri"/>
                <a:sym typeface="Calibri"/>
              </a:rPr>
              <a:t>Oil level is correct (drip, bath, and disc systems)</a:t>
            </a:r>
            <a:endParaRPr/>
          </a:p>
          <a:p>
            <a:pPr indent="-342900" lvl="0" marL="692150" rtl="0" algn="l">
              <a:spcBef>
                <a:spcPts val="0"/>
              </a:spcBef>
              <a:spcAft>
                <a:spcPts val="0"/>
              </a:spcAft>
              <a:buClr>
                <a:schemeClr val="dk1"/>
              </a:buClr>
              <a:buSzPts val="2400"/>
              <a:buFont typeface="Arial"/>
              <a:buChar char="•"/>
            </a:pPr>
            <a:r>
              <a:rPr lang="en-US" sz="2400">
                <a:latin typeface="Calibri"/>
                <a:ea typeface="Calibri"/>
                <a:cs typeface="Calibri"/>
                <a:sym typeface="Calibri"/>
              </a:rPr>
              <a:t>Pump is working (stream system)</a:t>
            </a:r>
            <a:endParaRPr/>
          </a:p>
          <a:p>
            <a:pPr indent="0" lvl="0" marL="0" rtl="0" algn="l">
              <a:spcBef>
                <a:spcPts val="0"/>
              </a:spcBef>
              <a:spcAft>
                <a:spcPts val="0"/>
              </a:spcAft>
              <a:buClr>
                <a:schemeClr val="dk1"/>
              </a:buClr>
              <a:buSzPts val="1800"/>
              <a:buNone/>
            </a:pPr>
            <a:r>
              <a:t/>
            </a:r>
            <a:endParaRPr sz="1800">
              <a:latin typeface="Calibri"/>
              <a:ea typeface="Calibri"/>
              <a:cs typeface="Calibri"/>
              <a:sym typeface="Calibri"/>
            </a:endParaRPr>
          </a:p>
        </p:txBody>
      </p:sp>
      <p:sp>
        <p:nvSpPr>
          <p:cNvPr id="1575" name="Google Shape;1575;p156"/>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0" name="Shape 1580"/>
        <p:cNvGrpSpPr/>
        <p:nvPr/>
      </p:nvGrpSpPr>
      <p:grpSpPr>
        <a:xfrm>
          <a:off x="0" y="0"/>
          <a:ext cx="0" cy="0"/>
          <a:chOff x="0" y="0"/>
          <a:chExt cx="0" cy="0"/>
        </a:xfrm>
      </p:grpSpPr>
      <p:sp>
        <p:nvSpPr>
          <p:cNvPr id="1581" name="Google Shape;1581;p157"/>
          <p:cNvSpPr txBox="1"/>
          <p:nvPr>
            <p:ph type="ctrTitle"/>
          </p:nvPr>
        </p:nvSpPr>
        <p:spPr>
          <a:xfrm>
            <a:off x="1147927" y="32064"/>
            <a:ext cx="6472073" cy="572583"/>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Chain Lubrication </a:t>
            </a:r>
            <a:endParaRPr sz="4000">
              <a:solidFill>
                <a:srgbClr val="000000"/>
              </a:solidFill>
              <a:latin typeface="Calibri"/>
              <a:ea typeface="Calibri"/>
              <a:cs typeface="Calibri"/>
              <a:sym typeface="Calibri"/>
            </a:endParaRPr>
          </a:p>
        </p:txBody>
      </p:sp>
      <p:sp>
        <p:nvSpPr>
          <p:cNvPr id="1582" name="Google Shape;1582;p157"/>
          <p:cNvSpPr txBox="1"/>
          <p:nvPr>
            <p:ph idx="1" type="body"/>
          </p:nvPr>
        </p:nvSpPr>
        <p:spPr>
          <a:xfrm>
            <a:off x="289591" y="770231"/>
            <a:ext cx="8718408" cy="401329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Chain drives should be protected against dirt and moisture and lubricated with good quality, non-detergent, petroleum-based oil. </a:t>
            </a:r>
            <a:endParaRPr/>
          </a:p>
          <a:p>
            <a:pPr indent="0" lvl="0" marL="0" rtl="0" algn="l">
              <a:spcBef>
                <a:spcPts val="2280"/>
              </a:spcBef>
              <a:spcAft>
                <a:spcPts val="0"/>
              </a:spcAft>
              <a:buClr>
                <a:schemeClr val="dk1"/>
              </a:buClr>
              <a:buSzPts val="2400"/>
              <a:buNone/>
            </a:pPr>
            <a:r>
              <a:rPr lang="en-US" sz="2400">
                <a:latin typeface="Calibri"/>
                <a:ea typeface="Calibri"/>
                <a:cs typeface="Calibri"/>
                <a:sym typeface="Calibri"/>
              </a:rPr>
              <a:t>A periodic change of oil is desirable.  Heavy oils and greases are generally too stiff to enter the chain’s working surfaces and should not be used.</a:t>
            </a:r>
            <a:endParaRPr/>
          </a:p>
          <a:p>
            <a:pPr indent="0" lvl="0" marL="0" rtl="0" algn="l">
              <a:spcBef>
                <a:spcPts val="2280"/>
              </a:spcBef>
              <a:spcAft>
                <a:spcPts val="0"/>
              </a:spcAft>
              <a:buClr>
                <a:schemeClr val="dk1"/>
              </a:buClr>
              <a:buSzPts val="2400"/>
              <a:buNone/>
            </a:pPr>
            <a:r>
              <a:rPr lang="en-US" sz="2400">
                <a:latin typeface="Calibri"/>
                <a:ea typeface="Calibri"/>
                <a:cs typeface="Calibri"/>
                <a:sym typeface="Calibri"/>
              </a:rPr>
              <a:t>The table below indicates the correct lubricant viscosity for various ambient temperatures.  With increasing temperature, the viscosity of a liquid decreases slightly.</a:t>
            </a:r>
            <a:endParaRPr/>
          </a:p>
        </p:txBody>
      </p:sp>
      <p:pic>
        <p:nvPicPr>
          <p:cNvPr descr="149.jpg" id="1583" name="Google Shape;1583;p157"/>
          <p:cNvPicPr preferRelativeResize="0"/>
          <p:nvPr/>
        </p:nvPicPr>
        <p:blipFill rotWithShape="1">
          <a:blip r:embed="rId3">
            <a:alphaModFix/>
          </a:blip>
          <a:srcRect b="0" l="0" r="0" t="0"/>
          <a:stretch/>
        </p:blipFill>
        <p:spPr>
          <a:xfrm>
            <a:off x="4000230" y="4199517"/>
            <a:ext cx="5097415" cy="1818950"/>
          </a:xfrm>
          <a:prstGeom prst="rect">
            <a:avLst/>
          </a:prstGeom>
          <a:noFill/>
          <a:ln>
            <a:noFill/>
          </a:ln>
        </p:spPr>
      </p:pic>
      <p:sp>
        <p:nvSpPr>
          <p:cNvPr id="1584" name="Google Shape;1584;p157"/>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158"/>
          <p:cNvSpPr txBox="1"/>
          <p:nvPr>
            <p:ph type="title"/>
          </p:nvPr>
        </p:nvSpPr>
        <p:spPr>
          <a:xfrm>
            <a:off x="0" y="-33659"/>
            <a:ext cx="9144000" cy="78079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 Chain Drives </a:t>
            </a:r>
            <a:endParaRPr sz="4000"/>
          </a:p>
        </p:txBody>
      </p:sp>
      <p:sp>
        <p:nvSpPr>
          <p:cNvPr id="1591" name="Google Shape;1591;p158"/>
          <p:cNvSpPr txBox="1"/>
          <p:nvPr>
            <p:ph idx="1" type="body"/>
          </p:nvPr>
        </p:nvSpPr>
        <p:spPr>
          <a:xfrm>
            <a:off x="334537" y="966146"/>
            <a:ext cx="3902927" cy="2480949"/>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Char char="•"/>
            </a:pPr>
            <a:r>
              <a:rPr b="1" lang="en-US" sz="2000"/>
              <a:t>Components of a Chain Drive</a:t>
            </a:r>
            <a:endParaRPr/>
          </a:p>
          <a:p>
            <a:pPr indent="-285750" lvl="1" marL="742950" rtl="0" algn="l">
              <a:spcBef>
                <a:spcPts val="400"/>
              </a:spcBef>
              <a:spcAft>
                <a:spcPts val="0"/>
              </a:spcAft>
              <a:buClr>
                <a:schemeClr val="dk1"/>
              </a:buClr>
              <a:buSzPts val="2000"/>
              <a:buChar char="–"/>
            </a:pPr>
            <a:r>
              <a:rPr lang="en-US" sz="2000"/>
              <a:t>Sprocket Gear</a:t>
            </a:r>
            <a:endParaRPr/>
          </a:p>
          <a:p>
            <a:pPr indent="-285750" lvl="1" marL="742950" rtl="0" algn="l">
              <a:spcBef>
                <a:spcPts val="400"/>
              </a:spcBef>
              <a:spcAft>
                <a:spcPts val="0"/>
              </a:spcAft>
              <a:buClr>
                <a:schemeClr val="dk1"/>
              </a:buClr>
              <a:buSzPts val="2000"/>
              <a:buChar char="–"/>
            </a:pPr>
            <a:r>
              <a:rPr lang="en-US" sz="2000"/>
              <a:t>Roller Chain (most common)</a:t>
            </a:r>
            <a:endParaRPr/>
          </a:p>
          <a:p>
            <a:pPr indent="-285750" lvl="1" marL="742950" rtl="0" algn="l">
              <a:spcBef>
                <a:spcPts val="400"/>
              </a:spcBef>
              <a:spcAft>
                <a:spcPts val="0"/>
              </a:spcAft>
              <a:buClr>
                <a:schemeClr val="dk1"/>
              </a:buClr>
              <a:buSzPts val="2000"/>
              <a:buChar char="–"/>
            </a:pPr>
            <a:r>
              <a:rPr lang="en-US" sz="2000"/>
              <a:t>Shaft</a:t>
            </a:r>
            <a:endParaRPr/>
          </a:p>
          <a:p>
            <a:pPr indent="-285750" lvl="1" marL="742950" rtl="0" algn="l">
              <a:spcBef>
                <a:spcPts val="400"/>
              </a:spcBef>
              <a:spcAft>
                <a:spcPts val="0"/>
              </a:spcAft>
              <a:buClr>
                <a:schemeClr val="dk1"/>
              </a:buClr>
              <a:buSzPts val="2000"/>
              <a:buChar char="–"/>
            </a:pPr>
            <a:r>
              <a:rPr lang="en-US" sz="2000"/>
              <a:t>Drive Mechanism</a:t>
            </a:r>
            <a:endParaRPr/>
          </a:p>
          <a:p>
            <a:pPr indent="0" lvl="0" marL="0" rtl="0" algn="l">
              <a:spcBef>
                <a:spcPts val="320"/>
              </a:spcBef>
              <a:spcAft>
                <a:spcPts val="0"/>
              </a:spcAft>
              <a:buClr>
                <a:schemeClr val="dk1"/>
              </a:buClr>
              <a:buSzPts val="1600"/>
              <a:buNone/>
            </a:pPr>
            <a:r>
              <a:t/>
            </a:r>
            <a:endParaRPr sz="1600"/>
          </a:p>
        </p:txBody>
      </p:sp>
      <p:sp>
        <p:nvSpPr>
          <p:cNvPr id="1592" name="Google Shape;1592;p158"/>
          <p:cNvSpPr txBox="1"/>
          <p:nvPr/>
        </p:nvSpPr>
        <p:spPr>
          <a:xfrm>
            <a:off x="457200" y="3093649"/>
            <a:ext cx="4114800" cy="2585714"/>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000"/>
              <a:buFont typeface="Arial"/>
              <a:buChar char="•"/>
            </a:pPr>
            <a:r>
              <a:rPr b="1" lang="en-US" sz="2000">
                <a:solidFill>
                  <a:schemeClr val="dk1"/>
                </a:solidFill>
                <a:latin typeface="Calibri"/>
                <a:ea typeface="Calibri"/>
                <a:cs typeface="Calibri"/>
                <a:sym typeface="Calibri"/>
              </a:rPr>
              <a:t>Roller Chain consists of:</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Roller</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Roller Link</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Side Bar</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Pin Link</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Connecting Link</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Offset Link</a:t>
            </a:r>
            <a:endParaRPr b="0" i="0" sz="2000" u="none" cap="none" strike="noStrike">
              <a:solidFill>
                <a:schemeClr val="dk1"/>
              </a:solidFill>
              <a:latin typeface="Calibri"/>
              <a:ea typeface="Calibri"/>
              <a:cs typeface="Calibri"/>
              <a:sym typeface="Calibri"/>
            </a:endParaRPr>
          </a:p>
        </p:txBody>
      </p:sp>
      <p:pic>
        <p:nvPicPr>
          <p:cNvPr id="1593" name="Google Shape;1593;p158"/>
          <p:cNvPicPr preferRelativeResize="0"/>
          <p:nvPr/>
        </p:nvPicPr>
        <p:blipFill rotWithShape="1">
          <a:blip r:embed="rId3">
            <a:alphaModFix/>
          </a:blip>
          <a:srcRect b="0" l="0" r="0" t="0"/>
          <a:stretch/>
        </p:blipFill>
        <p:spPr>
          <a:xfrm>
            <a:off x="4480520" y="646770"/>
            <a:ext cx="4494353" cy="5252225"/>
          </a:xfrm>
          <a:prstGeom prst="rect">
            <a:avLst/>
          </a:prstGeom>
          <a:noFill/>
          <a:ln>
            <a:noFill/>
          </a:ln>
        </p:spPr>
      </p:pic>
      <p:sp>
        <p:nvSpPr>
          <p:cNvPr id="1594" name="Google Shape;1594;p15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9" name="Shape 1599"/>
        <p:cNvGrpSpPr/>
        <p:nvPr/>
      </p:nvGrpSpPr>
      <p:grpSpPr>
        <a:xfrm>
          <a:off x="0" y="0"/>
          <a:ext cx="0" cy="0"/>
          <a:chOff x="0" y="0"/>
          <a:chExt cx="0" cy="0"/>
        </a:xfrm>
      </p:grpSpPr>
      <p:pic>
        <p:nvPicPr>
          <p:cNvPr id="1600" name="Google Shape;1600;p159"/>
          <p:cNvPicPr preferRelativeResize="0"/>
          <p:nvPr/>
        </p:nvPicPr>
        <p:blipFill rotWithShape="1">
          <a:blip r:embed="rId3">
            <a:alphaModFix/>
          </a:blip>
          <a:srcRect b="0" l="0" r="0" t="0"/>
          <a:stretch/>
        </p:blipFill>
        <p:spPr>
          <a:xfrm>
            <a:off x="5372199" y="1683275"/>
            <a:ext cx="3566331" cy="1487292"/>
          </a:xfrm>
          <a:prstGeom prst="rect">
            <a:avLst/>
          </a:prstGeom>
          <a:noFill/>
          <a:ln>
            <a:noFill/>
          </a:ln>
        </p:spPr>
      </p:pic>
      <p:sp>
        <p:nvSpPr>
          <p:cNvPr id="1601" name="Google Shape;1601;p159"/>
          <p:cNvSpPr txBox="1"/>
          <p:nvPr>
            <p:ph type="title"/>
          </p:nvPr>
        </p:nvSpPr>
        <p:spPr>
          <a:xfrm>
            <a:off x="504968" y="350952"/>
            <a:ext cx="8229600" cy="563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Roller Chain Sizing </a:t>
            </a:r>
            <a:endParaRPr/>
          </a:p>
        </p:txBody>
      </p:sp>
      <p:sp>
        <p:nvSpPr>
          <p:cNvPr id="1602" name="Google Shape;1602;p159"/>
          <p:cNvSpPr txBox="1"/>
          <p:nvPr/>
        </p:nvSpPr>
        <p:spPr>
          <a:xfrm>
            <a:off x="213236" y="1208490"/>
            <a:ext cx="5158963" cy="362541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lang="en-US" sz="2400">
                <a:solidFill>
                  <a:schemeClr val="dk1"/>
                </a:solidFill>
                <a:latin typeface="Calibri"/>
                <a:ea typeface="Calibri"/>
                <a:cs typeface="Calibri"/>
                <a:sym typeface="Calibri"/>
              </a:rPr>
              <a:t>Roller chain sizing is also standardized.</a:t>
            </a:r>
            <a:endParaRPr/>
          </a:p>
          <a:p>
            <a:pPr indent="-381000" lvl="1" marL="72390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The three principal dimensions used to size roller chains are pitch, chain width, and roller diameter.</a:t>
            </a:r>
            <a:endParaRPr/>
          </a:p>
          <a:p>
            <a:pPr indent="-228600" lvl="2" marL="1295400" marR="0" rtl="0" algn="l">
              <a:lnSpc>
                <a:spcPct val="90000"/>
              </a:lnSpc>
              <a:spcBef>
                <a:spcPts val="48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381000" lvl="1" marL="895350" marR="0" rtl="0" algn="l">
              <a:lnSpc>
                <a:spcPct val="9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Pitch is the center-to-center distance from one hinged point to the next (see next slide).</a:t>
            </a:r>
            <a:endParaRPr/>
          </a:p>
        </p:txBody>
      </p:sp>
      <p:sp>
        <p:nvSpPr>
          <p:cNvPr id="1603" name="Google Shape;1603;p15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8" name="Shape 1608"/>
        <p:cNvGrpSpPr/>
        <p:nvPr/>
      </p:nvGrpSpPr>
      <p:grpSpPr>
        <a:xfrm>
          <a:off x="0" y="0"/>
          <a:ext cx="0" cy="0"/>
          <a:chOff x="0" y="0"/>
          <a:chExt cx="0" cy="0"/>
        </a:xfrm>
      </p:grpSpPr>
      <p:sp>
        <p:nvSpPr>
          <p:cNvPr id="1609" name="Google Shape;1609;p160"/>
          <p:cNvSpPr txBox="1"/>
          <p:nvPr>
            <p:ph idx="1" type="body"/>
          </p:nvPr>
        </p:nvSpPr>
        <p:spPr>
          <a:xfrm>
            <a:off x="167268" y="1015280"/>
            <a:ext cx="8664497" cy="5095588"/>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The numbering system for roller chains is also standard and provides a complete identification of the chains by number </a:t>
            </a:r>
            <a:endParaRPr/>
          </a:p>
          <a:p>
            <a:pPr indent="0" lvl="0" marL="0" marR="0" rtl="0" algn="l">
              <a:lnSpc>
                <a:spcPct val="80000"/>
              </a:lnSpc>
              <a:spcBef>
                <a:spcPts val="48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(see Table 2 on slide 118).</a:t>
            </a:r>
            <a:endParaRPr/>
          </a:p>
          <a:p>
            <a:pPr indent="-381000" lvl="1" marL="723900" marR="0" rtl="0" algn="l">
              <a:lnSpc>
                <a:spcPct val="80000"/>
              </a:lnSpc>
              <a:spcBef>
                <a:spcPts val="480"/>
              </a:spcBef>
              <a:spcAft>
                <a:spcPts val="0"/>
              </a:spcAft>
              <a:buClr>
                <a:schemeClr val="dk1"/>
              </a:buClr>
              <a:buSzPts val="2400"/>
              <a:buFont typeface="Arial"/>
              <a:buChar char="–"/>
            </a:pPr>
            <a:r>
              <a:rPr b="1" i="0" lang="en-US" sz="2400" u="none" cap="none" strike="noStrike">
                <a:solidFill>
                  <a:schemeClr val="dk1"/>
                </a:solidFill>
                <a:latin typeface="Calibri"/>
                <a:ea typeface="Calibri"/>
                <a:cs typeface="Calibri"/>
                <a:sym typeface="Calibri"/>
              </a:rPr>
              <a:t>The first one or two digits in the number denote the pitch in eighths of an inch</a:t>
            </a:r>
            <a:r>
              <a:rPr b="0" i="0" lang="en-US" sz="2400" u="none" cap="none" strike="noStrike">
                <a:solidFill>
                  <a:schemeClr val="dk1"/>
                </a:solidFill>
                <a:latin typeface="Calibri"/>
                <a:ea typeface="Calibri"/>
                <a:cs typeface="Calibri"/>
                <a:sym typeface="Calibri"/>
              </a:rPr>
              <a:t>.</a:t>
            </a:r>
            <a:endParaRPr/>
          </a:p>
          <a:p>
            <a:pPr indent="-381000" lvl="2" marL="12954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 2 indicates 2/8- (or ¼-) inch pitch, and a 12 indicates 12/8- (or 1½-) inch pitch.</a:t>
            </a:r>
            <a:endParaRPr/>
          </a:p>
          <a:p>
            <a:pPr indent="-381000" lvl="1" marL="7239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The right-hand digit of the number indicates the type of chain.</a:t>
            </a:r>
            <a:endParaRPr/>
          </a:p>
          <a:p>
            <a:pPr indent="-381000" lvl="2" marL="12954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 right-hand digit of zero (0) indicates that the chain is of standard proportions.</a:t>
            </a:r>
            <a:endParaRPr/>
          </a:p>
          <a:p>
            <a:pPr indent="-381000" lvl="2" marL="1295400" marR="0" rtl="0" algn="l">
              <a:lnSpc>
                <a:spcPct val="8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 right-hand digit of 1 indicates a lightweight chain, and 5 represents a rollerless bushing chain</a:t>
            </a:r>
            <a:r>
              <a:rPr b="0" i="0" lang="en-US" sz="2200" u="none" cap="none" strike="noStrike">
                <a:solidFill>
                  <a:schemeClr val="dk1"/>
                </a:solidFill>
                <a:latin typeface="Calibri"/>
                <a:ea typeface="Calibri"/>
                <a:cs typeface="Calibri"/>
                <a:sym typeface="Calibri"/>
              </a:rPr>
              <a:t>.</a:t>
            </a:r>
            <a:endParaRPr/>
          </a:p>
          <a:p>
            <a:pPr indent="-241300" lvl="1" marL="723900" marR="0" rtl="0" algn="l">
              <a:lnSpc>
                <a:spcPct val="80000"/>
              </a:lnSpc>
              <a:spcBef>
                <a:spcPts val="440"/>
              </a:spcBef>
              <a:spcAft>
                <a:spcPts val="0"/>
              </a:spcAft>
              <a:buClr>
                <a:schemeClr val="dk1"/>
              </a:buClr>
              <a:buSzPts val="2200"/>
              <a:buFont typeface="Arial"/>
              <a:buNone/>
            </a:pPr>
            <a:r>
              <a:t/>
            </a:r>
            <a:endParaRPr b="0" i="0" sz="2200" u="none" cap="none" strike="noStrike">
              <a:solidFill>
                <a:schemeClr val="dk1"/>
              </a:solidFill>
              <a:latin typeface="Calibri"/>
              <a:ea typeface="Calibri"/>
              <a:cs typeface="Calibri"/>
              <a:sym typeface="Calibri"/>
            </a:endParaRPr>
          </a:p>
        </p:txBody>
      </p:sp>
      <p:sp>
        <p:nvSpPr>
          <p:cNvPr id="1610" name="Google Shape;1610;p160"/>
          <p:cNvSpPr txBox="1"/>
          <p:nvPr>
            <p:ph type="title"/>
          </p:nvPr>
        </p:nvSpPr>
        <p:spPr>
          <a:xfrm>
            <a:off x="457200" y="124230"/>
            <a:ext cx="8229600" cy="1143000"/>
          </a:xfrm>
          <a:prstGeom prst="rect">
            <a:avLst/>
          </a:prstGeom>
          <a:noFill/>
          <a:ln>
            <a:noFill/>
          </a:ln>
        </p:spPr>
        <p:txBody>
          <a:bodyPr anchorCtr="0" anchor="ctr" bIns="45700" lIns="91425" spcFirstLastPara="1" rIns="91425" wrap="square" tIns="45700">
            <a:normAutofit fontScale="97500"/>
          </a:bodyPr>
          <a:lstStyle/>
          <a:p>
            <a:pPr indent="0" lvl="0" marL="0" rtl="0" algn="ctr">
              <a:spcBef>
                <a:spcPts val="0"/>
              </a:spcBef>
              <a:spcAft>
                <a:spcPts val="0"/>
              </a:spcAft>
              <a:buClr>
                <a:schemeClr val="dk1"/>
              </a:buClr>
              <a:buSzPct val="100000"/>
              <a:buFont typeface="Calibri"/>
              <a:buNone/>
            </a:pPr>
            <a:r>
              <a:rPr b="0" i="0" lang="en-US" sz="3600" u="none" cap="none" strike="noStrike">
                <a:solidFill>
                  <a:schemeClr val="dk1"/>
                </a:solidFill>
                <a:latin typeface="Calibri"/>
                <a:ea typeface="Calibri"/>
                <a:cs typeface="Calibri"/>
                <a:sym typeface="Calibri"/>
              </a:rPr>
              <a:t>Roller Chain Numbers</a:t>
            </a:r>
            <a:endParaRPr b="0" i="0" sz="3600" u="none" cap="none" strike="noStrike">
              <a:solidFill>
                <a:schemeClr val="dk1"/>
              </a:solidFill>
              <a:latin typeface="Calibri"/>
              <a:ea typeface="Calibri"/>
              <a:cs typeface="Calibri"/>
              <a:sym typeface="Calibri"/>
            </a:endParaRPr>
          </a:p>
        </p:txBody>
      </p:sp>
      <p:sp>
        <p:nvSpPr>
          <p:cNvPr id="1611" name="Google Shape;1611;p16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sp>
        <p:nvSpPr>
          <p:cNvPr id="1616" name="Google Shape;1616;p161"/>
          <p:cNvSpPr txBox="1"/>
          <p:nvPr>
            <p:ph type="title"/>
          </p:nvPr>
        </p:nvSpPr>
        <p:spPr>
          <a:xfrm>
            <a:off x="457200" y="0"/>
            <a:ext cx="8229600" cy="83634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Roller Chain Numbers </a:t>
            </a:r>
            <a:r>
              <a:rPr lang="en-US" sz="2800"/>
              <a:t>(cont’d.)</a:t>
            </a:r>
            <a:endParaRPr sz="2800"/>
          </a:p>
        </p:txBody>
      </p:sp>
      <p:sp>
        <p:nvSpPr>
          <p:cNvPr id="1617" name="Google Shape;1617;p161"/>
          <p:cNvSpPr txBox="1"/>
          <p:nvPr>
            <p:ph idx="1" type="body"/>
          </p:nvPr>
        </p:nvSpPr>
        <p:spPr>
          <a:xfrm>
            <a:off x="356839" y="986883"/>
            <a:ext cx="8229600" cy="4525963"/>
          </a:xfrm>
          <a:prstGeom prst="rect">
            <a:avLst/>
          </a:prstGeom>
          <a:noFill/>
          <a:ln>
            <a:noFill/>
          </a:ln>
        </p:spPr>
        <p:txBody>
          <a:bodyPr anchorCtr="0" anchor="t" bIns="45700" lIns="91425" spcFirstLastPara="1" rIns="91425" wrap="square" tIns="45700">
            <a:normAutofit/>
          </a:bodyPr>
          <a:lstStyle/>
          <a:p>
            <a:pPr indent="-323850" lvl="0" marL="323850" rtl="0" algn="l">
              <a:lnSpc>
                <a:spcPct val="80000"/>
              </a:lnSpc>
              <a:spcBef>
                <a:spcPts val="0"/>
              </a:spcBef>
              <a:spcAft>
                <a:spcPts val="0"/>
              </a:spcAft>
              <a:buClr>
                <a:schemeClr val="dk1"/>
              </a:buClr>
              <a:buSzPts val="2400"/>
              <a:buChar char="•"/>
            </a:pPr>
            <a:r>
              <a:rPr lang="en-US" sz="2400"/>
              <a:t>If the chain is a multiple-row chain, the number has a hyphenated digit at the end of the chain number.</a:t>
            </a:r>
            <a:endParaRPr/>
          </a:p>
          <a:p>
            <a:pPr indent="-381000" lvl="1" marL="895350" rtl="0" algn="l">
              <a:lnSpc>
                <a:spcPct val="80000"/>
              </a:lnSpc>
              <a:spcBef>
                <a:spcPts val="480"/>
              </a:spcBef>
              <a:spcAft>
                <a:spcPts val="0"/>
              </a:spcAft>
              <a:buClr>
                <a:schemeClr val="dk1"/>
              </a:buClr>
              <a:buSzPts val="2400"/>
              <a:buChar char="–"/>
            </a:pPr>
            <a:r>
              <a:rPr lang="en-US" sz="2400"/>
              <a:t>A -2 at the end of the number indicates a 2-row chain, and -3 denotes a 3-row chain.</a:t>
            </a:r>
            <a:endParaRPr/>
          </a:p>
          <a:p>
            <a:pPr indent="-457200" lvl="0" marL="457200" rtl="0" algn="l">
              <a:lnSpc>
                <a:spcPct val="80000"/>
              </a:lnSpc>
              <a:spcBef>
                <a:spcPts val="480"/>
              </a:spcBef>
              <a:spcAft>
                <a:spcPts val="0"/>
              </a:spcAft>
              <a:buClr>
                <a:schemeClr val="dk1"/>
              </a:buClr>
              <a:buSzPts val="2400"/>
              <a:buChar char="•"/>
            </a:pPr>
            <a:r>
              <a:rPr lang="en-US" sz="2400"/>
              <a:t>Size charts are used to identify and select chains (next slide).</a:t>
            </a:r>
            <a:endParaRPr sz="2400"/>
          </a:p>
          <a:p>
            <a:pPr indent="-381000" lvl="1" marL="723900" rtl="0" algn="l">
              <a:lnSpc>
                <a:spcPct val="80000"/>
              </a:lnSpc>
              <a:spcBef>
                <a:spcPts val="480"/>
              </a:spcBef>
              <a:spcAft>
                <a:spcPts val="0"/>
              </a:spcAft>
              <a:buClr>
                <a:schemeClr val="dk1"/>
              </a:buClr>
              <a:buSzPts val="2400"/>
              <a:buChar char="–"/>
            </a:pPr>
            <a:r>
              <a:rPr lang="en-US" sz="2400"/>
              <a:t>For example, the number 30 denotes a 3/8-inch chain of standard proportions.</a:t>
            </a:r>
            <a:endParaRPr/>
          </a:p>
          <a:p>
            <a:pPr indent="-381000" lvl="1" marL="723900" rtl="0" algn="l">
              <a:lnSpc>
                <a:spcPct val="80000"/>
              </a:lnSpc>
              <a:spcBef>
                <a:spcPts val="480"/>
              </a:spcBef>
              <a:spcAft>
                <a:spcPts val="0"/>
              </a:spcAft>
              <a:buClr>
                <a:schemeClr val="dk1"/>
              </a:buClr>
              <a:buSzPts val="2400"/>
              <a:buChar char="–"/>
            </a:pPr>
            <a:r>
              <a:rPr lang="en-US" sz="2400"/>
              <a:t>The number 25 represents a rollerless link 2/8- (or ¼-) inch chain.</a:t>
            </a:r>
            <a:endParaRPr/>
          </a:p>
          <a:p>
            <a:pPr indent="-381000" lvl="1" marL="723900" rtl="0" algn="l">
              <a:lnSpc>
                <a:spcPct val="80000"/>
              </a:lnSpc>
              <a:spcBef>
                <a:spcPts val="480"/>
              </a:spcBef>
              <a:spcAft>
                <a:spcPts val="0"/>
              </a:spcAft>
              <a:buClr>
                <a:schemeClr val="dk1"/>
              </a:buClr>
              <a:buSzPts val="2400"/>
              <a:buChar char="–"/>
            </a:pPr>
            <a:r>
              <a:rPr lang="en-US" sz="2400"/>
              <a:t>The number 120-4 indicates a 4-row, 12/8- (or 1½-) inch chain of standard proportions.</a:t>
            </a:r>
            <a:endParaRPr/>
          </a:p>
          <a:p>
            <a:pPr indent="-381000" lvl="1" marL="723900" rtl="0" algn="l">
              <a:lnSpc>
                <a:spcPct val="80000"/>
              </a:lnSpc>
              <a:spcBef>
                <a:spcPts val="480"/>
              </a:spcBef>
              <a:spcAft>
                <a:spcPts val="0"/>
              </a:spcAft>
              <a:buClr>
                <a:schemeClr val="dk1"/>
              </a:buClr>
              <a:buSzPts val="2400"/>
              <a:buChar char="–"/>
            </a:pPr>
            <a:r>
              <a:rPr lang="en-US" sz="2400"/>
              <a:t>And the number 60H-3 signifies a 3-row, 6/8- (or ¾-) inch heavy series chain.</a:t>
            </a:r>
            <a:endParaRPr/>
          </a:p>
          <a:p>
            <a:pPr indent="-203200" lvl="0" marL="342900" rtl="0" algn="l">
              <a:spcBef>
                <a:spcPts val="440"/>
              </a:spcBef>
              <a:spcAft>
                <a:spcPts val="0"/>
              </a:spcAft>
              <a:buClr>
                <a:schemeClr val="dk1"/>
              </a:buClr>
              <a:buSzPts val="2200"/>
              <a:buNone/>
            </a:pPr>
            <a:r>
              <a:t/>
            </a:r>
            <a:endParaRPr sz="2200"/>
          </a:p>
        </p:txBody>
      </p:sp>
      <p:sp>
        <p:nvSpPr>
          <p:cNvPr id="1618" name="Google Shape;1618;p16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3" name="Shape 1623"/>
        <p:cNvGrpSpPr/>
        <p:nvPr/>
      </p:nvGrpSpPr>
      <p:grpSpPr>
        <a:xfrm>
          <a:off x="0" y="0"/>
          <a:ext cx="0" cy="0"/>
          <a:chOff x="0" y="0"/>
          <a:chExt cx="0" cy="0"/>
        </a:xfrm>
      </p:grpSpPr>
      <p:graphicFrame>
        <p:nvGraphicFramePr>
          <p:cNvPr id="1624" name="Google Shape;1624;p162"/>
          <p:cNvGraphicFramePr/>
          <p:nvPr/>
        </p:nvGraphicFramePr>
        <p:xfrm>
          <a:off x="1259232" y="228600"/>
          <a:ext cx="3000000" cy="3000000"/>
        </p:xfrm>
        <a:graphic>
          <a:graphicData uri="http://schemas.openxmlformats.org/drawingml/2006/table">
            <a:tbl>
              <a:tblPr>
                <a:noFill/>
                <a:tableStyleId>{D00ABB24-7FDA-4F40-9423-7FA76B6FBAFF}</a:tableStyleId>
              </a:tblPr>
              <a:tblGrid>
                <a:gridCol w="1631075"/>
                <a:gridCol w="1701975"/>
                <a:gridCol w="4113125"/>
              </a:tblGrid>
              <a:tr h="290025">
                <a:tc gridSpan="3">
                  <a:txBody>
                    <a:bodyPr/>
                    <a:lstStyle/>
                    <a:p>
                      <a:pPr indent="0" lvl="0" marL="0" marR="0" rtl="0" algn="l">
                        <a:lnSpc>
                          <a:spcPct val="100000"/>
                        </a:lnSpc>
                        <a:spcBef>
                          <a:spcPts val="0"/>
                        </a:spcBef>
                        <a:spcAft>
                          <a:spcPts val="0"/>
                        </a:spcAft>
                        <a:buClr>
                          <a:srgbClr val="003300"/>
                        </a:buClr>
                        <a:buSzPts val="1400"/>
                        <a:buFont typeface="Arial Narrow"/>
                        <a:buNone/>
                      </a:pPr>
                      <a:r>
                        <a:rPr b="1" i="0" lang="en-US" sz="1400" u="none" cap="none" strike="noStrike">
                          <a:solidFill>
                            <a:schemeClr val="dk1"/>
                          </a:solidFill>
                          <a:latin typeface="Arial Narrow"/>
                          <a:ea typeface="Arial Narrow"/>
                          <a:cs typeface="Arial Narrow"/>
                          <a:sym typeface="Arial Narrow"/>
                        </a:rPr>
                        <a:t>Table 2</a:t>
                      </a:r>
                      <a:r>
                        <a:rPr b="0" i="0" lang="en-US" sz="1400" u="none" cap="none" strike="noStrike">
                          <a:solidFill>
                            <a:schemeClr val="dk1"/>
                          </a:solidFill>
                          <a:latin typeface="Arial Narrow"/>
                          <a:ea typeface="Arial Narrow"/>
                          <a:cs typeface="Arial Narrow"/>
                          <a:sym typeface="Arial Narrow"/>
                        </a:rPr>
                        <a:t> Roller Chain Numbers</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28575">
                      <a:solidFill>
                        <a:schemeClr val="dk1"/>
                      </a:solidFill>
                      <a:prstDash val="solid"/>
                      <a:round/>
                      <a:headEnd len="sm" w="sm" type="none"/>
                      <a:tailEnd len="sm" w="sm" type="none"/>
                    </a:lnB>
                    <a:solidFill>
                      <a:schemeClr val="lt1"/>
                    </a:solidFill>
                  </a:tcPr>
                </a:tc>
                <a:tc hMerge="1"/>
                <a:tc hMerge="1"/>
              </a:tr>
              <a:tr h="45597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Chain Numbers</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Pitch (inches)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Type of Roller Chain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25</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2/8 = 1/4</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Rollerless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30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3/8</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35</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3/8</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Rollerless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40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4/8 = 1/2</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41</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1/2</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Light duty, narrow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50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5/8</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60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6/8 = 3/4</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60H</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3/4</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Heavy series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80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100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10/8 = 1¼</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120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12/8 = 1½</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140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14/8 = 1¾</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160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16/8 = 2</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180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18/8 = 2¼</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200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20/8 = 2½</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025">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240</a:t>
                      </a:r>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24/8 = 3</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3300"/>
                        </a:buClr>
                        <a:buSzPts val="1400"/>
                        <a:buFont typeface="Arial Narrow"/>
                        <a:buNone/>
                      </a:pPr>
                      <a:r>
                        <a:rPr b="0" i="0" lang="en-US" sz="1400" u="none" cap="none" strike="noStrike">
                          <a:solidFill>
                            <a:schemeClr val="dk1"/>
                          </a:solidFill>
                          <a:latin typeface="Arial Narrow"/>
                          <a:ea typeface="Arial Narrow"/>
                          <a:cs typeface="Arial Narrow"/>
                          <a:sym typeface="Arial Narrow"/>
                        </a:rPr>
                        <a:t>Standard link</a:t>
                      </a:r>
                      <a:endParaRPr/>
                    </a:p>
                  </a:txBody>
                  <a:tcPr marT="45725" marB="45725" marR="91450" marL="9145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1625" name="Google Shape;1625;p16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0" name="Shape 1630"/>
        <p:cNvGrpSpPr/>
        <p:nvPr/>
      </p:nvGrpSpPr>
      <p:grpSpPr>
        <a:xfrm>
          <a:off x="0" y="0"/>
          <a:ext cx="0" cy="0"/>
          <a:chOff x="0" y="0"/>
          <a:chExt cx="0" cy="0"/>
        </a:xfrm>
      </p:grpSpPr>
      <p:sp>
        <p:nvSpPr>
          <p:cNvPr id="1631" name="Google Shape;1631;p163"/>
          <p:cNvSpPr txBox="1"/>
          <p:nvPr>
            <p:ph type="title"/>
          </p:nvPr>
        </p:nvSpPr>
        <p:spPr>
          <a:xfrm>
            <a:off x="-43588" y="0"/>
            <a:ext cx="9187587"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Installing Chain Drives</a:t>
            </a:r>
            <a:endParaRPr sz="4000"/>
          </a:p>
        </p:txBody>
      </p:sp>
      <p:sp>
        <p:nvSpPr>
          <p:cNvPr id="1632" name="Google Shape;1632;p163"/>
          <p:cNvSpPr txBox="1"/>
          <p:nvPr/>
        </p:nvSpPr>
        <p:spPr>
          <a:xfrm>
            <a:off x="283004" y="1253183"/>
            <a:ext cx="8615669" cy="4723869"/>
          </a:xfrm>
          <a:prstGeom prst="rect">
            <a:avLst/>
          </a:prstGeom>
          <a:noFill/>
          <a:ln>
            <a:noFill/>
          </a:ln>
        </p:spPr>
        <p:txBody>
          <a:bodyPr anchorCtr="0" anchor="t" bIns="45700" lIns="91425" spcFirstLastPara="1" rIns="91425" wrap="square" tIns="45700">
            <a:normAutofit fontScale="92500" lnSpcReduction="10000"/>
          </a:bodyPr>
          <a:lstStyle/>
          <a:p>
            <a:pPr indent="-457200" lvl="0" marL="457200" marR="0" rtl="0" algn="l">
              <a:spcBef>
                <a:spcPts val="0"/>
              </a:spcBef>
              <a:spcAft>
                <a:spcPts val="0"/>
              </a:spcAft>
              <a:buClr>
                <a:schemeClr val="dk1"/>
              </a:buClr>
              <a:buSzPct val="100000"/>
              <a:buFont typeface="Calibri"/>
              <a:buAutoNum type="arabicPeriod"/>
            </a:pPr>
            <a:r>
              <a:rPr lang="en-US" sz="2400">
                <a:solidFill>
                  <a:schemeClr val="dk1"/>
                </a:solidFill>
                <a:latin typeface="Calibri"/>
                <a:ea typeface="Calibri"/>
                <a:cs typeface="Calibri"/>
                <a:sym typeface="Calibri"/>
              </a:rPr>
              <a:t>Connect the ends of the chain, using a connecting link – also known as a master link or a half link – to make it an endless chain.</a:t>
            </a:r>
            <a:endParaRPr/>
          </a:p>
          <a:p>
            <a:pPr indent="-457200" lvl="0" marL="457200" marR="0" rtl="0" algn="l">
              <a:spcBef>
                <a:spcPts val="444"/>
              </a:spcBef>
              <a:spcAft>
                <a:spcPts val="0"/>
              </a:spcAft>
              <a:buClr>
                <a:schemeClr val="dk1"/>
              </a:buClr>
              <a:buSzPct val="100000"/>
              <a:buFont typeface="Arial"/>
              <a:buAutoNum type="arabicPeriod"/>
            </a:pPr>
            <a:r>
              <a:rPr lang="en-US" sz="2400">
                <a:solidFill>
                  <a:schemeClr val="dk1"/>
                </a:solidFill>
                <a:latin typeface="Calibri"/>
                <a:ea typeface="Calibri"/>
                <a:cs typeface="Calibri"/>
                <a:sym typeface="Calibri"/>
              </a:rPr>
              <a:t>Adjust the chain drive so that all of the chain slack is on top of the drive.</a:t>
            </a:r>
            <a:endParaRPr/>
          </a:p>
          <a:p>
            <a:pPr indent="-285750" lvl="1" marL="742950" marR="0" rtl="0" algn="l">
              <a:spcBef>
                <a:spcPts val="444"/>
              </a:spcBef>
              <a:spcAft>
                <a:spcPts val="0"/>
              </a:spcAft>
              <a:buClr>
                <a:srgbClr val="003300"/>
              </a:buClr>
              <a:buSzPct val="100000"/>
              <a:buFont typeface="Arial"/>
              <a:buChar char="–"/>
            </a:pPr>
            <a:r>
              <a:rPr b="0" i="0" lang="en-US" sz="2400" u="none" cap="none" strike="noStrike">
                <a:solidFill>
                  <a:schemeClr val="dk1"/>
                </a:solidFill>
                <a:latin typeface="Calibri"/>
                <a:ea typeface="Calibri"/>
                <a:cs typeface="Calibri"/>
                <a:sym typeface="Calibri"/>
              </a:rPr>
              <a:t>Place a straightedge on the chain from one sprocket to the other, and measure from the straightedge to the chain to check the chain tension. </a:t>
            </a:r>
            <a:endParaRPr b="0" i="0" sz="2400" u="none" cap="none" strike="noStrike">
              <a:solidFill>
                <a:schemeClr val="dk1"/>
              </a:solidFill>
              <a:latin typeface="Calibri"/>
              <a:ea typeface="Calibri"/>
              <a:cs typeface="Calibri"/>
              <a:sym typeface="Calibri"/>
            </a:endParaRPr>
          </a:p>
          <a:p>
            <a:pPr indent="-285750" lvl="1" marL="742950" marR="0" rtl="0" algn="l">
              <a:spcBef>
                <a:spcPts val="444"/>
              </a:spcBef>
              <a:spcAft>
                <a:spcPts val="0"/>
              </a:spcAft>
              <a:buClr>
                <a:srgbClr val="003300"/>
              </a:buClr>
              <a:buSzPct val="100000"/>
              <a:buFont typeface="Arial"/>
              <a:buChar char="–"/>
            </a:pPr>
            <a:r>
              <a:rPr b="0" i="0" lang="en-US" sz="2400" u="none" cap="none" strike="noStrike">
                <a:solidFill>
                  <a:schemeClr val="dk1"/>
                </a:solidFill>
                <a:latin typeface="Calibri"/>
                <a:ea typeface="Calibri"/>
                <a:cs typeface="Calibri"/>
                <a:sym typeface="Calibri"/>
              </a:rPr>
              <a:t>The sag should be measured midway between the sprockets (see figure next slide).</a:t>
            </a:r>
            <a:endParaRPr b="0" i="0" sz="2400" u="none" cap="none" strike="noStrike">
              <a:solidFill>
                <a:schemeClr val="dk1"/>
              </a:solidFill>
              <a:latin typeface="Calibri"/>
              <a:ea typeface="Calibri"/>
              <a:cs typeface="Calibri"/>
              <a:sym typeface="Calibri"/>
            </a:endParaRPr>
          </a:p>
          <a:p>
            <a:pPr indent="-285750" lvl="1" marL="742950" marR="0" rtl="0" algn="l">
              <a:spcBef>
                <a:spcPts val="444"/>
              </a:spcBef>
              <a:spcAft>
                <a:spcPts val="0"/>
              </a:spcAft>
              <a:buClr>
                <a:srgbClr val="003300"/>
              </a:buClr>
              <a:buSzPct val="100000"/>
              <a:buFont typeface="Arial"/>
              <a:buChar char="–"/>
            </a:pPr>
            <a:r>
              <a:rPr b="1" i="0" lang="en-US" sz="2400" u="none" cap="none" strike="noStrike">
                <a:solidFill>
                  <a:schemeClr val="dk1"/>
                </a:solidFill>
                <a:latin typeface="Calibri"/>
                <a:ea typeface="Calibri"/>
                <a:cs typeface="Calibri"/>
                <a:sym typeface="Calibri"/>
              </a:rPr>
              <a:t>Chain tension should be such that the chain sags approximately 2% of the distance between the shaft centers</a:t>
            </a:r>
            <a:r>
              <a:rPr b="0" i="0" lang="en-US" sz="2400" u="none" cap="none" strike="noStrike">
                <a:solidFill>
                  <a:schemeClr val="dk1"/>
                </a:solidFill>
                <a:latin typeface="Calibri"/>
                <a:ea typeface="Calibri"/>
                <a:cs typeface="Calibri"/>
                <a:sym typeface="Calibri"/>
              </a:rPr>
              <a:t>.</a:t>
            </a:r>
            <a:endParaRPr/>
          </a:p>
          <a:p>
            <a:pPr indent="-285750" lvl="1" marL="742950" marR="0" rtl="0" algn="l">
              <a:spcBef>
                <a:spcPts val="444"/>
              </a:spcBef>
              <a:spcAft>
                <a:spcPts val="0"/>
              </a:spcAft>
              <a:buClr>
                <a:srgbClr val="003300"/>
              </a:buClr>
              <a:buSzPct val="100000"/>
              <a:buFont typeface="Arial"/>
              <a:buChar char="–"/>
            </a:pPr>
            <a:r>
              <a:rPr b="0" i="0" lang="en-US" sz="2400" u="none" cap="none" strike="noStrike">
                <a:solidFill>
                  <a:schemeClr val="dk1"/>
                </a:solidFill>
                <a:latin typeface="Calibri"/>
                <a:ea typeface="Calibri"/>
                <a:cs typeface="Calibri"/>
                <a:sym typeface="Calibri"/>
              </a:rPr>
              <a:t>If the sprockets are too far apart to use a straightedge, piano wire can be used instead</a:t>
            </a:r>
            <a:r>
              <a:rPr b="0" i="0" lang="en-US" sz="2400" u="none" cap="none" strike="noStrike">
                <a:solidFill>
                  <a:schemeClr val="dk1"/>
                </a:solidFill>
                <a:latin typeface="Arial Narrow"/>
                <a:ea typeface="Arial Narrow"/>
                <a:cs typeface="Arial Narrow"/>
                <a:sym typeface="Arial Narrow"/>
              </a:rPr>
              <a:t>.</a:t>
            </a:r>
            <a:endParaRPr/>
          </a:p>
          <a:p>
            <a:pPr indent="-374967" lvl="0" marL="457200" marR="0" rtl="0" algn="l">
              <a:spcBef>
                <a:spcPts val="259"/>
              </a:spcBef>
              <a:spcAft>
                <a:spcPts val="0"/>
              </a:spcAft>
              <a:buClr>
                <a:schemeClr val="dk1"/>
              </a:buClr>
              <a:buSzPct val="100000"/>
              <a:buFont typeface="Arial"/>
              <a:buNone/>
            </a:pPr>
            <a:r>
              <a:t/>
            </a:r>
            <a:endParaRPr sz="1400">
              <a:solidFill>
                <a:schemeClr val="dk1"/>
              </a:solidFill>
              <a:latin typeface="Calibri"/>
              <a:ea typeface="Calibri"/>
              <a:cs typeface="Calibri"/>
              <a:sym typeface="Calibri"/>
            </a:endParaRPr>
          </a:p>
        </p:txBody>
      </p:sp>
      <p:sp>
        <p:nvSpPr>
          <p:cNvPr id="1633" name="Google Shape;1633;p16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8" name="Shape 1638"/>
        <p:cNvGrpSpPr/>
        <p:nvPr/>
      </p:nvGrpSpPr>
      <p:grpSpPr>
        <a:xfrm>
          <a:off x="0" y="0"/>
          <a:ext cx="0" cy="0"/>
          <a:chOff x="0" y="0"/>
          <a:chExt cx="0" cy="0"/>
        </a:xfrm>
      </p:grpSpPr>
      <p:sp>
        <p:nvSpPr>
          <p:cNvPr id="1639" name="Google Shape;1639;p164"/>
          <p:cNvSpPr txBox="1"/>
          <p:nvPr>
            <p:ph type="title"/>
          </p:nvPr>
        </p:nvSpPr>
        <p:spPr>
          <a:xfrm>
            <a:off x="0" y="29311"/>
            <a:ext cx="9144000" cy="82933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Chain Tension</a:t>
            </a:r>
            <a:endParaRPr/>
          </a:p>
        </p:txBody>
      </p:sp>
      <p:sp>
        <p:nvSpPr>
          <p:cNvPr id="1640" name="Google Shape;1640;p164"/>
          <p:cNvSpPr txBox="1"/>
          <p:nvPr>
            <p:ph idx="1" type="body"/>
          </p:nvPr>
        </p:nvSpPr>
        <p:spPr>
          <a:xfrm>
            <a:off x="234176" y="1209907"/>
            <a:ext cx="8474926" cy="4525963"/>
          </a:xfrm>
          <a:prstGeom prst="rect">
            <a:avLst/>
          </a:prstGeom>
          <a:noFill/>
          <a:ln>
            <a:noFill/>
          </a:ln>
        </p:spPr>
        <p:txBody>
          <a:bodyPr anchorCtr="0" anchor="t" bIns="45700" lIns="91425" spcFirstLastPara="1" rIns="91425" wrap="square" tIns="45700">
            <a:normAutofit/>
          </a:bodyPr>
          <a:lstStyle/>
          <a:p>
            <a:pPr indent="-457200" lvl="0" marL="457200" rtl="0" algn="l">
              <a:spcBef>
                <a:spcPts val="0"/>
              </a:spcBef>
              <a:spcAft>
                <a:spcPts val="0"/>
              </a:spcAft>
              <a:buClr>
                <a:schemeClr val="dk1"/>
              </a:buClr>
              <a:buSzPts val="2400"/>
              <a:buFont typeface="Calibri"/>
              <a:buAutoNum type="arabicPeriod"/>
            </a:pPr>
            <a:r>
              <a:rPr lang="en-US" sz="2400"/>
              <a:t>Adjust the chain tension until the required 2% sag is achieved.</a:t>
            </a:r>
            <a:endParaRPr/>
          </a:p>
          <a:p>
            <a:pPr indent="-457200" lvl="0" marL="457200" rtl="0" algn="l">
              <a:spcBef>
                <a:spcPts val="480"/>
              </a:spcBef>
              <a:spcAft>
                <a:spcPts val="0"/>
              </a:spcAft>
              <a:buClr>
                <a:schemeClr val="dk1"/>
              </a:buClr>
              <a:buSzPts val="2400"/>
              <a:buFont typeface="Calibri"/>
              <a:buAutoNum type="arabicPeriod"/>
            </a:pPr>
            <a:r>
              <a:rPr lang="en-US" sz="2400"/>
              <a:t>Lock the adjusting screws in position.</a:t>
            </a:r>
            <a:endParaRPr/>
          </a:p>
          <a:p>
            <a:pPr indent="-381000" lvl="2" marL="1123950" rtl="0" algn="l">
              <a:spcBef>
                <a:spcPts val="480"/>
              </a:spcBef>
              <a:spcAft>
                <a:spcPts val="0"/>
              </a:spcAft>
              <a:buClr>
                <a:schemeClr val="dk1"/>
              </a:buClr>
              <a:buSzPts val="2400"/>
              <a:buChar char="•"/>
            </a:pPr>
            <a:r>
              <a:rPr lang="en-US"/>
              <a:t>The adjusting screws are usually locked with a jam nut.</a:t>
            </a:r>
            <a:endParaRPr/>
          </a:p>
          <a:p>
            <a:pPr indent="-457200" lvl="0" marL="457200" rtl="0" algn="l">
              <a:spcBef>
                <a:spcPts val="480"/>
              </a:spcBef>
              <a:spcAft>
                <a:spcPts val="0"/>
              </a:spcAft>
              <a:buClr>
                <a:schemeClr val="dk1"/>
              </a:buClr>
              <a:buSzPts val="2400"/>
              <a:buFont typeface="Calibri"/>
              <a:buAutoNum type="arabicPeriod"/>
            </a:pPr>
            <a:r>
              <a:rPr lang="en-US" sz="2400"/>
              <a:t>Lubricate the chain according to the manufacturer’s recommendations.</a:t>
            </a:r>
            <a:endParaRPr/>
          </a:p>
          <a:p>
            <a:pPr indent="-457200" lvl="0" marL="457200" rtl="0" algn="l">
              <a:spcBef>
                <a:spcPts val="480"/>
              </a:spcBef>
              <a:spcAft>
                <a:spcPts val="0"/>
              </a:spcAft>
              <a:buClr>
                <a:schemeClr val="dk1"/>
              </a:buClr>
              <a:buSzPts val="2400"/>
              <a:buFont typeface="Calibri"/>
              <a:buAutoNum type="arabicPeriod"/>
            </a:pPr>
            <a:r>
              <a:rPr lang="en-US" sz="2400"/>
              <a:t>Install all safety guards</a:t>
            </a:r>
            <a:r>
              <a:rPr lang="en-US" sz="2000"/>
              <a:t>.</a:t>
            </a:r>
            <a:endParaRPr/>
          </a:p>
          <a:p>
            <a:pPr indent="-139700" lvl="0" marL="342900" rtl="0" algn="l">
              <a:spcBef>
                <a:spcPts val="640"/>
              </a:spcBef>
              <a:spcAft>
                <a:spcPts val="0"/>
              </a:spcAft>
              <a:buClr>
                <a:schemeClr val="dk1"/>
              </a:buClr>
              <a:buSzPts val="3200"/>
              <a:buNone/>
            </a:pPr>
            <a:r>
              <a:t/>
            </a:r>
            <a:endParaRPr/>
          </a:p>
        </p:txBody>
      </p:sp>
      <p:pic>
        <p:nvPicPr>
          <p:cNvPr id="1641" name="Google Shape;1641;p164"/>
          <p:cNvPicPr preferRelativeResize="0"/>
          <p:nvPr/>
        </p:nvPicPr>
        <p:blipFill rotWithShape="1">
          <a:blip r:embed="rId3">
            <a:alphaModFix/>
          </a:blip>
          <a:srcRect b="0" l="0" r="0" t="0"/>
          <a:stretch/>
        </p:blipFill>
        <p:spPr>
          <a:xfrm>
            <a:off x="3606564" y="3218009"/>
            <a:ext cx="5170482" cy="2364782"/>
          </a:xfrm>
          <a:prstGeom prst="rect">
            <a:avLst/>
          </a:prstGeom>
          <a:noFill/>
          <a:ln>
            <a:noFill/>
          </a:ln>
        </p:spPr>
      </p:pic>
      <p:sp>
        <p:nvSpPr>
          <p:cNvPr id="1642" name="Google Shape;1642;p16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7" name="Shape 1647"/>
        <p:cNvGrpSpPr/>
        <p:nvPr/>
      </p:nvGrpSpPr>
      <p:grpSpPr>
        <a:xfrm>
          <a:off x="0" y="0"/>
          <a:ext cx="0" cy="0"/>
          <a:chOff x="0" y="0"/>
          <a:chExt cx="0" cy="0"/>
        </a:xfrm>
      </p:grpSpPr>
      <p:sp>
        <p:nvSpPr>
          <p:cNvPr id="1648" name="Google Shape;1648;p165"/>
          <p:cNvSpPr txBox="1"/>
          <p:nvPr>
            <p:ph type="title"/>
          </p:nvPr>
        </p:nvSpPr>
        <p:spPr>
          <a:xfrm>
            <a:off x="457200" y="-9678"/>
            <a:ext cx="8229600" cy="77049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Chain Tools</a:t>
            </a:r>
            <a:endParaRPr sz="4000"/>
          </a:p>
        </p:txBody>
      </p:sp>
      <p:sp>
        <p:nvSpPr>
          <p:cNvPr id="1649" name="Google Shape;1649;p165"/>
          <p:cNvSpPr txBox="1"/>
          <p:nvPr/>
        </p:nvSpPr>
        <p:spPr>
          <a:xfrm>
            <a:off x="137213" y="904262"/>
            <a:ext cx="5393792" cy="4860474"/>
          </a:xfrm>
          <a:prstGeom prst="rect">
            <a:avLst/>
          </a:prstGeom>
          <a:noFill/>
          <a:ln>
            <a:noFill/>
          </a:ln>
        </p:spPr>
        <p:txBody>
          <a:bodyPr anchorCtr="0" anchor="t" bIns="45700" lIns="91425" spcFirstLastPara="1" rIns="91425" wrap="square" tIns="45700">
            <a:normAutofit fontScale="92500"/>
          </a:bodyPr>
          <a:lstStyle/>
          <a:p>
            <a:pPr indent="-365760" lvl="0" marL="365760" marR="0" rtl="0" algn="l">
              <a:spcBef>
                <a:spcPts val="0"/>
              </a:spcBef>
              <a:spcAft>
                <a:spcPts val="0"/>
              </a:spcAft>
              <a:buClr>
                <a:schemeClr val="dk1"/>
              </a:buClr>
              <a:buSzPct val="100000"/>
              <a:buFont typeface="Arial"/>
              <a:buChar char="•"/>
            </a:pPr>
            <a:r>
              <a:rPr lang="en-US" sz="2600">
                <a:solidFill>
                  <a:schemeClr val="dk1"/>
                </a:solidFill>
                <a:latin typeface="Calibri"/>
                <a:ea typeface="Calibri"/>
                <a:cs typeface="Calibri"/>
                <a:sym typeface="Calibri"/>
              </a:rPr>
              <a:t>Specialized tools are used for working on roller chains.</a:t>
            </a:r>
            <a:endParaRPr/>
          </a:p>
          <a:p>
            <a:pPr indent="-365760" lvl="0" marL="365760" marR="0" rtl="0" algn="l">
              <a:spcBef>
                <a:spcPts val="481"/>
              </a:spcBef>
              <a:spcAft>
                <a:spcPts val="0"/>
              </a:spcAft>
              <a:buClr>
                <a:schemeClr val="dk1"/>
              </a:buClr>
              <a:buSzPct val="100000"/>
              <a:buFont typeface="Arial"/>
              <a:buChar char="•"/>
            </a:pPr>
            <a:r>
              <a:rPr lang="en-US" sz="2600">
                <a:solidFill>
                  <a:schemeClr val="dk1"/>
                </a:solidFill>
                <a:latin typeface="Calibri"/>
                <a:ea typeface="Calibri"/>
                <a:cs typeface="Calibri"/>
                <a:sym typeface="Calibri"/>
              </a:rPr>
              <a:t>Sprockets can be checked for alignment with a magnetically attached laser that makes the alignment operation a one-person job.</a:t>
            </a:r>
            <a:endParaRPr sz="2600">
              <a:solidFill>
                <a:schemeClr val="dk1"/>
              </a:solidFill>
              <a:latin typeface="Calibri"/>
              <a:ea typeface="Calibri"/>
              <a:cs typeface="Calibri"/>
              <a:sym typeface="Calibri"/>
            </a:endParaRPr>
          </a:p>
          <a:p>
            <a:pPr indent="-365760" lvl="0" marL="365760" marR="0" rtl="0" algn="l">
              <a:spcBef>
                <a:spcPts val="481"/>
              </a:spcBef>
              <a:spcAft>
                <a:spcPts val="0"/>
              </a:spcAft>
              <a:buClr>
                <a:schemeClr val="dk1"/>
              </a:buClr>
              <a:buSzPct val="100000"/>
              <a:buFont typeface="Arial"/>
              <a:buChar char="•"/>
            </a:pPr>
            <a:r>
              <a:rPr lang="en-US" sz="2600">
                <a:solidFill>
                  <a:schemeClr val="dk1"/>
                </a:solidFill>
                <a:latin typeface="Calibri"/>
                <a:ea typeface="Calibri"/>
                <a:cs typeface="Calibri"/>
                <a:sym typeface="Calibri"/>
              </a:rPr>
              <a:t>The removal and replacement of chain links is done with a chain breaker and riveter. </a:t>
            </a:r>
            <a:endParaRPr/>
          </a:p>
          <a:p>
            <a:pPr indent="-365760" lvl="0" marL="365760" marR="0" rtl="0" algn="l">
              <a:spcBef>
                <a:spcPts val="481"/>
              </a:spcBef>
              <a:spcAft>
                <a:spcPts val="0"/>
              </a:spcAft>
              <a:buClr>
                <a:schemeClr val="dk1"/>
              </a:buClr>
              <a:buSzPct val="100000"/>
              <a:buFont typeface="Arial"/>
              <a:buChar char="•"/>
            </a:pPr>
            <a:r>
              <a:rPr lang="en-US" sz="2600">
                <a:solidFill>
                  <a:schemeClr val="dk1"/>
                </a:solidFill>
                <a:latin typeface="Calibri"/>
                <a:ea typeface="Calibri"/>
                <a:cs typeface="Calibri"/>
                <a:sym typeface="Calibri"/>
              </a:rPr>
              <a:t>The riveter holds the chain in place while it pushes the pin out, or it rivets the end of the pin in place.</a:t>
            </a:r>
            <a:endParaRPr/>
          </a:p>
          <a:p>
            <a:pPr indent="-298767" lvl="1" marL="723900" marR="0" rtl="0" algn="l">
              <a:spcBef>
                <a:spcPts val="259"/>
              </a:spcBef>
              <a:spcAft>
                <a:spcPts val="0"/>
              </a:spcAft>
              <a:buClr>
                <a:schemeClr val="dk1"/>
              </a:buClr>
              <a:buSzPct val="100000"/>
              <a:buFont typeface="Arial"/>
              <a:buNone/>
            </a:pPr>
            <a:r>
              <a:t/>
            </a:r>
            <a:endParaRPr b="0" i="0" sz="1400" u="none" cap="none" strike="noStrike">
              <a:solidFill>
                <a:schemeClr val="dk1"/>
              </a:solidFill>
              <a:latin typeface="Calibri"/>
              <a:ea typeface="Calibri"/>
              <a:cs typeface="Calibri"/>
              <a:sym typeface="Calibri"/>
            </a:endParaRPr>
          </a:p>
          <a:p>
            <a:pPr indent="-298767" lvl="1" marL="723900" marR="0" rtl="0" algn="l">
              <a:spcBef>
                <a:spcPts val="259"/>
              </a:spcBef>
              <a:spcAft>
                <a:spcPts val="0"/>
              </a:spcAft>
              <a:buClr>
                <a:schemeClr val="dk1"/>
              </a:buClr>
              <a:buSzPct val="100000"/>
              <a:buFont typeface="Arial"/>
              <a:buNone/>
            </a:pPr>
            <a:r>
              <a:t/>
            </a:r>
            <a:endParaRPr b="0" i="0" sz="1400" u="none" cap="none" strike="noStrike">
              <a:solidFill>
                <a:schemeClr val="dk1"/>
              </a:solidFill>
              <a:latin typeface="Calibri"/>
              <a:ea typeface="Calibri"/>
              <a:cs typeface="Calibri"/>
              <a:sym typeface="Calibri"/>
            </a:endParaRPr>
          </a:p>
          <a:p>
            <a:pPr indent="-298767" lvl="1" marL="723900" marR="0" rtl="0" algn="l">
              <a:spcBef>
                <a:spcPts val="259"/>
              </a:spcBef>
              <a:spcAft>
                <a:spcPts val="0"/>
              </a:spcAft>
              <a:buClr>
                <a:schemeClr val="dk1"/>
              </a:buClr>
              <a:buSzPct val="100000"/>
              <a:buFont typeface="Arial"/>
              <a:buNone/>
            </a:pPr>
            <a:r>
              <a:t/>
            </a:r>
            <a:endParaRPr b="0" i="0" sz="1400" u="none" cap="none" strike="noStrike">
              <a:solidFill>
                <a:schemeClr val="dk1"/>
              </a:solidFill>
              <a:latin typeface="Calibri"/>
              <a:ea typeface="Calibri"/>
              <a:cs typeface="Calibri"/>
              <a:sym typeface="Calibri"/>
            </a:endParaRPr>
          </a:p>
          <a:p>
            <a:pPr indent="-298767" lvl="1" marL="723900" marR="0" rtl="0" algn="l">
              <a:spcBef>
                <a:spcPts val="259"/>
              </a:spcBef>
              <a:spcAft>
                <a:spcPts val="0"/>
              </a:spcAft>
              <a:buClr>
                <a:schemeClr val="dk1"/>
              </a:buClr>
              <a:buSzPct val="100000"/>
              <a:buFont typeface="Arial"/>
              <a:buNone/>
            </a:pPr>
            <a:r>
              <a:t/>
            </a:r>
            <a:endParaRPr b="0" i="0" sz="1400" u="none" cap="none" strike="noStrike">
              <a:solidFill>
                <a:schemeClr val="dk1"/>
              </a:solidFill>
              <a:latin typeface="Calibri"/>
              <a:ea typeface="Calibri"/>
              <a:cs typeface="Calibri"/>
              <a:sym typeface="Calibri"/>
            </a:endParaRPr>
          </a:p>
          <a:p>
            <a:pPr indent="-298767" lvl="1" marL="723900" marR="0" rtl="0" algn="l">
              <a:spcBef>
                <a:spcPts val="259"/>
              </a:spcBef>
              <a:spcAft>
                <a:spcPts val="0"/>
              </a:spcAft>
              <a:buClr>
                <a:schemeClr val="dk1"/>
              </a:buClr>
              <a:buSzPct val="100000"/>
              <a:buFont typeface="Arial"/>
              <a:buNone/>
            </a:pPr>
            <a:r>
              <a:t/>
            </a:r>
            <a:endParaRPr b="0" i="0" sz="1400" u="none" cap="none" strike="noStrike">
              <a:solidFill>
                <a:schemeClr val="dk1"/>
              </a:solidFill>
              <a:latin typeface="Calibri"/>
              <a:ea typeface="Calibri"/>
              <a:cs typeface="Calibri"/>
              <a:sym typeface="Calibri"/>
            </a:endParaRPr>
          </a:p>
        </p:txBody>
      </p:sp>
      <p:pic>
        <p:nvPicPr>
          <p:cNvPr id="1650" name="Google Shape;1650;p165"/>
          <p:cNvPicPr preferRelativeResize="0"/>
          <p:nvPr/>
        </p:nvPicPr>
        <p:blipFill rotWithShape="1">
          <a:blip r:embed="rId3">
            <a:alphaModFix/>
          </a:blip>
          <a:srcRect b="0" l="0" r="0" t="0"/>
          <a:stretch/>
        </p:blipFill>
        <p:spPr>
          <a:xfrm>
            <a:off x="6329906" y="587441"/>
            <a:ext cx="2273300" cy="1515533"/>
          </a:xfrm>
          <a:prstGeom prst="rect">
            <a:avLst/>
          </a:prstGeom>
          <a:noFill/>
          <a:ln>
            <a:noFill/>
          </a:ln>
        </p:spPr>
      </p:pic>
      <p:pic>
        <p:nvPicPr>
          <p:cNvPr descr="Chain Alignment Tool" id="1651" name="Google Shape;1651;p165"/>
          <p:cNvPicPr preferRelativeResize="0"/>
          <p:nvPr/>
        </p:nvPicPr>
        <p:blipFill rotWithShape="1">
          <a:blip r:embed="rId4">
            <a:alphaModFix/>
          </a:blip>
          <a:srcRect b="0" l="0" r="0" t="0"/>
          <a:stretch/>
        </p:blipFill>
        <p:spPr>
          <a:xfrm>
            <a:off x="5841639" y="2268583"/>
            <a:ext cx="2259762" cy="1698828"/>
          </a:xfrm>
          <a:prstGeom prst="rect">
            <a:avLst/>
          </a:prstGeom>
          <a:noFill/>
          <a:ln>
            <a:noFill/>
          </a:ln>
        </p:spPr>
      </p:pic>
      <p:grpSp>
        <p:nvGrpSpPr>
          <p:cNvPr id="1652" name="Google Shape;1652;p165"/>
          <p:cNvGrpSpPr/>
          <p:nvPr/>
        </p:nvGrpSpPr>
        <p:grpSpPr>
          <a:xfrm>
            <a:off x="4974462" y="4284894"/>
            <a:ext cx="3980577" cy="1763769"/>
            <a:chOff x="3307186" y="2581517"/>
            <a:chExt cx="6973346" cy="3784383"/>
          </a:xfrm>
        </p:grpSpPr>
        <p:pic>
          <p:nvPicPr>
            <p:cNvPr descr="anibreaker" id="1653" name="Google Shape;1653;p165"/>
            <p:cNvPicPr preferRelativeResize="0"/>
            <p:nvPr/>
          </p:nvPicPr>
          <p:blipFill rotWithShape="1">
            <a:blip r:embed="rId5">
              <a:alphaModFix/>
            </a:blip>
            <a:srcRect b="0" l="0" r="0" t="0"/>
            <a:stretch/>
          </p:blipFill>
          <p:spPr>
            <a:xfrm>
              <a:off x="3951784" y="2886318"/>
              <a:ext cx="2671764" cy="2819400"/>
            </a:xfrm>
            <a:prstGeom prst="rect">
              <a:avLst/>
            </a:prstGeom>
            <a:noFill/>
            <a:ln>
              <a:noFill/>
            </a:ln>
          </p:spPr>
        </p:pic>
        <p:pic>
          <p:nvPicPr>
            <p:cNvPr descr="G_14181G_CL_1" id="1654" name="Google Shape;1654;p165"/>
            <p:cNvPicPr preferRelativeResize="0"/>
            <p:nvPr/>
          </p:nvPicPr>
          <p:blipFill rotWithShape="1">
            <a:blip r:embed="rId6">
              <a:alphaModFix/>
            </a:blip>
            <a:srcRect b="0" l="0" r="0" t="0"/>
            <a:stretch/>
          </p:blipFill>
          <p:spPr>
            <a:xfrm>
              <a:off x="6793860" y="2581517"/>
              <a:ext cx="3124200" cy="3124201"/>
            </a:xfrm>
            <a:prstGeom prst="rect">
              <a:avLst/>
            </a:prstGeom>
            <a:noFill/>
            <a:ln>
              <a:noFill/>
            </a:ln>
          </p:spPr>
        </p:pic>
        <p:sp>
          <p:nvSpPr>
            <p:cNvPr id="1655" name="Google Shape;1655;p165"/>
            <p:cNvSpPr/>
            <p:nvPr/>
          </p:nvSpPr>
          <p:spPr>
            <a:xfrm>
              <a:off x="3307186" y="5507415"/>
              <a:ext cx="6973346" cy="85848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chain breaker           chain riveter </a:t>
              </a:r>
              <a:endParaRPr/>
            </a:p>
          </p:txBody>
        </p:sp>
      </p:grpSp>
      <p:sp>
        <p:nvSpPr>
          <p:cNvPr id="1656" name="Google Shape;1656;p16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1" name="Shape 1661"/>
        <p:cNvGrpSpPr/>
        <p:nvPr/>
      </p:nvGrpSpPr>
      <p:grpSpPr>
        <a:xfrm>
          <a:off x="0" y="0"/>
          <a:ext cx="0" cy="0"/>
          <a:chOff x="0" y="0"/>
          <a:chExt cx="0" cy="0"/>
        </a:xfrm>
      </p:grpSpPr>
      <p:sp>
        <p:nvSpPr>
          <p:cNvPr id="1662" name="Google Shape;1662;p166"/>
          <p:cNvSpPr txBox="1"/>
          <p:nvPr>
            <p:ph type="title"/>
          </p:nvPr>
        </p:nvSpPr>
        <p:spPr>
          <a:xfrm>
            <a:off x="0" y="250680"/>
            <a:ext cx="9144000" cy="81980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Chain Wear</a:t>
            </a:r>
            <a:endParaRPr sz="4000"/>
          </a:p>
        </p:txBody>
      </p:sp>
      <p:sp>
        <p:nvSpPr>
          <p:cNvPr id="1663" name="Google Shape;1663;p166"/>
          <p:cNvSpPr txBox="1"/>
          <p:nvPr>
            <p:ph idx="1" type="body"/>
          </p:nvPr>
        </p:nvSpPr>
        <p:spPr>
          <a:xfrm>
            <a:off x="278524" y="1057604"/>
            <a:ext cx="8229600" cy="1905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Chains wear with time and use, and this wear is referred to as “chain stretch”.</a:t>
            </a:r>
            <a:endParaRPr/>
          </a:p>
          <a:p>
            <a:pPr indent="-342900" lvl="0" marL="342900" rtl="0" algn="l">
              <a:spcBef>
                <a:spcPts val="640"/>
              </a:spcBef>
              <a:spcAft>
                <a:spcPts val="0"/>
              </a:spcAft>
              <a:buClr>
                <a:schemeClr val="dk1"/>
              </a:buClr>
              <a:buSzPts val="3200"/>
              <a:buChar char="•"/>
            </a:pPr>
            <a:r>
              <a:rPr lang="en-US"/>
              <a:t>Gauges, calipers for measurement</a:t>
            </a:r>
            <a:endParaRPr/>
          </a:p>
        </p:txBody>
      </p:sp>
      <p:pic>
        <p:nvPicPr>
          <p:cNvPr descr="Chain003.jpg" id="1664" name="Google Shape;1664;p166"/>
          <p:cNvPicPr preferRelativeResize="0"/>
          <p:nvPr/>
        </p:nvPicPr>
        <p:blipFill rotWithShape="1">
          <a:blip r:embed="rId3">
            <a:alphaModFix/>
          </a:blip>
          <a:srcRect b="0" l="0" r="0" t="0"/>
          <a:stretch/>
        </p:blipFill>
        <p:spPr>
          <a:xfrm>
            <a:off x="840827" y="2832538"/>
            <a:ext cx="3582477" cy="2756856"/>
          </a:xfrm>
          <a:prstGeom prst="rect">
            <a:avLst/>
          </a:prstGeom>
          <a:noFill/>
          <a:ln>
            <a:noFill/>
          </a:ln>
          <a:effectLst>
            <a:outerShdw blurRad="292100" rotWithShape="0" algn="tl" dir="2700000" dist="139700">
              <a:srgbClr val="333333">
                <a:alpha val="64705"/>
              </a:srgbClr>
            </a:outerShdw>
          </a:effectLst>
        </p:spPr>
      </p:pic>
      <p:pic>
        <p:nvPicPr>
          <p:cNvPr descr="IMG_0451.jpg" id="1665" name="Google Shape;1665;p166"/>
          <p:cNvPicPr preferRelativeResize="0"/>
          <p:nvPr/>
        </p:nvPicPr>
        <p:blipFill rotWithShape="1">
          <a:blip r:embed="rId4">
            <a:alphaModFix/>
          </a:blip>
          <a:srcRect b="0" l="0" r="0" t="0"/>
          <a:stretch/>
        </p:blipFill>
        <p:spPr>
          <a:xfrm>
            <a:off x="4985607" y="2827144"/>
            <a:ext cx="3683000" cy="2762250"/>
          </a:xfrm>
          <a:prstGeom prst="rect">
            <a:avLst/>
          </a:prstGeom>
          <a:noFill/>
          <a:ln>
            <a:noFill/>
          </a:ln>
          <a:effectLst>
            <a:outerShdw blurRad="292100" rotWithShape="0" algn="tl" dir="2700000" dist="139700">
              <a:srgbClr val="333333">
                <a:alpha val="64705"/>
              </a:srgbClr>
            </a:outerShdw>
          </a:effectLst>
        </p:spPr>
      </p:pic>
      <p:sp>
        <p:nvSpPr>
          <p:cNvPr id="1666" name="Google Shape;1666;p16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0" name="Shape 1670"/>
        <p:cNvGrpSpPr/>
        <p:nvPr/>
      </p:nvGrpSpPr>
      <p:grpSpPr>
        <a:xfrm>
          <a:off x="0" y="0"/>
          <a:ext cx="0" cy="0"/>
          <a:chOff x="0" y="0"/>
          <a:chExt cx="0" cy="0"/>
        </a:xfrm>
      </p:grpSpPr>
      <p:sp>
        <p:nvSpPr>
          <p:cNvPr id="1671" name="Google Shape;1671;p167"/>
          <p:cNvSpPr txBox="1"/>
          <p:nvPr>
            <p:ph type="title"/>
          </p:nvPr>
        </p:nvSpPr>
        <p:spPr>
          <a:xfrm>
            <a:off x="-76488" y="381000"/>
            <a:ext cx="9220487"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Chain “Stretch”</a:t>
            </a:r>
            <a:endParaRPr sz="4000"/>
          </a:p>
        </p:txBody>
      </p:sp>
      <p:pic>
        <p:nvPicPr>
          <p:cNvPr id="1672" name="Google Shape;1672;p167"/>
          <p:cNvPicPr preferRelativeResize="0"/>
          <p:nvPr/>
        </p:nvPicPr>
        <p:blipFill rotWithShape="1">
          <a:blip r:embed="rId3">
            <a:alphaModFix/>
          </a:blip>
          <a:srcRect b="0" l="0" r="0" t="0"/>
          <a:stretch/>
        </p:blipFill>
        <p:spPr>
          <a:xfrm rot="5400000">
            <a:off x="368657" y="2383570"/>
            <a:ext cx="3606085" cy="1600200"/>
          </a:xfrm>
          <a:prstGeom prst="rect">
            <a:avLst/>
          </a:prstGeom>
          <a:noFill/>
          <a:ln>
            <a:noFill/>
          </a:ln>
        </p:spPr>
      </p:pic>
      <p:pic>
        <p:nvPicPr>
          <p:cNvPr id="1673" name="Google Shape;1673;p167"/>
          <p:cNvPicPr preferRelativeResize="0"/>
          <p:nvPr/>
        </p:nvPicPr>
        <p:blipFill rotWithShape="1">
          <a:blip r:embed="rId4">
            <a:alphaModFix/>
          </a:blip>
          <a:srcRect b="0" l="0" r="0" t="0"/>
          <a:stretch/>
        </p:blipFill>
        <p:spPr>
          <a:xfrm rot="5400000">
            <a:off x="5168571" y="2411115"/>
            <a:ext cx="3508042" cy="1447067"/>
          </a:xfrm>
          <a:prstGeom prst="rect">
            <a:avLst/>
          </a:prstGeom>
          <a:noFill/>
          <a:ln>
            <a:noFill/>
          </a:ln>
        </p:spPr>
      </p:pic>
      <p:sp>
        <p:nvSpPr>
          <p:cNvPr id="1674" name="Google Shape;1674;p167"/>
          <p:cNvSpPr txBox="1"/>
          <p:nvPr/>
        </p:nvSpPr>
        <p:spPr>
          <a:xfrm>
            <a:off x="1259430" y="5257800"/>
            <a:ext cx="182453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Good Link</a:t>
            </a:r>
            <a:endParaRPr sz="2800">
              <a:solidFill>
                <a:schemeClr val="dk1"/>
              </a:solidFill>
              <a:latin typeface="Calibri"/>
              <a:ea typeface="Calibri"/>
              <a:cs typeface="Calibri"/>
              <a:sym typeface="Calibri"/>
            </a:endParaRPr>
          </a:p>
        </p:txBody>
      </p:sp>
      <p:sp>
        <p:nvSpPr>
          <p:cNvPr id="1675" name="Google Shape;1675;p167"/>
          <p:cNvSpPr txBox="1"/>
          <p:nvPr/>
        </p:nvSpPr>
        <p:spPr>
          <a:xfrm>
            <a:off x="6168578" y="5257800"/>
            <a:ext cx="179722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Worn Link</a:t>
            </a:r>
            <a:endParaRPr sz="2800">
              <a:solidFill>
                <a:schemeClr val="dk1"/>
              </a:solidFill>
              <a:latin typeface="Calibri"/>
              <a:ea typeface="Calibri"/>
              <a:cs typeface="Calibri"/>
              <a:sym typeface="Calibri"/>
            </a:endParaRPr>
          </a:p>
        </p:txBody>
      </p:sp>
      <p:sp>
        <p:nvSpPr>
          <p:cNvPr id="1676" name="Google Shape;1676;p167"/>
          <p:cNvSpPr/>
          <p:nvPr/>
        </p:nvSpPr>
        <p:spPr>
          <a:xfrm rot="3300000">
            <a:off x="7364591" y="1392637"/>
            <a:ext cx="484632" cy="978408"/>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77" name="Google Shape;1677;p167"/>
          <p:cNvSpPr/>
          <p:nvPr/>
        </p:nvSpPr>
        <p:spPr>
          <a:xfrm rot="3300000">
            <a:off x="7362178" y="3207888"/>
            <a:ext cx="495943" cy="978408"/>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78" name="Google Shape;1678;p16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3" name="Shape 1683"/>
        <p:cNvGrpSpPr/>
        <p:nvPr/>
      </p:nvGrpSpPr>
      <p:grpSpPr>
        <a:xfrm>
          <a:off x="0" y="0"/>
          <a:ext cx="0" cy="0"/>
          <a:chOff x="0" y="0"/>
          <a:chExt cx="0" cy="0"/>
        </a:xfrm>
      </p:grpSpPr>
      <p:sp>
        <p:nvSpPr>
          <p:cNvPr id="1684" name="Google Shape;1684;p168"/>
          <p:cNvSpPr txBox="1"/>
          <p:nvPr>
            <p:ph type="title"/>
          </p:nvPr>
        </p:nvSpPr>
        <p:spPr>
          <a:xfrm>
            <a:off x="0" y="550"/>
            <a:ext cx="9144000" cy="792476"/>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Chain Summary</a:t>
            </a:r>
            <a:endParaRPr/>
          </a:p>
        </p:txBody>
      </p:sp>
      <p:sp>
        <p:nvSpPr>
          <p:cNvPr id="1685" name="Google Shape;1685;p168"/>
          <p:cNvSpPr txBox="1"/>
          <p:nvPr>
            <p:ph idx="1" type="body"/>
          </p:nvPr>
        </p:nvSpPr>
        <p:spPr>
          <a:xfrm>
            <a:off x="381000" y="1021611"/>
            <a:ext cx="8229600" cy="218701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A double pitch chain has side plates that are twice as </a:t>
            </a:r>
            <a:r>
              <a:rPr b="1" lang="en-US" sz="2400" u="sng">
                <a:solidFill>
                  <a:srgbClr val="FF0000"/>
                </a:solidFill>
              </a:rPr>
              <a:t>long</a:t>
            </a:r>
            <a:r>
              <a:rPr b="1" lang="en-US" sz="2400">
                <a:solidFill>
                  <a:srgbClr val="FF0000"/>
                </a:solidFill>
              </a:rPr>
              <a:t>.</a:t>
            </a:r>
            <a:endParaRPr/>
          </a:p>
          <a:p>
            <a:pPr indent="-342900" lvl="0" marL="342900" rtl="0" algn="l">
              <a:spcBef>
                <a:spcPts val="480"/>
              </a:spcBef>
              <a:spcAft>
                <a:spcPts val="0"/>
              </a:spcAft>
              <a:buClr>
                <a:schemeClr val="dk1"/>
              </a:buClr>
              <a:buSzPts val="2400"/>
              <a:buChar char="•"/>
            </a:pPr>
            <a:r>
              <a:rPr lang="en-US" sz="2400"/>
              <a:t>Chain Pitch is measured in 1/8”. A pitch of 30 is 3/8”; a pitch of 40 is 1/2“ (4/8); a pitch of 50 is 5/8, etc.</a:t>
            </a:r>
            <a:endParaRPr/>
          </a:p>
          <a:p>
            <a:pPr indent="-342900" lvl="0" marL="342900" rtl="0" algn="l">
              <a:spcBef>
                <a:spcPts val="480"/>
              </a:spcBef>
              <a:spcAft>
                <a:spcPts val="0"/>
              </a:spcAft>
              <a:buClr>
                <a:schemeClr val="dk1"/>
              </a:buClr>
              <a:buSzPts val="2400"/>
              <a:buChar char="•"/>
            </a:pPr>
            <a:r>
              <a:rPr lang="en-US" sz="2400"/>
              <a:t>When a chain is “stretched” more than 3% of its original length it should be replaced</a:t>
            </a:r>
            <a:endParaRPr/>
          </a:p>
        </p:txBody>
      </p:sp>
      <p:pic>
        <p:nvPicPr>
          <p:cNvPr descr="iStock_000005692580Small.jpg" id="1686" name="Google Shape;1686;p168"/>
          <p:cNvPicPr preferRelativeResize="0"/>
          <p:nvPr/>
        </p:nvPicPr>
        <p:blipFill rotWithShape="1">
          <a:blip r:embed="rId3">
            <a:alphaModFix/>
          </a:blip>
          <a:srcRect b="0" l="0" r="0" t="0"/>
          <a:stretch/>
        </p:blipFill>
        <p:spPr>
          <a:xfrm>
            <a:off x="1409700" y="3176334"/>
            <a:ext cx="2895600" cy="28956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C:\Documents and Settings\edickinson\Local Settings\Temporary Internet Files\Content.IE5\GINH6IPH\MPj02897410000[1].jpg" id="1687" name="Google Shape;1687;p168"/>
          <p:cNvPicPr preferRelativeResize="0"/>
          <p:nvPr/>
        </p:nvPicPr>
        <p:blipFill rotWithShape="1">
          <a:blip r:embed="rId4">
            <a:alphaModFix/>
          </a:blip>
          <a:srcRect b="0" l="0" r="0" t="0"/>
          <a:stretch/>
        </p:blipFill>
        <p:spPr>
          <a:xfrm>
            <a:off x="4842641" y="3162355"/>
            <a:ext cx="3657600" cy="2426208"/>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688" name="Google Shape;1688;p16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3" name="Shape 1693"/>
        <p:cNvGrpSpPr/>
        <p:nvPr/>
      </p:nvGrpSpPr>
      <p:grpSpPr>
        <a:xfrm>
          <a:off x="0" y="0"/>
          <a:ext cx="0" cy="0"/>
          <a:chOff x="0" y="0"/>
          <a:chExt cx="0" cy="0"/>
        </a:xfrm>
      </p:grpSpPr>
      <p:sp>
        <p:nvSpPr>
          <p:cNvPr id="1694" name="Google Shape;1694;p169"/>
          <p:cNvSpPr txBox="1"/>
          <p:nvPr>
            <p:ph idx="1" type="body"/>
          </p:nvPr>
        </p:nvSpPr>
        <p:spPr>
          <a:xfrm>
            <a:off x="457200" y="609601"/>
            <a:ext cx="8229600" cy="5516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5400"/>
              <a:buNone/>
            </a:pPr>
            <a:r>
              <a:rPr lang="en-US" sz="5400"/>
              <a:t>End Section 2.6</a:t>
            </a:r>
            <a:endParaRPr/>
          </a:p>
          <a:p>
            <a:pPr indent="0" lvl="0" marL="0" rtl="0" algn="ctr">
              <a:spcBef>
                <a:spcPts val="1080"/>
              </a:spcBef>
              <a:spcAft>
                <a:spcPts val="0"/>
              </a:spcAft>
              <a:buClr>
                <a:schemeClr val="dk1"/>
              </a:buClr>
              <a:buSzPts val="5400"/>
              <a:buNone/>
            </a:pPr>
            <a:r>
              <a:rPr lang="en-US" sz="5400"/>
              <a:t>Chain Drives</a:t>
            </a:r>
            <a:endParaRPr/>
          </a:p>
          <a:p>
            <a:pPr indent="0" lvl="0" marL="0" rtl="0" algn="ctr">
              <a:spcBef>
                <a:spcPts val="1080"/>
              </a:spcBef>
              <a:spcAft>
                <a:spcPts val="0"/>
              </a:spcAft>
              <a:buClr>
                <a:schemeClr val="dk1"/>
              </a:buClr>
              <a:buSzPts val="5400"/>
              <a:buNone/>
            </a:pPr>
            <a:r>
              <a:rPr lang="en-US" sz="5400"/>
              <a:t>Questions</a:t>
            </a:r>
            <a:endParaRPr/>
          </a:p>
          <a:p>
            <a:pPr indent="0" lvl="0" marL="0" rtl="0" algn="l">
              <a:spcBef>
                <a:spcPts val="640"/>
              </a:spcBef>
              <a:spcAft>
                <a:spcPts val="0"/>
              </a:spcAft>
              <a:buClr>
                <a:schemeClr val="dk1"/>
              </a:buClr>
              <a:buSzPts val="3200"/>
              <a:buNone/>
            </a:pPr>
            <a:r>
              <a:t/>
            </a:r>
            <a:endParaRPr/>
          </a:p>
        </p:txBody>
      </p:sp>
      <p:pic>
        <p:nvPicPr>
          <p:cNvPr descr="C:\Users\pgander\AppData\Local\Microsoft\Windows\Temporary Internet Files\Content.IE5\ORA4UI32\MC900434859[1].png" id="1695" name="Google Shape;1695;p169"/>
          <p:cNvPicPr preferRelativeResize="0"/>
          <p:nvPr/>
        </p:nvPicPr>
        <p:blipFill rotWithShape="1">
          <a:blip r:embed="rId3">
            <a:alphaModFix/>
          </a:blip>
          <a:srcRect b="0" l="0" r="0" t="0"/>
          <a:stretch/>
        </p:blipFill>
        <p:spPr>
          <a:xfrm>
            <a:off x="6592889" y="4078288"/>
            <a:ext cx="1714500" cy="1714500"/>
          </a:xfrm>
          <a:prstGeom prst="rect">
            <a:avLst/>
          </a:prstGeom>
          <a:noFill/>
          <a:ln>
            <a:noFill/>
          </a:ln>
        </p:spPr>
      </p:pic>
      <p:sp>
        <p:nvSpPr>
          <p:cNvPr id="1696" name="Google Shape;1696;p16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1" name="Shape 1701"/>
        <p:cNvGrpSpPr/>
        <p:nvPr/>
      </p:nvGrpSpPr>
      <p:grpSpPr>
        <a:xfrm>
          <a:off x="0" y="0"/>
          <a:ext cx="0" cy="0"/>
          <a:chOff x="0" y="0"/>
          <a:chExt cx="0" cy="0"/>
        </a:xfrm>
      </p:grpSpPr>
      <p:sp>
        <p:nvSpPr>
          <p:cNvPr id="1702" name="Google Shape;1702;p170"/>
          <p:cNvSpPr txBox="1"/>
          <p:nvPr>
            <p:ph type="title"/>
          </p:nvPr>
        </p:nvSpPr>
        <p:spPr>
          <a:xfrm>
            <a:off x="457200" y="69216"/>
            <a:ext cx="8229600" cy="563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Section 2.7: Gear Drives  </a:t>
            </a:r>
            <a:endParaRPr/>
          </a:p>
        </p:txBody>
      </p:sp>
      <p:sp>
        <p:nvSpPr>
          <p:cNvPr id="1703" name="Google Shape;1703;p170"/>
          <p:cNvSpPr txBox="1"/>
          <p:nvPr>
            <p:ph idx="1" type="body"/>
          </p:nvPr>
        </p:nvSpPr>
        <p:spPr>
          <a:xfrm>
            <a:off x="84478" y="971365"/>
            <a:ext cx="8678521" cy="2224005"/>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Clr>
                <a:schemeClr val="dk1"/>
              </a:buClr>
              <a:buSzPct val="100000"/>
              <a:buNone/>
            </a:pPr>
            <a:r>
              <a:rPr lang="en-US" sz="2400"/>
              <a:t>Introduction</a:t>
            </a:r>
            <a:endParaRPr/>
          </a:p>
          <a:p>
            <a:pPr indent="-285750" lvl="1" marL="742950" rtl="0" algn="l">
              <a:spcBef>
                <a:spcPts val="444"/>
              </a:spcBef>
              <a:spcAft>
                <a:spcPts val="0"/>
              </a:spcAft>
              <a:buClr>
                <a:schemeClr val="dk1"/>
              </a:buClr>
              <a:buSzPct val="100000"/>
              <a:buChar char="–"/>
            </a:pPr>
            <a:r>
              <a:rPr lang="en-US" sz="2400"/>
              <a:t>Gears are used to transmit mechanical energy positively from one shaft to another by means of successively engaging teeth.</a:t>
            </a:r>
            <a:endParaRPr/>
          </a:p>
          <a:p>
            <a:pPr indent="-285750" lvl="1" marL="742950" rtl="0" algn="l">
              <a:spcBef>
                <a:spcPts val="444"/>
              </a:spcBef>
              <a:spcAft>
                <a:spcPts val="0"/>
              </a:spcAft>
              <a:buClr>
                <a:schemeClr val="dk1"/>
              </a:buClr>
              <a:buSzPct val="100000"/>
              <a:buChar char="–"/>
            </a:pPr>
            <a:r>
              <a:rPr lang="en-US" sz="2400"/>
              <a:t>Gears may be used to increase or decrease speed to decrease or increase torque on the driven member.</a:t>
            </a:r>
            <a:endParaRPr/>
          </a:p>
          <a:p>
            <a:pPr indent="-285750" lvl="1" marL="742950" rtl="0" algn="l">
              <a:spcBef>
                <a:spcPts val="444"/>
              </a:spcBef>
              <a:spcAft>
                <a:spcPts val="0"/>
              </a:spcAft>
              <a:buClr>
                <a:schemeClr val="dk1"/>
              </a:buClr>
              <a:buSzPct val="100000"/>
              <a:buChar char="–"/>
            </a:pPr>
            <a:r>
              <a:rPr lang="en-US" sz="2400"/>
              <a:t>Gears may be also used to change the direction of rotation</a:t>
            </a:r>
            <a:r>
              <a:rPr lang="en-US" sz="2200"/>
              <a:t>.</a:t>
            </a:r>
            <a:endParaRPr/>
          </a:p>
          <a:p>
            <a:pPr indent="-203517" lvl="1" marL="742950" rtl="0" algn="l">
              <a:spcBef>
                <a:spcPts val="259"/>
              </a:spcBef>
              <a:spcAft>
                <a:spcPts val="0"/>
              </a:spcAft>
              <a:buClr>
                <a:schemeClr val="dk1"/>
              </a:buClr>
              <a:buSzPct val="100000"/>
              <a:buNone/>
            </a:pPr>
            <a:r>
              <a:t/>
            </a:r>
            <a:endParaRPr sz="1400"/>
          </a:p>
          <a:p>
            <a:pPr indent="-203517" lvl="1" marL="742950" rtl="0" algn="l">
              <a:spcBef>
                <a:spcPts val="259"/>
              </a:spcBef>
              <a:spcAft>
                <a:spcPts val="0"/>
              </a:spcAft>
              <a:buClr>
                <a:schemeClr val="dk1"/>
              </a:buClr>
              <a:buSzPct val="100000"/>
              <a:buNone/>
            </a:pPr>
            <a:r>
              <a:t/>
            </a:r>
            <a:endParaRPr sz="1400"/>
          </a:p>
          <a:p>
            <a:pPr indent="-342900" lvl="0" marL="342900" rtl="0" algn="l">
              <a:spcBef>
                <a:spcPts val="259"/>
              </a:spcBef>
              <a:spcAft>
                <a:spcPts val="0"/>
              </a:spcAft>
              <a:buClr>
                <a:schemeClr val="dk1"/>
              </a:buClr>
              <a:buSzPct val="100000"/>
              <a:buFont typeface="Calibri"/>
              <a:buNone/>
            </a:pPr>
            <a:r>
              <a:t/>
            </a:r>
            <a:endParaRPr sz="1400"/>
          </a:p>
          <a:p>
            <a:pPr indent="-342900" lvl="0" marL="342900" rtl="0" algn="l">
              <a:spcBef>
                <a:spcPts val="259"/>
              </a:spcBef>
              <a:spcAft>
                <a:spcPts val="0"/>
              </a:spcAft>
              <a:buClr>
                <a:schemeClr val="dk1"/>
              </a:buClr>
              <a:buSzPct val="100000"/>
              <a:buFont typeface="Calibri"/>
              <a:buNone/>
            </a:pPr>
            <a:r>
              <a:t/>
            </a:r>
            <a:endParaRPr sz="1400"/>
          </a:p>
        </p:txBody>
      </p:sp>
      <p:grpSp>
        <p:nvGrpSpPr>
          <p:cNvPr id="1704" name="Google Shape;1704;p170"/>
          <p:cNvGrpSpPr/>
          <p:nvPr/>
        </p:nvGrpSpPr>
        <p:grpSpPr>
          <a:xfrm>
            <a:off x="1699171" y="3342141"/>
            <a:ext cx="5724267" cy="2548848"/>
            <a:chOff x="510355" y="2933564"/>
            <a:chExt cx="7833545" cy="3276736"/>
          </a:xfrm>
        </p:grpSpPr>
        <p:pic>
          <p:nvPicPr>
            <p:cNvPr id="1705" name="Google Shape;1705;p170"/>
            <p:cNvPicPr preferRelativeResize="0"/>
            <p:nvPr/>
          </p:nvPicPr>
          <p:blipFill rotWithShape="1">
            <a:blip r:embed="rId3">
              <a:alphaModFix/>
            </a:blip>
            <a:srcRect b="0" l="0" r="0" t="0"/>
            <a:stretch/>
          </p:blipFill>
          <p:spPr>
            <a:xfrm rot="-690827">
              <a:off x="1497013" y="3186113"/>
              <a:ext cx="2722562" cy="1905000"/>
            </a:xfrm>
            <a:prstGeom prst="rect">
              <a:avLst/>
            </a:prstGeom>
            <a:noFill/>
            <a:ln>
              <a:noFill/>
            </a:ln>
          </p:spPr>
        </p:pic>
        <p:pic>
          <p:nvPicPr>
            <p:cNvPr id="1706" name="Google Shape;1706;p170"/>
            <p:cNvPicPr preferRelativeResize="0"/>
            <p:nvPr/>
          </p:nvPicPr>
          <p:blipFill rotWithShape="1">
            <a:blip r:embed="rId3">
              <a:alphaModFix/>
            </a:blip>
            <a:srcRect b="0" l="0" r="0" t="0"/>
            <a:stretch/>
          </p:blipFill>
          <p:spPr>
            <a:xfrm>
              <a:off x="5105400" y="3190875"/>
              <a:ext cx="2397125" cy="1676400"/>
            </a:xfrm>
            <a:prstGeom prst="rect">
              <a:avLst/>
            </a:prstGeom>
            <a:noFill/>
            <a:ln>
              <a:noFill/>
            </a:ln>
          </p:spPr>
        </p:pic>
        <p:sp>
          <p:nvSpPr>
            <p:cNvPr id="1707" name="Google Shape;1707;p170"/>
            <p:cNvSpPr txBox="1"/>
            <p:nvPr/>
          </p:nvSpPr>
          <p:spPr>
            <a:xfrm>
              <a:off x="3657600" y="3352800"/>
              <a:ext cx="4686300" cy="121284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DN                               DR </a:t>
              </a:r>
              <a:endParaRPr/>
            </a:p>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a:t>
              </a:r>
              <a:endParaRPr/>
            </a:p>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DR                             DN</a:t>
              </a:r>
              <a:endParaRPr/>
            </a:p>
          </p:txBody>
        </p:sp>
        <p:sp>
          <p:nvSpPr>
            <p:cNvPr id="1708" name="Google Shape;1708;p170"/>
            <p:cNvSpPr/>
            <p:nvPr/>
          </p:nvSpPr>
          <p:spPr>
            <a:xfrm>
              <a:off x="3390900" y="5295900"/>
              <a:ext cx="914400" cy="914400"/>
            </a:xfrm>
            <a:prstGeom prst="ellipse">
              <a:avLst/>
            </a:prstGeom>
            <a:solidFill>
              <a:srgbClr val="D8D8D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09" name="Google Shape;1709;p170"/>
            <p:cNvSpPr/>
            <p:nvPr/>
          </p:nvSpPr>
          <p:spPr>
            <a:xfrm>
              <a:off x="4305300" y="5562600"/>
              <a:ext cx="419100" cy="419100"/>
            </a:xfrm>
            <a:prstGeom prst="ellipse">
              <a:avLst/>
            </a:prstGeom>
            <a:solidFill>
              <a:srgbClr val="D8D8D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10" name="Google Shape;1710;p170"/>
            <p:cNvSpPr/>
            <p:nvPr/>
          </p:nvSpPr>
          <p:spPr>
            <a:xfrm>
              <a:off x="4724400" y="5295900"/>
              <a:ext cx="914400" cy="914400"/>
            </a:xfrm>
            <a:prstGeom prst="ellipse">
              <a:avLst/>
            </a:prstGeom>
            <a:solidFill>
              <a:srgbClr val="D8D8D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11" name="Google Shape;1711;p170"/>
            <p:cNvSpPr/>
            <p:nvPr/>
          </p:nvSpPr>
          <p:spPr>
            <a:xfrm>
              <a:off x="3571875" y="5372100"/>
              <a:ext cx="533400" cy="533400"/>
            </a:xfrm>
            <a:custGeom>
              <a:rect b="b" l="l" r="r" t="t"/>
              <a:pathLst>
                <a:path extrusionOk="0" h="120000" w="120000">
                  <a:moveTo>
                    <a:pt x="7500" y="60000"/>
                  </a:moveTo>
                  <a:lnTo>
                    <a:pt x="7500" y="60000"/>
                  </a:lnTo>
                  <a:cubicBezTo>
                    <a:pt x="7500" y="33465"/>
                    <a:pt x="26971" y="11026"/>
                    <a:pt x="53047" y="7512"/>
                  </a:cubicBezTo>
                  <a:cubicBezTo>
                    <a:pt x="79123" y="3998"/>
                    <a:pt x="103751" y="20493"/>
                    <a:pt x="110658" y="46097"/>
                  </a:cubicBezTo>
                  <a:lnTo>
                    <a:pt x="117887" y="46097"/>
                  </a:lnTo>
                  <a:lnTo>
                    <a:pt x="105000" y="60000"/>
                  </a:lnTo>
                  <a:lnTo>
                    <a:pt x="87887" y="46097"/>
                  </a:lnTo>
                  <a:lnTo>
                    <a:pt x="95018" y="46097"/>
                  </a:lnTo>
                  <a:lnTo>
                    <a:pt x="95018" y="46097"/>
                  </a:lnTo>
                  <a:cubicBezTo>
                    <a:pt x="88550" y="28600"/>
                    <a:pt x="70957" y="18377"/>
                    <a:pt x="53179" y="21785"/>
                  </a:cubicBezTo>
                  <a:cubicBezTo>
                    <a:pt x="35400" y="25194"/>
                    <a:pt x="22500" y="41263"/>
                    <a:pt x="22500" y="60000"/>
                  </a:cubicBezTo>
                  <a:close/>
                </a:path>
              </a:pathLst>
            </a:cu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712" name="Google Shape;1712;p170"/>
            <p:cNvSpPr/>
            <p:nvPr/>
          </p:nvSpPr>
          <p:spPr>
            <a:xfrm flipH="1">
              <a:off x="4381500" y="5600700"/>
              <a:ext cx="304800" cy="304800"/>
            </a:xfrm>
            <a:custGeom>
              <a:rect b="b" l="l" r="r" t="t"/>
              <a:pathLst>
                <a:path extrusionOk="0" h="120000" w="120000">
                  <a:moveTo>
                    <a:pt x="7500" y="60000"/>
                  </a:moveTo>
                  <a:lnTo>
                    <a:pt x="7500" y="60000"/>
                  </a:lnTo>
                  <a:cubicBezTo>
                    <a:pt x="7500" y="33465"/>
                    <a:pt x="26971" y="11026"/>
                    <a:pt x="53047" y="7512"/>
                  </a:cubicBezTo>
                  <a:cubicBezTo>
                    <a:pt x="79123" y="3998"/>
                    <a:pt x="103751" y="20493"/>
                    <a:pt x="110658" y="46097"/>
                  </a:cubicBezTo>
                  <a:lnTo>
                    <a:pt x="117887" y="46097"/>
                  </a:lnTo>
                  <a:lnTo>
                    <a:pt x="105000" y="60000"/>
                  </a:lnTo>
                  <a:lnTo>
                    <a:pt x="87887" y="46097"/>
                  </a:lnTo>
                  <a:lnTo>
                    <a:pt x="95018" y="46097"/>
                  </a:lnTo>
                  <a:lnTo>
                    <a:pt x="95018" y="46097"/>
                  </a:lnTo>
                  <a:cubicBezTo>
                    <a:pt x="88550" y="28600"/>
                    <a:pt x="70957" y="18377"/>
                    <a:pt x="53179" y="21785"/>
                  </a:cubicBezTo>
                  <a:cubicBezTo>
                    <a:pt x="35400" y="25194"/>
                    <a:pt x="22500" y="41263"/>
                    <a:pt x="22500" y="60000"/>
                  </a:cubicBezTo>
                  <a:close/>
                </a:path>
              </a:pathLst>
            </a:cu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713" name="Google Shape;1713;p170"/>
            <p:cNvSpPr/>
            <p:nvPr/>
          </p:nvSpPr>
          <p:spPr>
            <a:xfrm>
              <a:off x="4914900" y="5372100"/>
              <a:ext cx="533400" cy="571500"/>
            </a:xfrm>
            <a:custGeom>
              <a:rect b="b" l="l" r="r" t="t"/>
              <a:pathLst>
                <a:path extrusionOk="0" h="120000" w="120000">
                  <a:moveTo>
                    <a:pt x="7500" y="60000"/>
                  </a:moveTo>
                  <a:lnTo>
                    <a:pt x="7500" y="60000"/>
                  </a:lnTo>
                  <a:cubicBezTo>
                    <a:pt x="7500" y="33042"/>
                    <a:pt x="27237" y="10308"/>
                    <a:pt x="53526" y="6984"/>
                  </a:cubicBezTo>
                  <a:cubicBezTo>
                    <a:pt x="79816" y="3660"/>
                    <a:pt x="104420" y="20787"/>
                    <a:pt x="110904" y="46926"/>
                  </a:cubicBezTo>
                  <a:lnTo>
                    <a:pt x="118212" y="46926"/>
                  </a:lnTo>
                  <a:lnTo>
                    <a:pt x="105000" y="60000"/>
                  </a:lnTo>
                  <a:lnTo>
                    <a:pt x="88212" y="46926"/>
                  </a:lnTo>
                  <a:lnTo>
                    <a:pt x="95469" y="46926"/>
                  </a:lnTo>
                  <a:cubicBezTo>
                    <a:pt x="89518" y="28308"/>
                    <a:pt x="71908" y="17037"/>
                    <a:pt x="53829" y="20277"/>
                  </a:cubicBezTo>
                  <a:cubicBezTo>
                    <a:pt x="35750" y="23516"/>
                    <a:pt x="22500" y="40316"/>
                    <a:pt x="22500" y="60000"/>
                  </a:cubicBezTo>
                  <a:close/>
                </a:path>
              </a:pathLst>
            </a:cu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714" name="Google Shape;1714;p170"/>
            <p:cNvSpPr txBox="1"/>
            <p:nvPr/>
          </p:nvSpPr>
          <p:spPr>
            <a:xfrm>
              <a:off x="510355" y="4894799"/>
              <a:ext cx="7526287" cy="6569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Underdrive</a:t>
              </a:r>
              <a:r>
                <a:rPr lang="en-US" sz="2000">
                  <a:solidFill>
                    <a:schemeClr val="dk1"/>
                  </a:solidFill>
                  <a:latin typeface="Arial Black"/>
                  <a:ea typeface="Arial Black"/>
                  <a:cs typeface="Arial Black"/>
                  <a:sym typeface="Arial Black"/>
                </a:rPr>
                <a:t>                            O</a:t>
              </a:r>
              <a:r>
                <a:rPr lang="en-US" sz="1400">
                  <a:solidFill>
                    <a:schemeClr val="dk1"/>
                  </a:solidFill>
                  <a:latin typeface="Arial Black"/>
                  <a:ea typeface="Arial Black"/>
                  <a:cs typeface="Arial Black"/>
                  <a:sym typeface="Arial Black"/>
                </a:rPr>
                <a:t>verdrive</a:t>
              </a:r>
              <a:endParaRPr sz="1400">
                <a:solidFill>
                  <a:schemeClr val="dk1"/>
                </a:solidFill>
                <a:latin typeface="Arial Black"/>
                <a:ea typeface="Arial Black"/>
                <a:cs typeface="Arial Black"/>
                <a:sym typeface="Arial Black"/>
              </a:endParaRPr>
            </a:p>
          </p:txBody>
        </p:sp>
      </p:grpSp>
      <p:sp>
        <p:nvSpPr>
          <p:cNvPr id="1715" name="Google Shape;1715;p17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0" name="Shape 1720"/>
        <p:cNvGrpSpPr/>
        <p:nvPr/>
      </p:nvGrpSpPr>
      <p:grpSpPr>
        <a:xfrm>
          <a:off x="0" y="0"/>
          <a:ext cx="0" cy="0"/>
          <a:chOff x="0" y="0"/>
          <a:chExt cx="0" cy="0"/>
        </a:xfrm>
      </p:grpSpPr>
      <p:sp>
        <p:nvSpPr>
          <p:cNvPr id="1721" name="Google Shape;1721;p171"/>
          <p:cNvSpPr txBox="1"/>
          <p:nvPr>
            <p:ph type="title"/>
          </p:nvPr>
        </p:nvSpPr>
        <p:spPr>
          <a:xfrm>
            <a:off x="457200" y="274638"/>
            <a:ext cx="8229600" cy="4873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Pitch Circle &amp; Pitch Diameter</a:t>
            </a:r>
            <a:endParaRPr/>
          </a:p>
        </p:txBody>
      </p:sp>
      <p:pic>
        <p:nvPicPr>
          <p:cNvPr id="1722" name="Google Shape;1722;p171"/>
          <p:cNvPicPr preferRelativeResize="0"/>
          <p:nvPr/>
        </p:nvPicPr>
        <p:blipFill rotWithShape="1">
          <a:blip r:embed="rId3">
            <a:alphaModFix/>
          </a:blip>
          <a:srcRect b="0" l="0" r="0" t="0"/>
          <a:stretch/>
        </p:blipFill>
        <p:spPr>
          <a:xfrm>
            <a:off x="304801" y="838200"/>
            <a:ext cx="5407972" cy="2911475"/>
          </a:xfrm>
          <a:prstGeom prst="rect">
            <a:avLst/>
          </a:prstGeom>
          <a:noFill/>
          <a:ln>
            <a:noFill/>
          </a:ln>
        </p:spPr>
      </p:pic>
      <p:grpSp>
        <p:nvGrpSpPr>
          <p:cNvPr id="1723" name="Google Shape;1723;p171"/>
          <p:cNvGrpSpPr/>
          <p:nvPr/>
        </p:nvGrpSpPr>
        <p:grpSpPr>
          <a:xfrm>
            <a:off x="3463883" y="2793335"/>
            <a:ext cx="5680117" cy="3363256"/>
            <a:chOff x="257292" y="762000"/>
            <a:chExt cx="8572753" cy="5372100"/>
          </a:xfrm>
        </p:grpSpPr>
        <p:sp>
          <p:nvSpPr>
            <p:cNvPr id="1724" name="Google Shape;1724;p171"/>
            <p:cNvSpPr/>
            <p:nvPr/>
          </p:nvSpPr>
          <p:spPr>
            <a:xfrm>
              <a:off x="2019300" y="952500"/>
              <a:ext cx="5029200" cy="4953000"/>
            </a:xfrm>
            <a:prstGeom prst="ellipse">
              <a:avLst/>
            </a:prstGeom>
            <a:solidFill>
              <a:srgbClr val="F2F2F2"/>
            </a:solidFill>
            <a:ln cap="flat" cmpd="sng" w="25400">
              <a:solidFill>
                <a:schemeClr val="dk1"/>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725" name="Google Shape;1725;p171"/>
            <p:cNvSpPr/>
            <p:nvPr/>
          </p:nvSpPr>
          <p:spPr>
            <a:xfrm>
              <a:off x="2400300" y="1333500"/>
              <a:ext cx="4205288" cy="4152900"/>
            </a:xfrm>
            <a:prstGeom prst="ellipse">
              <a:avLst/>
            </a:prstGeom>
            <a:solidFill>
              <a:srgbClr val="D8D8D8"/>
            </a:solidFill>
            <a:ln cap="flat" cmpd="sng" w="25400">
              <a:solidFill>
                <a:schemeClr val="dk1"/>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726" name="Google Shape;1726;p171"/>
            <p:cNvSpPr/>
            <p:nvPr/>
          </p:nvSpPr>
          <p:spPr>
            <a:xfrm>
              <a:off x="2743200" y="1562100"/>
              <a:ext cx="3581400" cy="3657600"/>
            </a:xfrm>
            <a:prstGeom prst="ellipse">
              <a:avLst/>
            </a:prstGeom>
            <a:solidFill>
              <a:schemeClr val="lt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pic>
          <p:nvPicPr>
            <p:cNvPr id="1727" name="Google Shape;1727;p171"/>
            <p:cNvPicPr preferRelativeResize="0"/>
            <p:nvPr/>
          </p:nvPicPr>
          <p:blipFill rotWithShape="1">
            <a:blip r:embed="rId4">
              <a:alphaModFix/>
            </a:blip>
            <a:srcRect b="0" l="0" r="0" t="0"/>
            <a:stretch/>
          </p:blipFill>
          <p:spPr>
            <a:xfrm>
              <a:off x="6248400" y="2895600"/>
              <a:ext cx="819150" cy="987425"/>
            </a:xfrm>
            <a:prstGeom prst="rect">
              <a:avLst/>
            </a:prstGeom>
            <a:noFill/>
            <a:ln>
              <a:noFill/>
            </a:ln>
          </p:spPr>
        </p:pic>
        <p:pic>
          <p:nvPicPr>
            <p:cNvPr id="1728" name="Google Shape;1728;p171"/>
            <p:cNvPicPr preferRelativeResize="0"/>
            <p:nvPr/>
          </p:nvPicPr>
          <p:blipFill rotWithShape="1">
            <a:blip r:embed="rId5">
              <a:alphaModFix/>
            </a:blip>
            <a:srcRect b="0" l="0" r="0" t="0"/>
            <a:stretch/>
          </p:blipFill>
          <p:spPr>
            <a:xfrm>
              <a:off x="2019300" y="2857500"/>
              <a:ext cx="809625" cy="1066800"/>
            </a:xfrm>
            <a:prstGeom prst="rect">
              <a:avLst/>
            </a:prstGeom>
            <a:noFill/>
            <a:ln>
              <a:noFill/>
            </a:ln>
          </p:spPr>
        </p:pic>
        <p:pic>
          <p:nvPicPr>
            <p:cNvPr id="1729" name="Google Shape;1729;p171"/>
            <p:cNvPicPr preferRelativeResize="0"/>
            <p:nvPr/>
          </p:nvPicPr>
          <p:blipFill rotWithShape="1">
            <a:blip r:embed="rId6">
              <a:alphaModFix/>
            </a:blip>
            <a:srcRect b="0" l="0" r="0" t="0"/>
            <a:stretch/>
          </p:blipFill>
          <p:spPr>
            <a:xfrm>
              <a:off x="4076700" y="5105400"/>
              <a:ext cx="963613" cy="800100"/>
            </a:xfrm>
            <a:prstGeom prst="rect">
              <a:avLst/>
            </a:prstGeom>
            <a:noFill/>
            <a:ln>
              <a:noFill/>
            </a:ln>
          </p:spPr>
        </p:pic>
        <p:cxnSp>
          <p:nvCxnSpPr>
            <p:cNvPr id="1730" name="Google Shape;1730;p171"/>
            <p:cNvCxnSpPr/>
            <p:nvPr/>
          </p:nvCxnSpPr>
          <p:spPr>
            <a:xfrm>
              <a:off x="1257300" y="3390900"/>
              <a:ext cx="6553200" cy="1588"/>
            </a:xfrm>
            <a:prstGeom prst="straightConnector1">
              <a:avLst/>
            </a:prstGeom>
            <a:noFill/>
            <a:ln cap="flat" cmpd="sng" w="9525">
              <a:solidFill>
                <a:schemeClr val="dk1"/>
              </a:solidFill>
              <a:prstDash val="solid"/>
              <a:round/>
              <a:headEnd len="sm" w="sm" type="none"/>
              <a:tailEnd len="sm" w="sm" type="none"/>
            </a:ln>
          </p:spPr>
        </p:cxnSp>
        <p:pic>
          <p:nvPicPr>
            <p:cNvPr id="1731" name="Google Shape;1731;p171"/>
            <p:cNvPicPr preferRelativeResize="0"/>
            <p:nvPr/>
          </p:nvPicPr>
          <p:blipFill rotWithShape="1">
            <a:blip r:embed="rId7">
              <a:alphaModFix/>
            </a:blip>
            <a:srcRect b="0" l="0" r="0" t="0"/>
            <a:stretch/>
          </p:blipFill>
          <p:spPr>
            <a:xfrm>
              <a:off x="4129088" y="923925"/>
              <a:ext cx="952500" cy="723900"/>
            </a:xfrm>
            <a:prstGeom prst="rect">
              <a:avLst/>
            </a:prstGeom>
            <a:noFill/>
            <a:ln>
              <a:noFill/>
            </a:ln>
          </p:spPr>
        </p:pic>
        <p:cxnSp>
          <p:nvCxnSpPr>
            <p:cNvPr id="1732" name="Google Shape;1732;p171"/>
            <p:cNvCxnSpPr/>
            <p:nvPr/>
          </p:nvCxnSpPr>
          <p:spPr>
            <a:xfrm rot="5400000">
              <a:off x="1896269" y="3447256"/>
              <a:ext cx="5372100" cy="1588"/>
            </a:xfrm>
            <a:prstGeom prst="straightConnector1">
              <a:avLst/>
            </a:prstGeom>
            <a:noFill/>
            <a:ln cap="flat" cmpd="sng" w="9525">
              <a:solidFill>
                <a:schemeClr val="dk1"/>
              </a:solidFill>
              <a:prstDash val="solid"/>
              <a:round/>
              <a:headEnd len="sm" w="sm" type="none"/>
              <a:tailEnd len="sm" w="sm" type="none"/>
            </a:ln>
          </p:spPr>
        </p:cxnSp>
        <p:cxnSp>
          <p:nvCxnSpPr>
            <p:cNvPr id="1733" name="Google Shape;1733;p171"/>
            <p:cNvCxnSpPr/>
            <p:nvPr/>
          </p:nvCxnSpPr>
          <p:spPr>
            <a:xfrm rot="5400000">
              <a:off x="2514601" y="3390900"/>
              <a:ext cx="4114800" cy="3175"/>
            </a:xfrm>
            <a:prstGeom prst="straightConnector1">
              <a:avLst/>
            </a:prstGeom>
            <a:noFill/>
            <a:ln cap="flat" cmpd="sng" w="38100">
              <a:solidFill>
                <a:schemeClr val="dk1"/>
              </a:solidFill>
              <a:prstDash val="solid"/>
              <a:round/>
              <a:headEnd len="med" w="med" type="stealth"/>
              <a:tailEnd len="med" w="med" type="stealth"/>
            </a:ln>
            <a:effectLst>
              <a:outerShdw blurRad="40000" rotWithShape="0" dir="5400000" dist="23000">
                <a:srgbClr val="000000">
                  <a:alpha val="34901"/>
                </a:srgbClr>
              </a:outerShdw>
            </a:effectLst>
          </p:spPr>
        </p:cxnSp>
        <p:cxnSp>
          <p:nvCxnSpPr>
            <p:cNvPr id="1734" name="Google Shape;1734;p171"/>
            <p:cNvCxnSpPr/>
            <p:nvPr/>
          </p:nvCxnSpPr>
          <p:spPr>
            <a:xfrm>
              <a:off x="1981200" y="3390900"/>
              <a:ext cx="5067300" cy="1588"/>
            </a:xfrm>
            <a:prstGeom prst="straightConnector1">
              <a:avLst/>
            </a:prstGeom>
            <a:noFill/>
            <a:ln cap="flat" cmpd="sng" w="38100">
              <a:solidFill>
                <a:schemeClr val="dk1"/>
              </a:solidFill>
              <a:prstDash val="solid"/>
              <a:round/>
              <a:headEnd len="med" w="med" type="stealth"/>
              <a:tailEnd len="med" w="med" type="stealth"/>
            </a:ln>
            <a:effectLst>
              <a:outerShdw blurRad="40000" rotWithShape="0" dir="5400000" dist="23000">
                <a:srgbClr val="000000">
                  <a:alpha val="34901"/>
                </a:srgbClr>
              </a:outerShdw>
            </a:effectLst>
          </p:spPr>
        </p:cxnSp>
        <p:pic>
          <p:nvPicPr>
            <p:cNvPr id="1735" name="Google Shape;1735;p171"/>
            <p:cNvPicPr preferRelativeResize="0"/>
            <p:nvPr/>
          </p:nvPicPr>
          <p:blipFill rotWithShape="1">
            <a:blip r:embed="rId8">
              <a:alphaModFix/>
            </a:blip>
            <a:srcRect b="0" l="0" r="0" t="0"/>
            <a:stretch/>
          </p:blipFill>
          <p:spPr>
            <a:xfrm>
              <a:off x="7391400" y="4457700"/>
              <a:ext cx="1054100" cy="1333500"/>
            </a:xfrm>
            <a:prstGeom prst="rect">
              <a:avLst/>
            </a:prstGeom>
            <a:noFill/>
            <a:ln>
              <a:noFill/>
            </a:ln>
          </p:spPr>
        </p:pic>
        <p:sp>
          <p:nvSpPr>
            <p:cNvPr id="1736" name="Google Shape;1736;p171"/>
            <p:cNvSpPr txBox="1"/>
            <p:nvPr/>
          </p:nvSpPr>
          <p:spPr>
            <a:xfrm>
              <a:off x="6743700" y="1104900"/>
              <a:ext cx="2086345" cy="10323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Outside Circle</a:t>
              </a:r>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    Pitch Circle</a:t>
              </a:r>
              <a:endParaRPr/>
            </a:p>
          </p:txBody>
        </p:sp>
        <p:cxnSp>
          <p:nvCxnSpPr>
            <p:cNvPr id="1737" name="Google Shape;1737;p171"/>
            <p:cNvCxnSpPr>
              <a:endCxn id="1724" idx="7"/>
            </p:cNvCxnSpPr>
            <p:nvPr/>
          </p:nvCxnSpPr>
          <p:spPr>
            <a:xfrm flipH="1">
              <a:off x="6311991" y="1333450"/>
              <a:ext cx="431700" cy="344400"/>
            </a:xfrm>
            <a:prstGeom prst="straightConnector1">
              <a:avLst/>
            </a:prstGeom>
            <a:noFill/>
            <a:ln cap="flat" cmpd="sng" w="38100">
              <a:solidFill>
                <a:srgbClr val="FF0000"/>
              </a:solidFill>
              <a:prstDash val="solid"/>
              <a:round/>
              <a:headEnd len="sm" w="sm" type="none"/>
              <a:tailEnd len="med" w="med" type="stealth"/>
            </a:ln>
            <a:effectLst>
              <a:outerShdw blurRad="40000" rotWithShape="0" dir="5400000" dist="23000">
                <a:srgbClr val="000000">
                  <a:alpha val="34901"/>
                </a:srgbClr>
              </a:outerShdw>
            </a:effectLst>
          </p:spPr>
        </p:cxnSp>
        <p:cxnSp>
          <p:nvCxnSpPr>
            <p:cNvPr id="1738" name="Google Shape;1738;p171"/>
            <p:cNvCxnSpPr/>
            <p:nvPr/>
          </p:nvCxnSpPr>
          <p:spPr>
            <a:xfrm flipH="1">
              <a:off x="6362700" y="1943100"/>
              <a:ext cx="723900" cy="419100"/>
            </a:xfrm>
            <a:prstGeom prst="straightConnector1">
              <a:avLst/>
            </a:prstGeom>
            <a:noFill/>
            <a:ln cap="flat" cmpd="sng" w="38100">
              <a:solidFill>
                <a:srgbClr val="FF0000"/>
              </a:solidFill>
              <a:prstDash val="solid"/>
              <a:round/>
              <a:headEnd len="sm" w="sm" type="none"/>
              <a:tailEnd len="med" w="med" type="stealth"/>
            </a:ln>
            <a:effectLst>
              <a:outerShdw blurRad="40000" rotWithShape="0" dir="5400000" dist="23000">
                <a:srgbClr val="000000">
                  <a:alpha val="34901"/>
                </a:srgbClr>
              </a:outerShdw>
            </a:effectLst>
          </p:spPr>
        </p:cxnSp>
        <p:sp>
          <p:nvSpPr>
            <p:cNvPr id="1739" name="Google Shape;1739;p171"/>
            <p:cNvSpPr txBox="1"/>
            <p:nvPr/>
          </p:nvSpPr>
          <p:spPr>
            <a:xfrm>
              <a:off x="257292" y="1474232"/>
              <a:ext cx="1693250" cy="4424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Root Circle</a:t>
              </a:r>
              <a:endParaRPr/>
            </a:p>
          </p:txBody>
        </p:sp>
        <p:cxnSp>
          <p:nvCxnSpPr>
            <p:cNvPr id="1740" name="Google Shape;1740;p171"/>
            <p:cNvCxnSpPr>
              <a:stCxn id="1739" idx="3"/>
            </p:cNvCxnSpPr>
            <p:nvPr/>
          </p:nvCxnSpPr>
          <p:spPr>
            <a:xfrm>
              <a:off x="1950542" y="1695456"/>
              <a:ext cx="897600" cy="579000"/>
            </a:xfrm>
            <a:prstGeom prst="straightConnector1">
              <a:avLst/>
            </a:prstGeom>
            <a:noFill/>
            <a:ln cap="flat" cmpd="sng" w="38100">
              <a:solidFill>
                <a:srgbClr val="FF0000"/>
              </a:solidFill>
              <a:prstDash val="solid"/>
              <a:round/>
              <a:headEnd len="sm" w="sm" type="none"/>
              <a:tailEnd len="med" w="med" type="stealth"/>
            </a:ln>
            <a:effectLst>
              <a:outerShdw blurRad="40000" rotWithShape="0" dir="5400000" dist="23000">
                <a:srgbClr val="000000">
                  <a:alpha val="34901"/>
                </a:srgbClr>
              </a:outerShdw>
            </a:effectLst>
          </p:spPr>
        </p:cxnSp>
        <p:sp>
          <p:nvSpPr>
            <p:cNvPr id="1741" name="Google Shape;1741;p171"/>
            <p:cNvSpPr txBox="1"/>
            <p:nvPr/>
          </p:nvSpPr>
          <p:spPr>
            <a:xfrm>
              <a:off x="4648200" y="2667000"/>
              <a:ext cx="3455987" cy="7374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Pitch </a:t>
              </a:r>
              <a:endParaRPr/>
            </a:p>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Diameter</a:t>
              </a:r>
              <a:endParaRPr/>
            </a:p>
          </p:txBody>
        </p:sp>
        <p:sp>
          <p:nvSpPr>
            <p:cNvPr id="1742" name="Google Shape;1742;p171"/>
            <p:cNvSpPr txBox="1"/>
            <p:nvPr/>
          </p:nvSpPr>
          <p:spPr>
            <a:xfrm>
              <a:off x="2171701" y="3467099"/>
              <a:ext cx="3429000" cy="7374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          Outside</a:t>
              </a:r>
              <a:endParaRPr/>
            </a:p>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           Diameter</a:t>
              </a:r>
              <a:endParaRPr/>
            </a:p>
          </p:txBody>
        </p:sp>
      </p:grpSp>
      <p:sp>
        <p:nvSpPr>
          <p:cNvPr id="1743" name="Google Shape;1743;p17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8" name="Shape 1748"/>
        <p:cNvGrpSpPr/>
        <p:nvPr/>
      </p:nvGrpSpPr>
      <p:grpSpPr>
        <a:xfrm>
          <a:off x="0" y="0"/>
          <a:ext cx="0" cy="0"/>
          <a:chOff x="0" y="0"/>
          <a:chExt cx="0" cy="0"/>
        </a:xfrm>
      </p:grpSpPr>
      <p:grpSp>
        <p:nvGrpSpPr>
          <p:cNvPr id="1749" name="Google Shape;1749;p172"/>
          <p:cNvGrpSpPr/>
          <p:nvPr/>
        </p:nvGrpSpPr>
        <p:grpSpPr>
          <a:xfrm>
            <a:off x="0" y="0"/>
            <a:ext cx="6665075" cy="2931727"/>
            <a:chOff x="342900" y="1104900"/>
            <a:chExt cx="8831263" cy="4573588"/>
          </a:xfrm>
        </p:grpSpPr>
        <p:sp>
          <p:nvSpPr>
            <p:cNvPr id="1750" name="Google Shape;1750;p172"/>
            <p:cNvSpPr/>
            <p:nvPr/>
          </p:nvSpPr>
          <p:spPr>
            <a:xfrm>
              <a:off x="2247900" y="2171700"/>
              <a:ext cx="2628900" cy="2590800"/>
            </a:xfrm>
            <a:prstGeom prst="ellipse">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751" name="Google Shape;1751;p172"/>
            <p:cNvSpPr/>
            <p:nvPr/>
          </p:nvSpPr>
          <p:spPr>
            <a:xfrm>
              <a:off x="4897438" y="2171700"/>
              <a:ext cx="2628900" cy="2590800"/>
            </a:xfrm>
            <a:prstGeom prst="ellipse">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1752" name="Google Shape;1752;p172"/>
            <p:cNvSpPr/>
            <p:nvPr/>
          </p:nvSpPr>
          <p:spPr>
            <a:xfrm>
              <a:off x="3109913" y="2984500"/>
              <a:ext cx="914400" cy="914400"/>
            </a:xfrm>
            <a:prstGeom prst="ellipse">
              <a:avLst/>
            </a:prstGeom>
            <a:solidFill>
              <a:srgbClr val="D8D8D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53" name="Google Shape;1753;p172"/>
            <p:cNvSpPr/>
            <p:nvPr/>
          </p:nvSpPr>
          <p:spPr>
            <a:xfrm>
              <a:off x="5759450" y="2978150"/>
              <a:ext cx="914400" cy="914400"/>
            </a:xfrm>
            <a:prstGeom prst="ellipse">
              <a:avLst/>
            </a:prstGeom>
            <a:solidFill>
              <a:srgbClr val="D8D8D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54" name="Google Shape;1754;p172"/>
            <p:cNvSpPr/>
            <p:nvPr/>
          </p:nvSpPr>
          <p:spPr>
            <a:xfrm>
              <a:off x="3467100" y="2857500"/>
              <a:ext cx="228600" cy="2667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55" name="Google Shape;1755;p172"/>
            <p:cNvSpPr/>
            <p:nvPr/>
          </p:nvSpPr>
          <p:spPr>
            <a:xfrm>
              <a:off x="6126163" y="2857500"/>
              <a:ext cx="228600" cy="2667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56" name="Google Shape;1756;p172"/>
            <p:cNvSpPr txBox="1"/>
            <p:nvPr/>
          </p:nvSpPr>
          <p:spPr>
            <a:xfrm>
              <a:off x="1028700" y="1104900"/>
              <a:ext cx="74295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Pitch Diameter (pd) and Outside Circle (dia.).</a:t>
              </a:r>
              <a:endParaRPr/>
            </a:p>
          </p:txBody>
        </p:sp>
        <p:pic>
          <p:nvPicPr>
            <p:cNvPr id="1757" name="Google Shape;1757;p172"/>
            <p:cNvPicPr preferRelativeResize="0"/>
            <p:nvPr/>
          </p:nvPicPr>
          <p:blipFill rotWithShape="1">
            <a:blip r:embed="rId3">
              <a:alphaModFix/>
            </a:blip>
            <a:srcRect b="0" l="0" r="0" t="0"/>
            <a:stretch/>
          </p:blipFill>
          <p:spPr>
            <a:xfrm>
              <a:off x="3124200" y="1752600"/>
              <a:ext cx="962025" cy="782638"/>
            </a:xfrm>
            <a:prstGeom prst="rect">
              <a:avLst/>
            </a:prstGeom>
            <a:noFill/>
            <a:ln>
              <a:noFill/>
            </a:ln>
          </p:spPr>
        </p:pic>
        <p:pic>
          <p:nvPicPr>
            <p:cNvPr id="1758" name="Google Shape;1758;p172"/>
            <p:cNvPicPr preferRelativeResize="0"/>
            <p:nvPr/>
          </p:nvPicPr>
          <p:blipFill rotWithShape="1">
            <a:blip r:embed="rId3">
              <a:alphaModFix/>
            </a:blip>
            <a:srcRect b="0" l="0" r="0" t="0"/>
            <a:stretch/>
          </p:blipFill>
          <p:spPr>
            <a:xfrm>
              <a:off x="5780088" y="1776413"/>
              <a:ext cx="962025" cy="771525"/>
            </a:xfrm>
            <a:prstGeom prst="rect">
              <a:avLst/>
            </a:prstGeom>
            <a:noFill/>
            <a:ln>
              <a:noFill/>
            </a:ln>
          </p:spPr>
        </p:pic>
        <p:pic>
          <p:nvPicPr>
            <p:cNvPr id="1759" name="Google Shape;1759;p172"/>
            <p:cNvPicPr preferRelativeResize="0"/>
            <p:nvPr/>
          </p:nvPicPr>
          <p:blipFill rotWithShape="1">
            <a:blip r:embed="rId4">
              <a:alphaModFix/>
            </a:blip>
            <a:srcRect b="0" l="0" r="0" t="0"/>
            <a:stretch/>
          </p:blipFill>
          <p:spPr>
            <a:xfrm>
              <a:off x="3094038" y="4411663"/>
              <a:ext cx="962025" cy="771525"/>
            </a:xfrm>
            <a:prstGeom prst="rect">
              <a:avLst/>
            </a:prstGeom>
            <a:noFill/>
            <a:ln>
              <a:noFill/>
            </a:ln>
          </p:spPr>
        </p:pic>
        <p:pic>
          <p:nvPicPr>
            <p:cNvPr id="1760" name="Google Shape;1760;p172"/>
            <p:cNvPicPr preferRelativeResize="0"/>
            <p:nvPr/>
          </p:nvPicPr>
          <p:blipFill rotWithShape="1">
            <a:blip r:embed="rId4">
              <a:alphaModFix/>
            </a:blip>
            <a:srcRect b="0" l="0" r="0" t="0"/>
            <a:stretch/>
          </p:blipFill>
          <p:spPr>
            <a:xfrm>
              <a:off x="5732463" y="4413250"/>
              <a:ext cx="962025" cy="771525"/>
            </a:xfrm>
            <a:prstGeom prst="rect">
              <a:avLst/>
            </a:prstGeom>
            <a:noFill/>
            <a:ln>
              <a:noFill/>
            </a:ln>
          </p:spPr>
        </p:pic>
        <p:cxnSp>
          <p:nvCxnSpPr>
            <p:cNvPr id="1761" name="Google Shape;1761;p172"/>
            <p:cNvCxnSpPr/>
            <p:nvPr/>
          </p:nvCxnSpPr>
          <p:spPr>
            <a:xfrm rot="5400000">
              <a:off x="2305844" y="3447256"/>
              <a:ext cx="2552700" cy="1588"/>
            </a:xfrm>
            <a:prstGeom prst="straightConnector1">
              <a:avLst/>
            </a:prstGeom>
            <a:noFill/>
            <a:ln cap="flat" cmpd="sng" w="38100">
              <a:solidFill>
                <a:srgbClr val="FF0000"/>
              </a:solidFill>
              <a:prstDash val="solid"/>
              <a:round/>
              <a:headEnd len="med" w="med" type="stealth"/>
              <a:tailEnd len="med" w="med" type="stealth"/>
            </a:ln>
            <a:effectLst>
              <a:outerShdw blurRad="40000" rotWithShape="0" dir="5400000" dist="23000">
                <a:srgbClr val="000000">
                  <a:alpha val="34901"/>
                </a:srgbClr>
              </a:outerShdw>
            </a:effectLst>
          </p:spPr>
        </p:cxnSp>
        <p:cxnSp>
          <p:nvCxnSpPr>
            <p:cNvPr id="1762" name="Google Shape;1762;p172"/>
            <p:cNvCxnSpPr/>
            <p:nvPr/>
          </p:nvCxnSpPr>
          <p:spPr>
            <a:xfrm rot="5400000">
              <a:off x="4966494" y="3448844"/>
              <a:ext cx="2552700" cy="1588"/>
            </a:xfrm>
            <a:prstGeom prst="straightConnector1">
              <a:avLst/>
            </a:prstGeom>
            <a:noFill/>
            <a:ln cap="flat" cmpd="sng" w="38100">
              <a:solidFill>
                <a:srgbClr val="FF0000"/>
              </a:solidFill>
              <a:prstDash val="solid"/>
              <a:round/>
              <a:headEnd len="med" w="med" type="stealth"/>
              <a:tailEnd len="med" w="med" type="stealth"/>
            </a:ln>
            <a:effectLst>
              <a:outerShdw blurRad="40000" rotWithShape="0" dir="5400000" dist="23000">
                <a:srgbClr val="000000">
                  <a:alpha val="34901"/>
                </a:srgbClr>
              </a:outerShdw>
            </a:effectLst>
          </p:spPr>
        </p:cxnSp>
        <p:cxnSp>
          <p:nvCxnSpPr>
            <p:cNvPr id="1763" name="Google Shape;1763;p172"/>
            <p:cNvCxnSpPr/>
            <p:nvPr/>
          </p:nvCxnSpPr>
          <p:spPr>
            <a:xfrm rot="5400000">
              <a:off x="3124201" y="5219700"/>
              <a:ext cx="914400" cy="3175"/>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764" name="Google Shape;1764;p172"/>
            <p:cNvCxnSpPr/>
            <p:nvPr/>
          </p:nvCxnSpPr>
          <p:spPr>
            <a:xfrm rot="5400000">
              <a:off x="5810251" y="5200650"/>
              <a:ext cx="876300" cy="3175"/>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765" name="Google Shape;1765;p172"/>
            <p:cNvSpPr txBox="1"/>
            <p:nvPr/>
          </p:nvSpPr>
          <p:spPr>
            <a:xfrm>
              <a:off x="342900" y="3962400"/>
              <a:ext cx="214153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Pitch</a:t>
              </a:r>
              <a:endParaRPr/>
            </a:p>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Diameter</a:t>
              </a:r>
              <a:endParaRPr/>
            </a:p>
          </p:txBody>
        </p:sp>
        <p:cxnSp>
          <p:nvCxnSpPr>
            <p:cNvPr id="1766" name="Google Shape;1766;p172"/>
            <p:cNvCxnSpPr/>
            <p:nvPr/>
          </p:nvCxnSpPr>
          <p:spPr>
            <a:xfrm flipH="1" rot="10800000">
              <a:off x="1790700" y="3505200"/>
              <a:ext cx="1752600" cy="800100"/>
            </a:xfrm>
            <a:prstGeom prst="straightConnector1">
              <a:avLst/>
            </a:prstGeom>
            <a:noFill/>
            <a:ln cap="flat" cmpd="sng" w="9525">
              <a:solidFill>
                <a:schemeClr val="dk1"/>
              </a:solidFill>
              <a:prstDash val="solid"/>
              <a:round/>
              <a:headEnd len="sm" w="sm" type="none"/>
              <a:tailEnd len="med" w="med" type="stealth"/>
            </a:ln>
          </p:spPr>
        </p:cxnSp>
        <p:cxnSp>
          <p:nvCxnSpPr>
            <p:cNvPr id="1767" name="Google Shape;1767;p172"/>
            <p:cNvCxnSpPr/>
            <p:nvPr/>
          </p:nvCxnSpPr>
          <p:spPr>
            <a:xfrm flipH="1" rot="10800000">
              <a:off x="1790700" y="3505200"/>
              <a:ext cx="4419600" cy="800100"/>
            </a:xfrm>
            <a:prstGeom prst="straightConnector1">
              <a:avLst/>
            </a:prstGeom>
            <a:noFill/>
            <a:ln cap="flat" cmpd="sng" w="9525">
              <a:solidFill>
                <a:schemeClr val="dk1"/>
              </a:solidFill>
              <a:prstDash val="solid"/>
              <a:round/>
              <a:headEnd len="sm" w="sm" type="none"/>
              <a:tailEnd len="med" w="med" type="stealth"/>
            </a:ln>
          </p:spPr>
        </p:cxnSp>
        <p:cxnSp>
          <p:nvCxnSpPr>
            <p:cNvPr id="1768" name="Google Shape;1768;p172"/>
            <p:cNvCxnSpPr/>
            <p:nvPr/>
          </p:nvCxnSpPr>
          <p:spPr>
            <a:xfrm>
              <a:off x="6400800" y="1752600"/>
              <a:ext cx="2095500" cy="1588"/>
            </a:xfrm>
            <a:prstGeom prst="straightConnector1">
              <a:avLst/>
            </a:prstGeom>
            <a:noFill/>
            <a:ln cap="flat" cmpd="sng" w="9525">
              <a:solidFill>
                <a:schemeClr val="dk1"/>
              </a:solidFill>
              <a:prstDash val="solid"/>
              <a:round/>
              <a:headEnd len="sm" w="sm" type="none"/>
              <a:tailEnd len="sm" w="sm" type="none"/>
            </a:ln>
          </p:spPr>
        </p:cxnSp>
        <p:cxnSp>
          <p:nvCxnSpPr>
            <p:cNvPr id="1769" name="Google Shape;1769;p172"/>
            <p:cNvCxnSpPr/>
            <p:nvPr/>
          </p:nvCxnSpPr>
          <p:spPr>
            <a:xfrm flipH="1" rot="10800000">
              <a:off x="6400800" y="5143500"/>
              <a:ext cx="2171700" cy="38100"/>
            </a:xfrm>
            <a:prstGeom prst="straightConnector1">
              <a:avLst/>
            </a:prstGeom>
            <a:noFill/>
            <a:ln cap="flat" cmpd="sng" w="9525">
              <a:solidFill>
                <a:schemeClr val="dk1"/>
              </a:solidFill>
              <a:prstDash val="solid"/>
              <a:round/>
              <a:headEnd len="sm" w="sm" type="none"/>
              <a:tailEnd len="sm" w="sm" type="none"/>
            </a:ln>
          </p:spPr>
        </p:cxnSp>
        <p:sp>
          <p:nvSpPr>
            <p:cNvPr id="1770" name="Google Shape;1770;p172"/>
            <p:cNvSpPr txBox="1"/>
            <p:nvPr/>
          </p:nvSpPr>
          <p:spPr>
            <a:xfrm>
              <a:off x="7581900" y="3543300"/>
              <a:ext cx="159226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Outside</a:t>
              </a:r>
              <a:endParaRPr/>
            </a:p>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Circle</a:t>
              </a:r>
              <a:endParaRPr/>
            </a:p>
          </p:txBody>
        </p:sp>
        <p:cxnSp>
          <p:nvCxnSpPr>
            <p:cNvPr id="1771" name="Google Shape;1771;p172"/>
            <p:cNvCxnSpPr/>
            <p:nvPr/>
          </p:nvCxnSpPr>
          <p:spPr>
            <a:xfrm rot="-5400000">
              <a:off x="7335044" y="2610644"/>
              <a:ext cx="1714500" cy="1588"/>
            </a:xfrm>
            <a:prstGeom prst="straightConnector1">
              <a:avLst/>
            </a:prstGeom>
            <a:noFill/>
            <a:ln cap="flat" cmpd="sng" w="9525">
              <a:solidFill>
                <a:schemeClr val="dk1"/>
              </a:solidFill>
              <a:prstDash val="solid"/>
              <a:round/>
              <a:headEnd len="sm" w="sm" type="none"/>
              <a:tailEnd len="med" w="med" type="stealth"/>
            </a:ln>
          </p:spPr>
        </p:cxnSp>
        <p:cxnSp>
          <p:nvCxnSpPr>
            <p:cNvPr id="1772" name="Google Shape;1772;p172"/>
            <p:cNvCxnSpPr/>
            <p:nvPr/>
          </p:nvCxnSpPr>
          <p:spPr>
            <a:xfrm rot="5400000">
              <a:off x="7745412" y="4713288"/>
              <a:ext cx="892175" cy="0"/>
            </a:xfrm>
            <a:prstGeom prst="straightConnector1">
              <a:avLst/>
            </a:prstGeom>
            <a:noFill/>
            <a:ln cap="flat" cmpd="sng" w="9525">
              <a:solidFill>
                <a:schemeClr val="dk1"/>
              </a:solidFill>
              <a:prstDash val="solid"/>
              <a:round/>
              <a:headEnd len="sm" w="sm" type="none"/>
              <a:tailEnd len="med" w="med" type="stealth"/>
            </a:ln>
          </p:spPr>
        </p:cxnSp>
      </p:grpSp>
      <p:grpSp>
        <p:nvGrpSpPr>
          <p:cNvPr id="1773" name="Google Shape;1773;p172"/>
          <p:cNvGrpSpPr/>
          <p:nvPr/>
        </p:nvGrpSpPr>
        <p:grpSpPr>
          <a:xfrm>
            <a:off x="2530404" y="2801271"/>
            <a:ext cx="6260212" cy="3298479"/>
            <a:chOff x="342900" y="990600"/>
            <a:chExt cx="7980363" cy="4939489"/>
          </a:xfrm>
        </p:grpSpPr>
        <p:sp>
          <p:nvSpPr>
            <p:cNvPr id="1774" name="Google Shape;1774;p172"/>
            <p:cNvSpPr/>
            <p:nvPr/>
          </p:nvSpPr>
          <p:spPr>
            <a:xfrm>
              <a:off x="1981200" y="3962400"/>
              <a:ext cx="5486400" cy="533400"/>
            </a:xfrm>
            <a:prstGeom prst="rect">
              <a:avLst/>
            </a:prstGeom>
            <a:solidFill>
              <a:srgbClr val="A5A5A5"/>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75" name="Google Shape;1775;p172"/>
            <p:cNvSpPr/>
            <p:nvPr/>
          </p:nvSpPr>
          <p:spPr>
            <a:xfrm>
              <a:off x="4229100" y="2705100"/>
              <a:ext cx="1219200" cy="1257300"/>
            </a:xfrm>
            <a:prstGeom prst="trapezoid">
              <a:avLst>
                <a:gd fmla="val 25000" name="adj"/>
              </a:avLst>
            </a:prstGeom>
            <a:solidFill>
              <a:srgbClr val="A5A5A5"/>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76" name="Google Shape;1776;p172"/>
            <p:cNvSpPr/>
            <p:nvPr/>
          </p:nvSpPr>
          <p:spPr>
            <a:xfrm>
              <a:off x="5943600" y="2705100"/>
              <a:ext cx="1295400" cy="1257300"/>
            </a:xfrm>
            <a:prstGeom prst="trapezoid">
              <a:avLst>
                <a:gd fmla="val 25000" name="adj"/>
              </a:avLst>
            </a:prstGeom>
            <a:solidFill>
              <a:srgbClr val="A5A5A5"/>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77" name="Google Shape;1777;p172"/>
            <p:cNvSpPr/>
            <p:nvPr/>
          </p:nvSpPr>
          <p:spPr>
            <a:xfrm>
              <a:off x="2362200" y="2743200"/>
              <a:ext cx="1257300" cy="1219200"/>
            </a:xfrm>
            <a:prstGeom prst="trapezoid">
              <a:avLst>
                <a:gd fmla="val 25000" name="adj"/>
              </a:avLst>
            </a:prstGeom>
            <a:solidFill>
              <a:srgbClr val="A5A5A5"/>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78" name="Google Shape;1778;p172"/>
            <p:cNvSpPr txBox="1"/>
            <p:nvPr/>
          </p:nvSpPr>
          <p:spPr>
            <a:xfrm>
              <a:off x="1028699" y="990600"/>
              <a:ext cx="6553199" cy="29128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Circular Pitch - Diametral Pitch (Dp)</a:t>
              </a:r>
              <a:endParaRPr/>
            </a:p>
          </p:txBody>
        </p:sp>
        <p:cxnSp>
          <p:nvCxnSpPr>
            <p:cNvPr id="1779" name="Google Shape;1779;p172"/>
            <p:cNvCxnSpPr/>
            <p:nvPr/>
          </p:nvCxnSpPr>
          <p:spPr>
            <a:xfrm rot="5400000">
              <a:off x="1562101" y="4914900"/>
              <a:ext cx="838200" cy="3175"/>
            </a:xfrm>
            <a:prstGeom prst="straightConnector1">
              <a:avLst/>
            </a:prstGeom>
            <a:noFill/>
            <a:ln cap="flat" cmpd="sng" w="9525">
              <a:solidFill>
                <a:schemeClr val="dk1"/>
              </a:solidFill>
              <a:prstDash val="solid"/>
              <a:round/>
              <a:headEnd len="sm" w="sm" type="none"/>
              <a:tailEnd len="sm" w="sm" type="none"/>
            </a:ln>
          </p:spPr>
        </p:cxnSp>
        <p:cxnSp>
          <p:nvCxnSpPr>
            <p:cNvPr id="1780" name="Google Shape;1780;p172"/>
            <p:cNvCxnSpPr/>
            <p:nvPr/>
          </p:nvCxnSpPr>
          <p:spPr>
            <a:xfrm rot="5400000">
              <a:off x="6965157" y="4801394"/>
              <a:ext cx="990600" cy="1587"/>
            </a:xfrm>
            <a:prstGeom prst="straightConnector1">
              <a:avLst/>
            </a:prstGeom>
            <a:noFill/>
            <a:ln cap="flat" cmpd="sng" w="9525">
              <a:solidFill>
                <a:schemeClr val="dk1"/>
              </a:solidFill>
              <a:prstDash val="solid"/>
              <a:round/>
              <a:headEnd len="sm" w="sm" type="none"/>
              <a:tailEnd len="sm" w="sm" type="none"/>
            </a:ln>
          </p:spPr>
        </p:cxnSp>
        <p:cxnSp>
          <p:nvCxnSpPr>
            <p:cNvPr id="1781" name="Google Shape;1781;p172"/>
            <p:cNvCxnSpPr/>
            <p:nvPr/>
          </p:nvCxnSpPr>
          <p:spPr>
            <a:xfrm>
              <a:off x="1981200" y="4914900"/>
              <a:ext cx="5486400" cy="1588"/>
            </a:xfrm>
            <a:prstGeom prst="straightConnector1">
              <a:avLst/>
            </a:prstGeom>
            <a:noFill/>
            <a:ln cap="flat" cmpd="sng" w="25400">
              <a:solidFill>
                <a:srgbClr val="FF0000"/>
              </a:solidFill>
              <a:prstDash val="solid"/>
              <a:round/>
              <a:headEnd len="med" w="med" type="stealth"/>
              <a:tailEnd len="med" w="med" type="stealth"/>
            </a:ln>
            <a:effectLst>
              <a:outerShdw blurRad="40000" rotWithShape="0" dir="5400000" dist="20000">
                <a:srgbClr val="000000">
                  <a:alpha val="37647"/>
                </a:srgbClr>
              </a:outerShdw>
            </a:effectLst>
          </p:spPr>
        </p:cxnSp>
        <p:cxnSp>
          <p:nvCxnSpPr>
            <p:cNvPr id="1782" name="Google Shape;1782;p172"/>
            <p:cNvCxnSpPr/>
            <p:nvPr/>
          </p:nvCxnSpPr>
          <p:spPr>
            <a:xfrm rot="5400000">
              <a:off x="3067844" y="2532856"/>
              <a:ext cx="419100" cy="1588"/>
            </a:xfrm>
            <a:prstGeom prst="straightConnector1">
              <a:avLst/>
            </a:prstGeom>
            <a:noFill/>
            <a:ln cap="flat" cmpd="sng" w="9525">
              <a:solidFill>
                <a:schemeClr val="dk1"/>
              </a:solidFill>
              <a:prstDash val="solid"/>
              <a:round/>
              <a:headEnd len="sm" w="sm" type="none"/>
              <a:tailEnd len="sm" w="sm" type="none"/>
            </a:ln>
          </p:spPr>
        </p:cxnSp>
        <p:cxnSp>
          <p:nvCxnSpPr>
            <p:cNvPr id="1783" name="Google Shape;1783;p172"/>
            <p:cNvCxnSpPr/>
            <p:nvPr/>
          </p:nvCxnSpPr>
          <p:spPr>
            <a:xfrm rot="5400000">
              <a:off x="4915694" y="2475706"/>
              <a:ext cx="381000" cy="1588"/>
            </a:xfrm>
            <a:prstGeom prst="straightConnector1">
              <a:avLst/>
            </a:prstGeom>
            <a:noFill/>
            <a:ln cap="flat" cmpd="sng" w="9525">
              <a:solidFill>
                <a:schemeClr val="dk1"/>
              </a:solidFill>
              <a:prstDash val="solid"/>
              <a:round/>
              <a:headEnd len="sm" w="sm" type="none"/>
              <a:tailEnd len="sm" w="sm" type="none"/>
            </a:ln>
          </p:spPr>
        </p:cxnSp>
        <p:cxnSp>
          <p:nvCxnSpPr>
            <p:cNvPr id="1784" name="Google Shape;1784;p172"/>
            <p:cNvCxnSpPr/>
            <p:nvPr/>
          </p:nvCxnSpPr>
          <p:spPr>
            <a:xfrm rot="-5400000">
              <a:off x="2600325" y="2314575"/>
              <a:ext cx="762000" cy="19050"/>
            </a:xfrm>
            <a:prstGeom prst="straightConnector1">
              <a:avLst/>
            </a:prstGeom>
            <a:noFill/>
            <a:ln cap="flat" cmpd="sng" w="9525">
              <a:solidFill>
                <a:schemeClr val="dk1"/>
              </a:solidFill>
              <a:prstDash val="solid"/>
              <a:round/>
              <a:headEnd len="sm" w="sm" type="none"/>
              <a:tailEnd len="sm" w="sm" type="none"/>
            </a:ln>
          </p:spPr>
        </p:cxnSp>
        <p:cxnSp>
          <p:nvCxnSpPr>
            <p:cNvPr id="1785" name="Google Shape;1785;p172"/>
            <p:cNvCxnSpPr/>
            <p:nvPr/>
          </p:nvCxnSpPr>
          <p:spPr>
            <a:xfrm rot="5400000">
              <a:off x="2153444" y="2266156"/>
              <a:ext cx="1028700" cy="1588"/>
            </a:xfrm>
            <a:prstGeom prst="straightConnector1">
              <a:avLst/>
            </a:prstGeom>
            <a:noFill/>
            <a:ln cap="flat" cmpd="sng" w="9525">
              <a:solidFill>
                <a:schemeClr val="dk1"/>
              </a:solidFill>
              <a:prstDash val="solid"/>
              <a:round/>
              <a:headEnd len="sm" w="sm" type="none"/>
              <a:tailEnd len="sm" w="sm" type="none"/>
            </a:ln>
          </p:spPr>
        </p:cxnSp>
        <p:cxnSp>
          <p:nvCxnSpPr>
            <p:cNvPr id="1786" name="Google Shape;1786;p172"/>
            <p:cNvCxnSpPr/>
            <p:nvPr/>
          </p:nvCxnSpPr>
          <p:spPr>
            <a:xfrm rot="5400000">
              <a:off x="4058444" y="2266156"/>
              <a:ext cx="952500" cy="1588"/>
            </a:xfrm>
            <a:prstGeom prst="straightConnector1">
              <a:avLst/>
            </a:prstGeom>
            <a:noFill/>
            <a:ln cap="flat" cmpd="sng" w="9525">
              <a:solidFill>
                <a:schemeClr val="dk1"/>
              </a:solidFill>
              <a:prstDash val="solid"/>
              <a:round/>
              <a:headEnd len="sm" w="sm" type="none"/>
              <a:tailEnd len="sm" w="sm" type="none"/>
            </a:ln>
          </p:spPr>
        </p:cxnSp>
        <p:cxnSp>
          <p:nvCxnSpPr>
            <p:cNvPr id="1787" name="Google Shape;1787;p172"/>
            <p:cNvCxnSpPr/>
            <p:nvPr/>
          </p:nvCxnSpPr>
          <p:spPr>
            <a:xfrm rot="5400000">
              <a:off x="4410075" y="2295525"/>
              <a:ext cx="800100" cy="19050"/>
            </a:xfrm>
            <a:prstGeom prst="straightConnector1">
              <a:avLst/>
            </a:prstGeom>
            <a:noFill/>
            <a:ln cap="flat" cmpd="sng" w="9525">
              <a:solidFill>
                <a:schemeClr val="dk1"/>
              </a:solidFill>
              <a:prstDash val="solid"/>
              <a:round/>
              <a:headEnd len="sm" w="sm" type="none"/>
              <a:tailEnd len="sm" w="sm" type="none"/>
            </a:ln>
          </p:spPr>
        </p:cxnSp>
        <p:cxnSp>
          <p:nvCxnSpPr>
            <p:cNvPr id="1788" name="Google Shape;1788;p172"/>
            <p:cNvCxnSpPr/>
            <p:nvPr/>
          </p:nvCxnSpPr>
          <p:spPr>
            <a:xfrm>
              <a:off x="2670175" y="1828800"/>
              <a:ext cx="1866900" cy="1588"/>
            </a:xfrm>
            <a:prstGeom prst="straightConnector1">
              <a:avLst/>
            </a:prstGeom>
            <a:noFill/>
            <a:ln cap="flat" cmpd="sng" w="25400">
              <a:solidFill>
                <a:srgbClr val="FF0000"/>
              </a:solidFill>
              <a:prstDash val="solid"/>
              <a:round/>
              <a:headEnd len="med" w="med" type="stealth"/>
              <a:tailEnd len="med" w="med" type="stealth"/>
            </a:ln>
            <a:effectLst>
              <a:outerShdw blurRad="40000" rotWithShape="0" dir="5400000" dist="20000">
                <a:srgbClr val="000000">
                  <a:alpha val="37647"/>
                </a:srgbClr>
              </a:outerShdw>
            </a:effectLst>
          </p:spPr>
        </p:cxnSp>
        <p:cxnSp>
          <p:nvCxnSpPr>
            <p:cNvPr id="1789" name="Google Shape;1789;p172"/>
            <p:cNvCxnSpPr/>
            <p:nvPr/>
          </p:nvCxnSpPr>
          <p:spPr>
            <a:xfrm>
              <a:off x="2933700" y="2209800"/>
              <a:ext cx="1866900" cy="1588"/>
            </a:xfrm>
            <a:prstGeom prst="straightConnector1">
              <a:avLst/>
            </a:prstGeom>
            <a:noFill/>
            <a:ln cap="flat" cmpd="sng" w="25400">
              <a:solidFill>
                <a:srgbClr val="FF0000"/>
              </a:solidFill>
              <a:prstDash val="solid"/>
              <a:round/>
              <a:headEnd len="med" w="med" type="stealth"/>
              <a:tailEnd len="med" w="med" type="stealth"/>
            </a:ln>
            <a:effectLst>
              <a:outerShdw blurRad="40000" rotWithShape="0" dir="5400000" dist="20000">
                <a:srgbClr val="000000">
                  <a:alpha val="37647"/>
                </a:srgbClr>
              </a:outerShdw>
            </a:effectLst>
          </p:spPr>
        </p:cxnSp>
        <p:cxnSp>
          <p:nvCxnSpPr>
            <p:cNvPr id="1790" name="Google Shape;1790;p172"/>
            <p:cNvCxnSpPr/>
            <p:nvPr/>
          </p:nvCxnSpPr>
          <p:spPr>
            <a:xfrm>
              <a:off x="3276600" y="2552700"/>
              <a:ext cx="1828800" cy="1588"/>
            </a:xfrm>
            <a:prstGeom prst="straightConnector1">
              <a:avLst/>
            </a:prstGeom>
            <a:noFill/>
            <a:ln cap="flat" cmpd="sng" w="25400">
              <a:solidFill>
                <a:srgbClr val="FF0000"/>
              </a:solidFill>
              <a:prstDash val="solid"/>
              <a:round/>
              <a:headEnd len="med" w="med" type="stealth"/>
              <a:tailEnd len="med" w="med" type="stealth"/>
            </a:ln>
            <a:effectLst>
              <a:outerShdw blurRad="40000" rotWithShape="0" dir="5400000" dist="20000">
                <a:srgbClr val="000000">
                  <a:alpha val="37647"/>
                </a:srgbClr>
              </a:outerShdw>
            </a:effectLst>
          </p:spPr>
        </p:cxnSp>
        <p:sp>
          <p:nvSpPr>
            <p:cNvPr id="1791" name="Google Shape;1791;p172"/>
            <p:cNvSpPr txBox="1"/>
            <p:nvPr/>
          </p:nvSpPr>
          <p:spPr>
            <a:xfrm>
              <a:off x="342900" y="1981200"/>
              <a:ext cx="7670800" cy="29128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Circular Pitch                                                     Pitch</a:t>
              </a:r>
              <a:endParaRPr sz="1400">
                <a:solidFill>
                  <a:schemeClr val="dk1"/>
                </a:solidFill>
                <a:latin typeface="Arial Black"/>
                <a:ea typeface="Arial Black"/>
                <a:cs typeface="Arial Black"/>
                <a:sym typeface="Arial Black"/>
              </a:endParaRPr>
            </a:p>
          </p:txBody>
        </p:sp>
        <p:sp>
          <p:nvSpPr>
            <p:cNvPr id="1792" name="Google Shape;1792;p172"/>
            <p:cNvSpPr txBox="1"/>
            <p:nvPr/>
          </p:nvSpPr>
          <p:spPr>
            <a:xfrm>
              <a:off x="3467100" y="4991100"/>
              <a:ext cx="3130550" cy="29128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3.1416 inches</a:t>
              </a:r>
              <a:endParaRPr/>
            </a:p>
          </p:txBody>
        </p:sp>
        <p:sp>
          <p:nvSpPr>
            <p:cNvPr id="1793" name="Google Shape;1793;p172"/>
            <p:cNvSpPr txBox="1"/>
            <p:nvPr/>
          </p:nvSpPr>
          <p:spPr>
            <a:xfrm>
              <a:off x="1447800" y="5638800"/>
              <a:ext cx="6875463" cy="29128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Diametral Pitch – number of teeth in 3.1416”</a:t>
              </a:r>
              <a:endParaRPr/>
            </a:p>
          </p:txBody>
        </p:sp>
        <p:cxnSp>
          <p:nvCxnSpPr>
            <p:cNvPr id="1794" name="Google Shape;1794;p172"/>
            <p:cNvCxnSpPr>
              <a:stCxn id="1776" idx="0"/>
            </p:cNvCxnSpPr>
            <p:nvPr/>
          </p:nvCxnSpPr>
          <p:spPr>
            <a:xfrm flipH="1" rot="10800000">
              <a:off x="6591300" y="1905000"/>
              <a:ext cx="3300" cy="800100"/>
            </a:xfrm>
            <a:prstGeom prst="straightConnector1">
              <a:avLst/>
            </a:prstGeom>
            <a:noFill/>
            <a:ln cap="flat" cmpd="sng" w="9525">
              <a:solidFill>
                <a:schemeClr val="dk1"/>
              </a:solidFill>
              <a:prstDash val="solid"/>
              <a:round/>
              <a:headEnd len="sm" w="sm" type="none"/>
              <a:tailEnd len="sm" w="sm" type="none"/>
            </a:ln>
          </p:spPr>
        </p:cxnSp>
        <p:cxnSp>
          <p:nvCxnSpPr>
            <p:cNvPr id="1795" name="Google Shape;1795;p172"/>
            <p:cNvCxnSpPr/>
            <p:nvPr/>
          </p:nvCxnSpPr>
          <p:spPr>
            <a:xfrm>
              <a:off x="4800600" y="2057400"/>
              <a:ext cx="1828800" cy="1588"/>
            </a:xfrm>
            <a:prstGeom prst="straightConnector1">
              <a:avLst/>
            </a:prstGeom>
            <a:noFill/>
            <a:ln cap="flat" cmpd="sng" w="25400">
              <a:solidFill>
                <a:srgbClr val="FF0000"/>
              </a:solidFill>
              <a:prstDash val="solid"/>
              <a:round/>
              <a:headEnd len="med" w="med" type="stealth"/>
              <a:tailEnd len="med" w="med" type="stealth"/>
            </a:ln>
            <a:effectLst>
              <a:outerShdw blurRad="40000" rotWithShape="0" dir="5400000" dist="20000">
                <a:srgbClr val="000000">
                  <a:alpha val="37647"/>
                </a:srgbClr>
              </a:outerShdw>
            </a:effectLst>
          </p:spPr>
        </p:cxnSp>
      </p:grpSp>
      <p:sp>
        <p:nvSpPr>
          <p:cNvPr id="1796" name="Google Shape;1796;p17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1" name="Shape 1801"/>
        <p:cNvGrpSpPr/>
        <p:nvPr/>
      </p:nvGrpSpPr>
      <p:grpSpPr>
        <a:xfrm>
          <a:off x="0" y="0"/>
          <a:ext cx="0" cy="0"/>
          <a:chOff x="0" y="0"/>
          <a:chExt cx="0" cy="0"/>
        </a:xfrm>
      </p:grpSpPr>
      <p:sp>
        <p:nvSpPr>
          <p:cNvPr id="1802" name="Google Shape;1802;p173"/>
          <p:cNvSpPr txBox="1"/>
          <p:nvPr>
            <p:ph type="title"/>
          </p:nvPr>
        </p:nvSpPr>
        <p:spPr>
          <a:xfrm>
            <a:off x="521677" y="0"/>
            <a:ext cx="8229600" cy="563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Gear Tooth Loads</a:t>
            </a:r>
            <a:endParaRPr/>
          </a:p>
        </p:txBody>
      </p:sp>
      <p:grpSp>
        <p:nvGrpSpPr>
          <p:cNvPr id="1803" name="Google Shape;1803;p173"/>
          <p:cNvGrpSpPr/>
          <p:nvPr/>
        </p:nvGrpSpPr>
        <p:grpSpPr>
          <a:xfrm>
            <a:off x="215616" y="639014"/>
            <a:ext cx="5729287" cy="2765228"/>
            <a:chOff x="252413" y="1714500"/>
            <a:chExt cx="8404225" cy="4270177"/>
          </a:xfrm>
        </p:grpSpPr>
        <p:cxnSp>
          <p:nvCxnSpPr>
            <p:cNvPr id="1804" name="Google Shape;1804;p173"/>
            <p:cNvCxnSpPr/>
            <p:nvPr/>
          </p:nvCxnSpPr>
          <p:spPr>
            <a:xfrm>
              <a:off x="1714500" y="2857500"/>
              <a:ext cx="876300" cy="1588"/>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1805" name="Google Shape;1805;p173"/>
            <p:cNvCxnSpPr/>
            <p:nvPr/>
          </p:nvCxnSpPr>
          <p:spPr>
            <a:xfrm rot="5400000">
              <a:off x="438150" y="3668713"/>
              <a:ext cx="2095500" cy="457200"/>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1806" name="Google Shape;1806;p173"/>
            <p:cNvCxnSpPr/>
            <p:nvPr/>
          </p:nvCxnSpPr>
          <p:spPr>
            <a:xfrm flipH="1" rot="-5400000">
              <a:off x="1809750" y="3638550"/>
              <a:ext cx="2019300" cy="457200"/>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1807" name="Google Shape;1807;p173"/>
            <p:cNvCxnSpPr/>
            <p:nvPr/>
          </p:nvCxnSpPr>
          <p:spPr>
            <a:xfrm>
              <a:off x="3055938" y="4914900"/>
              <a:ext cx="1028700" cy="1588"/>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1808" name="Google Shape;1808;p173"/>
            <p:cNvCxnSpPr/>
            <p:nvPr/>
          </p:nvCxnSpPr>
          <p:spPr>
            <a:xfrm rot="10800000">
              <a:off x="252413" y="4953000"/>
              <a:ext cx="1028700" cy="1588"/>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1809" name="Google Shape;1809;p173"/>
            <p:cNvCxnSpPr/>
            <p:nvPr/>
          </p:nvCxnSpPr>
          <p:spPr>
            <a:xfrm rot="5400000">
              <a:off x="657225" y="3990975"/>
              <a:ext cx="2971800" cy="19050"/>
            </a:xfrm>
            <a:prstGeom prst="straightConnector1">
              <a:avLst/>
            </a:prstGeom>
            <a:noFill/>
            <a:ln cap="flat" cmpd="sng" w="9525">
              <a:solidFill>
                <a:schemeClr val="dk1"/>
              </a:solidFill>
              <a:prstDash val="solid"/>
              <a:round/>
              <a:headEnd len="sm" w="sm" type="none"/>
              <a:tailEnd len="sm" w="sm" type="none"/>
            </a:ln>
          </p:spPr>
        </p:cxnSp>
        <p:cxnSp>
          <p:nvCxnSpPr>
            <p:cNvPr id="1810" name="Google Shape;1810;p173"/>
            <p:cNvCxnSpPr/>
            <p:nvPr/>
          </p:nvCxnSpPr>
          <p:spPr>
            <a:xfrm flipH="1">
              <a:off x="2171700" y="4868863"/>
              <a:ext cx="914400" cy="647700"/>
            </a:xfrm>
            <a:prstGeom prst="straightConnector1">
              <a:avLst/>
            </a:prstGeom>
            <a:noFill/>
            <a:ln cap="flat" cmpd="sng" w="9525">
              <a:solidFill>
                <a:schemeClr val="dk1"/>
              </a:solidFill>
              <a:prstDash val="solid"/>
              <a:round/>
              <a:headEnd len="sm" w="sm" type="none"/>
              <a:tailEnd len="sm" w="sm" type="none"/>
            </a:ln>
          </p:spPr>
        </p:cxnSp>
        <p:sp>
          <p:nvSpPr>
            <p:cNvPr id="1811" name="Google Shape;1811;p173"/>
            <p:cNvSpPr/>
            <p:nvPr/>
          </p:nvSpPr>
          <p:spPr>
            <a:xfrm>
              <a:off x="2019300" y="5410200"/>
              <a:ext cx="228600" cy="190500"/>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cxnSp>
          <p:nvCxnSpPr>
            <p:cNvPr id="1812" name="Google Shape;1812;p173"/>
            <p:cNvCxnSpPr/>
            <p:nvPr/>
          </p:nvCxnSpPr>
          <p:spPr>
            <a:xfrm rot="5400000">
              <a:off x="3048001" y="5334000"/>
              <a:ext cx="457200" cy="3175"/>
            </a:xfrm>
            <a:prstGeom prst="straightConnector1">
              <a:avLst/>
            </a:prstGeom>
            <a:noFill/>
            <a:ln cap="flat" cmpd="sng" w="9525">
              <a:solidFill>
                <a:schemeClr val="dk1"/>
              </a:solidFill>
              <a:prstDash val="solid"/>
              <a:round/>
              <a:headEnd len="sm" w="sm" type="none"/>
              <a:tailEnd len="sm" w="sm" type="none"/>
            </a:ln>
          </p:spPr>
        </p:cxnSp>
        <p:cxnSp>
          <p:nvCxnSpPr>
            <p:cNvPr id="1813" name="Google Shape;1813;p173"/>
            <p:cNvCxnSpPr/>
            <p:nvPr/>
          </p:nvCxnSpPr>
          <p:spPr>
            <a:xfrm rot="5400000">
              <a:off x="3163888" y="5334000"/>
              <a:ext cx="455612" cy="1588"/>
            </a:xfrm>
            <a:prstGeom prst="straightConnector1">
              <a:avLst/>
            </a:prstGeom>
            <a:noFill/>
            <a:ln cap="flat" cmpd="sng" w="9525">
              <a:solidFill>
                <a:schemeClr val="dk1"/>
              </a:solidFill>
              <a:prstDash val="solid"/>
              <a:round/>
              <a:headEnd len="sm" w="sm" type="none"/>
              <a:tailEnd len="sm" w="sm" type="none"/>
            </a:ln>
          </p:spPr>
        </p:cxnSp>
        <p:cxnSp>
          <p:nvCxnSpPr>
            <p:cNvPr id="1814" name="Google Shape;1814;p173"/>
            <p:cNvCxnSpPr/>
            <p:nvPr/>
          </p:nvCxnSpPr>
          <p:spPr>
            <a:xfrm rot="5400000">
              <a:off x="3271044" y="5330031"/>
              <a:ext cx="458788" cy="9525"/>
            </a:xfrm>
            <a:prstGeom prst="straightConnector1">
              <a:avLst/>
            </a:prstGeom>
            <a:noFill/>
            <a:ln cap="flat" cmpd="sng" w="9525">
              <a:solidFill>
                <a:schemeClr val="dk1"/>
              </a:solidFill>
              <a:prstDash val="solid"/>
              <a:round/>
              <a:headEnd len="sm" w="sm" type="none"/>
              <a:tailEnd len="sm" w="sm" type="none"/>
            </a:ln>
          </p:spPr>
        </p:cxnSp>
        <p:cxnSp>
          <p:nvCxnSpPr>
            <p:cNvPr id="1815" name="Google Shape;1815;p173"/>
            <p:cNvCxnSpPr/>
            <p:nvPr/>
          </p:nvCxnSpPr>
          <p:spPr>
            <a:xfrm rot="5400000">
              <a:off x="3390901" y="5334000"/>
              <a:ext cx="457200" cy="3175"/>
            </a:xfrm>
            <a:prstGeom prst="straightConnector1">
              <a:avLst/>
            </a:prstGeom>
            <a:noFill/>
            <a:ln cap="flat" cmpd="sng" w="9525">
              <a:solidFill>
                <a:schemeClr val="dk1"/>
              </a:solidFill>
              <a:prstDash val="solid"/>
              <a:round/>
              <a:headEnd len="sm" w="sm" type="none"/>
              <a:tailEnd len="sm" w="sm" type="none"/>
            </a:ln>
          </p:spPr>
        </p:cxnSp>
        <p:cxnSp>
          <p:nvCxnSpPr>
            <p:cNvPr id="1816" name="Google Shape;1816;p173"/>
            <p:cNvCxnSpPr/>
            <p:nvPr/>
          </p:nvCxnSpPr>
          <p:spPr>
            <a:xfrm rot="5400000">
              <a:off x="3505201" y="5334000"/>
              <a:ext cx="457200" cy="3175"/>
            </a:xfrm>
            <a:prstGeom prst="straightConnector1">
              <a:avLst/>
            </a:prstGeom>
            <a:noFill/>
            <a:ln cap="flat" cmpd="sng" w="9525">
              <a:solidFill>
                <a:schemeClr val="dk1"/>
              </a:solidFill>
              <a:prstDash val="solid"/>
              <a:round/>
              <a:headEnd len="sm" w="sm" type="none"/>
              <a:tailEnd len="sm" w="sm" type="none"/>
            </a:ln>
          </p:spPr>
        </p:cxnSp>
        <p:cxnSp>
          <p:nvCxnSpPr>
            <p:cNvPr id="1817" name="Google Shape;1817;p173"/>
            <p:cNvCxnSpPr/>
            <p:nvPr/>
          </p:nvCxnSpPr>
          <p:spPr>
            <a:xfrm rot="5400000">
              <a:off x="3619501" y="5334000"/>
              <a:ext cx="457200" cy="3175"/>
            </a:xfrm>
            <a:prstGeom prst="straightConnector1">
              <a:avLst/>
            </a:prstGeom>
            <a:noFill/>
            <a:ln cap="flat" cmpd="sng" w="9525">
              <a:solidFill>
                <a:schemeClr val="dk1"/>
              </a:solidFill>
              <a:prstDash val="solid"/>
              <a:round/>
              <a:headEnd len="sm" w="sm" type="none"/>
              <a:tailEnd len="sm" w="sm" type="none"/>
            </a:ln>
          </p:spPr>
        </p:cxnSp>
        <p:cxnSp>
          <p:nvCxnSpPr>
            <p:cNvPr id="1818" name="Google Shape;1818;p173"/>
            <p:cNvCxnSpPr/>
            <p:nvPr/>
          </p:nvCxnSpPr>
          <p:spPr>
            <a:xfrm rot="5400000">
              <a:off x="3755232" y="5334794"/>
              <a:ext cx="457200" cy="1587"/>
            </a:xfrm>
            <a:prstGeom prst="straightConnector1">
              <a:avLst/>
            </a:prstGeom>
            <a:noFill/>
            <a:ln cap="flat" cmpd="sng" w="9525">
              <a:solidFill>
                <a:schemeClr val="dk1"/>
              </a:solidFill>
              <a:prstDash val="solid"/>
              <a:round/>
              <a:headEnd len="sm" w="sm" type="none"/>
              <a:tailEnd len="sm" w="sm" type="none"/>
            </a:ln>
          </p:spPr>
        </p:cxnSp>
        <p:cxnSp>
          <p:nvCxnSpPr>
            <p:cNvPr id="1819" name="Google Shape;1819;p173"/>
            <p:cNvCxnSpPr/>
            <p:nvPr/>
          </p:nvCxnSpPr>
          <p:spPr>
            <a:xfrm>
              <a:off x="3276600" y="5105400"/>
              <a:ext cx="723900" cy="457200"/>
            </a:xfrm>
            <a:prstGeom prst="straightConnector1">
              <a:avLst/>
            </a:prstGeom>
            <a:noFill/>
            <a:ln cap="flat" cmpd="sng" w="9525">
              <a:solidFill>
                <a:schemeClr val="dk1"/>
              </a:solidFill>
              <a:prstDash val="solid"/>
              <a:round/>
              <a:headEnd len="sm" w="sm" type="none"/>
              <a:tailEnd len="sm" w="sm" type="none"/>
            </a:ln>
          </p:spPr>
        </p:cxnSp>
        <p:cxnSp>
          <p:nvCxnSpPr>
            <p:cNvPr id="1820" name="Google Shape;1820;p173"/>
            <p:cNvCxnSpPr/>
            <p:nvPr/>
          </p:nvCxnSpPr>
          <p:spPr>
            <a:xfrm flipH="1">
              <a:off x="2857500" y="3543300"/>
              <a:ext cx="457200" cy="190500"/>
            </a:xfrm>
            <a:prstGeom prst="straightConnector1">
              <a:avLst/>
            </a:prstGeom>
            <a:noFill/>
            <a:ln cap="flat" cmpd="sng" w="25400">
              <a:solidFill>
                <a:schemeClr val="dk1"/>
              </a:solidFill>
              <a:prstDash val="solid"/>
              <a:round/>
              <a:headEnd len="sm" w="sm" type="none"/>
              <a:tailEnd len="med" w="med" type="stealth"/>
            </a:ln>
            <a:effectLst>
              <a:outerShdw blurRad="40000" rotWithShape="0" dir="5400000" dist="20000">
                <a:srgbClr val="000000">
                  <a:alpha val="37647"/>
                </a:srgbClr>
              </a:outerShdw>
            </a:effectLst>
          </p:spPr>
        </p:cxnSp>
        <p:sp>
          <p:nvSpPr>
            <p:cNvPr id="1821" name="Google Shape;1821;p173"/>
            <p:cNvSpPr txBox="1"/>
            <p:nvPr/>
          </p:nvSpPr>
          <p:spPr>
            <a:xfrm>
              <a:off x="1371600" y="5676900"/>
              <a:ext cx="18288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Bending</a:t>
              </a:r>
              <a:endParaRPr/>
            </a:p>
          </p:txBody>
        </p:sp>
        <p:sp>
          <p:nvSpPr>
            <p:cNvPr id="1822" name="Google Shape;1822;p173"/>
            <p:cNvSpPr txBox="1"/>
            <p:nvPr/>
          </p:nvSpPr>
          <p:spPr>
            <a:xfrm>
              <a:off x="3314700" y="3097136"/>
              <a:ext cx="2171700" cy="147337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Tooth Load</a:t>
              </a:r>
              <a:endParaRPr/>
            </a:p>
            <a:p>
              <a:pPr indent="0" lvl="0" marL="0" marR="0" rtl="0" algn="l">
                <a:spcBef>
                  <a:spcPts val="0"/>
                </a:spcBef>
                <a:spcAft>
                  <a:spcPts val="0"/>
                </a:spcAft>
                <a:buNone/>
              </a:pPr>
              <a:r>
                <a:t/>
              </a:r>
              <a:endParaRPr sz="14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4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Compression</a:t>
              </a:r>
              <a:endParaRPr/>
            </a:p>
          </p:txBody>
        </p:sp>
        <p:cxnSp>
          <p:nvCxnSpPr>
            <p:cNvPr id="1823" name="Google Shape;1823;p173"/>
            <p:cNvCxnSpPr/>
            <p:nvPr/>
          </p:nvCxnSpPr>
          <p:spPr>
            <a:xfrm rot="5400000">
              <a:off x="3695701" y="4724400"/>
              <a:ext cx="228600" cy="3175"/>
            </a:xfrm>
            <a:prstGeom prst="straightConnector1">
              <a:avLst/>
            </a:prstGeom>
            <a:noFill/>
            <a:ln cap="flat" cmpd="sng" w="25400">
              <a:solidFill>
                <a:schemeClr val="dk1"/>
              </a:solidFill>
              <a:prstDash val="solid"/>
              <a:round/>
              <a:headEnd len="sm" w="sm" type="none"/>
              <a:tailEnd len="med" w="med" type="stealth"/>
            </a:ln>
            <a:effectLst>
              <a:outerShdw blurRad="40000" rotWithShape="0" dir="5400000" dist="20000">
                <a:srgbClr val="000000">
                  <a:alpha val="37647"/>
                </a:srgbClr>
              </a:outerShdw>
            </a:effectLst>
          </p:spPr>
        </p:cxnSp>
        <p:cxnSp>
          <p:nvCxnSpPr>
            <p:cNvPr id="1824" name="Google Shape;1824;p173"/>
            <p:cNvCxnSpPr/>
            <p:nvPr/>
          </p:nvCxnSpPr>
          <p:spPr>
            <a:xfrm>
              <a:off x="7391400" y="4953000"/>
              <a:ext cx="762000" cy="1588"/>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825" name="Google Shape;1825;p173"/>
            <p:cNvSpPr/>
            <p:nvPr/>
          </p:nvSpPr>
          <p:spPr>
            <a:xfrm>
              <a:off x="5715000" y="2895600"/>
              <a:ext cx="1104900" cy="2286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cxnSp>
          <p:nvCxnSpPr>
            <p:cNvPr id="1826" name="Google Shape;1826;p173"/>
            <p:cNvCxnSpPr/>
            <p:nvPr/>
          </p:nvCxnSpPr>
          <p:spPr>
            <a:xfrm rot="10800000">
              <a:off x="5981700" y="3162300"/>
              <a:ext cx="723900" cy="1588"/>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827" name="Google Shape;1827;p173"/>
            <p:cNvCxnSpPr>
              <a:stCxn id="1825" idx="3"/>
            </p:cNvCxnSpPr>
            <p:nvPr/>
          </p:nvCxnSpPr>
          <p:spPr>
            <a:xfrm flipH="1" rot="10800000">
              <a:off x="6819900" y="2819400"/>
              <a:ext cx="266700" cy="190500"/>
            </a:xfrm>
            <a:prstGeom prst="straightConnector1">
              <a:avLst/>
            </a:prstGeom>
            <a:noFill/>
            <a:ln cap="flat" cmpd="sng" w="9525">
              <a:solidFill>
                <a:schemeClr val="dk1"/>
              </a:solidFill>
              <a:prstDash val="solid"/>
              <a:round/>
              <a:headEnd len="sm" w="sm" type="none"/>
              <a:tailEnd len="sm" w="sm" type="none"/>
            </a:ln>
          </p:spPr>
        </p:cxnSp>
        <p:cxnSp>
          <p:nvCxnSpPr>
            <p:cNvPr id="1828" name="Google Shape;1828;p173"/>
            <p:cNvCxnSpPr/>
            <p:nvPr/>
          </p:nvCxnSpPr>
          <p:spPr>
            <a:xfrm flipH="1" rot="10800000">
              <a:off x="7200900" y="3429000"/>
              <a:ext cx="342900" cy="190500"/>
            </a:xfrm>
            <a:prstGeom prst="straightConnector1">
              <a:avLst/>
            </a:prstGeom>
            <a:noFill/>
            <a:ln cap="flat" cmpd="sng" w="9525">
              <a:solidFill>
                <a:schemeClr val="dk1"/>
              </a:solidFill>
              <a:prstDash val="solid"/>
              <a:round/>
              <a:headEnd len="sm" w="sm" type="none"/>
              <a:tailEnd len="sm" w="sm" type="none"/>
            </a:ln>
          </p:spPr>
        </p:cxnSp>
        <p:cxnSp>
          <p:nvCxnSpPr>
            <p:cNvPr id="1829" name="Google Shape;1829;p173"/>
            <p:cNvCxnSpPr/>
            <p:nvPr/>
          </p:nvCxnSpPr>
          <p:spPr>
            <a:xfrm flipH="1" rot="10800000">
              <a:off x="7429500" y="4610100"/>
              <a:ext cx="419100" cy="38100"/>
            </a:xfrm>
            <a:prstGeom prst="straightConnector1">
              <a:avLst/>
            </a:prstGeom>
            <a:noFill/>
            <a:ln cap="flat" cmpd="sng" w="9525">
              <a:solidFill>
                <a:schemeClr val="dk1"/>
              </a:solidFill>
              <a:prstDash val="solid"/>
              <a:round/>
              <a:headEnd len="sm" w="sm" type="none"/>
              <a:tailEnd len="sm" w="sm" type="none"/>
            </a:ln>
          </p:spPr>
        </p:cxnSp>
        <p:cxnSp>
          <p:nvCxnSpPr>
            <p:cNvPr id="1830" name="Google Shape;1830;p173"/>
            <p:cNvCxnSpPr/>
            <p:nvPr/>
          </p:nvCxnSpPr>
          <p:spPr>
            <a:xfrm flipH="1" rot="10800000">
              <a:off x="7353300" y="3962400"/>
              <a:ext cx="381000" cy="76200"/>
            </a:xfrm>
            <a:prstGeom prst="straightConnector1">
              <a:avLst/>
            </a:prstGeom>
            <a:noFill/>
            <a:ln cap="flat" cmpd="sng" w="9525">
              <a:solidFill>
                <a:schemeClr val="dk1"/>
              </a:solidFill>
              <a:prstDash val="solid"/>
              <a:round/>
              <a:headEnd len="sm" w="sm" type="none"/>
              <a:tailEnd len="sm" w="sm" type="none"/>
            </a:ln>
          </p:spPr>
        </p:cxnSp>
        <p:cxnSp>
          <p:nvCxnSpPr>
            <p:cNvPr id="1831" name="Google Shape;1831;p173"/>
            <p:cNvCxnSpPr/>
            <p:nvPr/>
          </p:nvCxnSpPr>
          <p:spPr>
            <a:xfrm flipH="1" rot="-5400000">
              <a:off x="6858000" y="3009900"/>
              <a:ext cx="647700" cy="419100"/>
            </a:xfrm>
            <a:prstGeom prst="straightConnector1">
              <a:avLst/>
            </a:prstGeom>
            <a:noFill/>
            <a:ln cap="flat" cmpd="sng" w="9525">
              <a:solidFill>
                <a:schemeClr val="dk1"/>
              </a:solidFill>
              <a:prstDash val="solid"/>
              <a:round/>
              <a:headEnd len="med" w="med" type="stealth"/>
              <a:tailEnd len="med" w="med" type="stealth"/>
            </a:ln>
          </p:spPr>
        </p:cxnSp>
        <p:cxnSp>
          <p:nvCxnSpPr>
            <p:cNvPr id="1832" name="Google Shape;1832;p173"/>
            <p:cNvCxnSpPr/>
            <p:nvPr/>
          </p:nvCxnSpPr>
          <p:spPr>
            <a:xfrm flipH="1" rot="-5400000">
              <a:off x="7315200" y="4305300"/>
              <a:ext cx="571500" cy="38100"/>
            </a:xfrm>
            <a:prstGeom prst="straightConnector1">
              <a:avLst/>
            </a:prstGeom>
            <a:noFill/>
            <a:ln cap="flat" cmpd="sng" w="9525">
              <a:solidFill>
                <a:schemeClr val="dk1"/>
              </a:solidFill>
              <a:prstDash val="solid"/>
              <a:round/>
              <a:headEnd len="med" w="med" type="stealth"/>
              <a:tailEnd len="med" w="med" type="stealth"/>
            </a:ln>
          </p:spPr>
        </p:cxnSp>
        <p:cxnSp>
          <p:nvCxnSpPr>
            <p:cNvPr id="1833" name="Google Shape;1833;p173"/>
            <p:cNvCxnSpPr/>
            <p:nvPr/>
          </p:nvCxnSpPr>
          <p:spPr>
            <a:xfrm flipH="1" rot="-5400000">
              <a:off x="7277100" y="3695700"/>
              <a:ext cx="419100" cy="114300"/>
            </a:xfrm>
            <a:prstGeom prst="straightConnector1">
              <a:avLst/>
            </a:prstGeom>
            <a:noFill/>
            <a:ln cap="flat" cmpd="sng" w="9525">
              <a:solidFill>
                <a:schemeClr val="dk1"/>
              </a:solidFill>
              <a:prstDash val="solid"/>
              <a:round/>
              <a:headEnd len="med" w="med" type="stealth"/>
              <a:tailEnd len="med" w="med" type="stealth"/>
            </a:ln>
          </p:spPr>
        </p:cxnSp>
        <p:sp>
          <p:nvSpPr>
            <p:cNvPr id="1834" name="Google Shape;1834;p173"/>
            <p:cNvSpPr txBox="1"/>
            <p:nvPr/>
          </p:nvSpPr>
          <p:spPr>
            <a:xfrm>
              <a:off x="7467599" y="2819400"/>
              <a:ext cx="1189039"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Slide</a:t>
              </a:r>
              <a:endParaRPr/>
            </a:p>
            <a:p>
              <a:pPr indent="0" lvl="0" marL="0" marR="0" rtl="0" algn="l">
                <a:spcBef>
                  <a:spcPts val="0"/>
                </a:spcBef>
                <a:spcAft>
                  <a:spcPts val="0"/>
                </a:spcAft>
                <a:buNone/>
              </a:pPr>
              <a:r>
                <a:t/>
              </a:r>
              <a:endParaRPr sz="14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Roll</a:t>
              </a:r>
              <a:endParaRPr/>
            </a:p>
            <a:p>
              <a:pPr indent="0" lvl="0" marL="0" marR="0" rtl="0" algn="l">
                <a:spcBef>
                  <a:spcPts val="0"/>
                </a:spcBef>
                <a:spcAft>
                  <a:spcPts val="0"/>
                </a:spcAft>
                <a:buNone/>
              </a:pPr>
              <a:r>
                <a:t/>
              </a:r>
              <a:endParaRPr sz="14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Slide</a:t>
              </a:r>
              <a:endParaRPr/>
            </a:p>
          </p:txBody>
        </p:sp>
        <p:sp>
          <p:nvSpPr>
            <p:cNvPr id="1835" name="Google Shape;1835;p173"/>
            <p:cNvSpPr txBox="1"/>
            <p:nvPr/>
          </p:nvSpPr>
          <p:spPr>
            <a:xfrm>
              <a:off x="1104900" y="1714500"/>
              <a:ext cx="39546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Tooth Loads                      Tooth Action</a:t>
              </a:r>
              <a:endParaRPr/>
            </a:p>
          </p:txBody>
        </p:sp>
      </p:grpSp>
      <p:grpSp>
        <p:nvGrpSpPr>
          <p:cNvPr id="1836" name="Google Shape;1836;p173"/>
          <p:cNvGrpSpPr/>
          <p:nvPr/>
        </p:nvGrpSpPr>
        <p:grpSpPr>
          <a:xfrm>
            <a:off x="2819401" y="2918484"/>
            <a:ext cx="6781799" cy="3256693"/>
            <a:chOff x="800100" y="1295400"/>
            <a:chExt cx="8621713" cy="4762557"/>
          </a:xfrm>
        </p:grpSpPr>
        <p:pic>
          <p:nvPicPr>
            <p:cNvPr id="1837" name="Google Shape;1837;p173"/>
            <p:cNvPicPr preferRelativeResize="0"/>
            <p:nvPr/>
          </p:nvPicPr>
          <p:blipFill rotWithShape="1">
            <a:blip r:embed="rId3">
              <a:alphaModFix/>
            </a:blip>
            <a:srcRect b="0" l="0" r="0" t="0"/>
            <a:stretch/>
          </p:blipFill>
          <p:spPr>
            <a:xfrm>
              <a:off x="800100" y="2247900"/>
              <a:ext cx="2895600" cy="2927350"/>
            </a:xfrm>
            <a:prstGeom prst="rect">
              <a:avLst/>
            </a:prstGeom>
            <a:noFill/>
            <a:ln>
              <a:noFill/>
            </a:ln>
          </p:spPr>
        </p:pic>
        <p:pic>
          <p:nvPicPr>
            <p:cNvPr id="1838" name="Google Shape;1838;p173"/>
            <p:cNvPicPr preferRelativeResize="0"/>
            <p:nvPr/>
          </p:nvPicPr>
          <p:blipFill rotWithShape="1">
            <a:blip r:embed="rId4">
              <a:alphaModFix/>
            </a:blip>
            <a:srcRect b="0" l="0" r="0" t="0"/>
            <a:stretch/>
          </p:blipFill>
          <p:spPr>
            <a:xfrm>
              <a:off x="5067300" y="1752600"/>
              <a:ext cx="2108200" cy="1690688"/>
            </a:xfrm>
            <a:prstGeom prst="rect">
              <a:avLst/>
            </a:prstGeom>
            <a:noFill/>
            <a:ln>
              <a:noFill/>
            </a:ln>
          </p:spPr>
        </p:pic>
        <p:pic>
          <p:nvPicPr>
            <p:cNvPr id="1839" name="Google Shape;1839;p173"/>
            <p:cNvPicPr preferRelativeResize="0"/>
            <p:nvPr/>
          </p:nvPicPr>
          <p:blipFill rotWithShape="1">
            <a:blip r:embed="rId4">
              <a:alphaModFix/>
            </a:blip>
            <a:srcRect b="0" l="0" r="0" t="0"/>
            <a:stretch/>
          </p:blipFill>
          <p:spPr>
            <a:xfrm>
              <a:off x="4914900" y="4038600"/>
              <a:ext cx="2476500" cy="1452563"/>
            </a:xfrm>
            <a:prstGeom prst="rect">
              <a:avLst/>
            </a:prstGeom>
            <a:noFill/>
            <a:ln>
              <a:noFill/>
            </a:ln>
          </p:spPr>
        </p:pic>
        <p:cxnSp>
          <p:nvCxnSpPr>
            <p:cNvPr id="1840" name="Google Shape;1840;p173"/>
            <p:cNvCxnSpPr/>
            <p:nvPr/>
          </p:nvCxnSpPr>
          <p:spPr>
            <a:xfrm rot="5400000">
              <a:off x="5810251" y="2190750"/>
              <a:ext cx="1790700" cy="3175"/>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841" name="Google Shape;1841;p173"/>
            <p:cNvCxnSpPr/>
            <p:nvPr/>
          </p:nvCxnSpPr>
          <p:spPr>
            <a:xfrm flipH="1" rot="5400000">
              <a:off x="5734050" y="1695450"/>
              <a:ext cx="1333500" cy="53340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842" name="Google Shape;1842;p173"/>
            <p:cNvCxnSpPr/>
            <p:nvPr/>
          </p:nvCxnSpPr>
          <p:spPr>
            <a:xfrm flipH="1" rot="5400000">
              <a:off x="6076950" y="4476750"/>
              <a:ext cx="1524000" cy="3810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843" name="Google Shape;1843;p173"/>
            <p:cNvCxnSpPr/>
            <p:nvPr/>
          </p:nvCxnSpPr>
          <p:spPr>
            <a:xfrm flipH="1" rot="5400000">
              <a:off x="5962650" y="3905250"/>
              <a:ext cx="1066800" cy="72390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844" name="Google Shape;1844;p173"/>
            <p:cNvCxnSpPr/>
            <p:nvPr/>
          </p:nvCxnSpPr>
          <p:spPr>
            <a:xfrm>
              <a:off x="6248400" y="1447800"/>
              <a:ext cx="419100" cy="1588"/>
            </a:xfrm>
            <a:prstGeom prst="straightConnector1">
              <a:avLst/>
            </a:prstGeom>
            <a:noFill/>
            <a:ln cap="flat" cmpd="sng" w="25400">
              <a:solidFill>
                <a:schemeClr val="dk1"/>
              </a:solidFill>
              <a:prstDash val="solid"/>
              <a:round/>
              <a:headEnd len="med" w="med" type="stealth"/>
              <a:tailEnd len="med" w="med" type="stealth"/>
            </a:ln>
            <a:effectLst>
              <a:outerShdw blurRad="40000" rotWithShape="0" dir="5400000" dist="20000">
                <a:srgbClr val="000000">
                  <a:alpha val="37647"/>
                </a:srgbClr>
              </a:outerShdw>
            </a:effectLst>
          </p:spPr>
        </p:cxnSp>
        <p:cxnSp>
          <p:nvCxnSpPr>
            <p:cNvPr id="1845" name="Google Shape;1845;p173"/>
            <p:cNvCxnSpPr/>
            <p:nvPr/>
          </p:nvCxnSpPr>
          <p:spPr>
            <a:xfrm>
              <a:off x="6324600" y="3886200"/>
              <a:ext cx="419100" cy="1588"/>
            </a:xfrm>
            <a:prstGeom prst="straightConnector1">
              <a:avLst/>
            </a:prstGeom>
            <a:noFill/>
            <a:ln cap="flat" cmpd="sng" w="25400">
              <a:solidFill>
                <a:schemeClr val="dk1"/>
              </a:solidFill>
              <a:prstDash val="solid"/>
              <a:round/>
              <a:headEnd len="med" w="med" type="stealth"/>
              <a:tailEnd len="med" w="med" type="stealth"/>
            </a:ln>
            <a:effectLst>
              <a:outerShdw blurRad="40000" rotWithShape="0" dir="5400000" dist="20000">
                <a:srgbClr val="000000">
                  <a:alpha val="37647"/>
                </a:srgbClr>
              </a:outerShdw>
            </a:effectLst>
          </p:spPr>
        </p:cxnSp>
        <p:sp>
          <p:nvSpPr>
            <p:cNvPr id="1846" name="Google Shape;1846;p173"/>
            <p:cNvSpPr txBox="1"/>
            <p:nvPr/>
          </p:nvSpPr>
          <p:spPr>
            <a:xfrm>
              <a:off x="6819900" y="1905000"/>
              <a:ext cx="2601913" cy="16744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14.5 degrees</a:t>
              </a:r>
              <a:endParaRPr/>
            </a:p>
            <a:p>
              <a:pPr indent="0" lvl="0" marL="0" marR="0" rtl="0" algn="l">
                <a:spcBef>
                  <a:spcPts val="0"/>
                </a:spcBef>
                <a:spcAft>
                  <a:spcPts val="0"/>
                </a:spcAft>
                <a:buNone/>
              </a:pPr>
              <a:r>
                <a:t/>
              </a:r>
              <a:endParaRPr sz="14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4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4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4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4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  20 degrees</a:t>
              </a:r>
              <a:endParaRPr/>
            </a:p>
          </p:txBody>
        </p:sp>
        <p:sp>
          <p:nvSpPr>
            <p:cNvPr id="1847" name="Google Shape;1847;p173"/>
            <p:cNvSpPr txBox="1"/>
            <p:nvPr/>
          </p:nvSpPr>
          <p:spPr>
            <a:xfrm>
              <a:off x="3009900" y="5607867"/>
              <a:ext cx="2394207" cy="4500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Black"/>
                  <a:ea typeface="Arial Black"/>
                  <a:cs typeface="Arial Black"/>
                  <a:sym typeface="Arial Black"/>
                </a:rPr>
                <a:t>14.5, 20 degrees</a:t>
              </a:r>
              <a:endParaRPr/>
            </a:p>
          </p:txBody>
        </p:sp>
      </p:grpSp>
      <p:sp>
        <p:nvSpPr>
          <p:cNvPr id="1848" name="Google Shape;1848;p17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4" name="Shape 1854"/>
        <p:cNvGrpSpPr/>
        <p:nvPr/>
      </p:nvGrpSpPr>
      <p:grpSpPr>
        <a:xfrm>
          <a:off x="0" y="0"/>
          <a:ext cx="0" cy="0"/>
          <a:chOff x="0" y="0"/>
          <a:chExt cx="0" cy="0"/>
        </a:xfrm>
      </p:grpSpPr>
      <p:sp>
        <p:nvSpPr>
          <p:cNvPr id="1855" name="Google Shape;1855;p174"/>
          <p:cNvSpPr txBox="1"/>
          <p:nvPr>
            <p:ph type="title"/>
          </p:nvPr>
        </p:nvSpPr>
        <p:spPr>
          <a:xfrm>
            <a:off x="0" y="29029"/>
            <a:ext cx="9144000" cy="563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Calculate Gear Speed &amp; Ratio</a:t>
            </a:r>
            <a:endParaRPr/>
          </a:p>
        </p:txBody>
      </p:sp>
      <p:pic>
        <p:nvPicPr>
          <p:cNvPr id="1856" name="Google Shape;1856;p174"/>
          <p:cNvPicPr preferRelativeResize="0"/>
          <p:nvPr/>
        </p:nvPicPr>
        <p:blipFill rotWithShape="1">
          <a:blip r:embed="rId3">
            <a:alphaModFix/>
          </a:blip>
          <a:srcRect b="0" l="0" r="0" t="0"/>
          <a:stretch/>
        </p:blipFill>
        <p:spPr>
          <a:xfrm>
            <a:off x="5288853" y="544498"/>
            <a:ext cx="2829236" cy="2766918"/>
          </a:xfrm>
          <a:prstGeom prst="rect">
            <a:avLst/>
          </a:prstGeom>
          <a:noFill/>
          <a:ln>
            <a:noFill/>
          </a:ln>
        </p:spPr>
      </p:pic>
      <p:sp>
        <p:nvSpPr>
          <p:cNvPr id="1857" name="Google Shape;1857;p174"/>
          <p:cNvSpPr txBox="1"/>
          <p:nvPr>
            <p:ph idx="1" type="body"/>
          </p:nvPr>
        </p:nvSpPr>
        <p:spPr>
          <a:xfrm>
            <a:off x="381000" y="685801"/>
            <a:ext cx="4114800" cy="4571999"/>
          </a:xfrm>
          <a:prstGeom prst="rect">
            <a:avLst/>
          </a:prstGeom>
          <a:noFill/>
          <a:ln>
            <a:noFill/>
          </a:ln>
        </p:spPr>
        <p:txBody>
          <a:bodyPr anchorCtr="0" anchor="t" bIns="45700" lIns="91425" spcFirstLastPara="1" rIns="91425" wrap="square" tIns="45700">
            <a:normAutofit fontScale="92500"/>
          </a:bodyPr>
          <a:lstStyle/>
          <a:p>
            <a:pPr indent="-342900" lvl="0" marL="342900" rtl="0" algn="l">
              <a:spcBef>
                <a:spcPts val="0"/>
              </a:spcBef>
              <a:spcAft>
                <a:spcPts val="0"/>
              </a:spcAft>
              <a:buClr>
                <a:schemeClr val="dk1"/>
              </a:buClr>
              <a:buSzPct val="100000"/>
              <a:buChar char="•"/>
            </a:pPr>
            <a:r>
              <a:rPr lang="en-US" sz="2200"/>
              <a:t>Gear ratio and gear speed is based on the driver gear and the driven.</a:t>
            </a:r>
            <a:endParaRPr/>
          </a:p>
          <a:p>
            <a:pPr indent="-342900" lvl="0" marL="342900" rtl="0" algn="l">
              <a:spcBef>
                <a:spcPts val="407"/>
              </a:spcBef>
              <a:spcAft>
                <a:spcPts val="0"/>
              </a:spcAft>
              <a:buClr>
                <a:schemeClr val="dk1"/>
              </a:buClr>
              <a:buSzPct val="100000"/>
              <a:buChar char="•"/>
            </a:pPr>
            <a:r>
              <a:rPr lang="en-US" sz="2200"/>
              <a:t>The number of teeth on both is also part of the calculation</a:t>
            </a:r>
            <a:endParaRPr/>
          </a:p>
          <a:p>
            <a:pPr indent="0" lvl="0" marL="0" rtl="0" algn="l">
              <a:spcBef>
                <a:spcPts val="259"/>
              </a:spcBef>
              <a:spcAft>
                <a:spcPts val="0"/>
              </a:spcAft>
              <a:buClr>
                <a:schemeClr val="dk1"/>
              </a:buClr>
              <a:buSzPct val="100000"/>
              <a:buNone/>
            </a:pPr>
            <a:r>
              <a:t/>
            </a:r>
            <a:endParaRPr sz="1400"/>
          </a:p>
          <a:p>
            <a:pPr indent="0" lvl="0" marL="0" rtl="0" algn="l">
              <a:spcBef>
                <a:spcPts val="407"/>
              </a:spcBef>
              <a:spcAft>
                <a:spcPts val="0"/>
              </a:spcAft>
              <a:buClr>
                <a:schemeClr val="dk1"/>
              </a:buClr>
              <a:buSzPct val="100000"/>
              <a:buNone/>
            </a:pPr>
            <a:r>
              <a:rPr b="1" lang="en-US" sz="2200"/>
              <a:t>Formula</a:t>
            </a:r>
            <a:endParaRPr/>
          </a:p>
          <a:p>
            <a:pPr indent="0" lvl="0" marL="0" rtl="0" algn="l">
              <a:spcBef>
                <a:spcPts val="259"/>
              </a:spcBef>
              <a:spcAft>
                <a:spcPts val="0"/>
              </a:spcAft>
              <a:buClr>
                <a:schemeClr val="dk1"/>
              </a:buClr>
              <a:buSzPct val="100000"/>
              <a:buNone/>
            </a:pPr>
            <a:r>
              <a:t/>
            </a:r>
            <a:endParaRPr sz="1400"/>
          </a:p>
          <a:p>
            <a:pPr indent="0" lvl="0" marL="0" rtl="0" algn="l">
              <a:spcBef>
                <a:spcPts val="259"/>
              </a:spcBef>
              <a:spcAft>
                <a:spcPts val="0"/>
              </a:spcAft>
              <a:buClr>
                <a:schemeClr val="dk1"/>
              </a:buClr>
              <a:buSzPct val="100000"/>
              <a:buNone/>
            </a:pPr>
            <a:r>
              <a:rPr lang="en-US" sz="1400"/>
              <a:t>           T1 x N1</a:t>
            </a:r>
            <a:endParaRPr/>
          </a:p>
          <a:p>
            <a:pPr indent="0" lvl="0" marL="0" rtl="0" algn="l">
              <a:spcBef>
                <a:spcPts val="259"/>
              </a:spcBef>
              <a:spcAft>
                <a:spcPts val="0"/>
              </a:spcAft>
              <a:buClr>
                <a:schemeClr val="dk1"/>
              </a:buClr>
              <a:buSzPct val="100000"/>
              <a:buNone/>
            </a:pPr>
            <a:r>
              <a:rPr lang="en-US" sz="1400"/>
              <a:t>N2 =  -------------</a:t>
            </a:r>
            <a:endParaRPr/>
          </a:p>
          <a:p>
            <a:pPr indent="0" lvl="0" marL="0" rtl="0" algn="l">
              <a:spcBef>
                <a:spcPts val="259"/>
              </a:spcBef>
              <a:spcAft>
                <a:spcPts val="0"/>
              </a:spcAft>
              <a:buClr>
                <a:schemeClr val="dk1"/>
              </a:buClr>
              <a:buSzPct val="100000"/>
              <a:buNone/>
            </a:pPr>
            <a:r>
              <a:rPr lang="en-US" sz="1400"/>
              <a:t>                T2</a:t>
            </a:r>
            <a:endParaRPr/>
          </a:p>
          <a:p>
            <a:pPr indent="0" lvl="0" marL="0" rtl="0" algn="l">
              <a:spcBef>
                <a:spcPts val="259"/>
              </a:spcBef>
              <a:spcAft>
                <a:spcPts val="0"/>
              </a:spcAft>
              <a:buClr>
                <a:schemeClr val="dk1"/>
              </a:buClr>
              <a:buSzPct val="100000"/>
              <a:buNone/>
            </a:pPr>
            <a:r>
              <a:rPr lang="en-US" sz="1400"/>
              <a:t>  Where</a:t>
            </a:r>
            <a:endParaRPr sz="1400"/>
          </a:p>
          <a:p>
            <a:pPr indent="0" lvl="0" marL="0" rtl="0" algn="l">
              <a:spcBef>
                <a:spcPts val="259"/>
              </a:spcBef>
              <a:spcAft>
                <a:spcPts val="0"/>
              </a:spcAft>
              <a:buClr>
                <a:schemeClr val="dk1"/>
              </a:buClr>
              <a:buSzPct val="100000"/>
              <a:buNone/>
            </a:pPr>
            <a:r>
              <a:rPr lang="en-US" sz="1400"/>
              <a:t> </a:t>
            </a:r>
            <a:endParaRPr/>
          </a:p>
          <a:p>
            <a:pPr indent="0" lvl="0" marL="0" rtl="0" algn="l">
              <a:spcBef>
                <a:spcPts val="259"/>
              </a:spcBef>
              <a:spcAft>
                <a:spcPts val="0"/>
              </a:spcAft>
              <a:buClr>
                <a:schemeClr val="dk1"/>
              </a:buClr>
              <a:buSzPct val="100000"/>
              <a:buNone/>
            </a:pPr>
            <a:r>
              <a:rPr lang="en-US" sz="1400"/>
              <a:t>N2 = speed in driven gear</a:t>
            </a:r>
            <a:endParaRPr sz="1400"/>
          </a:p>
          <a:p>
            <a:pPr indent="0" lvl="0" marL="0" rtl="0" algn="l">
              <a:spcBef>
                <a:spcPts val="259"/>
              </a:spcBef>
              <a:spcAft>
                <a:spcPts val="0"/>
              </a:spcAft>
              <a:buClr>
                <a:schemeClr val="dk1"/>
              </a:buClr>
              <a:buSzPct val="100000"/>
              <a:buNone/>
            </a:pPr>
            <a:r>
              <a:rPr lang="en-US" sz="1400"/>
              <a:t>T1 = number of teeth on drive gear</a:t>
            </a:r>
            <a:endParaRPr sz="1400"/>
          </a:p>
          <a:p>
            <a:pPr indent="0" lvl="0" marL="0" rtl="0" algn="l">
              <a:spcBef>
                <a:spcPts val="259"/>
              </a:spcBef>
              <a:spcAft>
                <a:spcPts val="0"/>
              </a:spcAft>
              <a:buClr>
                <a:schemeClr val="dk1"/>
              </a:buClr>
              <a:buSzPct val="100000"/>
              <a:buNone/>
            </a:pPr>
            <a:r>
              <a:rPr lang="en-US" sz="1400"/>
              <a:t>N1 = speed of  drive gear</a:t>
            </a:r>
            <a:endParaRPr sz="1400"/>
          </a:p>
          <a:p>
            <a:pPr indent="0" lvl="0" marL="0" rtl="0" algn="l">
              <a:spcBef>
                <a:spcPts val="259"/>
              </a:spcBef>
              <a:spcAft>
                <a:spcPts val="0"/>
              </a:spcAft>
              <a:buClr>
                <a:schemeClr val="dk1"/>
              </a:buClr>
              <a:buSzPct val="100000"/>
              <a:buNone/>
            </a:pPr>
            <a:r>
              <a:rPr lang="en-US" sz="1400"/>
              <a:t>T2 = number of teeth on driven gear</a:t>
            </a:r>
            <a:endParaRPr sz="1400"/>
          </a:p>
          <a:p>
            <a:pPr indent="0" lvl="0" marL="0" rtl="0" algn="l">
              <a:spcBef>
                <a:spcPts val="203"/>
              </a:spcBef>
              <a:spcAft>
                <a:spcPts val="0"/>
              </a:spcAft>
              <a:buClr>
                <a:schemeClr val="dk1"/>
              </a:buClr>
              <a:buSzPct val="100000"/>
              <a:buNone/>
            </a:pPr>
            <a:r>
              <a:rPr lang="en-US" sz="1100"/>
              <a:t> </a:t>
            </a:r>
            <a:endParaRPr sz="1100"/>
          </a:p>
        </p:txBody>
      </p:sp>
      <p:grpSp>
        <p:nvGrpSpPr>
          <p:cNvPr id="1858" name="Google Shape;1858;p174"/>
          <p:cNvGrpSpPr/>
          <p:nvPr/>
        </p:nvGrpSpPr>
        <p:grpSpPr>
          <a:xfrm>
            <a:off x="2797882" y="3385240"/>
            <a:ext cx="6095008" cy="2794411"/>
            <a:chOff x="495300" y="279141"/>
            <a:chExt cx="8140700" cy="4911284"/>
          </a:xfrm>
        </p:grpSpPr>
        <p:sp>
          <p:nvSpPr>
            <p:cNvPr id="1859" name="Google Shape;1859;p174"/>
            <p:cNvSpPr txBox="1"/>
            <p:nvPr/>
          </p:nvSpPr>
          <p:spPr>
            <a:xfrm>
              <a:off x="623888" y="279141"/>
              <a:ext cx="7875587" cy="270464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Gear ratio is always stated something to one (1:1, 2:1, 3:1, .25:1, .5:1 etc…)</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1400"/>
                <a:buFont typeface="Calibri"/>
                <a:buAutoNum type="arabicParenR"/>
              </a:pPr>
              <a:r>
                <a:rPr lang="en-US" sz="1400">
                  <a:solidFill>
                    <a:schemeClr val="dk1"/>
                  </a:solidFill>
                  <a:latin typeface="Calibri"/>
                  <a:ea typeface="Calibri"/>
                  <a:cs typeface="Calibri"/>
                  <a:sym typeface="Calibri"/>
                </a:rPr>
                <a:t>Input RPM’s divided by Output RPM’s</a:t>
              </a:r>
              <a:endParaRPr/>
            </a:p>
            <a:p>
              <a:pPr indent="-457200" lvl="0" marL="457200" marR="0" rtl="0" algn="l">
                <a:spcBef>
                  <a:spcPts val="0"/>
                </a:spcBef>
                <a:spcAft>
                  <a:spcPts val="0"/>
                </a:spcAft>
                <a:buClr>
                  <a:schemeClr val="dk1"/>
                </a:buClr>
                <a:buSzPts val="1400"/>
                <a:buFont typeface="Calibri"/>
                <a:buAutoNum type="arabicParenR"/>
              </a:pPr>
              <a:r>
                <a:rPr lang="en-US" sz="1400">
                  <a:solidFill>
                    <a:schemeClr val="dk1"/>
                  </a:solidFill>
                  <a:latin typeface="Calibri"/>
                  <a:ea typeface="Calibri"/>
                  <a:cs typeface="Calibri"/>
                  <a:sym typeface="Calibri"/>
                </a:rPr>
                <a:t>Number of revolutions to turn output shaft one revolution</a:t>
              </a:r>
              <a:endParaRPr/>
            </a:p>
            <a:p>
              <a:pPr indent="-457200" lvl="0" marL="457200" marR="0" rtl="0" algn="l">
                <a:spcBef>
                  <a:spcPts val="0"/>
                </a:spcBef>
                <a:spcAft>
                  <a:spcPts val="0"/>
                </a:spcAft>
                <a:buClr>
                  <a:schemeClr val="dk1"/>
                </a:buClr>
                <a:buSzPts val="1400"/>
                <a:buFont typeface="Calibri"/>
                <a:buAutoNum type="arabicParenR"/>
              </a:pPr>
              <a:r>
                <a:rPr lang="en-US" sz="1400">
                  <a:solidFill>
                    <a:schemeClr val="dk1"/>
                  </a:solidFill>
                  <a:latin typeface="Calibri"/>
                  <a:ea typeface="Calibri"/>
                  <a:cs typeface="Calibri"/>
                  <a:sym typeface="Calibri"/>
                </a:rPr>
                <a:t>Number of teeth on DN divided by number of teeth on DR</a:t>
              </a:r>
              <a:r>
                <a:rPr lang="en-US" sz="1200">
                  <a:solidFill>
                    <a:schemeClr val="dk1"/>
                  </a:solidFill>
                  <a:latin typeface="Calibri"/>
                  <a:ea typeface="Calibri"/>
                  <a:cs typeface="Calibri"/>
                  <a:sym typeface="Calibri"/>
                </a:rPr>
                <a:t>.</a:t>
              </a:r>
              <a:endParaRPr/>
            </a:p>
          </p:txBody>
        </p:sp>
        <p:sp>
          <p:nvSpPr>
            <p:cNvPr id="1860" name="Google Shape;1860;p174"/>
            <p:cNvSpPr/>
            <p:nvPr/>
          </p:nvSpPr>
          <p:spPr>
            <a:xfrm>
              <a:off x="1926286" y="3124200"/>
              <a:ext cx="2019300" cy="1828799"/>
            </a:xfrm>
            <a:prstGeom prst="rect">
              <a:avLst/>
            </a:prstGeom>
            <a:solidFill>
              <a:srgbClr val="7F7F7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61" name="Google Shape;1861;p174"/>
            <p:cNvSpPr/>
            <p:nvPr/>
          </p:nvSpPr>
          <p:spPr>
            <a:xfrm>
              <a:off x="1638300" y="4991100"/>
              <a:ext cx="762000" cy="152400"/>
            </a:xfrm>
            <a:prstGeom prst="rect">
              <a:avLst/>
            </a:prstGeom>
            <a:solidFill>
              <a:srgbClr val="7F7F7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62" name="Google Shape;1862;p174"/>
            <p:cNvSpPr/>
            <p:nvPr/>
          </p:nvSpPr>
          <p:spPr>
            <a:xfrm>
              <a:off x="3390900" y="4991100"/>
              <a:ext cx="723900" cy="152400"/>
            </a:xfrm>
            <a:prstGeom prst="rect">
              <a:avLst/>
            </a:prstGeom>
            <a:solidFill>
              <a:srgbClr val="7F7F7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63" name="Google Shape;1863;p174"/>
            <p:cNvSpPr/>
            <p:nvPr/>
          </p:nvSpPr>
          <p:spPr>
            <a:xfrm>
              <a:off x="1711325" y="3370263"/>
              <a:ext cx="152400" cy="1181100"/>
            </a:xfrm>
            <a:prstGeom prst="rect">
              <a:avLst/>
            </a:prstGeom>
            <a:solidFill>
              <a:srgbClr val="7F7F7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64" name="Google Shape;1864;p174"/>
            <p:cNvSpPr/>
            <p:nvPr/>
          </p:nvSpPr>
          <p:spPr>
            <a:xfrm>
              <a:off x="1081088" y="3841750"/>
              <a:ext cx="609600" cy="2286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p:txBody>
        </p:sp>
        <p:sp>
          <p:nvSpPr>
            <p:cNvPr id="1865" name="Google Shape;1865;p174"/>
            <p:cNvSpPr/>
            <p:nvPr/>
          </p:nvSpPr>
          <p:spPr>
            <a:xfrm>
              <a:off x="1081088" y="3924300"/>
              <a:ext cx="381000" cy="762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66" name="Google Shape;1866;p174"/>
            <p:cNvSpPr/>
            <p:nvPr/>
          </p:nvSpPr>
          <p:spPr>
            <a:xfrm>
              <a:off x="2328303" y="3474447"/>
              <a:ext cx="1295399" cy="1219201"/>
            </a:xfrm>
            <a:prstGeom prst="roundRect">
              <a:avLst>
                <a:gd fmla="val 16667" name="adj"/>
              </a:avLst>
            </a:prstGeom>
            <a:solidFill>
              <a:srgbClr val="7F7F7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67" name="Google Shape;1867;p174"/>
            <p:cNvSpPr/>
            <p:nvPr/>
          </p:nvSpPr>
          <p:spPr>
            <a:xfrm>
              <a:off x="2584969" y="3893548"/>
              <a:ext cx="685800" cy="647700"/>
            </a:xfrm>
            <a:prstGeom prst="ellipse">
              <a:avLst/>
            </a:prstGeom>
            <a:solidFill>
              <a:srgbClr val="7F7F7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68" name="Google Shape;1868;p174"/>
            <p:cNvSpPr/>
            <p:nvPr/>
          </p:nvSpPr>
          <p:spPr>
            <a:xfrm>
              <a:off x="2743200" y="3824288"/>
              <a:ext cx="266700" cy="266700"/>
            </a:xfrm>
            <a:prstGeom prst="ellipse">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p:txBody>
        </p:sp>
        <p:sp>
          <p:nvSpPr>
            <p:cNvPr id="1869" name="Google Shape;1869;p174"/>
            <p:cNvSpPr/>
            <p:nvPr/>
          </p:nvSpPr>
          <p:spPr>
            <a:xfrm>
              <a:off x="2857500" y="3848100"/>
              <a:ext cx="46038" cy="762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70" name="Google Shape;1870;p174"/>
            <p:cNvSpPr/>
            <p:nvPr/>
          </p:nvSpPr>
          <p:spPr>
            <a:xfrm>
              <a:off x="838200" y="3733800"/>
              <a:ext cx="190500" cy="304800"/>
            </a:xfrm>
            <a:prstGeom prst="curvedDownArrow">
              <a:avLst>
                <a:gd fmla="val 25000" name="adj1"/>
                <a:gd fmla="val 50000" name="adj2"/>
                <a:gd fmla="val 25000" name="adj3"/>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p:txBody>
        </p:sp>
        <p:sp>
          <p:nvSpPr>
            <p:cNvPr id="1871" name="Google Shape;1871;p174"/>
            <p:cNvSpPr txBox="1"/>
            <p:nvPr/>
          </p:nvSpPr>
          <p:spPr>
            <a:xfrm>
              <a:off x="495300" y="3314701"/>
              <a:ext cx="912812" cy="4597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Black"/>
                  <a:ea typeface="Arial Black"/>
                  <a:cs typeface="Arial Black"/>
                  <a:sym typeface="Arial Black"/>
                </a:rPr>
                <a:t>Input</a:t>
              </a:r>
              <a:endParaRPr/>
            </a:p>
          </p:txBody>
        </p:sp>
        <p:cxnSp>
          <p:nvCxnSpPr>
            <p:cNvPr id="1872" name="Google Shape;1872;p174"/>
            <p:cNvCxnSpPr>
              <a:stCxn id="1869" idx="0"/>
            </p:cNvCxnSpPr>
            <p:nvPr/>
          </p:nvCxnSpPr>
          <p:spPr>
            <a:xfrm rot="10800000">
              <a:off x="2858319" y="3543300"/>
              <a:ext cx="22200" cy="304800"/>
            </a:xfrm>
            <a:prstGeom prst="straightConnector1">
              <a:avLst/>
            </a:prstGeom>
            <a:noFill/>
            <a:ln cap="flat" cmpd="sng" w="9525">
              <a:solidFill>
                <a:srgbClr val="FF0000"/>
              </a:solidFill>
              <a:prstDash val="solid"/>
              <a:round/>
              <a:headEnd len="sm" w="sm" type="none"/>
              <a:tailEnd len="sm" w="sm" type="none"/>
            </a:ln>
          </p:spPr>
        </p:cxnSp>
        <p:cxnSp>
          <p:nvCxnSpPr>
            <p:cNvPr id="1873" name="Google Shape;1873;p174"/>
            <p:cNvCxnSpPr>
              <a:stCxn id="1867" idx="0"/>
            </p:cNvCxnSpPr>
            <p:nvPr/>
          </p:nvCxnSpPr>
          <p:spPr>
            <a:xfrm flipH="1" rot="10800000">
              <a:off x="2927869" y="3779248"/>
              <a:ext cx="228600" cy="11430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cxnSp>
          <p:nvCxnSpPr>
            <p:cNvPr id="1874" name="Google Shape;1874;p174"/>
            <p:cNvCxnSpPr>
              <a:stCxn id="1867" idx="0"/>
            </p:cNvCxnSpPr>
            <p:nvPr/>
          </p:nvCxnSpPr>
          <p:spPr>
            <a:xfrm>
              <a:off x="2927869" y="3893548"/>
              <a:ext cx="190500" cy="19050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875" name="Google Shape;1875;p174"/>
            <p:cNvSpPr/>
            <p:nvPr/>
          </p:nvSpPr>
          <p:spPr>
            <a:xfrm>
              <a:off x="5562600" y="2933700"/>
              <a:ext cx="2247900" cy="2171700"/>
            </a:xfrm>
            <a:prstGeom prst="triangle">
              <a:avLst>
                <a:gd fmla="val 50000" name="adj"/>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cxnSp>
          <p:nvCxnSpPr>
            <p:cNvPr id="1876" name="Google Shape;1876;p174"/>
            <p:cNvCxnSpPr>
              <a:stCxn id="1875" idx="1"/>
              <a:endCxn id="1875" idx="5"/>
            </p:cNvCxnSpPr>
            <p:nvPr/>
          </p:nvCxnSpPr>
          <p:spPr>
            <a:xfrm>
              <a:off x="6124575" y="4019550"/>
              <a:ext cx="1124100" cy="0"/>
            </a:xfrm>
            <a:prstGeom prst="straightConnector1">
              <a:avLst/>
            </a:prstGeom>
            <a:noFill/>
            <a:ln cap="flat" cmpd="sng" w="9525">
              <a:solidFill>
                <a:schemeClr val="dk1"/>
              </a:solidFill>
              <a:prstDash val="solid"/>
              <a:round/>
              <a:headEnd len="sm" w="sm" type="none"/>
              <a:tailEnd len="sm" w="sm" type="none"/>
            </a:ln>
          </p:spPr>
        </p:cxnSp>
        <p:cxnSp>
          <p:nvCxnSpPr>
            <p:cNvPr id="1877" name="Google Shape;1877;p174"/>
            <p:cNvCxnSpPr/>
            <p:nvPr/>
          </p:nvCxnSpPr>
          <p:spPr>
            <a:xfrm flipH="1" rot="-5400000">
              <a:off x="6162676" y="4467224"/>
              <a:ext cx="1104899" cy="19050"/>
            </a:xfrm>
            <a:prstGeom prst="straightConnector1">
              <a:avLst/>
            </a:prstGeom>
            <a:noFill/>
            <a:ln cap="flat" cmpd="sng" w="9525">
              <a:solidFill>
                <a:schemeClr val="dk1"/>
              </a:solidFill>
              <a:prstDash val="solid"/>
              <a:round/>
              <a:headEnd len="sm" w="sm" type="none"/>
              <a:tailEnd len="sm" w="sm" type="none"/>
            </a:ln>
          </p:spPr>
        </p:cxnSp>
        <p:sp>
          <p:nvSpPr>
            <p:cNvPr id="1878" name="Google Shape;1878;p174"/>
            <p:cNvSpPr txBox="1"/>
            <p:nvPr/>
          </p:nvSpPr>
          <p:spPr>
            <a:xfrm>
              <a:off x="6210300" y="3364863"/>
              <a:ext cx="2289175" cy="75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50">
                  <a:solidFill>
                    <a:schemeClr val="dk1"/>
                  </a:solidFill>
                  <a:latin typeface="Arial Black"/>
                  <a:ea typeface="Arial Black"/>
                  <a:cs typeface="Arial Black"/>
                  <a:sym typeface="Arial Black"/>
                </a:rPr>
                <a:t>   IN</a:t>
              </a:r>
              <a:endParaRPr/>
            </a:p>
            <a:p>
              <a:pPr indent="0" lvl="0" marL="0" marR="0" rtl="0" algn="l">
                <a:spcBef>
                  <a:spcPts val="0"/>
                </a:spcBef>
                <a:spcAft>
                  <a:spcPts val="0"/>
                </a:spcAft>
                <a:buNone/>
              </a:pPr>
              <a:r>
                <a:rPr lang="en-US" sz="1050">
                  <a:solidFill>
                    <a:schemeClr val="dk1"/>
                  </a:solidFill>
                  <a:latin typeface="Arial Black"/>
                  <a:ea typeface="Arial Black"/>
                  <a:cs typeface="Arial Black"/>
                  <a:sym typeface="Arial Black"/>
                </a:rPr>
                <a:t> RPM’s</a:t>
              </a:r>
              <a:endParaRPr/>
            </a:p>
          </p:txBody>
        </p:sp>
        <p:sp>
          <p:nvSpPr>
            <p:cNvPr id="1879" name="Google Shape;1879;p174"/>
            <p:cNvSpPr txBox="1"/>
            <p:nvPr/>
          </p:nvSpPr>
          <p:spPr>
            <a:xfrm>
              <a:off x="6705600" y="4419600"/>
              <a:ext cx="1930400" cy="7708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50">
                  <a:solidFill>
                    <a:schemeClr val="dk1"/>
                  </a:solidFill>
                  <a:latin typeface="Arial Black"/>
                  <a:ea typeface="Arial Black"/>
                  <a:cs typeface="Arial Black"/>
                  <a:sym typeface="Arial Black"/>
                </a:rPr>
                <a:t>OUT</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RPM’s</a:t>
              </a:r>
              <a:endParaRPr/>
            </a:p>
          </p:txBody>
        </p:sp>
        <p:sp>
          <p:nvSpPr>
            <p:cNvPr id="1880" name="Google Shape;1880;p174"/>
            <p:cNvSpPr txBox="1"/>
            <p:nvPr/>
          </p:nvSpPr>
          <p:spPr>
            <a:xfrm>
              <a:off x="5791200" y="4533900"/>
              <a:ext cx="774700" cy="4462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50">
                  <a:solidFill>
                    <a:schemeClr val="dk1"/>
                  </a:solidFill>
                  <a:latin typeface="Arial Black"/>
                  <a:ea typeface="Arial Black"/>
                  <a:cs typeface="Arial Black"/>
                  <a:sym typeface="Arial Black"/>
                </a:rPr>
                <a:t>Ratio</a:t>
              </a:r>
              <a:endParaRPr/>
            </a:p>
          </p:txBody>
        </p:sp>
      </p:grpSp>
      <p:sp>
        <p:nvSpPr>
          <p:cNvPr id="1881" name="Google Shape;1881;p17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6" name="Shape 1886"/>
        <p:cNvGrpSpPr/>
        <p:nvPr/>
      </p:nvGrpSpPr>
      <p:grpSpPr>
        <a:xfrm>
          <a:off x="0" y="0"/>
          <a:ext cx="0" cy="0"/>
          <a:chOff x="0" y="0"/>
          <a:chExt cx="0" cy="0"/>
        </a:xfrm>
      </p:grpSpPr>
      <p:pic>
        <p:nvPicPr>
          <p:cNvPr id="1887" name="Google Shape;1887;p175"/>
          <p:cNvPicPr preferRelativeResize="0"/>
          <p:nvPr/>
        </p:nvPicPr>
        <p:blipFill rotWithShape="1">
          <a:blip r:embed="rId3">
            <a:alphaModFix/>
          </a:blip>
          <a:srcRect b="0" l="0" r="0" t="0"/>
          <a:stretch/>
        </p:blipFill>
        <p:spPr>
          <a:xfrm>
            <a:off x="5421778" y="907843"/>
            <a:ext cx="3171826" cy="2659016"/>
          </a:xfrm>
          <a:prstGeom prst="rect">
            <a:avLst/>
          </a:prstGeom>
          <a:noFill/>
          <a:ln>
            <a:noFill/>
          </a:ln>
        </p:spPr>
      </p:pic>
      <p:sp>
        <p:nvSpPr>
          <p:cNvPr id="1888" name="Google Shape;1888;p175"/>
          <p:cNvSpPr txBox="1"/>
          <p:nvPr>
            <p:ph type="title"/>
          </p:nvPr>
        </p:nvSpPr>
        <p:spPr>
          <a:xfrm>
            <a:off x="381000" y="108208"/>
            <a:ext cx="8229600" cy="563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Calculating Gear Ratio</a:t>
            </a:r>
            <a:endParaRPr/>
          </a:p>
        </p:txBody>
      </p:sp>
      <p:sp>
        <p:nvSpPr>
          <p:cNvPr id="1889" name="Google Shape;1889;p175"/>
          <p:cNvSpPr txBox="1"/>
          <p:nvPr>
            <p:ph idx="1" type="body"/>
          </p:nvPr>
        </p:nvSpPr>
        <p:spPr>
          <a:xfrm>
            <a:off x="279441" y="1138210"/>
            <a:ext cx="4738607" cy="1447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000"/>
              <a:buChar char="•"/>
            </a:pPr>
            <a:r>
              <a:rPr lang="en-US" sz="2000"/>
              <a:t>Ratio is Driven Gear to Driver Gear</a:t>
            </a:r>
            <a:endParaRPr/>
          </a:p>
          <a:p>
            <a:pPr indent="-342900" lvl="0" marL="342900" rtl="0" algn="l">
              <a:spcBef>
                <a:spcPts val="400"/>
              </a:spcBef>
              <a:spcAft>
                <a:spcPts val="0"/>
              </a:spcAft>
              <a:buClr>
                <a:schemeClr val="dk1"/>
              </a:buClr>
              <a:buSzPts val="2000"/>
              <a:buChar char="•"/>
            </a:pPr>
            <a:r>
              <a:rPr lang="en-US" sz="2000"/>
              <a:t>Speed is dependent on number of teeth</a:t>
            </a:r>
            <a:endParaRPr/>
          </a:p>
          <a:p>
            <a:pPr indent="-254000" lvl="0" marL="342900" rtl="0" algn="l">
              <a:spcBef>
                <a:spcPts val="280"/>
              </a:spcBef>
              <a:spcAft>
                <a:spcPts val="0"/>
              </a:spcAft>
              <a:buClr>
                <a:schemeClr val="dk1"/>
              </a:buClr>
              <a:buSzPts val="1400"/>
              <a:buNone/>
            </a:pPr>
            <a:r>
              <a:t/>
            </a:r>
            <a:endParaRPr sz="1400"/>
          </a:p>
        </p:txBody>
      </p:sp>
      <p:pic>
        <p:nvPicPr>
          <p:cNvPr id="1890" name="Google Shape;1890;p175"/>
          <p:cNvPicPr preferRelativeResize="0"/>
          <p:nvPr/>
        </p:nvPicPr>
        <p:blipFill rotWithShape="1">
          <a:blip r:embed="rId4">
            <a:alphaModFix/>
          </a:blip>
          <a:srcRect b="0" l="0" r="0" t="0"/>
          <a:stretch/>
        </p:blipFill>
        <p:spPr>
          <a:xfrm>
            <a:off x="275809" y="2839279"/>
            <a:ext cx="3707384" cy="2260600"/>
          </a:xfrm>
          <a:prstGeom prst="rect">
            <a:avLst/>
          </a:prstGeom>
          <a:noFill/>
          <a:ln>
            <a:noFill/>
          </a:ln>
        </p:spPr>
      </p:pic>
      <p:sp>
        <p:nvSpPr>
          <p:cNvPr id="1891" name="Google Shape;1891;p175"/>
          <p:cNvSpPr txBox="1"/>
          <p:nvPr/>
        </p:nvSpPr>
        <p:spPr>
          <a:xfrm>
            <a:off x="4152800" y="3488253"/>
            <a:ext cx="2335896" cy="28007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1</a:t>
            </a:r>
            <a:r>
              <a:rPr lang="en-US" sz="1600">
                <a:solidFill>
                  <a:schemeClr val="dk1"/>
                </a:solidFill>
                <a:latin typeface="Calibri"/>
                <a:ea typeface="Calibri"/>
                <a:cs typeface="Calibri"/>
                <a:sym typeface="Calibri"/>
              </a:rPr>
              <a:t>) Input (DR)    RPM  1800</a:t>
            </a:r>
            <a:endParaRPr/>
          </a:p>
          <a:p>
            <a:pPr indent="-457200" lvl="0" marL="457200" marR="0" rtl="0" algn="l">
              <a:spcBef>
                <a:spcPts val="0"/>
              </a:spcBef>
              <a:spcAft>
                <a:spcPts val="0"/>
              </a:spcAft>
              <a:buNone/>
            </a:pPr>
            <a:r>
              <a:rPr lang="en-US" sz="1600">
                <a:solidFill>
                  <a:schemeClr val="dk1"/>
                </a:solidFill>
                <a:latin typeface="Calibri"/>
                <a:ea typeface="Calibri"/>
                <a:cs typeface="Calibri"/>
                <a:sym typeface="Calibri"/>
              </a:rPr>
              <a:t>    Output (DN) RPM    300</a:t>
            </a:r>
            <a:endParaRPr/>
          </a:p>
          <a:p>
            <a:pPr indent="-457200" lvl="0" marL="457200" marR="0" rtl="0" algn="l">
              <a:spcBef>
                <a:spcPts val="0"/>
              </a:spcBef>
              <a:spcAft>
                <a:spcPts val="0"/>
              </a:spcAft>
              <a:buNone/>
            </a:pPr>
            <a:r>
              <a:rPr lang="en-US" sz="1600">
                <a:solidFill>
                  <a:schemeClr val="dk1"/>
                </a:solidFill>
                <a:latin typeface="Calibri"/>
                <a:ea typeface="Calibri"/>
                <a:cs typeface="Calibri"/>
                <a:sym typeface="Calibri"/>
              </a:rPr>
              <a:t>                ratio =  </a:t>
            </a:r>
            <a:endParaRPr sz="1600">
              <a:solidFill>
                <a:schemeClr val="dk1"/>
              </a:solidFill>
              <a:latin typeface="Calibri"/>
              <a:ea typeface="Calibri"/>
              <a:cs typeface="Calibri"/>
              <a:sym typeface="Calibri"/>
            </a:endParaRPr>
          </a:p>
          <a:p>
            <a:pPr indent="-457200" lvl="0" marL="457200" marR="0" rtl="0" algn="l">
              <a:spcBef>
                <a:spcPts val="0"/>
              </a:spcBef>
              <a:spcAft>
                <a:spcPts val="0"/>
              </a:spcAft>
              <a:buNone/>
            </a:pPr>
            <a:r>
              <a:t/>
            </a:r>
            <a:endParaRPr sz="1600">
              <a:solidFill>
                <a:schemeClr val="dk1"/>
              </a:solidFill>
              <a:latin typeface="Calibri"/>
              <a:ea typeface="Calibri"/>
              <a:cs typeface="Calibri"/>
              <a:sym typeface="Calibri"/>
            </a:endParaRPr>
          </a:p>
          <a:p>
            <a:pPr indent="-457200" lvl="0" marL="457200" marR="0" rtl="0" algn="l">
              <a:spcBef>
                <a:spcPts val="0"/>
              </a:spcBef>
              <a:spcAft>
                <a:spcPts val="0"/>
              </a:spcAft>
              <a:buNone/>
            </a:pPr>
            <a:r>
              <a:rPr lang="en-US" sz="1600">
                <a:solidFill>
                  <a:schemeClr val="dk1"/>
                </a:solidFill>
                <a:latin typeface="Calibri"/>
                <a:ea typeface="Calibri"/>
                <a:cs typeface="Calibri"/>
                <a:sym typeface="Calibri"/>
              </a:rPr>
              <a:t>2) DR RPM     900</a:t>
            </a:r>
            <a:endParaRPr sz="1600">
              <a:solidFill>
                <a:schemeClr val="dk1"/>
              </a:solidFill>
              <a:latin typeface="Calibri"/>
              <a:ea typeface="Calibri"/>
              <a:cs typeface="Calibri"/>
              <a:sym typeface="Calibri"/>
            </a:endParaRPr>
          </a:p>
          <a:p>
            <a:pPr indent="-457200" lvl="0" marL="457200" marR="0" rtl="0" algn="l">
              <a:spcBef>
                <a:spcPts val="0"/>
              </a:spcBef>
              <a:spcAft>
                <a:spcPts val="0"/>
              </a:spcAft>
              <a:buNone/>
            </a:pPr>
            <a:r>
              <a:rPr lang="en-US" sz="1600">
                <a:solidFill>
                  <a:schemeClr val="dk1"/>
                </a:solidFill>
                <a:latin typeface="Calibri"/>
                <a:ea typeface="Calibri"/>
                <a:cs typeface="Calibri"/>
                <a:sym typeface="Calibri"/>
              </a:rPr>
              <a:t>    DN RPM    3600</a:t>
            </a:r>
            <a:endParaRPr sz="1600">
              <a:solidFill>
                <a:schemeClr val="dk1"/>
              </a:solidFill>
              <a:latin typeface="Calibri"/>
              <a:ea typeface="Calibri"/>
              <a:cs typeface="Calibri"/>
              <a:sym typeface="Calibri"/>
            </a:endParaRPr>
          </a:p>
          <a:p>
            <a:pPr indent="-457200" lvl="0" marL="457200" marR="0" rtl="0" algn="l">
              <a:spcBef>
                <a:spcPts val="0"/>
              </a:spcBef>
              <a:spcAft>
                <a:spcPts val="0"/>
              </a:spcAft>
              <a:buNone/>
            </a:pPr>
            <a:r>
              <a:rPr lang="en-US" sz="1600">
                <a:solidFill>
                  <a:schemeClr val="dk1"/>
                </a:solidFill>
                <a:latin typeface="Calibri"/>
                <a:ea typeface="Calibri"/>
                <a:cs typeface="Calibri"/>
                <a:sym typeface="Calibri"/>
              </a:rPr>
              <a:t>         ratio =  </a:t>
            </a:r>
            <a:endParaRPr sz="1600">
              <a:solidFill>
                <a:schemeClr val="dk1"/>
              </a:solidFill>
              <a:latin typeface="Calibri"/>
              <a:ea typeface="Calibri"/>
              <a:cs typeface="Calibri"/>
              <a:sym typeface="Calibri"/>
            </a:endParaRPr>
          </a:p>
          <a:p>
            <a:pPr indent="-457200" lvl="0" marL="457200" marR="0" rtl="0" algn="l">
              <a:spcBef>
                <a:spcPts val="0"/>
              </a:spcBef>
              <a:spcAft>
                <a:spcPts val="0"/>
              </a:spcAft>
              <a:buNone/>
            </a:pPr>
            <a:r>
              <a:t/>
            </a:r>
            <a:endParaRPr sz="1600">
              <a:solidFill>
                <a:schemeClr val="dk1"/>
              </a:solidFill>
              <a:latin typeface="Calibri"/>
              <a:ea typeface="Calibri"/>
              <a:cs typeface="Calibri"/>
              <a:sym typeface="Calibri"/>
            </a:endParaRPr>
          </a:p>
          <a:p>
            <a:pPr indent="-457200" lvl="0" marL="457200" marR="0" rtl="0" algn="l">
              <a:spcBef>
                <a:spcPts val="0"/>
              </a:spcBef>
              <a:spcAft>
                <a:spcPts val="0"/>
              </a:spcAft>
              <a:buNone/>
            </a:pPr>
            <a:r>
              <a:rPr lang="en-US" sz="1600">
                <a:solidFill>
                  <a:schemeClr val="dk1"/>
                </a:solidFill>
                <a:latin typeface="Calibri"/>
                <a:ea typeface="Calibri"/>
                <a:cs typeface="Calibri"/>
                <a:sym typeface="Calibri"/>
              </a:rPr>
              <a:t>3) DR RPM  1800</a:t>
            </a:r>
            <a:endParaRPr/>
          </a:p>
          <a:p>
            <a:pPr indent="-457200" lvl="0" marL="457200" marR="0" rtl="0" algn="l">
              <a:spcBef>
                <a:spcPts val="0"/>
              </a:spcBef>
              <a:spcAft>
                <a:spcPts val="0"/>
              </a:spcAft>
              <a:buNone/>
            </a:pPr>
            <a:r>
              <a:rPr lang="en-US" sz="1600">
                <a:solidFill>
                  <a:schemeClr val="dk1"/>
                </a:solidFill>
                <a:latin typeface="Calibri"/>
                <a:ea typeface="Calibri"/>
                <a:cs typeface="Calibri"/>
                <a:sym typeface="Calibri"/>
              </a:rPr>
              <a:t>    DN RPM     200</a:t>
            </a:r>
            <a:endParaRPr/>
          </a:p>
          <a:p>
            <a:pPr indent="-457200" lvl="0" marL="457200" marR="0" rtl="0" algn="l">
              <a:spcBef>
                <a:spcPts val="0"/>
              </a:spcBef>
              <a:spcAft>
                <a:spcPts val="0"/>
              </a:spcAft>
              <a:buNone/>
            </a:pPr>
            <a:r>
              <a:rPr lang="en-US" sz="1600">
                <a:solidFill>
                  <a:schemeClr val="dk1"/>
                </a:solidFill>
                <a:latin typeface="Calibri"/>
                <a:ea typeface="Calibri"/>
                <a:cs typeface="Calibri"/>
                <a:sym typeface="Calibri"/>
              </a:rPr>
              <a:t>         ratio =  </a:t>
            </a:r>
            <a:endParaRPr sz="1600">
              <a:solidFill>
                <a:schemeClr val="dk1"/>
              </a:solidFill>
              <a:latin typeface="Calibri"/>
              <a:ea typeface="Calibri"/>
              <a:cs typeface="Calibri"/>
              <a:sym typeface="Calibri"/>
            </a:endParaRPr>
          </a:p>
        </p:txBody>
      </p:sp>
      <p:sp>
        <p:nvSpPr>
          <p:cNvPr id="1892" name="Google Shape;1892;p175"/>
          <p:cNvSpPr txBox="1"/>
          <p:nvPr/>
        </p:nvSpPr>
        <p:spPr>
          <a:xfrm>
            <a:off x="1308370" y="2488888"/>
            <a:ext cx="2262744" cy="563562"/>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0" algn="ctr">
              <a:spcBef>
                <a:spcPts val="0"/>
              </a:spcBef>
              <a:spcAft>
                <a:spcPts val="0"/>
              </a:spcAft>
              <a:buClr>
                <a:schemeClr val="dk1"/>
              </a:buClr>
              <a:buSzPct val="100000"/>
              <a:buFont typeface="Calibri"/>
              <a:buNone/>
            </a:pPr>
            <a:r>
              <a:rPr lang="en-US" sz="3200">
                <a:solidFill>
                  <a:schemeClr val="dk1"/>
                </a:solidFill>
                <a:latin typeface="Calibri"/>
                <a:ea typeface="Calibri"/>
                <a:cs typeface="Calibri"/>
                <a:sym typeface="Calibri"/>
              </a:rPr>
              <a:t>Exercise</a:t>
            </a:r>
            <a:endParaRPr sz="3200">
              <a:solidFill>
                <a:schemeClr val="dk1"/>
              </a:solidFill>
              <a:latin typeface="Calibri"/>
              <a:ea typeface="Calibri"/>
              <a:cs typeface="Calibri"/>
              <a:sym typeface="Calibri"/>
            </a:endParaRPr>
          </a:p>
        </p:txBody>
      </p:sp>
      <p:sp>
        <p:nvSpPr>
          <p:cNvPr id="1893" name="Google Shape;1893;p175"/>
          <p:cNvSpPr txBox="1"/>
          <p:nvPr/>
        </p:nvSpPr>
        <p:spPr>
          <a:xfrm>
            <a:off x="5511158" y="1231525"/>
            <a:ext cx="92204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070C0"/>
                </a:solidFill>
                <a:latin typeface="Calibri"/>
                <a:ea typeface="Calibri"/>
                <a:cs typeface="Calibri"/>
                <a:sym typeface="Calibri"/>
              </a:rPr>
              <a:t>DRIVEN</a:t>
            </a:r>
            <a:endParaRPr b="1" sz="1800">
              <a:solidFill>
                <a:srgbClr val="0070C0"/>
              </a:solidFill>
              <a:latin typeface="Calibri"/>
              <a:ea typeface="Calibri"/>
              <a:cs typeface="Calibri"/>
              <a:sym typeface="Calibri"/>
            </a:endParaRPr>
          </a:p>
        </p:txBody>
      </p:sp>
      <p:sp>
        <p:nvSpPr>
          <p:cNvPr id="1894" name="Google Shape;1894;p175"/>
          <p:cNvSpPr txBox="1"/>
          <p:nvPr/>
        </p:nvSpPr>
        <p:spPr>
          <a:xfrm>
            <a:off x="7063602" y="1460810"/>
            <a:ext cx="89960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070C0"/>
                </a:solidFill>
                <a:latin typeface="Calibri"/>
                <a:ea typeface="Calibri"/>
                <a:cs typeface="Calibri"/>
                <a:sym typeface="Calibri"/>
              </a:rPr>
              <a:t>DRIVER</a:t>
            </a:r>
            <a:endParaRPr b="1" sz="1800">
              <a:solidFill>
                <a:srgbClr val="0070C0"/>
              </a:solidFill>
              <a:latin typeface="Calibri"/>
              <a:ea typeface="Calibri"/>
              <a:cs typeface="Calibri"/>
              <a:sym typeface="Calibri"/>
            </a:endParaRPr>
          </a:p>
        </p:txBody>
      </p:sp>
      <p:sp>
        <p:nvSpPr>
          <p:cNvPr id="1895" name="Google Shape;1895;p175"/>
          <p:cNvSpPr txBox="1"/>
          <p:nvPr/>
        </p:nvSpPr>
        <p:spPr>
          <a:xfrm>
            <a:off x="5671151" y="3965032"/>
            <a:ext cx="48122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Calibri"/>
                <a:ea typeface="Calibri"/>
                <a:cs typeface="Calibri"/>
                <a:sym typeface="Calibri"/>
              </a:rPr>
              <a:t>6:1</a:t>
            </a:r>
            <a:endParaRPr sz="1800">
              <a:solidFill>
                <a:srgbClr val="FF0000"/>
              </a:solidFill>
              <a:latin typeface="Calibri"/>
              <a:ea typeface="Calibri"/>
              <a:cs typeface="Calibri"/>
              <a:sym typeface="Calibri"/>
            </a:endParaRPr>
          </a:p>
        </p:txBody>
      </p:sp>
      <p:sp>
        <p:nvSpPr>
          <p:cNvPr id="1896" name="Google Shape;1896;p175"/>
          <p:cNvSpPr txBox="1"/>
          <p:nvPr/>
        </p:nvSpPr>
        <p:spPr>
          <a:xfrm>
            <a:off x="5385189" y="4942839"/>
            <a:ext cx="5352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Calibri"/>
                <a:ea typeface="Calibri"/>
                <a:cs typeface="Calibri"/>
                <a:sym typeface="Calibri"/>
              </a:rPr>
              <a:t>1:4</a:t>
            </a:r>
            <a:endParaRPr sz="1800">
              <a:solidFill>
                <a:srgbClr val="FF0000"/>
              </a:solidFill>
              <a:latin typeface="Calibri"/>
              <a:ea typeface="Calibri"/>
              <a:cs typeface="Calibri"/>
              <a:sym typeface="Calibri"/>
            </a:endParaRPr>
          </a:p>
        </p:txBody>
      </p:sp>
      <p:sp>
        <p:nvSpPr>
          <p:cNvPr id="1897" name="Google Shape;1897;p175"/>
          <p:cNvSpPr txBox="1"/>
          <p:nvPr/>
        </p:nvSpPr>
        <p:spPr>
          <a:xfrm>
            <a:off x="5320748" y="5874865"/>
            <a:ext cx="59101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Calibri"/>
                <a:ea typeface="Calibri"/>
                <a:cs typeface="Calibri"/>
                <a:sym typeface="Calibri"/>
              </a:rPr>
              <a:t>9:1</a:t>
            </a:r>
            <a:endParaRPr sz="1800">
              <a:solidFill>
                <a:srgbClr val="FF0000"/>
              </a:solidFill>
              <a:latin typeface="Calibri"/>
              <a:ea typeface="Calibri"/>
              <a:cs typeface="Calibri"/>
              <a:sym typeface="Calibri"/>
            </a:endParaRPr>
          </a:p>
        </p:txBody>
      </p:sp>
      <p:sp>
        <p:nvSpPr>
          <p:cNvPr id="1898" name="Google Shape;1898;p17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7">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3" name="Shape 1903"/>
        <p:cNvGrpSpPr/>
        <p:nvPr/>
      </p:nvGrpSpPr>
      <p:grpSpPr>
        <a:xfrm>
          <a:off x="0" y="0"/>
          <a:ext cx="0" cy="0"/>
          <a:chOff x="0" y="0"/>
          <a:chExt cx="0" cy="0"/>
        </a:xfrm>
      </p:grpSpPr>
      <p:pic>
        <p:nvPicPr>
          <p:cNvPr id="1904" name="Google Shape;1904;p176"/>
          <p:cNvPicPr preferRelativeResize="0"/>
          <p:nvPr/>
        </p:nvPicPr>
        <p:blipFill rotWithShape="1">
          <a:blip r:embed="rId3">
            <a:alphaModFix/>
          </a:blip>
          <a:srcRect b="10140" l="0" r="0" t="0"/>
          <a:stretch/>
        </p:blipFill>
        <p:spPr>
          <a:xfrm>
            <a:off x="3691055" y="2475572"/>
            <a:ext cx="5174166" cy="3622030"/>
          </a:xfrm>
          <a:prstGeom prst="rect">
            <a:avLst/>
          </a:prstGeom>
          <a:noFill/>
          <a:ln>
            <a:noFill/>
          </a:ln>
        </p:spPr>
      </p:pic>
      <p:sp>
        <p:nvSpPr>
          <p:cNvPr id="1905" name="Google Shape;1905;p176"/>
          <p:cNvSpPr txBox="1"/>
          <p:nvPr>
            <p:ph type="title"/>
          </p:nvPr>
        </p:nvSpPr>
        <p:spPr>
          <a:xfrm>
            <a:off x="457200" y="76786"/>
            <a:ext cx="8229600" cy="563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Shaft Speed (RPM) &amp; Torque</a:t>
            </a:r>
            <a:endParaRPr/>
          </a:p>
        </p:txBody>
      </p:sp>
      <p:sp>
        <p:nvSpPr>
          <p:cNvPr id="1906" name="Google Shape;1906;p176"/>
          <p:cNvSpPr txBox="1"/>
          <p:nvPr>
            <p:ph idx="1" type="body"/>
          </p:nvPr>
        </p:nvSpPr>
        <p:spPr>
          <a:xfrm>
            <a:off x="304800" y="843382"/>
            <a:ext cx="8229600" cy="210054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400"/>
              <a:buChar char="•"/>
            </a:pPr>
            <a:r>
              <a:rPr b="1" lang="en-US" sz="1400"/>
              <a:t>HP = Torque x RPM ÷ 5252</a:t>
            </a:r>
            <a:endParaRPr/>
          </a:p>
          <a:p>
            <a:pPr indent="-342900" lvl="0" marL="342900" rtl="0" algn="l">
              <a:spcBef>
                <a:spcPts val="280"/>
              </a:spcBef>
              <a:spcAft>
                <a:spcPts val="0"/>
              </a:spcAft>
              <a:buClr>
                <a:schemeClr val="dk1"/>
              </a:buClr>
              <a:buSzPts val="1400"/>
              <a:buChar char="•"/>
            </a:pPr>
            <a:r>
              <a:rPr b="1" lang="en-US" sz="1400"/>
              <a:t>TORQUE</a:t>
            </a:r>
            <a:r>
              <a:rPr lang="en-US" sz="1400"/>
              <a:t> is defined as a </a:t>
            </a:r>
            <a:r>
              <a:rPr b="1" lang="en-US" sz="1400"/>
              <a:t>FORCE</a:t>
            </a:r>
            <a:r>
              <a:rPr lang="en-US" sz="1400"/>
              <a:t> around a given point, applied at a </a:t>
            </a:r>
            <a:r>
              <a:rPr b="1" lang="en-US" sz="1400"/>
              <a:t>RADIUS</a:t>
            </a:r>
            <a:r>
              <a:rPr lang="en-US" sz="1400"/>
              <a:t> from that point.</a:t>
            </a:r>
            <a:endParaRPr/>
          </a:p>
          <a:p>
            <a:pPr indent="-342900" lvl="0" marL="342900" rtl="0" algn="l">
              <a:spcBef>
                <a:spcPts val="280"/>
              </a:spcBef>
              <a:spcAft>
                <a:spcPts val="0"/>
              </a:spcAft>
              <a:buClr>
                <a:schemeClr val="dk1"/>
              </a:buClr>
              <a:buSzPts val="1400"/>
              <a:buChar char="•"/>
            </a:pPr>
            <a:r>
              <a:rPr lang="en-US" sz="1400"/>
              <a:t>TORQUE is one </a:t>
            </a:r>
            <a:r>
              <a:rPr i="1" lang="en-US" sz="1400"/>
              <a:t>pound-foot</a:t>
            </a:r>
            <a:r>
              <a:rPr lang="en-US" sz="1400"/>
              <a:t>, while the unit of </a:t>
            </a:r>
            <a:r>
              <a:rPr b="1" lang="en-US" sz="1400"/>
              <a:t>WORK</a:t>
            </a:r>
            <a:r>
              <a:rPr lang="en-US" sz="1400"/>
              <a:t> is one </a:t>
            </a:r>
            <a:r>
              <a:rPr i="1" lang="en-US" sz="1400"/>
              <a:t>foot-pound</a:t>
            </a:r>
            <a:r>
              <a:rPr lang="en-US" sz="1400"/>
              <a:t>.</a:t>
            </a:r>
            <a:endParaRPr/>
          </a:p>
          <a:p>
            <a:pPr indent="0" lvl="0" marL="0" rtl="0" algn="l">
              <a:spcBef>
                <a:spcPts val="280"/>
              </a:spcBef>
              <a:spcAft>
                <a:spcPts val="0"/>
              </a:spcAft>
              <a:buClr>
                <a:schemeClr val="dk1"/>
              </a:buClr>
              <a:buSzPts val="1400"/>
              <a:buNone/>
            </a:pPr>
            <a:r>
              <a:t/>
            </a:r>
            <a:endParaRPr b="1" sz="1400" u="sng"/>
          </a:p>
          <a:p>
            <a:pPr indent="0" lvl="0" marL="0" rtl="0" algn="l">
              <a:spcBef>
                <a:spcPts val="280"/>
              </a:spcBef>
              <a:spcAft>
                <a:spcPts val="0"/>
              </a:spcAft>
              <a:buClr>
                <a:schemeClr val="dk1"/>
              </a:buClr>
              <a:buSzPts val="1400"/>
              <a:buNone/>
            </a:pPr>
            <a:r>
              <a:rPr b="1" lang="en-US" sz="1400" u="sng"/>
              <a:t>Example 1</a:t>
            </a:r>
            <a:r>
              <a:rPr b="1" lang="en-US" sz="1400"/>
              <a:t>:</a:t>
            </a:r>
            <a:r>
              <a:rPr lang="en-US" sz="1400"/>
              <a:t>  How much TORQUE is required to produce 300 HP at 2700 RPM?</a:t>
            </a:r>
            <a:endParaRPr/>
          </a:p>
          <a:p>
            <a:pPr indent="0" lvl="0" marL="0" rtl="0" algn="l">
              <a:spcBef>
                <a:spcPts val="280"/>
              </a:spcBef>
              <a:spcAft>
                <a:spcPts val="0"/>
              </a:spcAft>
              <a:buClr>
                <a:schemeClr val="dk1"/>
              </a:buClr>
              <a:buSzPts val="1400"/>
              <a:buNone/>
            </a:pPr>
            <a:r>
              <a:rPr lang="en-US" sz="1400"/>
              <a:t>since     HP = TORQUE x RPM ÷ 5252</a:t>
            </a:r>
            <a:br>
              <a:rPr lang="en-US" sz="1400"/>
            </a:br>
            <a:r>
              <a:rPr lang="en-US" sz="1400"/>
              <a:t>            then by rearranging the equation:</a:t>
            </a:r>
            <a:br>
              <a:rPr lang="en-US" sz="1400"/>
            </a:br>
            <a:r>
              <a:rPr lang="en-US" sz="1400"/>
              <a:t>TORQUE = HP x 5252 ÷ RPM</a:t>
            </a:r>
            <a:endParaRPr sz="1400"/>
          </a:p>
        </p:txBody>
      </p:sp>
      <p:sp>
        <p:nvSpPr>
          <p:cNvPr id="1907" name="Google Shape;1907;p176"/>
          <p:cNvSpPr txBox="1"/>
          <p:nvPr/>
        </p:nvSpPr>
        <p:spPr>
          <a:xfrm>
            <a:off x="6280349" y="1771111"/>
            <a:ext cx="76815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FF0000"/>
                </a:solidFill>
                <a:latin typeface="Calibri"/>
                <a:ea typeface="Calibri"/>
                <a:cs typeface="Calibri"/>
                <a:sym typeface="Calibri"/>
              </a:rPr>
              <a:t>583.5</a:t>
            </a:r>
            <a:endParaRPr sz="2000">
              <a:solidFill>
                <a:srgbClr val="FF0000"/>
              </a:solidFill>
              <a:latin typeface="Calibri"/>
              <a:ea typeface="Calibri"/>
              <a:cs typeface="Calibri"/>
              <a:sym typeface="Calibri"/>
            </a:endParaRPr>
          </a:p>
        </p:txBody>
      </p:sp>
      <p:sp>
        <p:nvSpPr>
          <p:cNvPr id="1908" name="Google Shape;1908;p17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
        <p:nvSpPr>
          <p:cNvPr id="1909" name="Google Shape;1909;p176"/>
          <p:cNvSpPr/>
          <p:nvPr/>
        </p:nvSpPr>
        <p:spPr>
          <a:xfrm>
            <a:off x="6280349" y="5573059"/>
            <a:ext cx="2254051" cy="26894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4" name="Shape 1914"/>
        <p:cNvGrpSpPr/>
        <p:nvPr/>
      </p:nvGrpSpPr>
      <p:grpSpPr>
        <a:xfrm>
          <a:off x="0" y="0"/>
          <a:ext cx="0" cy="0"/>
          <a:chOff x="0" y="0"/>
          <a:chExt cx="0" cy="0"/>
        </a:xfrm>
      </p:grpSpPr>
      <p:sp>
        <p:nvSpPr>
          <p:cNvPr id="1915" name="Google Shape;1915;p177"/>
          <p:cNvSpPr txBox="1"/>
          <p:nvPr>
            <p:ph type="title"/>
          </p:nvPr>
        </p:nvSpPr>
        <p:spPr>
          <a:xfrm>
            <a:off x="350309" y="56632"/>
            <a:ext cx="8229600" cy="698909"/>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Electric Motor</a:t>
            </a:r>
            <a:endParaRPr/>
          </a:p>
        </p:txBody>
      </p:sp>
      <p:sp>
        <p:nvSpPr>
          <p:cNvPr id="1916" name="Google Shape;1916;p177"/>
          <p:cNvSpPr txBox="1"/>
          <p:nvPr>
            <p:ph idx="1" type="body"/>
          </p:nvPr>
        </p:nvSpPr>
        <p:spPr>
          <a:xfrm>
            <a:off x="416984" y="1010910"/>
            <a:ext cx="7848600" cy="118427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Font typeface="Calibri"/>
              <a:buNone/>
            </a:pPr>
            <a:r>
              <a:rPr lang="en-US" sz="2800"/>
              <a:t>An electric motor converts electrical energy to mechanical energy (torque).</a:t>
            </a:r>
            <a:endParaRPr/>
          </a:p>
        </p:txBody>
      </p:sp>
      <p:grpSp>
        <p:nvGrpSpPr>
          <p:cNvPr id="1917" name="Google Shape;1917;p177"/>
          <p:cNvGrpSpPr/>
          <p:nvPr/>
        </p:nvGrpSpPr>
        <p:grpSpPr>
          <a:xfrm>
            <a:off x="1410759" y="2515621"/>
            <a:ext cx="7429500" cy="3652625"/>
            <a:chOff x="1638300" y="2743200"/>
            <a:chExt cx="6858000" cy="3353816"/>
          </a:xfrm>
        </p:grpSpPr>
        <p:sp>
          <p:nvSpPr>
            <p:cNvPr id="1918" name="Google Shape;1918;p177"/>
            <p:cNvSpPr/>
            <p:nvPr/>
          </p:nvSpPr>
          <p:spPr>
            <a:xfrm>
              <a:off x="2971800" y="2743200"/>
              <a:ext cx="2933700" cy="2133600"/>
            </a:xfrm>
            <a:prstGeom prst="rect">
              <a:avLst/>
            </a:prstGeom>
            <a:solidFill>
              <a:srgbClr val="00B0F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19" name="Google Shape;1919;p177"/>
            <p:cNvSpPr/>
            <p:nvPr/>
          </p:nvSpPr>
          <p:spPr>
            <a:xfrm rot="-5400000">
              <a:off x="1752600" y="3657600"/>
              <a:ext cx="2133600" cy="304800"/>
            </a:xfrm>
            <a:prstGeom prst="trapezoid">
              <a:avLst>
                <a:gd fmla="val 25000" name="adj"/>
              </a:avLst>
            </a:prstGeom>
            <a:solidFill>
              <a:srgbClr val="00B0F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0" name="Google Shape;1920;p177"/>
            <p:cNvSpPr/>
            <p:nvPr/>
          </p:nvSpPr>
          <p:spPr>
            <a:xfrm>
              <a:off x="5905500" y="2743200"/>
              <a:ext cx="114300" cy="2133600"/>
            </a:xfrm>
            <a:prstGeom prst="rect">
              <a:avLst/>
            </a:prstGeom>
            <a:solidFill>
              <a:srgbClr val="00B0F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1" name="Google Shape;1921;p177"/>
            <p:cNvSpPr/>
            <p:nvPr/>
          </p:nvSpPr>
          <p:spPr>
            <a:xfrm rot="5400000">
              <a:off x="5029200" y="3733800"/>
              <a:ext cx="2133600" cy="152400"/>
            </a:xfrm>
            <a:prstGeom prst="trapezoid">
              <a:avLst>
                <a:gd fmla="val 25000" name="adj"/>
              </a:avLst>
            </a:prstGeom>
            <a:solidFill>
              <a:srgbClr val="00B0F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2" name="Google Shape;1922;p177"/>
            <p:cNvSpPr/>
            <p:nvPr/>
          </p:nvSpPr>
          <p:spPr>
            <a:xfrm>
              <a:off x="6172200" y="3200400"/>
              <a:ext cx="76200" cy="1257300"/>
            </a:xfrm>
            <a:prstGeom prst="rect">
              <a:avLst/>
            </a:prstGeom>
            <a:solidFill>
              <a:srgbClr val="00B0F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3" name="Google Shape;1923;p177"/>
            <p:cNvSpPr/>
            <p:nvPr/>
          </p:nvSpPr>
          <p:spPr>
            <a:xfrm>
              <a:off x="3048000" y="2819400"/>
              <a:ext cx="2781300" cy="19812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4" name="Google Shape;1924;p177"/>
            <p:cNvSpPr/>
            <p:nvPr/>
          </p:nvSpPr>
          <p:spPr>
            <a:xfrm>
              <a:off x="3048000" y="3200400"/>
              <a:ext cx="266700" cy="1219200"/>
            </a:xfrm>
            <a:prstGeom prst="rect">
              <a:avLst/>
            </a:prstGeom>
            <a:solidFill>
              <a:srgbClr val="00B0F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5" name="Google Shape;1925;p177"/>
            <p:cNvSpPr/>
            <p:nvPr/>
          </p:nvSpPr>
          <p:spPr>
            <a:xfrm>
              <a:off x="5600700" y="3205163"/>
              <a:ext cx="228600" cy="1252537"/>
            </a:xfrm>
            <a:prstGeom prst="rect">
              <a:avLst/>
            </a:prstGeom>
            <a:solidFill>
              <a:srgbClr val="00B0F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6" name="Google Shape;1926;p177"/>
            <p:cNvSpPr/>
            <p:nvPr/>
          </p:nvSpPr>
          <p:spPr>
            <a:xfrm>
              <a:off x="3048000" y="3314700"/>
              <a:ext cx="266700" cy="1028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7" name="Google Shape;1927;p177"/>
            <p:cNvSpPr/>
            <p:nvPr/>
          </p:nvSpPr>
          <p:spPr>
            <a:xfrm>
              <a:off x="5600700" y="3314700"/>
              <a:ext cx="228600" cy="1028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8" name="Google Shape;1928;p177"/>
            <p:cNvSpPr/>
            <p:nvPr/>
          </p:nvSpPr>
          <p:spPr>
            <a:xfrm>
              <a:off x="3048000" y="3657600"/>
              <a:ext cx="4191000" cy="3429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29" name="Google Shape;1929;p177"/>
            <p:cNvSpPr/>
            <p:nvPr/>
          </p:nvSpPr>
          <p:spPr>
            <a:xfrm>
              <a:off x="7010400" y="3786188"/>
              <a:ext cx="228600" cy="762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30" name="Google Shape;1930;p177"/>
            <p:cNvSpPr/>
            <p:nvPr/>
          </p:nvSpPr>
          <p:spPr>
            <a:xfrm>
              <a:off x="3057525" y="3324225"/>
              <a:ext cx="219075" cy="981075"/>
            </a:xfrm>
            <a:prstGeom prst="roundRect">
              <a:avLst>
                <a:gd fmla="val 16667" name="adj"/>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31" name="Google Shape;1931;p177"/>
            <p:cNvSpPr/>
            <p:nvPr/>
          </p:nvSpPr>
          <p:spPr>
            <a:xfrm>
              <a:off x="5600700" y="3314700"/>
              <a:ext cx="228600" cy="990600"/>
            </a:xfrm>
            <a:prstGeom prst="roundRect">
              <a:avLst>
                <a:gd fmla="val 16667" name="adj"/>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32" name="Google Shape;1932;p177"/>
            <p:cNvSpPr/>
            <p:nvPr/>
          </p:nvSpPr>
          <p:spPr>
            <a:xfrm>
              <a:off x="3581400" y="2819400"/>
              <a:ext cx="1866900" cy="266700"/>
            </a:xfrm>
            <a:prstGeom prst="roundRect">
              <a:avLst>
                <a:gd fmla="val 16667" name="adj"/>
              </a:avLst>
            </a:prstGeom>
            <a:solidFill>
              <a:schemeClr val="lt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3" name="Google Shape;1933;p177"/>
            <p:cNvSpPr/>
            <p:nvPr/>
          </p:nvSpPr>
          <p:spPr>
            <a:xfrm>
              <a:off x="3429000" y="2819400"/>
              <a:ext cx="2171700" cy="1524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4" name="Google Shape;1934;p177"/>
            <p:cNvSpPr/>
            <p:nvPr/>
          </p:nvSpPr>
          <p:spPr>
            <a:xfrm>
              <a:off x="3543300" y="4538663"/>
              <a:ext cx="1905000" cy="266700"/>
            </a:xfrm>
            <a:prstGeom prst="roundRect">
              <a:avLst>
                <a:gd fmla="val 16667" name="adj"/>
              </a:avLst>
            </a:prstGeom>
            <a:solidFill>
              <a:schemeClr val="lt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5" name="Google Shape;1935;p177"/>
            <p:cNvSpPr/>
            <p:nvPr/>
          </p:nvSpPr>
          <p:spPr>
            <a:xfrm>
              <a:off x="3429000" y="4648200"/>
              <a:ext cx="2171700" cy="1524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6" name="Google Shape;1936;p177"/>
            <p:cNvSpPr/>
            <p:nvPr/>
          </p:nvSpPr>
          <p:spPr>
            <a:xfrm>
              <a:off x="3581400" y="3138488"/>
              <a:ext cx="1828800" cy="1333500"/>
            </a:xfrm>
            <a:prstGeom prst="roundRect">
              <a:avLst>
                <a:gd fmla="val 16667" name="adj"/>
              </a:avLst>
            </a:prstGeom>
            <a:solidFill>
              <a:srgbClr val="993300"/>
            </a:solidFill>
            <a:ln cap="flat" cmpd="sng" w="25400">
              <a:solidFill>
                <a:srgbClr val="9933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937" name="Google Shape;1937;p177"/>
            <p:cNvCxnSpPr/>
            <p:nvPr/>
          </p:nvCxnSpPr>
          <p:spPr>
            <a:xfrm flipH="1" rot="-5400000">
              <a:off x="3657600" y="3543300"/>
              <a:ext cx="800100" cy="571500"/>
            </a:xfrm>
            <a:prstGeom prst="straightConnector1">
              <a:avLst/>
            </a:prstGeom>
            <a:noFill/>
            <a:ln cap="flat" cmpd="sng" w="9525">
              <a:solidFill>
                <a:schemeClr val="dk1"/>
              </a:solidFill>
              <a:prstDash val="solid"/>
              <a:round/>
              <a:headEnd len="sm" w="sm" type="none"/>
              <a:tailEnd len="sm" w="sm" type="none"/>
            </a:ln>
          </p:spPr>
        </p:cxnSp>
        <p:cxnSp>
          <p:nvCxnSpPr>
            <p:cNvPr id="1938" name="Google Shape;1938;p177"/>
            <p:cNvCxnSpPr/>
            <p:nvPr/>
          </p:nvCxnSpPr>
          <p:spPr>
            <a:xfrm flipH="1" rot="-5400000">
              <a:off x="4038600" y="3657600"/>
              <a:ext cx="723900" cy="495300"/>
            </a:xfrm>
            <a:prstGeom prst="straightConnector1">
              <a:avLst/>
            </a:prstGeom>
            <a:noFill/>
            <a:ln cap="flat" cmpd="sng" w="9525">
              <a:solidFill>
                <a:schemeClr val="dk1"/>
              </a:solidFill>
              <a:prstDash val="solid"/>
              <a:round/>
              <a:headEnd len="sm" w="sm" type="none"/>
              <a:tailEnd len="sm" w="sm" type="none"/>
            </a:ln>
          </p:spPr>
        </p:cxnSp>
        <p:cxnSp>
          <p:nvCxnSpPr>
            <p:cNvPr id="1939" name="Google Shape;1939;p177"/>
            <p:cNvCxnSpPr/>
            <p:nvPr/>
          </p:nvCxnSpPr>
          <p:spPr>
            <a:xfrm flipH="1" rot="-5400000">
              <a:off x="4210050" y="3448050"/>
              <a:ext cx="952500" cy="609600"/>
            </a:xfrm>
            <a:prstGeom prst="straightConnector1">
              <a:avLst/>
            </a:prstGeom>
            <a:noFill/>
            <a:ln cap="flat" cmpd="sng" w="9525">
              <a:solidFill>
                <a:schemeClr val="dk1"/>
              </a:solidFill>
              <a:prstDash val="solid"/>
              <a:round/>
              <a:headEnd len="sm" w="sm" type="none"/>
              <a:tailEnd len="sm" w="sm" type="none"/>
            </a:ln>
          </p:spPr>
        </p:cxnSp>
        <p:cxnSp>
          <p:nvCxnSpPr>
            <p:cNvPr id="1940" name="Google Shape;1940;p177"/>
            <p:cNvCxnSpPr/>
            <p:nvPr/>
          </p:nvCxnSpPr>
          <p:spPr>
            <a:xfrm flipH="1" rot="-5400000">
              <a:off x="4756150" y="3400425"/>
              <a:ext cx="457200" cy="266700"/>
            </a:xfrm>
            <a:prstGeom prst="straightConnector1">
              <a:avLst/>
            </a:prstGeom>
            <a:noFill/>
            <a:ln cap="flat" cmpd="sng" w="9525">
              <a:solidFill>
                <a:schemeClr val="dk1"/>
              </a:solidFill>
              <a:prstDash val="solid"/>
              <a:round/>
              <a:headEnd len="sm" w="sm" type="none"/>
              <a:tailEnd len="sm" w="sm" type="none"/>
            </a:ln>
          </p:spPr>
        </p:cxnSp>
        <p:cxnSp>
          <p:nvCxnSpPr>
            <p:cNvPr id="1941" name="Google Shape;1941;p177"/>
            <p:cNvCxnSpPr/>
            <p:nvPr/>
          </p:nvCxnSpPr>
          <p:spPr>
            <a:xfrm flipH="1" rot="10800000">
              <a:off x="3848100" y="3581400"/>
              <a:ext cx="1333500" cy="800100"/>
            </a:xfrm>
            <a:prstGeom prst="straightConnector1">
              <a:avLst/>
            </a:prstGeom>
            <a:noFill/>
            <a:ln cap="flat" cmpd="sng" w="9525">
              <a:solidFill>
                <a:schemeClr val="dk1"/>
              </a:solidFill>
              <a:prstDash val="solid"/>
              <a:round/>
              <a:headEnd len="sm" w="sm" type="none"/>
              <a:tailEnd len="sm" w="sm" type="none"/>
            </a:ln>
          </p:spPr>
        </p:cxnSp>
        <p:cxnSp>
          <p:nvCxnSpPr>
            <p:cNvPr id="1942" name="Google Shape;1942;p177"/>
            <p:cNvCxnSpPr/>
            <p:nvPr/>
          </p:nvCxnSpPr>
          <p:spPr>
            <a:xfrm flipH="1" rot="10800000">
              <a:off x="3810000" y="3505200"/>
              <a:ext cx="1295400" cy="723900"/>
            </a:xfrm>
            <a:prstGeom prst="straightConnector1">
              <a:avLst/>
            </a:prstGeom>
            <a:noFill/>
            <a:ln cap="flat" cmpd="sng" w="9525">
              <a:solidFill>
                <a:schemeClr val="dk1"/>
              </a:solidFill>
              <a:prstDash val="solid"/>
              <a:round/>
              <a:headEnd len="sm" w="sm" type="none"/>
              <a:tailEnd len="sm" w="sm" type="none"/>
            </a:ln>
          </p:spPr>
        </p:cxnSp>
        <p:cxnSp>
          <p:nvCxnSpPr>
            <p:cNvPr id="1943" name="Google Shape;1943;p177"/>
            <p:cNvCxnSpPr>
              <a:stCxn id="1936" idx="2"/>
            </p:cNvCxnSpPr>
            <p:nvPr/>
          </p:nvCxnSpPr>
          <p:spPr>
            <a:xfrm flipH="1" rot="10800000">
              <a:off x="4495800" y="4076588"/>
              <a:ext cx="685800" cy="395400"/>
            </a:xfrm>
            <a:prstGeom prst="straightConnector1">
              <a:avLst/>
            </a:prstGeom>
            <a:noFill/>
            <a:ln cap="flat" cmpd="sng" w="9525">
              <a:solidFill>
                <a:schemeClr val="dk1"/>
              </a:solidFill>
              <a:prstDash val="solid"/>
              <a:round/>
              <a:headEnd len="sm" w="sm" type="none"/>
              <a:tailEnd len="sm" w="sm" type="none"/>
            </a:ln>
          </p:spPr>
        </p:cxnSp>
        <p:cxnSp>
          <p:nvCxnSpPr>
            <p:cNvPr id="1944" name="Google Shape;1944;p177"/>
            <p:cNvCxnSpPr/>
            <p:nvPr/>
          </p:nvCxnSpPr>
          <p:spPr>
            <a:xfrm flipH="1" rot="10800000">
              <a:off x="4267200" y="3848100"/>
              <a:ext cx="952500" cy="533400"/>
            </a:xfrm>
            <a:prstGeom prst="straightConnector1">
              <a:avLst/>
            </a:prstGeom>
            <a:noFill/>
            <a:ln cap="flat" cmpd="sng" w="9525">
              <a:solidFill>
                <a:schemeClr val="dk1"/>
              </a:solidFill>
              <a:prstDash val="solid"/>
              <a:round/>
              <a:headEnd len="sm" w="sm" type="none"/>
              <a:tailEnd len="sm" w="sm" type="none"/>
            </a:ln>
          </p:spPr>
        </p:cxnSp>
        <p:cxnSp>
          <p:nvCxnSpPr>
            <p:cNvPr id="1945" name="Google Shape;1945;p177"/>
            <p:cNvCxnSpPr/>
            <p:nvPr/>
          </p:nvCxnSpPr>
          <p:spPr>
            <a:xfrm flipH="1" rot="10800000">
              <a:off x="3771900" y="3314700"/>
              <a:ext cx="1257300" cy="647700"/>
            </a:xfrm>
            <a:prstGeom prst="straightConnector1">
              <a:avLst/>
            </a:prstGeom>
            <a:noFill/>
            <a:ln cap="flat" cmpd="sng" w="9525">
              <a:solidFill>
                <a:schemeClr val="dk1"/>
              </a:solidFill>
              <a:prstDash val="solid"/>
              <a:round/>
              <a:headEnd len="sm" w="sm" type="none"/>
              <a:tailEnd len="sm" w="sm" type="none"/>
            </a:ln>
          </p:spPr>
        </p:cxnSp>
        <p:cxnSp>
          <p:nvCxnSpPr>
            <p:cNvPr id="1946" name="Google Shape;1946;p177"/>
            <p:cNvCxnSpPr/>
            <p:nvPr/>
          </p:nvCxnSpPr>
          <p:spPr>
            <a:xfrm flipH="1" rot="10800000">
              <a:off x="3771900" y="3276600"/>
              <a:ext cx="800100" cy="381000"/>
            </a:xfrm>
            <a:prstGeom prst="straightConnector1">
              <a:avLst/>
            </a:prstGeom>
            <a:noFill/>
            <a:ln cap="flat" cmpd="sng" w="9525">
              <a:solidFill>
                <a:schemeClr val="dk1"/>
              </a:solidFill>
              <a:prstDash val="solid"/>
              <a:round/>
              <a:headEnd len="sm" w="sm" type="none"/>
              <a:tailEnd len="sm" w="sm" type="none"/>
            </a:ln>
          </p:spPr>
        </p:cxnSp>
        <p:sp>
          <p:nvSpPr>
            <p:cNvPr id="1947" name="Google Shape;1947;p177"/>
            <p:cNvSpPr/>
            <p:nvPr/>
          </p:nvSpPr>
          <p:spPr>
            <a:xfrm>
              <a:off x="2971800" y="4876800"/>
              <a:ext cx="762000" cy="228600"/>
            </a:xfrm>
            <a:prstGeom prst="rect">
              <a:avLst/>
            </a:prstGeom>
            <a:solidFill>
              <a:srgbClr val="00B0F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8" name="Google Shape;1948;p177"/>
            <p:cNvSpPr/>
            <p:nvPr/>
          </p:nvSpPr>
          <p:spPr>
            <a:xfrm>
              <a:off x="5105400" y="4876800"/>
              <a:ext cx="800100" cy="228600"/>
            </a:xfrm>
            <a:prstGeom prst="rect">
              <a:avLst/>
            </a:prstGeom>
            <a:solidFill>
              <a:srgbClr val="00B0F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9" name="Google Shape;1949;p177"/>
            <p:cNvSpPr/>
            <p:nvPr/>
          </p:nvSpPr>
          <p:spPr>
            <a:xfrm rot="10800000">
              <a:off x="6515100" y="3429000"/>
              <a:ext cx="304800" cy="731838"/>
            </a:xfrm>
            <a:prstGeom prst="curvedUpArrow">
              <a:avLst>
                <a:gd fmla="val 25000" name="adj1"/>
                <a:gd fmla="val 50000" name="adj2"/>
                <a:gd fmla="val 25000" name="adj3"/>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50" name="Google Shape;1950;p177"/>
            <p:cNvSpPr/>
            <p:nvPr/>
          </p:nvSpPr>
          <p:spPr>
            <a:xfrm>
              <a:off x="6629400" y="3657600"/>
              <a:ext cx="647700" cy="3429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51" name="Google Shape;1951;p177"/>
            <p:cNvSpPr/>
            <p:nvPr/>
          </p:nvSpPr>
          <p:spPr>
            <a:xfrm>
              <a:off x="7010400" y="3810000"/>
              <a:ext cx="266700" cy="46038"/>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52" name="Google Shape;1952;p177"/>
            <p:cNvSpPr txBox="1"/>
            <p:nvPr/>
          </p:nvSpPr>
          <p:spPr>
            <a:xfrm>
              <a:off x="1638300" y="5334000"/>
              <a:ext cx="6858000" cy="7630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u="sng">
                  <a:solidFill>
                    <a:schemeClr val="dk1"/>
                  </a:solidFill>
                  <a:latin typeface="Arial Black"/>
                  <a:ea typeface="Arial Black"/>
                  <a:cs typeface="Arial Black"/>
                  <a:sym typeface="Arial Black"/>
                </a:rPr>
                <a:t>Horse Power x Constant</a:t>
              </a:r>
              <a:r>
                <a:rPr lang="en-US" sz="2400">
                  <a:solidFill>
                    <a:schemeClr val="dk1"/>
                  </a:solidFill>
                  <a:latin typeface="Arial Black"/>
                  <a:ea typeface="Arial Black"/>
                  <a:cs typeface="Arial Black"/>
                  <a:sym typeface="Arial Black"/>
                </a:rPr>
                <a:t>  = Torque</a:t>
              </a:r>
              <a:endParaRPr sz="2400" u="sng">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2400">
                  <a:solidFill>
                    <a:schemeClr val="dk1"/>
                  </a:solidFill>
                  <a:latin typeface="Arial Black"/>
                  <a:ea typeface="Arial Black"/>
                  <a:cs typeface="Arial Black"/>
                  <a:sym typeface="Arial Black"/>
                </a:rPr>
                <a:t>                Rpm</a:t>
              </a:r>
              <a:endParaRPr/>
            </a:p>
          </p:txBody>
        </p:sp>
      </p:grpSp>
      <p:sp>
        <p:nvSpPr>
          <p:cNvPr id="1953" name="Google Shape;1953;p17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7" name="Shape 1957"/>
        <p:cNvGrpSpPr/>
        <p:nvPr/>
      </p:nvGrpSpPr>
      <p:grpSpPr>
        <a:xfrm>
          <a:off x="0" y="0"/>
          <a:ext cx="0" cy="0"/>
          <a:chOff x="0" y="0"/>
          <a:chExt cx="0" cy="0"/>
        </a:xfrm>
      </p:grpSpPr>
      <p:sp>
        <p:nvSpPr>
          <p:cNvPr id="1958" name="Google Shape;1958;p178"/>
          <p:cNvSpPr txBox="1"/>
          <p:nvPr>
            <p:ph type="title"/>
          </p:nvPr>
        </p:nvSpPr>
        <p:spPr>
          <a:xfrm>
            <a:off x="457200" y="7009"/>
            <a:ext cx="8229600" cy="61746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Calculating Horse Power</a:t>
            </a:r>
            <a:endParaRPr/>
          </a:p>
        </p:txBody>
      </p:sp>
      <p:sp>
        <p:nvSpPr>
          <p:cNvPr id="1959" name="Google Shape;1959;p17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chemeClr val="dk1"/>
              </a:buClr>
              <a:buSzPct val="100000"/>
              <a:buChar char="•"/>
            </a:pPr>
            <a:r>
              <a:rPr lang="en-US">
                <a:latin typeface="Arial Black"/>
                <a:ea typeface="Arial Black"/>
                <a:cs typeface="Arial Black"/>
                <a:sym typeface="Arial Black"/>
              </a:rPr>
              <a:t>Formulas:</a:t>
            </a:r>
            <a:endParaRPr/>
          </a:p>
          <a:p>
            <a:pPr indent="-185420" lvl="0" marL="342900" rtl="0" algn="l">
              <a:spcBef>
                <a:spcPts val="496"/>
              </a:spcBef>
              <a:spcAft>
                <a:spcPts val="0"/>
              </a:spcAft>
              <a:buClr>
                <a:schemeClr val="dk1"/>
              </a:buClr>
              <a:buSzPct val="100000"/>
              <a:buNone/>
            </a:pPr>
            <a:r>
              <a:t/>
            </a:r>
            <a:endParaRPr>
              <a:latin typeface="Arial Black"/>
              <a:ea typeface="Arial Black"/>
              <a:cs typeface="Arial Black"/>
              <a:sym typeface="Arial Black"/>
            </a:endParaRPr>
          </a:p>
          <a:p>
            <a:pPr indent="-342900" lvl="0" marL="342900" rtl="0" algn="l">
              <a:spcBef>
                <a:spcPts val="496"/>
              </a:spcBef>
              <a:spcAft>
                <a:spcPts val="0"/>
              </a:spcAft>
              <a:buClr>
                <a:schemeClr val="dk1"/>
              </a:buClr>
              <a:buSzPct val="100000"/>
              <a:buChar char="•"/>
            </a:pPr>
            <a:r>
              <a:rPr lang="en-US">
                <a:latin typeface="Arial Black"/>
                <a:ea typeface="Arial Black"/>
                <a:cs typeface="Arial Black"/>
                <a:sym typeface="Arial Black"/>
              </a:rPr>
              <a:t>HP =  Ft. Lbs:     </a:t>
            </a:r>
            <a:r>
              <a:rPr lang="en-US" u="sng">
                <a:latin typeface="Arial Black"/>
                <a:ea typeface="Arial Black"/>
                <a:cs typeface="Arial Black"/>
                <a:sym typeface="Arial Black"/>
              </a:rPr>
              <a:t>Ft. Lb. Torque  x  Rpm</a:t>
            </a:r>
            <a:endParaRPr/>
          </a:p>
          <a:p>
            <a:pPr indent="-342900" lvl="0" marL="342900" rtl="0" algn="l">
              <a:spcBef>
                <a:spcPts val="496"/>
              </a:spcBef>
              <a:spcAft>
                <a:spcPts val="0"/>
              </a:spcAft>
              <a:buClr>
                <a:schemeClr val="dk1"/>
              </a:buClr>
              <a:buSzPct val="100000"/>
              <a:buChar char="•"/>
            </a:pPr>
            <a:r>
              <a:rPr lang="en-US">
                <a:latin typeface="Arial Black"/>
                <a:ea typeface="Arial Black"/>
                <a:cs typeface="Arial Black"/>
                <a:sym typeface="Arial Black"/>
              </a:rPr>
              <a:t>                                    5252</a:t>
            </a:r>
            <a:endParaRPr/>
          </a:p>
          <a:p>
            <a:pPr indent="-185420" lvl="0" marL="342900" rtl="0" algn="l">
              <a:spcBef>
                <a:spcPts val="496"/>
              </a:spcBef>
              <a:spcAft>
                <a:spcPts val="0"/>
              </a:spcAft>
              <a:buClr>
                <a:schemeClr val="dk1"/>
              </a:buClr>
              <a:buSzPct val="100000"/>
              <a:buNone/>
            </a:pPr>
            <a:r>
              <a:t/>
            </a:r>
            <a:endParaRPr>
              <a:latin typeface="Arial Black"/>
              <a:ea typeface="Arial Black"/>
              <a:cs typeface="Arial Black"/>
              <a:sym typeface="Arial Black"/>
            </a:endParaRPr>
          </a:p>
          <a:p>
            <a:pPr indent="-342900" lvl="0" marL="342900" rtl="0" algn="l">
              <a:spcBef>
                <a:spcPts val="496"/>
              </a:spcBef>
              <a:spcAft>
                <a:spcPts val="0"/>
              </a:spcAft>
              <a:buClr>
                <a:schemeClr val="dk1"/>
              </a:buClr>
              <a:buSzPct val="100000"/>
              <a:buChar char="•"/>
            </a:pPr>
            <a:r>
              <a:rPr lang="en-US">
                <a:latin typeface="Arial Black"/>
                <a:ea typeface="Arial Black"/>
                <a:cs typeface="Arial Black"/>
                <a:sym typeface="Arial Black"/>
              </a:rPr>
              <a:t>HP = Inch Lbs:   </a:t>
            </a:r>
            <a:r>
              <a:rPr lang="en-US" u="sng">
                <a:latin typeface="Arial Black"/>
                <a:ea typeface="Arial Black"/>
                <a:cs typeface="Arial Black"/>
                <a:sym typeface="Arial Black"/>
              </a:rPr>
              <a:t>In. Lb. Torque  x  Rpm</a:t>
            </a:r>
            <a:endParaRPr/>
          </a:p>
          <a:p>
            <a:pPr indent="-342900" lvl="0" marL="342900" rtl="0" algn="l">
              <a:spcBef>
                <a:spcPts val="496"/>
              </a:spcBef>
              <a:spcAft>
                <a:spcPts val="0"/>
              </a:spcAft>
              <a:buClr>
                <a:schemeClr val="dk1"/>
              </a:buClr>
              <a:buSzPct val="100000"/>
              <a:buChar char="•"/>
            </a:pPr>
            <a:r>
              <a:rPr lang="en-US">
                <a:latin typeface="Arial Black"/>
                <a:ea typeface="Arial Black"/>
                <a:cs typeface="Arial Black"/>
                <a:sym typeface="Arial Black"/>
              </a:rPr>
              <a:t>                                    63000</a:t>
            </a:r>
            <a:endParaRPr/>
          </a:p>
          <a:p>
            <a:pPr indent="-185420" lvl="0" marL="342900" rtl="0" algn="l">
              <a:spcBef>
                <a:spcPts val="496"/>
              </a:spcBef>
              <a:spcAft>
                <a:spcPts val="0"/>
              </a:spcAft>
              <a:buClr>
                <a:schemeClr val="dk1"/>
              </a:buClr>
              <a:buSzPct val="100000"/>
              <a:buNone/>
            </a:pPr>
            <a:r>
              <a:t/>
            </a:r>
            <a:endParaRPr>
              <a:latin typeface="Arial Black"/>
              <a:ea typeface="Arial Black"/>
              <a:cs typeface="Arial Black"/>
              <a:sym typeface="Arial Black"/>
            </a:endParaRPr>
          </a:p>
          <a:p>
            <a:pPr indent="-342900" lvl="0" marL="342900" rtl="0" algn="l">
              <a:spcBef>
                <a:spcPts val="496"/>
              </a:spcBef>
              <a:spcAft>
                <a:spcPts val="0"/>
              </a:spcAft>
              <a:buClr>
                <a:schemeClr val="dk1"/>
              </a:buClr>
              <a:buSzPct val="100000"/>
              <a:buChar char="•"/>
            </a:pPr>
            <a:r>
              <a:rPr lang="en-US">
                <a:latin typeface="Arial Black"/>
                <a:ea typeface="Arial Black"/>
                <a:cs typeface="Arial Black"/>
                <a:sym typeface="Arial Black"/>
              </a:rPr>
              <a:t>Rule of Thumb:  A 1 HP motor @ 1800 RPM</a:t>
            </a:r>
            <a:endParaRPr/>
          </a:p>
          <a:p>
            <a:pPr indent="-342900" lvl="0" marL="342900" rtl="0" algn="l">
              <a:spcBef>
                <a:spcPts val="496"/>
              </a:spcBef>
              <a:spcAft>
                <a:spcPts val="0"/>
              </a:spcAft>
              <a:buClr>
                <a:schemeClr val="dk1"/>
              </a:buClr>
              <a:buSzPct val="100000"/>
              <a:buChar char="•"/>
            </a:pPr>
            <a:r>
              <a:rPr lang="en-US">
                <a:latin typeface="Arial Black"/>
                <a:ea typeface="Arial Black"/>
                <a:cs typeface="Arial Black"/>
                <a:sym typeface="Arial Black"/>
              </a:rPr>
              <a:t>                           generates 3 Ft. Lb. Torque.</a:t>
            </a:r>
            <a:endParaRPr/>
          </a:p>
        </p:txBody>
      </p:sp>
      <p:sp>
        <p:nvSpPr>
          <p:cNvPr id="1960" name="Google Shape;1960;p17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5" name="Shape 1965"/>
        <p:cNvGrpSpPr/>
        <p:nvPr/>
      </p:nvGrpSpPr>
      <p:grpSpPr>
        <a:xfrm>
          <a:off x="0" y="0"/>
          <a:ext cx="0" cy="0"/>
          <a:chOff x="0" y="0"/>
          <a:chExt cx="0" cy="0"/>
        </a:xfrm>
      </p:grpSpPr>
      <p:sp>
        <p:nvSpPr>
          <p:cNvPr id="1966" name="Google Shape;1966;p179"/>
          <p:cNvSpPr txBox="1"/>
          <p:nvPr>
            <p:ph type="title"/>
          </p:nvPr>
        </p:nvSpPr>
        <p:spPr>
          <a:xfrm>
            <a:off x="-11344" y="-11469"/>
            <a:ext cx="9215653" cy="78450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Twisting Force</a:t>
            </a:r>
            <a:endParaRPr sz="4000"/>
          </a:p>
        </p:txBody>
      </p:sp>
      <p:grpSp>
        <p:nvGrpSpPr>
          <p:cNvPr id="1967" name="Google Shape;1967;p179"/>
          <p:cNvGrpSpPr/>
          <p:nvPr/>
        </p:nvGrpSpPr>
        <p:grpSpPr>
          <a:xfrm>
            <a:off x="1566121" y="2408890"/>
            <a:ext cx="6569075" cy="2625658"/>
            <a:chOff x="1028700" y="2209800"/>
            <a:chExt cx="7918450" cy="3581400"/>
          </a:xfrm>
        </p:grpSpPr>
        <p:sp>
          <p:nvSpPr>
            <p:cNvPr id="1968" name="Google Shape;1968;p179"/>
            <p:cNvSpPr/>
            <p:nvPr/>
          </p:nvSpPr>
          <p:spPr>
            <a:xfrm>
              <a:off x="2971800" y="2209800"/>
              <a:ext cx="914400" cy="914400"/>
            </a:xfrm>
            <a:prstGeom prst="ellipse">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69" name="Google Shape;1969;p179"/>
            <p:cNvSpPr/>
            <p:nvPr/>
          </p:nvSpPr>
          <p:spPr>
            <a:xfrm>
              <a:off x="1028700" y="4076700"/>
              <a:ext cx="914400" cy="914400"/>
            </a:xfrm>
            <a:prstGeom prst="ellipse">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70" name="Google Shape;1970;p179"/>
            <p:cNvSpPr/>
            <p:nvPr/>
          </p:nvSpPr>
          <p:spPr>
            <a:xfrm>
              <a:off x="1395413" y="4076700"/>
              <a:ext cx="190500" cy="1905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71" name="Google Shape;1971;p179"/>
            <p:cNvSpPr/>
            <p:nvPr/>
          </p:nvSpPr>
          <p:spPr>
            <a:xfrm>
              <a:off x="3338513" y="2219325"/>
              <a:ext cx="190500" cy="190500"/>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972" name="Google Shape;1972;p179"/>
            <p:cNvCxnSpPr/>
            <p:nvPr/>
          </p:nvCxnSpPr>
          <p:spPr>
            <a:xfrm>
              <a:off x="3429000" y="2667000"/>
              <a:ext cx="1257300" cy="1588"/>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1973" name="Google Shape;1973;p179"/>
            <p:cNvCxnSpPr/>
            <p:nvPr/>
          </p:nvCxnSpPr>
          <p:spPr>
            <a:xfrm rot="5400000">
              <a:off x="4381501" y="2971800"/>
              <a:ext cx="609600" cy="3175"/>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974" name="Google Shape;1974;p179"/>
            <p:cNvSpPr/>
            <p:nvPr/>
          </p:nvSpPr>
          <p:spPr>
            <a:xfrm>
              <a:off x="4305300" y="3314700"/>
              <a:ext cx="723900" cy="495300"/>
            </a:xfrm>
            <a:prstGeom prst="rect">
              <a:avLst/>
            </a:prstGeom>
            <a:solidFill>
              <a:srgbClr val="FBFAF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FF0000"/>
                  </a:solidFill>
                  <a:latin typeface="Calibri"/>
                  <a:ea typeface="Calibri"/>
                  <a:cs typeface="Calibri"/>
                  <a:sym typeface="Calibri"/>
                </a:rPr>
                <a:t>1 lb</a:t>
              </a:r>
              <a:endParaRPr/>
            </a:p>
          </p:txBody>
        </p:sp>
        <p:sp>
          <p:nvSpPr>
            <p:cNvPr id="1975" name="Google Shape;1975;p179"/>
            <p:cNvSpPr txBox="1"/>
            <p:nvPr/>
          </p:nvSpPr>
          <p:spPr>
            <a:xfrm>
              <a:off x="3962400" y="2781300"/>
              <a:ext cx="533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1”</a:t>
              </a:r>
              <a:endParaRPr/>
            </a:p>
          </p:txBody>
        </p:sp>
        <p:cxnSp>
          <p:nvCxnSpPr>
            <p:cNvPr id="1976" name="Google Shape;1976;p179"/>
            <p:cNvCxnSpPr/>
            <p:nvPr/>
          </p:nvCxnSpPr>
          <p:spPr>
            <a:xfrm>
              <a:off x="1485900" y="4572000"/>
              <a:ext cx="6134100" cy="1588"/>
            </a:xfrm>
            <a:prstGeom prst="straightConnector1">
              <a:avLst/>
            </a:prstGeom>
            <a:noFill/>
            <a:ln cap="flat" cmpd="sng" w="38100">
              <a:solidFill>
                <a:schemeClr val="dk1"/>
              </a:solidFill>
              <a:prstDash val="solid"/>
              <a:round/>
              <a:headEnd len="sm" w="sm" type="none"/>
              <a:tailEnd len="sm" w="sm" type="none"/>
            </a:ln>
            <a:effectLst>
              <a:outerShdw blurRad="40000" rotWithShape="0" dir="5400000" dist="23000">
                <a:srgbClr val="000000">
                  <a:alpha val="34901"/>
                </a:srgbClr>
              </a:outerShdw>
            </a:effectLst>
          </p:spPr>
        </p:cxnSp>
        <p:cxnSp>
          <p:nvCxnSpPr>
            <p:cNvPr id="1977" name="Google Shape;1977;p179"/>
            <p:cNvCxnSpPr/>
            <p:nvPr/>
          </p:nvCxnSpPr>
          <p:spPr>
            <a:xfrm rot="5400000">
              <a:off x="7258050" y="4905375"/>
              <a:ext cx="685800" cy="19050"/>
            </a:xfrm>
            <a:prstGeom prst="straightConnector1">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cxnSp>
        <p:sp>
          <p:nvSpPr>
            <p:cNvPr id="1978" name="Google Shape;1978;p179"/>
            <p:cNvSpPr/>
            <p:nvPr/>
          </p:nvSpPr>
          <p:spPr>
            <a:xfrm>
              <a:off x="7200900" y="5257800"/>
              <a:ext cx="762000" cy="533400"/>
            </a:xfrm>
            <a:prstGeom prst="rect">
              <a:avLst/>
            </a:prstGeom>
            <a:solidFill>
              <a:srgbClr val="FBFAF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0000"/>
                  </a:solidFill>
                  <a:latin typeface="Calibri"/>
                  <a:ea typeface="Calibri"/>
                  <a:cs typeface="Calibri"/>
                  <a:sym typeface="Calibri"/>
                </a:rPr>
                <a:t>1 lb</a:t>
              </a:r>
              <a:endParaRPr/>
            </a:p>
          </p:txBody>
        </p:sp>
        <p:sp>
          <p:nvSpPr>
            <p:cNvPr id="1979" name="Google Shape;1979;p179"/>
            <p:cNvSpPr txBox="1"/>
            <p:nvPr/>
          </p:nvSpPr>
          <p:spPr>
            <a:xfrm>
              <a:off x="3771900" y="4686300"/>
              <a:ext cx="169386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12” or 1 ft.</a:t>
              </a:r>
              <a:endParaRPr/>
            </a:p>
          </p:txBody>
        </p:sp>
        <p:cxnSp>
          <p:nvCxnSpPr>
            <p:cNvPr id="1980" name="Google Shape;1980;p179"/>
            <p:cNvCxnSpPr/>
            <p:nvPr/>
          </p:nvCxnSpPr>
          <p:spPr>
            <a:xfrm rot="5400000">
              <a:off x="3314701" y="2894012"/>
              <a:ext cx="304800" cy="3175"/>
            </a:xfrm>
            <a:prstGeom prst="straightConnector1">
              <a:avLst/>
            </a:prstGeom>
            <a:noFill/>
            <a:ln cap="flat" cmpd="sng" w="9525">
              <a:solidFill>
                <a:schemeClr val="dk1"/>
              </a:solidFill>
              <a:prstDash val="solid"/>
              <a:round/>
              <a:headEnd len="sm" w="sm" type="none"/>
              <a:tailEnd len="sm" w="sm" type="none"/>
            </a:ln>
          </p:spPr>
        </p:cxnSp>
        <p:cxnSp>
          <p:nvCxnSpPr>
            <p:cNvPr id="1981" name="Google Shape;1981;p179"/>
            <p:cNvCxnSpPr>
              <a:stCxn id="1975" idx="1"/>
            </p:cNvCxnSpPr>
            <p:nvPr/>
          </p:nvCxnSpPr>
          <p:spPr>
            <a:xfrm flipH="1">
              <a:off x="3467100" y="2965966"/>
              <a:ext cx="495300" cy="5700"/>
            </a:xfrm>
            <a:prstGeom prst="straightConnector1">
              <a:avLst/>
            </a:prstGeom>
            <a:noFill/>
            <a:ln cap="flat" cmpd="sng" w="9525">
              <a:solidFill>
                <a:schemeClr val="dk1"/>
              </a:solidFill>
              <a:prstDash val="solid"/>
              <a:round/>
              <a:headEnd len="sm" w="sm" type="none"/>
              <a:tailEnd len="med" w="med" type="stealth"/>
            </a:ln>
          </p:spPr>
        </p:cxnSp>
        <p:cxnSp>
          <p:nvCxnSpPr>
            <p:cNvPr id="1982" name="Google Shape;1982;p179"/>
            <p:cNvCxnSpPr/>
            <p:nvPr/>
          </p:nvCxnSpPr>
          <p:spPr>
            <a:xfrm>
              <a:off x="4343400" y="2962275"/>
              <a:ext cx="342900" cy="1588"/>
            </a:xfrm>
            <a:prstGeom prst="straightConnector1">
              <a:avLst/>
            </a:prstGeom>
            <a:noFill/>
            <a:ln cap="flat" cmpd="sng" w="9525">
              <a:solidFill>
                <a:schemeClr val="dk1"/>
              </a:solidFill>
              <a:prstDash val="solid"/>
              <a:round/>
              <a:headEnd len="sm" w="sm" type="none"/>
              <a:tailEnd len="med" w="med" type="stealth"/>
            </a:ln>
          </p:spPr>
        </p:cxnSp>
        <p:cxnSp>
          <p:nvCxnSpPr>
            <p:cNvPr id="1983" name="Google Shape;1983;p179"/>
            <p:cNvCxnSpPr/>
            <p:nvPr/>
          </p:nvCxnSpPr>
          <p:spPr>
            <a:xfrm rot="10800000">
              <a:off x="1485900" y="4876800"/>
              <a:ext cx="2171700" cy="1588"/>
            </a:xfrm>
            <a:prstGeom prst="straightConnector1">
              <a:avLst/>
            </a:prstGeom>
            <a:noFill/>
            <a:ln cap="flat" cmpd="sng" w="9525">
              <a:solidFill>
                <a:schemeClr val="dk1"/>
              </a:solidFill>
              <a:prstDash val="solid"/>
              <a:round/>
              <a:headEnd len="sm" w="sm" type="none"/>
              <a:tailEnd len="med" w="med" type="stealth"/>
            </a:ln>
          </p:spPr>
        </p:cxnSp>
        <p:cxnSp>
          <p:nvCxnSpPr>
            <p:cNvPr id="1984" name="Google Shape;1984;p179"/>
            <p:cNvCxnSpPr/>
            <p:nvPr/>
          </p:nvCxnSpPr>
          <p:spPr>
            <a:xfrm>
              <a:off x="5029200" y="4876800"/>
              <a:ext cx="2552700" cy="1588"/>
            </a:xfrm>
            <a:prstGeom prst="straightConnector1">
              <a:avLst/>
            </a:prstGeom>
            <a:noFill/>
            <a:ln cap="flat" cmpd="sng" w="9525">
              <a:solidFill>
                <a:schemeClr val="dk1"/>
              </a:solidFill>
              <a:prstDash val="solid"/>
              <a:round/>
              <a:headEnd len="sm" w="sm" type="none"/>
              <a:tailEnd len="med" w="med" type="stealth"/>
            </a:ln>
          </p:spPr>
        </p:cxnSp>
        <p:cxnSp>
          <p:nvCxnSpPr>
            <p:cNvPr id="1985" name="Google Shape;1985;p179"/>
            <p:cNvCxnSpPr>
              <a:endCxn id="1969" idx="4"/>
            </p:cNvCxnSpPr>
            <p:nvPr/>
          </p:nvCxnSpPr>
          <p:spPr>
            <a:xfrm flipH="1">
              <a:off x="1485900" y="4686300"/>
              <a:ext cx="3300" cy="304800"/>
            </a:xfrm>
            <a:prstGeom prst="straightConnector1">
              <a:avLst/>
            </a:prstGeom>
            <a:noFill/>
            <a:ln cap="flat" cmpd="sng" w="9525">
              <a:solidFill>
                <a:schemeClr val="dk1"/>
              </a:solidFill>
              <a:prstDash val="solid"/>
              <a:round/>
              <a:headEnd len="sm" w="sm" type="none"/>
              <a:tailEnd len="sm" w="sm" type="none"/>
            </a:ln>
          </p:spPr>
        </p:cxnSp>
        <p:sp>
          <p:nvSpPr>
            <p:cNvPr id="1986" name="Google Shape;1986;p179"/>
            <p:cNvSpPr txBox="1"/>
            <p:nvPr/>
          </p:nvSpPr>
          <p:spPr>
            <a:xfrm>
              <a:off x="5638800" y="2933700"/>
              <a:ext cx="153074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Black"/>
                  <a:ea typeface="Arial Black"/>
                  <a:cs typeface="Arial Black"/>
                  <a:sym typeface="Arial Black"/>
                </a:rPr>
                <a:t>Inch Lb.</a:t>
              </a:r>
              <a:endParaRPr/>
            </a:p>
          </p:txBody>
        </p:sp>
        <p:sp>
          <p:nvSpPr>
            <p:cNvPr id="1987" name="Google Shape;1987;p179"/>
            <p:cNvSpPr txBox="1"/>
            <p:nvPr/>
          </p:nvSpPr>
          <p:spPr>
            <a:xfrm>
              <a:off x="2667000" y="5219700"/>
              <a:ext cx="628015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Black"/>
                  <a:ea typeface="Arial Black"/>
                  <a:cs typeface="Arial Black"/>
                  <a:sym typeface="Arial Black"/>
                </a:rPr>
                <a:t>          Foot Lb.</a:t>
              </a:r>
              <a:endParaRPr/>
            </a:p>
          </p:txBody>
        </p:sp>
      </p:grpSp>
      <p:sp>
        <p:nvSpPr>
          <p:cNvPr id="1988" name="Google Shape;1988;p179"/>
          <p:cNvSpPr txBox="1"/>
          <p:nvPr/>
        </p:nvSpPr>
        <p:spPr>
          <a:xfrm>
            <a:off x="3460792" y="1439804"/>
            <a:ext cx="1710348" cy="56356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Torque</a:t>
            </a:r>
            <a:endParaRPr sz="4000">
              <a:solidFill>
                <a:schemeClr val="dk1"/>
              </a:solidFill>
              <a:latin typeface="Calibri"/>
              <a:ea typeface="Calibri"/>
              <a:cs typeface="Calibri"/>
              <a:sym typeface="Calibri"/>
            </a:endParaRPr>
          </a:p>
        </p:txBody>
      </p:sp>
      <p:sp>
        <p:nvSpPr>
          <p:cNvPr id="1989" name="Google Shape;1989;p17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4" name="Shape 1994"/>
        <p:cNvGrpSpPr/>
        <p:nvPr/>
      </p:nvGrpSpPr>
      <p:grpSpPr>
        <a:xfrm>
          <a:off x="0" y="0"/>
          <a:ext cx="0" cy="0"/>
          <a:chOff x="0" y="0"/>
          <a:chExt cx="0" cy="0"/>
        </a:xfrm>
      </p:grpSpPr>
      <p:sp>
        <p:nvSpPr>
          <p:cNvPr id="1995" name="Google Shape;1995;p180"/>
          <p:cNvSpPr txBox="1"/>
          <p:nvPr>
            <p:ph type="title"/>
          </p:nvPr>
        </p:nvSpPr>
        <p:spPr>
          <a:xfrm>
            <a:off x="521677" y="87604"/>
            <a:ext cx="8229600" cy="5635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Gear Rotation &amp; Ratios</a:t>
            </a:r>
            <a:endParaRPr/>
          </a:p>
        </p:txBody>
      </p:sp>
      <p:sp>
        <p:nvSpPr>
          <p:cNvPr id="1996" name="Google Shape;1996;p180"/>
          <p:cNvSpPr txBox="1"/>
          <p:nvPr>
            <p:ph idx="1" type="body"/>
          </p:nvPr>
        </p:nvSpPr>
        <p:spPr>
          <a:xfrm>
            <a:off x="184677" y="768294"/>
            <a:ext cx="6171517" cy="1743207"/>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Char char="•"/>
            </a:pPr>
            <a:r>
              <a:rPr lang="en-US" sz="2000"/>
              <a:t>The direction is dependent on the driver and the driven gear and the number of gears</a:t>
            </a:r>
            <a:endParaRPr/>
          </a:p>
          <a:p>
            <a:pPr indent="-342900" lvl="0" marL="342900" rtl="0" algn="l">
              <a:spcBef>
                <a:spcPts val="400"/>
              </a:spcBef>
              <a:spcAft>
                <a:spcPts val="0"/>
              </a:spcAft>
              <a:buClr>
                <a:schemeClr val="dk1"/>
              </a:buClr>
              <a:buSzPts val="2000"/>
              <a:buChar char="•"/>
            </a:pPr>
            <a:r>
              <a:rPr lang="en-US" sz="2000"/>
              <a:t>Gears with equal diameters rotate at the same speed</a:t>
            </a:r>
            <a:endParaRPr/>
          </a:p>
          <a:p>
            <a:pPr indent="-342900" lvl="0" marL="342900" rtl="0" algn="l">
              <a:spcBef>
                <a:spcPts val="400"/>
              </a:spcBef>
              <a:spcAft>
                <a:spcPts val="0"/>
              </a:spcAft>
              <a:buClr>
                <a:schemeClr val="dk1"/>
              </a:buClr>
              <a:buSzPts val="2000"/>
              <a:buChar char="•"/>
            </a:pPr>
            <a:r>
              <a:rPr lang="en-US" sz="2000"/>
              <a:t>The ratio is dependent on the number of teeth</a:t>
            </a:r>
            <a:endParaRPr/>
          </a:p>
          <a:p>
            <a:pPr indent="-215900" lvl="0" marL="342900" rtl="0" algn="l">
              <a:spcBef>
                <a:spcPts val="400"/>
              </a:spcBef>
              <a:spcAft>
                <a:spcPts val="0"/>
              </a:spcAft>
              <a:buClr>
                <a:schemeClr val="dk1"/>
              </a:buClr>
              <a:buSzPts val="2000"/>
              <a:buNone/>
            </a:pPr>
            <a:r>
              <a:t/>
            </a:r>
            <a:endParaRPr sz="2000"/>
          </a:p>
        </p:txBody>
      </p:sp>
      <p:pic>
        <p:nvPicPr>
          <p:cNvPr id="1997" name="Google Shape;1997;p180"/>
          <p:cNvPicPr preferRelativeResize="0"/>
          <p:nvPr/>
        </p:nvPicPr>
        <p:blipFill rotWithShape="1">
          <a:blip r:embed="rId3">
            <a:alphaModFix/>
          </a:blip>
          <a:srcRect b="0" l="0" r="0" t="0"/>
          <a:stretch/>
        </p:blipFill>
        <p:spPr>
          <a:xfrm>
            <a:off x="6553200" y="687732"/>
            <a:ext cx="2324100" cy="4260850"/>
          </a:xfrm>
          <a:prstGeom prst="rect">
            <a:avLst/>
          </a:prstGeom>
          <a:noFill/>
          <a:ln>
            <a:noFill/>
          </a:ln>
        </p:spPr>
      </p:pic>
      <p:sp>
        <p:nvSpPr>
          <p:cNvPr id="1998" name="Google Shape;1998;p180"/>
          <p:cNvSpPr txBox="1"/>
          <p:nvPr/>
        </p:nvSpPr>
        <p:spPr>
          <a:xfrm>
            <a:off x="149606" y="3003400"/>
            <a:ext cx="5943600" cy="2743200"/>
          </a:xfrm>
          <a:prstGeom prst="rect">
            <a:avLst/>
          </a:prstGeom>
          <a:noFill/>
          <a:ln>
            <a:noFill/>
          </a:ln>
        </p:spPr>
        <p:txBody>
          <a:bodyPr anchorCtr="0" anchor="t" bIns="45700" lIns="91425" spcFirstLastPara="1" rIns="91425" wrap="square" tIns="45700">
            <a:normAutofit lnSpcReduction="10000"/>
          </a:bodyPr>
          <a:lstStyle/>
          <a:p>
            <a:pPr indent="-342900" lvl="0" marL="342900" marR="0" rtl="0" algn="l">
              <a:spcBef>
                <a:spcPts val="0"/>
              </a:spcBef>
              <a:spcAft>
                <a:spcPts val="0"/>
              </a:spcAft>
              <a:buClr>
                <a:schemeClr val="dk1"/>
              </a:buClr>
              <a:buSzPts val="1800"/>
              <a:buFont typeface="Arial"/>
              <a:buNone/>
            </a:pPr>
            <a:r>
              <a:rPr b="1" lang="en-US" sz="1800">
                <a:solidFill>
                  <a:schemeClr val="dk1"/>
                </a:solidFill>
                <a:latin typeface="Calibri"/>
                <a:ea typeface="Calibri"/>
                <a:cs typeface="Calibri"/>
                <a:sym typeface="Calibri"/>
              </a:rPr>
              <a:t>Speed Reducer means we would always divide the speed (RPM) by the ratio</a:t>
            </a:r>
            <a:r>
              <a:rPr b="1" lang="en-US" sz="1600">
                <a:solidFill>
                  <a:schemeClr val="dk1"/>
                </a:solidFill>
                <a:latin typeface="Calibri"/>
                <a:ea typeface="Calibri"/>
                <a:cs typeface="Calibri"/>
                <a:sym typeface="Calibri"/>
              </a:rPr>
              <a:t>:</a:t>
            </a:r>
            <a:endParaRPr/>
          </a:p>
          <a:p>
            <a:pPr indent="-342900" lvl="0" marL="342900" marR="0" rtl="0" algn="l">
              <a:spcBef>
                <a:spcPts val="32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342900" lvl="0" marL="342900" marR="0" rtl="0" algn="l">
              <a:spcBef>
                <a:spcPts val="360"/>
              </a:spcBef>
              <a:spcAft>
                <a:spcPts val="0"/>
              </a:spcAft>
              <a:buClr>
                <a:schemeClr val="dk1"/>
              </a:buClr>
              <a:buSzPts val="1800"/>
              <a:buFont typeface="Arial"/>
              <a:buNone/>
            </a:pPr>
            <a:r>
              <a:rPr b="1" lang="en-US" sz="1800">
                <a:solidFill>
                  <a:schemeClr val="dk1"/>
                </a:solidFill>
                <a:latin typeface="Calibri"/>
                <a:ea typeface="Calibri"/>
                <a:cs typeface="Calibri"/>
                <a:sym typeface="Calibri"/>
              </a:rPr>
              <a:t>Example</a:t>
            </a:r>
            <a:r>
              <a:rPr lang="en-US" sz="1800">
                <a:solidFill>
                  <a:schemeClr val="dk1"/>
                </a:solidFill>
                <a:latin typeface="Calibri"/>
                <a:ea typeface="Calibri"/>
                <a:cs typeface="Calibri"/>
                <a:sym typeface="Calibri"/>
              </a:rPr>
              <a:t>:  A speed reducer with a </a:t>
            </a:r>
            <a:r>
              <a:rPr b="1" lang="en-US" sz="1800">
                <a:solidFill>
                  <a:schemeClr val="dk1"/>
                </a:solidFill>
                <a:latin typeface="Calibri"/>
                <a:ea typeface="Calibri"/>
                <a:cs typeface="Calibri"/>
                <a:sym typeface="Calibri"/>
              </a:rPr>
              <a:t>10:1</a:t>
            </a:r>
            <a:r>
              <a:rPr lang="en-US" sz="1800">
                <a:solidFill>
                  <a:schemeClr val="dk1"/>
                </a:solidFill>
                <a:latin typeface="Calibri"/>
                <a:ea typeface="Calibri"/>
                <a:cs typeface="Calibri"/>
                <a:sym typeface="Calibri"/>
              </a:rPr>
              <a:t> ratio means for every </a:t>
            </a:r>
            <a:r>
              <a:rPr b="1" lang="en-US" sz="1800">
                <a:solidFill>
                  <a:schemeClr val="dk1"/>
                </a:solidFill>
                <a:latin typeface="Calibri"/>
                <a:ea typeface="Calibri"/>
                <a:cs typeface="Calibri"/>
                <a:sym typeface="Calibri"/>
              </a:rPr>
              <a:t>10</a:t>
            </a:r>
            <a:r>
              <a:rPr lang="en-US" sz="1800">
                <a:solidFill>
                  <a:schemeClr val="dk1"/>
                </a:solidFill>
                <a:latin typeface="Calibri"/>
                <a:ea typeface="Calibri"/>
                <a:cs typeface="Calibri"/>
                <a:sym typeface="Calibri"/>
              </a:rPr>
              <a:t> </a:t>
            </a:r>
            <a:r>
              <a:rPr b="1" lang="en-US" sz="1800">
                <a:solidFill>
                  <a:schemeClr val="dk1"/>
                </a:solidFill>
                <a:latin typeface="Calibri"/>
                <a:ea typeface="Calibri"/>
                <a:cs typeface="Calibri"/>
                <a:sym typeface="Calibri"/>
              </a:rPr>
              <a:t>revolutions</a:t>
            </a:r>
            <a:r>
              <a:rPr lang="en-US" sz="1800">
                <a:solidFill>
                  <a:schemeClr val="dk1"/>
                </a:solidFill>
                <a:latin typeface="Calibri"/>
                <a:ea typeface="Calibri"/>
                <a:cs typeface="Calibri"/>
                <a:sym typeface="Calibri"/>
              </a:rPr>
              <a:t> of the input shaft, the output shaft would rotate </a:t>
            </a:r>
            <a:r>
              <a:rPr b="1" lang="en-US" sz="1800">
                <a:solidFill>
                  <a:schemeClr val="dk1"/>
                </a:solidFill>
                <a:latin typeface="Calibri"/>
                <a:ea typeface="Calibri"/>
                <a:cs typeface="Calibri"/>
                <a:sym typeface="Calibri"/>
              </a:rPr>
              <a:t>1</a:t>
            </a:r>
            <a:r>
              <a:rPr lang="en-US" sz="1800">
                <a:solidFill>
                  <a:schemeClr val="dk1"/>
                </a:solidFill>
                <a:latin typeface="Calibri"/>
                <a:ea typeface="Calibri"/>
                <a:cs typeface="Calibri"/>
                <a:sym typeface="Calibri"/>
              </a:rPr>
              <a:t> </a:t>
            </a:r>
            <a:r>
              <a:rPr b="1" lang="en-US" sz="1800">
                <a:solidFill>
                  <a:schemeClr val="dk1"/>
                </a:solidFill>
                <a:latin typeface="Calibri"/>
                <a:ea typeface="Calibri"/>
                <a:cs typeface="Calibri"/>
                <a:sym typeface="Calibri"/>
              </a:rPr>
              <a:t>revolution</a:t>
            </a:r>
            <a:r>
              <a:rPr lang="en-US" sz="1800">
                <a:solidFill>
                  <a:schemeClr val="dk1"/>
                </a:solidFill>
                <a:latin typeface="Calibri"/>
                <a:ea typeface="Calibri"/>
                <a:cs typeface="Calibri"/>
                <a:sym typeface="Calibri"/>
              </a:rPr>
              <a:t>.</a:t>
            </a:r>
            <a:endParaRPr/>
          </a:p>
          <a:p>
            <a:pPr indent="-342900" lvl="0" marL="342900" marR="0" rtl="0" algn="l">
              <a:spcBef>
                <a:spcPts val="32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342900" lvl="0" marL="342900" marR="0" rtl="0" algn="l">
              <a:spcBef>
                <a:spcPts val="360"/>
              </a:spcBef>
              <a:spcAft>
                <a:spcPts val="0"/>
              </a:spcAft>
              <a:buClr>
                <a:schemeClr val="dk1"/>
              </a:buClr>
              <a:buSzPts val="1800"/>
              <a:buFont typeface="Arial"/>
              <a:buNone/>
            </a:pPr>
            <a:r>
              <a:rPr lang="en-US" sz="1800">
                <a:solidFill>
                  <a:schemeClr val="dk1"/>
                </a:solidFill>
                <a:latin typeface="Calibri"/>
                <a:ea typeface="Calibri"/>
                <a:cs typeface="Calibri"/>
                <a:sym typeface="Calibri"/>
              </a:rPr>
              <a:t>        Input shaft </a:t>
            </a:r>
            <a:r>
              <a:rPr b="1" lang="en-US" sz="1800">
                <a:solidFill>
                  <a:schemeClr val="dk1"/>
                </a:solidFill>
                <a:latin typeface="Calibri"/>
                <a:ea typeface="Calibri"/>
                <a:cs typeface="Calibri"/>
                <a:sym typeface="Calibri"/>
              </a:rPr>
              <a:t>1800 Rpm </a:t>
            </a:r>
            <a:r>
              <a:rPr lang="en-US" sz="1800">
                <a:solidFill>
                  <a:schemeClr val="dk1"/>
                </a:solidFill>
                <a:latin typeface="Calibri"/>
                <a:ea typeface="Calibri"/>
                <a:cs typeface="Calibri"/>
                <a:sym typeface="Calibri"/>
              </a:rPr>
              <a:t>divided by a </a:t>
            </a:r>
            <a:r>
              <a:rPr b="1" lang="en-US" sz="1800">
                <a:solidFill>
                  <a:schemeClr val="dk1"/>
                </a:solidFill>
                <a:latin typeface="Calibri"/>
                <a:ea typeface="Calibri"/>
                <a:cs typeface="Calibri"/>
                <a:sym typeface="Calibri"/>
              </a:rPr>
              <a:t>10:1 ratio </a:t>
            </a:r>
            <a:endParaRPr/>
          </a:p>
          <a:p>
            <a:pPr indent="-342900" lvl="0" marL="342900" marR="0" rtl="0" algn="l">
              <a:spcBef>
                <a:spcPts val="360"/>
              </a:spcBef>
              <a:spcAft>
                <a:spcPts val="0"/>
              </a:spcAft>
              <a:buClr>
                <a:schemeClr val="dk1"/>
              </a:buClr>
              <a:buSzPts val="1800"/>
              <a:buFont typeface="Arial"/>
              <a:buNone/>
            </a:pPr>
            <a:r>
              <a:rPr b="1" lang="en-US" sz="1800">
                <a:solidFill>
                  <a:schemeClr val="dk1"/>
                </a:solidFill>
                <a:latin typeface="Calibri"/>
                <a:ea typeface="Calibri"/>
                <a:cs typeface="Calibri"/>
                <a:sym typeface="Calibri"/>
              </a:rPr>
              <a:t>                           </a:t>
            </a:r>
            <a:r>
              <a:rPr lang="en-US" sz="1800">
                <a:solidFill>
                  <a:schemeClr val="dk1"/>
                </a:solidFill>
                <a:latin typeface="Calibri"/>
                <a:ea typeface="Calibri"/>
                <a:cs typeface="Calibri"/>
                <a:sym typeface="Calibri"/>
              </a:rPr>
              <a:t>= </a:t>
            </a:r>
            <a:r>
              <a:rPr b="1" lang="en-US" sz="1800">
                <a:solidFill>
                  <a:schemeClr val="dk1"/>
                </a:solidFill>
                <a:latin typeface="Calibri"/>
                <a:ea typeface="Calibri"/>
                <a:cs typeface="Calibri"/>
                <a:sym typeface="Calibri"/>
              </a:rPr>
              <a:t>180 output Rpm. </a:t>
            </a:r>
            <a:endParaRPr/>
          </a:p>
        </p:txBody>
      </p:sp>
      <p:sp>
        <p:nvSpPr>
          <p:cNvPr id="1999" name="Google Shape;1999;p180"/>
          <p:cNvSpPr txBox="1"/>
          <p:nvPr/>
        </p:nvSpPr>
        <p:spPr>
          <a:xfrm>
            <a:off x="435119" y="2511502"/>
            <a:ext cx="2983523" cy="563562"/>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0" algn="ctr">
              <a:spcBef>
                <a:spcPts val="0"/>
              </a:spcBef>
              <a:spcAft>
                <a:spcPts val="0"/>
              </a:spcAft>
              <a:buClr>
                <a:schemeClr val="dk1"/>
              </a:buClr>
              <a:buSzPct val="100000"/>
              <a:buFont typeface="Calibri"/>
              <a:buNone/>
            </a:pPr>
            <a:r>
              <a:rPr lang="en-US" sz="3200">
                <a:solidFill>
                  <a:schemeClr val="dk1"/>
                </a:solidFill>
                <a:latin typeface="Calibri"/>
                <a:ea typeface="Calibri"/>
                <a:cs typeface="Calibri"/>
                <a:sym typeface="Calibri"/>
              </a:rPr>
              <a:t>Gear Ratios</a:t>
            </a:r>
            <a:endParaRPr sz="3200">
              <a:solidFill>
                <a:schemeClr val="dk1"/>
              </a:solidFill>
              <a:latin typeface="Calibri"/>
              <a:ea typeface="Calibri"/>
              <a:cs typeface="Calibri"/>
              <a:sym typeface="Calibri"/>
            </a:endParaRPr>
          </a:p>
        </p:txBody>
      </p:sp>
      <p:grpSp>
        <p:nvGrpSpPr>
          <p:cNvPr id="2000" name="Google Shape;2000;p180"/>
          <p:cNvGrpSpPr/>
          <p:nvPr/>
        </p:nvGrpSpPr>
        <p:grpSpPr>
          <a:xfrm>
            <a:off x="4636477" y="5365227"/>
            <a:ext cx="2249488" cy="830997"/>
            <a:chOff x="3695700" y="5486400"/>
            <a:chExt cx="2249488" cy="830997"/>
          </a:xfrm>
        </p:grpSpPr>
        <p:sp>
          <p:nvSpPr>
            <p:cNvPr id="2001" name="Google Shape;2001;p180"/>
            <p:cNvSpPr txBox="1"/>
            <p:nvPr/>
          </p:nvSpPr>
          <p:spPr>
            <a:xfrm>
              <a:off x="3695700" y="5486400"/>
              <a:ext cx="110799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u="sng">
                  <a:solidFill>
                    <a:schemeClr val="dk1"/>
                  </a:solidFill>
                  <a:latin typeface="Arial Black"/>
                  <a:ea typeface="Arial Black"/>
                  <a:cs typeface="Arial Black"/>
                  <a:sym typeface="Arial Black"/>
                </a:rPr>
                <a:t>1800</a:t>
              </a:r>
              <a:r>
                <a:rPr lang="en-US" sz="2400">
                  <a:solidFill>
                    <a:schemeClr val="dk1"/>
                  </a:solidFill>
                  <a:latin typeface="Arial Black"/>
                  <a:ea typeface="Arial Black"/>
                  <a:cs typeface="Arial Black"/>
                  <a:sym typeface="Arial Black"/>
                </a:rPr>
                <a:t> </a:t>
              </a:r>
              <a:endParaRPr/>
            </a:p>
            <a:p>
              <a:pPr indent="0" lvl="0" marL="0" marR="0" rtl="0" algn="l">
                <a:spcBef>
                  <a:spcPts val="0"/>
                </a:spcBef>
                <a:spcAft>
                  <a:spcPts val="0"/>
                </a:spcAft>
                <a:buNone/>
              </a:pPr>
              <a:r>
                <a:rPr lang="en-US" sz="2400">
                  <a:solidFill>
                    <a:schemeClr val="dk1"/>
                  </a:solidFill>
                  <a:latin typeface="Arial Black"/>
                  <a:ea typeface="Arial Black"/>
                  <a:cs typeface="Arial Black"/>
                  <a:sym typeface="Arial Black"/>
                </a:rPr>
                <a:t>  10</a:t>
              </a:r>
              <a:endParaRPr/>
            </a:p>
          </p:txBody>
        </p:sp>
        <p:sp>
          <p:nvSpPr>
            <p:cNvPr id="2002" name="Google Shape;2002;p180"/>
            <p:cNvSpPr txBox="1"/>
            <p:nvPr/>
          </p:nvSpPr>
          <p:spPr>
            <a:xfrm>
              <a:off x="4838700" y="5638800"/>
              <a:ext cx="110648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Black"/>
                  <a:ea typeface="Arial Black"/>
                  <a:cs typeface="Arial Black"/>
                  <a:sym typeface="Arial Black"/>
                </a:rPr>
                <a:t>= 180</a:t>
              </a:r>
              <a:endParaRPr/>
            </a:p>
          </p:txBody>
        </p:sp>
      </p:grpSp>
      <p:sp>
        <p:nvSpPr>
          <p:cNvPr id="2003" name="Google Shape;2003;p18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8" name="Shape 2008"/>
        <p:cNvGrpSpPr/>
        <p:nvPr/>
      </p:nvGrpSpPr>
      <p:grpSpPr>
        <a:xfrm>
          <a:off x="0" y="0"/>
          <a:ext cx="0" cy="0"/>
          <a:chOff x="0" y="0"/>
          <a:chExt cx="0" cy="0"/>
        </a:xfrm>
      </p:grpSpPr>
      <p:sp>
        <p:nvSpPr>
          <p:cNvPr id="2009" name="Google Shape;2009;p181"/>
          <p:cNvSpPr txBox="1"/>
          <p:nvPr>
            <p:ph type="title"/>
          </p:nvPr>
        </p:nvSpPr>
        <p:spPr>
          <a:xfrm>
            <a:off x="429640" y="22065"/>
            <a:ext cx="8229600" cy="680462"/>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Gear Ratios</a:t>
            </a:r>
            <a:endParaRPr/>
          </a:p>
        </p:txBody>
      </p:sp>
      <p:sp>
        <p:nvSpPr>
          <p:cNvPr id="2010" name="Google Shape;2010;p181"/>
          <p:cNvSpPr txBox="1"/>
          <p:nvPr>
            <p:ph idx="1" type="body"/>
          </p:nvPr>
        </p:nvSpPr>
        <p:spPr>
          <a:xfrm>
            <a:off x="429639" y="1149392"/>
            <a:ext cx="8357521" cy="2544245"/>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Calibri"/>
              <a:buNone/>
            </a:pPr>
            <a:r>
              <a:rPr lang="en-US" sz="2400"/>
              <a:t>Speed Reducer means we would always </a:t>
            </a:r>
            <a:r>
              <a:rPr b="1" lang="en-US" sz="2400"/>
              <a:t>divide the speed </a:t>
            </a:r>
            <a:r>
              <a:rPr lang="en-US" sz="2400"/>
              <a:t>(RPM) by the ratio, but </a:t>
            </a:r>
            <a:r>
              <a:rPr b="1" lang="en-US" sz="2400"/>
              <a:t>multiply the input torque </a:t>
            </a:r>
            <a:r>
              <a:rPr lang="en-US" sz="2400"/>
              <a:t>times the ratio:</a:t>
            </a:r>
            <a:endParaRPr/>
          </a:p>
          <a:p>
            <a:pPr indent="-342900" lvl="0" marL="342900" rtl="0" algn="l">
              <a:spcBef>
                <a:spcPts val="560"/>
              </a:spcBef>
              <a:spcAft>
                <a:spcPts val="0"/>
              </a:spcAft>
              <a:buClr>
                <a:schemeClr val="dk1"/>
              </a:buClr>
              <a:buSzPts val="2800"/>
              <a:buFont typeface="Calibri"/>
              <a:buNone/>
            </a:pPr>
            <a:r>
              <a:t/>
            </a:r>
            <a:endParaRPr sz="2800"/>
          </a:p>
          <a:p>
            <a:pPr indent="-342900" lvl="0" marL="342900" rtl="0" algn="l">
              <a:spcBef>
                <a:spcPts val="400"/>
              </a:spcBef>
              <a:spcAft>
                <a:spcPts val="0"/>
              </a:spcAft>
              <a:buClr>
                <a:schemeClr val="dk1"/>
              </a:buClr>
              <a:buSzPts val="2000"/>
              <a:buFont typeface="Calibri"/>
              <a:buNone/>
            </a:pPr>
            <a:r>
              <a:rPr b="1" lang="en-US" sz="2000"/>
              <a:t>Example:</a:t>
            </a:r>
            <a:r>
              <a:rPr lang="en-US" sz="2000"/>
              <a:t>  Input shaft torque </a:t>
            </a:r>
            <a:r>
              <a:rPr b="1" lang="en-US" sz="2000"/>
              <a:t>30 Ft. Lbs  X 10:1 </a:t>
            </a:r>
            <a:r>
              <a:rPr lang="en-US" sz="2000"/>
              <a:t>ratio =    </a:t>
            </a:r>
            <a:r>
              <a:rPr b="1" lang="en-US" sz="2000"/>
              <a:t>300 Ft. Lbs</a:t>
            </a:r>
            <a:r>
              <a:rPr lang="en-US" sz="2000"/>
              <a:t>. output torque.</a:t>
            </a:r>
            <a:endParaRPr/>
          </a:p>
          <a:p>
            <a:pPr indent="-165100" lvl="0" marL="342900" rtl="0" algn="l">
              <a:spcBef>
                <a:spcPts val="560"/>
              </a:spcBef>
              <a:spcAft>
                <a:spcPts val="0"/>
              </a:spcAft>
              <a:buClr>
                <a:schemeClr val="dk1"/>
              </a:buClr>
              <a:buSzPts val="2800"/>
              <a:buNone/>
            </a:pPr>
            <a:r>
              <a:t/>
            </a:r>
            <a:endParaRPr sz="2800"/>
          </a:p>
        </p:txBody>
      </p:sp>
      <p:grpSp>
        <p:nvGrpSpPr>
          <p:cNvPr id="2011" name="Google Shape;2011;p181"/>
          <p:cNvGrpSpPr/>
          <p:nvPr/>
        </p:nvGrpSpPr>
        <p:grpSpPr>
          <a:xfrm>
            <a:off x="555091" y="3693637"/>
            <a:ext cx="8343900" cy="2811729"/>
            <a:chOff x="1028700" y="4381500"/>
            <a:chExt cx="8343900" cy="2811729"/>
          </a:xfrm>
        </p:grpSpPr>
        <p:sp>
          <p:nvSpPr>
            <p:cNvPr id="2012" name="Google Shape;2012;p181"/>
            <p:cNvSpPr txBox="1"/>
            <p:nvPr/>
          </p:nvSpPr>
          <p:spPr>
            <a:xfrm>
              <a:off x="3009900" y="4953000"/>
              <a:ext cx="63627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Black"/>
                  <a:ea typeface="Arial Black"/>
                  <a:cs typeface="Arial Black"/>
                  <a:sym typeface="Arial Black"/>
                </a:rPr>
                <a:t>              30 ft lb. x 10:1 = 300 ft lb.</a:t>
              </a:r>
              <a:endParaRPr/>
            </a:p>
          </p:txBody>
        </p:sp>
        <p:pic>
          <p:nvPicPr>
            <p:cNvPr id="2013" name="Google Shape;2013;p181"/>
            <p:cNvPicPr preferRelativeResize="0"/>
            <p:nvPr/>
          </p:nvPicPr>
          <p:blipFill rotWithShape="1">
            <a:blip r:embed="rId3">
              <a:alphaModFix/>
            </a:blip>
            <a:srcRect b="0" l="0" r="0" t="0"/>
            <a:stretch/>
          </p:blipFill>
          <p:spPr>
            <a:xfrm>
              <a:off x="1562100" y="4381500"/>
              <a:ext cx="2476500" cy="1731963"/>
            </a:xfrm>
            <a:prstGeom prst="rect">
              <a:avLst/>
            </a:prstGeom>
            <a:noFill/>
            <a:ln>
              <a:noFill/>
            </a:ln>
          </p:spPr>
        </p:pic>
        <p:sp>
          <p:nvSpPr>
            <p:cNvPr id="2014" name="Google Shape;2014;p181"/>
            <p:cNvSpPr txBox="1"/>
            <p:nvPr/>
          </p:nvSpPr>
          <p:spPr>
            <a:xfrm>
              <a:off x="1028700" y="4700239"/>
              <a:ext cx="3543300" cy="24929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            DN</a:t>
              </a:r>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      DR</a:t>
              </a:r>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                20 T      10:1      200T</a:t>
              </a:r>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t/>
              </a:r>
              <a:endParaRPr sz="12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n-US" sz="1200">
                  <a:solidFill>
                    <a:schemeClr val="dk1"/>
                  </a:solidFill>
                  <a:latin typeface="Arial Black"/>
                  <a:ea typeface="Arial Black"/>
                  <a:cs typeface="Arial Black"/>
                  <a:sym typeface="Arial Black"/>
                </a:rPr>
                <a:t>           </a:t>
              </a:r>
              <a:endParaRPr/>
            </a:p>
          </p:txBody>
        </p:sp>
      </p:grpSp>
      <p:sp>
        <p:nvSpPr>
          <p:cNvPr id="2015" name="Google Shape;2015;p18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0" name="Shape 2020"/>
        <p:cNvGrpSpPr/>
        <p:nvPr/>
      </p:nvGrpSpPr>
      <p:grpSpPr>
        <a:xfrm>
          <a:off x="0" y="0"/>
          <a:ext cx="0" cy="0"/>
          <a:chOff x="0" y="0"/>
          <a:chExt cx="0" cy="0"/>
        </a:xfrm>
      </p:grpSpPr>
      <p:sp>
        <p:nvSpPr>
          <p:cNvPr id="2021" name="Google Shape;2021;p182"/>
          <p:cNvSpPr txBox="1"/>
          <p:nvPr>
            <p:ph type="title"/>
          </p:nvPr>
        </p:nvSpPr>
        <p:spPr>
          <a:xfrm>
            <a:off x="265430" y="50662"/>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QUESTION</a:t>
            </a:r>
            <a:endParaRPr/>
          </a:p>
        </p:txBody>
      </p:sp>
      <p:pic>
        <p:nvPicPr>
          <p:cNvPr id="2022" name="Google Shape;2022;p182"/>
          <p:cNvPicPr preferRelativeResize="0"/>
          <p:nvPr>
            <p:ph idx="1" type="body"/>
          </p:nvPr>
        </p:nvPicPr>
        <p:blipFill rotWithShape="1">
          <a:blip r:embed="rId3">
            <a:alphaModFix/>
          </a:blip>
          <a:srcRect b="0" l="0" r="0" t="0"/>
          <a:stretch/>
        </p:blipFill>
        <p:spPr>
          <a:xfrm>
            <a:off x="2951480" y="1079264"/>
            <a:ext cx="2857500" cy="1952625"/>
          </a:xfrm>
          <a:prstGeom prst="rect">
            <a:avLst/>
          </a:prstGeom>
          <a:noFill/>
          <a:ln>
            <a:noFill/>
          </a:ln>
        </p:spPr>
      </p:pic>
      <p:sp>
        <p:nvSpPr>
          <p:cNvPr id="2023" name="Google Shape;2023;p182"/>
          <p:cNvSpPr txBox="1"/>
          <p:nvPr/>
        </p:nvSpPr>
        <p:spPr>
          <a:xfrm>
            <a:off x="533400" y="3172293"/>
            <a:ext cx="8345170" cy="29546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Assume the larger gear has 36 teeth and is the </a:t>
            </a:r>
            <a:r>
              <a:rPr lang="en-US" sz="2400" u="sng">
                <a:solidFill>
                  <a:schemeClr val="dk1"/>
                </a:solidFill>
                <a:latin typeface="Calibri"/>
                <a:ea typeface="Calibri"/>
                <a:cs typeface="Calibri"/>
                <a:sym typeface="Calibri"/>
              </a:rPr>
              <a:t>driver</a:t>
            </a:r>
            <a:r>
              <a:rPr lang="en-US" sz="2400">
                <a:solidFill>
                  <a:schemeClr val="dk1"/>
                </a:solidFill>
                <a:latin typeface="Calibri"/>
                <a:ea typeface="Calibri"/>
                <a:cs typeface="Calibri"/>
                <a:sym typeface="Calibri"/>
              </a:rPr>
              <a:t> gear.  It has 240 ft-lbs. torque on its shaft and rotates at 12 RPM.  The smaller </a:t>
            </a:r>
            <a:r>
              <a:rPr lang="en-US" sz="2400" u="sng">
                <a:solidFill>
                  <a:schemeClr val="dk1"/>
                </a:solidFill>
                <a:latin typeface="Calibri"/>
                <a:ea typeface="Calibri"/>
                <a:cs typeface="Calibri"/>
                <a:sym typeface="Calibri"/>
              </a:rPr>
              <a:t>driven</a:t>
            </a:r>
            <a:r>
              <a:rPr lang="en-US" sz="2400">
                <a:solidFill>
                  <a:schemeClr val="dk1"/>
                </a:solidFill>
                <a:latin typeface="Calibri"/>
                <a:ea typeface="Calibri"/>
                <a:cs typeface="Calibri"/>
                <a:sym typeface="Calibri"/>
              </a:rPr>
              <a:t> gear has 12 teeth.  What is the speed and torque of the </a:t>
            </a:r>
            <a:r>
              <a:rPr lang="en-US" sz="2400" u="sng">
                <a:solidFill>
                  <a:schemeClr val="dk1"/>
                </a:solidFill>
                <a:latin typeface="Calibri"/>
                <a:ea typeface="Calibri"/>
                <a:cs typeface="Calibri"/>
                <a:sym typeface="Calibri"/>
              </a:rPr>
              <a:t>driven</a:t>
            </a:r>
            <a:r>
              <a:rPr lang="en-US" sz="2400">
                <a:solidFill>
                  <a:schemeClr val="dk1"/>
                </a:solidFill>
                <a:latin typeface="Calibri"/>
                <a:ea typeface="Calibri"/>
                <a:cs typeface="Calibri"/>
                <a:sym typeface="Calibri"/>
              </a:rPr>
              <a:t> shaft?</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RPM = 36       TORQUE = 80 ft-lbs. </a:t>
            </a:r>
            <a:endParaRPr/>
          </a:p>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36 is to 12 as ? is to 240.</a:t>
            </a:r>
            <a:endParaRPr sz="2400">
              <a:solidFill>
                <a:schemeClr val="dk1"/>
              </a:solidFill>
              <a:latin typeface="Calibri"/>
              <a:ea typeface="Calibri"/>
              <a:cs typeface="Calibri"/>
              <a:sym typeface="Calibri"/>
            </a:endParaRPr>
          </a:p>
        </p:txBody>
      </p:sp>
      <p:pic>
        <p:nvPicPr>
          <p:cNvPr descr="C:\Documents and Settings\edickinson\My Documents\BannerTBL\Employability Skills\dreamstimefree_10053288.jpg" id="2024" name="Google Shape;2024;p182"/>
          <p:cNvPicPr preferRelativeResize="0"/>
          <p:nvPr/>
        </p:nvPicPr>
        <p:blipFill rotWithShape="1">
          <a:blip r:embed="rId4">
            <a:alphaModFix/>
          </a:blip>
          <a:srcRect b="0" l="0" r="0" t="0"/>
          <a:stretch/>
        </p:blipFill>
        <p:spPr>
          <a:xfrm>
            <a:off x="7102881" y="50662"/>
            <a:ext cx="1869897" cy="1676400"/>
          </a:xfrm>
          <a:prstGeom prst="rect">
            <a:avLst/>
          </a:prstGeom>
          <a:noFill/>
          <a:ln>
            <a:noFill/>
          </a:ln>
          <a:effectLst>
            <a:outerShdw blurRad="292100" rotWithShape="0" algn="tl" dir="2700000" dist="139700">
              <a:srgbClr val="333333">
                <a:alpha val="64705"/>
              </a:srgbClr>
            </a:outerShdw>
          </a:effectLst>
        </p:spPr>
      </p:pic>
      <p:sp>
        <p:nvSpPr>
          <p:cNvPr id="2025" name="Google Shape;2025;p18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0" name="Shape 2030"/>
        <p:cNvGrpSpPr/>
        <p:nvPr/>
      </p:nvGrpSpPr>
      <p:grpSpPr>
        <a:xfrm>
          <a:off x="0" y="0"/>
          <a:ext cx="0" cy="0"/>
          <a:chOff x="0" y="0"/>
          <a:chExt cx="0" cy="0"/>
        </a:xfrm>
      </p:grpSpPr>
      <p:sp>
        <p:nvSpPr>
          <p:cNvPr id="2031" name="Google Shape;2031;p183"/>
          <p:cNvSpPr txBox="1"/>
          <p:nvPr>
            <p:ph type="title"/>
          </p:nvPr>
        </p:nvSpPr>
        <p:spPr>
          <a:xfrm>
            <a:off x="533400" y="41753"/>
            <a:ext cx="8229600" cy="68307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Backlash</a:t>
            </a:r>
            <a:endParaRPr/>
          </a:p>
        </p:txBody>
      </p:sp>
      <p:pic>
        <p:nvPicPr>
          <p:cNvPr id="2032" name="Google Shape;2032;p183"/>
          <p:cNvPicPr preferRelativeResize="0"/>
          <p:nvPr/>
        </p:nvPicPr>
        <p:blipFill rotWithShape="1">
          <a:blip r:embed="rId3">
            <a:alphaModFix/>
          </a:blip>
          <a:srcRect b="0" l="0" r="0" t="0"/>
          <a:stretch/>
        </p:blipFill>
        <p:spPr>
          <a:xfrm>
            <a:off x="4629150" y="1163088"/>
            <a:ext cx="3848100" cy="1666875"/>
          </a:xfrm>
          <a:prstGeom prst="rect">
            <a:avLst/>
          </a:prstGeom>
          <a:noFill/>
          <a:ln>
            <a:noFill/>
          </a:ln>
        </p:spPr>
      </p:pic>
      <p:pic>
        <p:nvPicPr>
          <p:cNvPr id="2033" name="Google Shape;2033;p183"/>
          <p:cNvPicPr preferRelativeResize="0"/>
          <p:nvPr/>
        </p:nvPicPr>
        <p:blipFill rotWithShape="1">
          <a:blip r:embed="rId4">
            <a:alphaModFix/>
          </a:blip>
          <a:srcRect b="0" l="0" r="0" t="0"/>
          <a:stretch/>
        </p:blipFill>
        <p:spPr>
          <a:xfrm>
            <a:off x="213910" y="322474"/>
            <a:ext cx="3428249" cy="2729155"/>
          </a:xfrm>
          <a:prstGeom prst="rect">
            <a:avLst/>
          </a:prstGeom>
          <a:noFill/>
          <a:ln>
            <a:noFill/>
          </a:ln>
        </p:spPr>
      </p:pic>
      <p:pic>
        <p:nvPicPr>
          <p:cNvPr id="2034" name="Google Shape;2034;p183"/>
          <p:cNvPicPr preferRelativeResize="0"/>
          <p:nvPr/>
        </p:nvPicPr>
        <p:blipFill rotWithShape="1">
          <a:blip r:embed="rId5">
            <a:alphaModFix/>
          </a:blip>
          <a:srcRect b="0" l="0" r="0" t="0"/>
          <a:stretch/>
        </p:blipFill>
        <p:spPr>
          <a:xfrm>
            <a:off x="2667000" y="3051629"/>
            <a:ext cx="6324600" cy="3008331"/>
          </a:xfrm>
          <a:prstGeom prst="rect">
            <a:avLst/>
          </a:prstGeom>
          <a:noFill/>
          <a:ln>
            <a:noFill/>
          </a:ln>
        </p:spPr>
      </p:pic>
      <p:sp>
        <p:nvSpPr>
          <p:cNvPr id="2035" name="Google Shape;2035;p18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0" name="Shape 2040"/>
        <p:cNvGrpSpPr/>
        <p:nvPr/>
      </p:nvGrpSpPr>
      <p:grpSpPr>
        <a:xfrm>
          <a:off x="0" y="0"/>
          <a:ext cx="0" cy="0"/>
          <a:chOff x="0" y="0"/>
          <a:chExt cx="0" cy="0"/>
        </a:xfrm>
      </p:grpSpPr>
      <p:sp>
        <p:nvSpPr>
          <p:cNvPr id="2041" name="Google Shape;2041;p184"/>
          <p:cNvSpPr txBox="1"/>
          <p:nvPr>
            <p:ph type="title"/>
          </p:nvPr>
        </p:nvSpPr>
        <p:spPr>
          <a:xfrm>
            <a:off x="0" y="-8958"/>
            <a:ext cx="9144000" cy="82940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Axial Thrust Load </a:t>
            </a:r>
            <a:endParaRPr sz="4000"/>
          </a:p>
        </p:txBody>
      </p:sp>
      <p:grpSp>
        <p:nvGrpSpPr>
          <p:cNvPr id="2042" name="Google Shape;2042;p184"/>
          <p:cNvGrpSpPr/>
          <p:nvPr/>
        </p:nvGrpSpPr>
        <p:grpSpPr>
          <a:xfrm>
            <a:off x="481255" y="1316788"/>
            <a:ext cx="8347075" cy="4596276"/>
            <a:chOff x="723900" y="1768012"/>
            <a:chExt cx="8347075" cy="4596276"/>
          </a:xfrm>
        </p:grpSpPr>
        <p:pic>
          <p:nvPicPr>
            <p:cNvPr descr="Figure 11  Opposite Hand Helicals" id="2043" name="Google Shape;2043;p184"/>
            <p:cNvPicPr preferRelativeResize="0"/>
            <p:nvPr/>
          </p:nvPicPr>
          <p:blipFill rotWithShape="1">
            <a:blip r:embed="rId3">
              <a:alphaModFix/>
            </a:blip>
            <a:srcRect b="0" l="0" r="0" t="0"/>
            <a:stretch/>
          </p:blipFill>
          <p:spPr>
            <a:xfrm>
              <a:off x="4229100" y="2667000"/>
              <a:ext cx="3714750" cy="3697288"/>
            </a:xfrm>
            <a:prstGeom prst="rect">
              <a:avLst/>
            </a:prstGeom>
            <a:noFill/>
            <a:ln>
              <a:noFill/>
            </a:ln>
          </p:spPr>
        </p:pic>
        <p:sp>
          <p:nvSpPr>
            <p:cNvPr id="2044" name="Google Shape;2044;p184"/>
            <p:cNvSpPr txBox="1"/>
            <p:nvPr/>
          </p:nvSpPr>
          <p:spPr>
            <a:xfrm>
              <a:off x="723900" y="1768012"/>
              <a:ext cx="742950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The following determines the direction of axial load: </a:t>
              </a:r>
              <a:endParaRPr/>
            </a:p>
            <a:p>
              <a:pPr indent="-152400" lvl="0" marL="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 Hand of Cut</a:t>
              </a:r>
              <a:endParaRPr/>
            </a:p>
            <a:p>
              <a:pPr indent="-152400" lvl="0" marL="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 Direction of Rotation</a:t>
              </a:r>
              <a:endParaRPr/>
            </a:p>
            <a:p>
              <a:pPr indent="-152400" lvl="0" marL="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 Driver</a:t>
              </a:r>
              <a:endParaRPr/>
            </a:p>
          </p:txBody>
        </p:sp>
        <p:sp>
          <p:nvSpPr>
            <p:cNvPr id="2045" name="Google Shape;2045;p184"/>
            <p:cNvSpPr/>
            <p:nvPr/>
          </p:nvSpPr>
          <p:spPr>
            <a:xfrm>
              <a:off x="6896100" y="5448300"/>
              <a:ext cx="1714500" cy="1905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046" name="Google Shape;2046;p184"/>
            <p:cNvSpPr txBox="1"/>
            <p:nvPr/>
          </p:nvSpPr>
          <p:spPr>
            <a:xfrm>
              <a:off x="6934200" y="5334000"/>
              <a:ext cx="124777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DRIVER</a:t>
              </a:r>
              <a:endParaRPr/>
            </a:p>
          </p:txBody>
        </p:sp>
        <p:cxnSp>
          <p:nvCxnSpPr>
            <p:cNvPr id="2047" name="Google Shape;2047;p184"/>
            <p:cNvCxnSpPr/>
            <p:nvPr/>
          </p:nvCxnSpPr>
          <p:spPr>
            <a:xfrm rot="10800000">
              <a:off x="3886200" y="5802313"/>
              <a:ext cx="1066800" cy="38100"/>
            </a:xfrm>
            <a:prstGeom prst="straightConnector1">
              <a:avLst/>
            </a:prstGeom>
            <a:noFill/>
            <a:ln cap="flat" cmpd="sng" w="9525">
              <a:solidFill>
                <a:srgbClr val="FF0000"/>
              </a:solidFill>
              <a:prstDash val="solid"/>
              <a:round/>
              <a:headEnd len="sm" w="sm" type="none"/>
              <a:tailEnd len="med" w="med" type="stealth"/>
            </a:ln>
          </p:spPr>
        </p:cxnSp>
        <p:cxnSp>
          <p:nvCxnSpPr>
            <p:cNvPr id="2048" name="Google Shape;2048;p184"/>
            <p:cNvCxnSpPr/>
            <p:nvPr/>
          </p:nvCxnSpPr>
          <p:spPr>
            <a:xfrm>
              <a:off x="6134100" y="4267200"/>
              <a:ext cx="1562100" cy="1588"/>
            </a:xfrm>
            <a:prstGeom prst="straightConnector1">
              <a:avLst/>
            </a:prstGeom>
            <a:noFill/>
            <a:ln cap="flat" cmpd="sng" w="9525">
              <a:solidFill>
                <a:srgbClr val="FF0000"/>
              </a:solidFill>
              <a:prstDash val="solid"/>
              <a:round/>
              <a:headEnd len="sm" w="sm" type="none"/>
              <a:tailEnd len="med" w="med" type="stealth"/>
            </a:ln>
          </p:spPr>
        </p:cxnSp>
        <p:sp>
          <p:nvSpPr>
            <p:cNvPr id="2049" name="Google Shape;2049;p184"/>
            <p:cNvSpPr txBox="1"/>
            <p:nvPr/>
          </p:nvSpPr>
          <p:spPr>
            <a:xfrm>
              <a:off x="2552700" y="5219700"/>
              <a:ext cx="1668463" cy="830997"/>
            </a:xfrm>
            <a:prstGeom prst="rect">
              <a:avLst/>
            </a:prstGeom>
            <a:no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  </a:t>
              </a:r>
              <a:r>
                <a:rPr lang="en-US" sz="2400">
                  <a:solidFill>
                    <a:srgbClr val="FF0000"/>
                  </a:solidFill>
                  <a:latin typeface="Arial Black"/>
                  <a:ea typeface="Arial Black"/>
                  <a:cs typeface="Arial Black"/>
                  <a:sym typeface="Arial Black"/>
                </a:rPr>
                <a:t>Axial</a:t>
              </a:r>
              <a:endParaRPr/>
            </a:p>
            <a:p>
              <a:pPr indent="0" lvl="0" marL="0" marR="0" rtl="0" algn="l">
                <a:spcBef>
                  <a:spcPts val="0"/>
                </a:spcBef>
                <a:spcAft>
                  <a:spcPts val="0"/>
                </a:spcAft>
                <a:buNone/>
              </a:pPr>
              <a:r>
                <a:rPr lang="en-US" sz="2400">
                  <a:solidFill>
                    <a:srgbClr val="FF0000"/>
                  </a:solidFill>
                  <a:latin typeface="Arial Black"/>
                  <a:ea typeface="Arial Black"/>
                  <a:cs typeface="Arial Black"/>
                  <a:sym typeface="Arial Black"/>
                </a:rPr>
                <a:t>  Load</a:t>
              </a:r>
              <a:endParaRPr/>
            </a:p>
          </p:txBody>
        </p:sp>
        <p:sp>
          <p:nvSpPr>
            <p:cNvPr id="2050" name="Google Shape;2050;p184"/>
            <p:cNvSpPr txBox="1"/>
            <p:nvPr/>
          </p:nvSpPr>
          <p:spPr>
            <a:xfrm>
              <a:off x="7810500" y="3848100"/>
              <a:ext cx="1260475"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Black"/>
                  <a:ea typeface="Arial Black"/>
                  <a:cs typeface="Arial Black"/>
                  <a:sym typeface="Arial Black"/>
                </a:rPr>
                <a:t>Axial</a:t>
              </a:r>
              <a:endParaRPr/>
            </a:p>
            <a:p>
              <a:pPr indent="0" lvl="0" marL="0" marR="0" rtl="0" algn="l">
                <a:spcBef>
                  <a:spcPts val="0"/>
                </a:spcBef>
                <a:spcAft>
                  <a:spcPts val="0"/>
                </a:spcAft>
                <a:buNone/>
              </a:pPr>
              <a:r>
                <a:rPr lang="en-US" sz="2400">
                  <a:solidFill>
                    <a:srgbClr val="FF0000"/>
                  </a:solidFill>
                  <a:latin typeface="Arial Black"/>
                  <a:ea typeface="Arial Black"/>
                  <a:cs typeface="Arial Black"/>
                  <a:sym typeface="Arial Black"/>
                </a:rPr>
                <a:t> Load</a:t>
              </a:r>
              <a:endParaRPr/>
            </a:p>
          </p:txBody>
        </p:sp>
      </p:grpSp>
      <p:sp>
        <p:nvSpPr>
          <p:cNvPr id="2051" name="Google Shape;2051;p18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6" name="Shape 2056"/>
        <p:cNvGrpSpPr/>
        <p:nvPr/>
      </p:nvGrpSpPr>
      <p:grpSpPr>
        <a:xfrm>
          <a:off x="0" y="0"/>
          <a:ext cx="0" cy="0"/>
          <a:chOff x="0" y="0"/>
          <a:chExt cx="0" cy="0"/>
        </a:xfrm>
      </p:grpSpPr>
      <p:sp>
        <p:nvSpPr>
          <p:cNvPr id="2057" name="Google Shape;2057;p185"/>
          <p:cNvSpPr txBox="1"/>
          <p:nvPr>
            <p:ph type="title"/>
          </p:nvPr>
        </p:nvSpPr>
        <p:spPr>
          <a:xfrm>
            <a:off x="239983" y="55404"/>
            <a:ext cx="8686800" cy="64967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Gear Lubrication</a:t>
            </a:r>
            <a:endParaRPr sz="4000"/>
          </a:p>
        </p:txBody>
      </p:sp>
      <p:sp>
        <p:nvSpPr>
          <p:cNvPr id="2058" name="Google Shape;2058;p185"/>
          <p:cNvSpPr txBox="1"/>
          <p:nvPr>
            <p:ph idx="1" type="body"/>
          </p:nvPr>
        </p:nvSpPr>
        <p:spPr>
          <a:xfrm>
            <a:off x="122664" y="923033"/>
            <a:ext cx="8686800" cy="4876800"/>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spcBef>
                <a:spcPts val="0"/>
              </a:spcBef>
              <a:spcAft>
                <a:spcPts val="0"/>
              </a:spcAft>
              <a:buClr>
                <a:schemeClr val="dk1"/>
              </a:buClr>
              <a:buSzPct val="100000"/>
              <a:buChar char="•"/>
            </a:pPr>
            <a:r>
              <a:rPr b="1" lang="en-US" sz="2200"/>
              <a:t>The lubrication in any gear assembly has several purposes</a:t>
            </a:r>
            <a:r>
              <a:rPr lang="en-US" sz="2200"/>
              <a:t>:</a:t>
            </a:r>
            <a:endParaRPr/>
          </a:p>
          <a:p>
            <a:pPr indent="0" lvl="1" marL="457200" rtl="0" algn="l">
              <a:spcBef>
                <a:spcPts val="481"/>
              </a:spcBef>
              <a:spcAft>
                <a:spcPts val="0"/>
              </a:spcAft>
              <a:buClr>
                <a:schemeClr val="dk1"/>
              </a:buClr>
              <a:buSzPct val="100000"/>
              <a:buNone/>
            </a:pPr>
            <a:r>
              <a:rPr b="1" lang="en-US" sz="2600"/>
              <a:t>REDUCES FRICTION	REDUCES WEAR	CARRIES AWAY HEAT</a:t>
            </a:r>
            <a:endParaRPr/>
          </a:p>
          <a:p>
            <a:pPr indent="-342900" lvl="0" marL="342900" rtl="0" algn="l">
              <a:spcBef>
                <a:spcPts val="407"/>
              </a:spcBef>
              <a:spcAft>
                <a:spcPts val="0"/>
              </a:spcAft>
              <a:buClr>
                <a:schemeClr val="dk1"/>
              </a:buClr>
              <a:buSzPct val="100000"/>
              <a:buChar char="•"/>
            </a:pPr>
            <a:r>
              <a:rPr lang="en-US" sz="2200"/>
              <a:t>It is very important to use the right lubricant.  Factors such as the following such be explored to determine the proper gear lubrication:</a:t>
            </a:r>
            <a:endParaRPr/>
          </a:p>
          <a:p>
            <a:pPr indent="-285750" lvl="1" marL="742950" rtl="0" algn="l">
              <a:spcBef>
                <a:spcPts val="407"/>
              </a:spcBef>
              <a:spcAft>
                <a:spcPts val="0"/>
              </a:spcAft>
              <a:buClr>
                <a:schemeClr val="dk1"/>
              </a:buClr>
              <a:buSzPct val="100000"/>
              <a:buChar char="–"/>
            </a:pPr>
            <a:r>
              <a:rPr lang="en-US" sz="2200"/>
              <a:t>Temperature</a:t>
            </a:r>
            <a:endParaRPr sz="2200"/>
          </a:p>
          <a:p>
            <a:pPr indent="-285750" lvl="1" marL="742950" rtl="0" algn="l">
              <a:spcBef>
                <a:spcPts val="407"/>
              </a:spcBef>
              <a:spcAft>
                <a:spcPts val="0"/>
              </a:spcAft>
              <a:buClr>
                <a:schemeClr val="dk1"/>
              </a:buClr>
              <a:buSzPct val="100000"/>
              <a:buChar char="–"/>
            </a:pPr>
            <a:r>
              <a:rPr lang="en-US" sz="2200"/>
              <a:t>Speed</a:t>
            </a:r>
            <a:endParaRPr/>
          </a:p>
          <a:p>
            <a:pPr indent="-285750" lvl="1" marL="742950" rtl="0" algn="l">
              <a:spcBef>
                <a:spcPts val="407"/>
              </a:spcBef>
              <a:spcAft>
                <a:spcPts val="0"/>
              </a:spcAft>
              <a:buClr>
                <a:schemeClr val="dk1"/>
              </a:buClr>
              <a:buSzPct val="100000"/>
              <a:buChar char="–"/>
            </a:pPr>
            <a:r>
              <a:rPr lang="en-US" sz="2200"/>
              <a:t>Load</a:t>
            </a:r>
            <a:endParaRPr/>
          </a:p>
          <a:p>
            <a:pPr indent="-285750" lvl="1" marL="742950" rtl="0" algn="l">
              <a:spcBef>
                <a:spcPts val="407"/>
              </a:spcBef>
              <a:spcAft>
                <a:spcPts val="0"/>
              </a:spcAft>
              <a:buClr>
                <a:schemeClr val="dk1"/>
              </a:buClr>
              <a:buSzPct val="100000"/>
              <a:buChar char="–"/>
            </a:pPr>
            <a:r>
              <a:rPr lang="en-US" sz="2200"/>
              <a:t>Friction Type</a:t>
            </a:r>
            <a:endParaRPr/>
          </a:p>
          <a:p>
            <a:pPr indent="-285750" lvl="1" marL="742950" rtl="0" algn="l">
              <a:spcBef>
                <a:spcPts val="407"/>
              </a:spcBef>
              <a:spcAft>
                <a:spcPts val="0"/>
              </a:spcAft>
              <a:buClr>
                <a:schemeClr val="dk1"/>
              </a:buClr>
              <a:buSzPct val="100000"/>
              <a:buChar char="–"/>
            </a:pPr>
            <a:r>
              <a:rPr lang="en-US" sz="2200"/>
              <a:t>Contamination</a:t>
            </a:r>
            <a:endParaRPr/>
          </a:p>
          <a:p>
            <a:pPr indent="-285750" lvl="1" marL="742950" rtl="0" algn="l">
              <a:spcBef>
                <a:spcPts val="407"/>
              </a:spcBef>
              <a:spcAft>
                <a:spcPts val="0"/>
              </a:spcAft>
              <a:buClr>
                <a:schemeClr val="dk1"/>
              </a:buClr>
              <a:buSzPct val="100000"/>
              <a:buChar char="–"/>
            </a:pPr>
            <a:r>
              <a:rPr lang="en-US" sz="2200"/>
              <a:t>Method of lubricating gears</a:t>
            </a:r>
            <a:endParaRPr/>
          </a:p>
          <a:p>
            <a:pPr indent="-342900" lvl="0" marL="342900" rtl="0" algn="l">
              <a:spcBef>
                <a:spcPts val="1200"/>
              </a:spcBef>
              <a:spcAft>
                <a:spcPts val="0"/>
              </a:spcAft>
              <a:buClr>
                <a:schemeClr val="dk1"/>
              </a:buClr>
              <a:buSzPct val="100000"/>
              <a:buChar char="•"/>
            </a:pPr>
            <a:r>
              <a:rPr b="1" lang="en-US" sz="2200"/>
              <a:t>Gear lubricating systems</a:t>
            </a:r>
            <a:endParaRPr/>
          </a:p>
          <a:p>
            <a:pPr indent="-285750" lvl="1" marL="742950" rtl="0" algn="l">
              <a:spcBef>
                <a:spcPts val="407"/>
              </a:spcBef>
              <a:spcAft>
                <a:spcPts val="0"/>
              </a:spcAft>
              <a:buClr>
                <a:schemeClr val="dk1"/>
              </a:buClr>
              <a:buSzPct val="100000"/>
              <a:buChar char="–"/>
            </a:pPr>
            <a:r>
              <a:rPr lang="en-US" sz="2200"/>
              <a:t>Splash</a:t>
            </a:r>
            <a:endParaRPr/>
          </a:p>
          <a:p>
            <a:pPr indent="-285750" lvl="1" marL="742950" rtl="0" algn="l">
              <a:spcBef>
                <a:spcPts val="407"/>
              </a:spcBef>
              <a:spcAft>
                <a:spcPts val="0"/>
              </a:spcAft>
              <a:buClr>
                <a:schemeClr val="dk1"/>
              </a:buClr>
              <a:buSzPct val="100000"/>
              <a:buChar char="–"/>
            </a:pPr>
            <a:r>
              <a:rPr lang="en-US" sz="2200"/>
              <a:t>Idler Immersion system</a:t>
            </a:r>
            <a:endParaRPr/>
          </a:p>
          <a:p>
            <a:pPr indent="-285750" lvl="1" marL="742950" rtl="0" algn="l">
              <a:spcBef>
                <a:spcPts val="407"/>
              </a:spcBef>
              <a:spcAft>
                <a:spcPts val="0"/>
              </a:spcAft>
              <a:buClr>
                <a:schemeClr val="dk1"/>
              </a:buClr>
              <a:buSzPct val="100000"/>
              <a:buChar char="–"/>
            </a:pPr>
            <a:r>
              <a:rPr lang="en-US" sz="2200"/>
              <a:t>Intermittent Lubrication System</a:t>
            </a:r>
            <a:endParaRPr/>
          </a:p>
          <a:p>
            <a:pPr indent="-225425" lvl="0" marL="342900" rtl="0" algn="l">
              <a:spcBef>
                <a:spcPts val="370"/>
              </a:spcBef>
              <a:spcAft>
                <a:spcPts val="0"/>
              </a:spcAft>
              <a:buClr>
                <a:schemeClr val="dk1"/>
              </a:buClr>
              <a:buSzPct val="100000"/>
              <a:buNone/>
            </a:pPr>
            <a:r>
              <a:t/>
            </a:r>
            <a:endParaRPr b="1" sz="2000"/>
          </a:p>
          <a:p>
            <a:pPr indent="-203517" lvl="1" marL="742950" rtl="0" algn="l">
              <a:spcBef>
                <a:spcPts val="259"/>
              </a:spcBef>
              <a:spcAft>
                <a:spcPts val="0"/>
              </a:spcAft>
              <a:buClr>
                <a:schemeClr val="dk1"/>
              </a:buClr>
              <a:buSzPct val="100000"/>
              <a:buNone/>
            </a:pPr>
            <a:r>
              <a:t/>
            </a:r>
            <a:endParaRPr b="1" sz="1400"/>
          </a:p>
          <a:p>
            <a:pPr indent="-342900" lvl="0" marL="342900" rtl="0" algn="l">
              <a:spcBef>
                <a:spcPts val="259"/>
              </a:spcBef>
              <a:spcAft>
                <a:spcPts val="0"/>
              </a:spcAft>
              <a:buClr>
                <a:schemeClr val="dk1"/>
              </a:buClr>
              <a:buSzPct val="100000"/>
              <a:buFont typeface="Calibri"/>
              <a:buNone/>
            </a:pPr>
            <a:r>
              <a:t/>
            </a:r>
            <a:endParaRPr sz="1400"/>
          </a:p>
        </p:txBody>
      </p:sp>
      <p:grpSp>
        <p:nvGrpSpPr>
          <p:cNvPr id="2059" name="Google Shape;2059;p185"/>
          <p:cNvGrpSpPr/>
          <p:nvPr/>
        </p:nvGrpSpPr>
        <p:grpSpPr>
          <a:xfrm>
            <a:off x="4926284" y="3134920"/>
            <a:ext cx="4000499" cy="2881314"/>
            <a:chOff x="2476500" y="3124200"/>
            <a:chExt cx="4456113" cy="3414713"/>
          </a:xfrm>
        </p:grpSpPr>
        <p:pic>
          <p:nvPicPr>
            <p:cNvPr id="2060" name="Google Shape;2060;p185"/>
            <p:cNvPicPr preferRelativeResize="0"/>
            <p:nvPr/>
          </p:nvPicPr>
          <p:blipFill rotWithShape="1">
            <a:blip r:embed="rId3">
              <a:alphaModFix/>
            </a:blip>
            <a:srcRect b="0" l="0" r="0" t="0"/>
            <a:stretch/>
          </p:blipFill>
          <p:spPr>
            <a:xfrm>
              <a:off x="2476500" y="3124200"/>
              <a:ext cx="4456113" cy="3414713"/>
            </a:xfrm>
            <a:prstGeom prst="rect">
              <a:avLst/>
            </a:prstGeom>
            <a:noFill/>
            <a:ln>
              <a:noFill/>
            </a:ln>
          </p:spPr>
        </p:pic>
        <p:sp>
          <p:nvSpPr>
            <p:cNvPr id="2061" name="Google Shape;2061;p185"/>
            <p:cNvSpPr/>
            <p:nvPr/>
          </p:nvSpPr>
          <p:spPr>
            <a:xfrm>
              <a:off x="3810000" y="5486400"/>
              <a:ext cx="1790700" cy="8001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1/3 – 1/2 (full)</a:t>
              </a:r>
              <a:endParaRPr/>
            </a:p>
          </p:txBody>
        </p:sp>
        <p:sp>
          <p:nvSpPr>
            <p:cNvPr id="2062" name="Google Shape;2062;p185"/>
            <p:cNvSpPr/>
            <p:nvPr/>
          </p:nvSpPr>
          <p:spPr>
            <a:xfrm>
              <a:off x="3810000" y="5181600"/>
              <a:ext cx="1790700" cy="304800"/>
            </a:xfrm>
            <a:prstGeom prst="rect">
              <a:avLst/>
            </a:prstGeom>
            <a:solidFill>
              <a:srgbClr val="7F7F7F"/>
            </a:solidFill>
            <a:ln cap="flat" cmpd="sng" w="25400">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2063" name="Google Shape;2063;p185"/>
            <p:cNvCxnSpPr>
              <a:stCxn id="2062" idx="2"/>
              <a:endCxn id="2062" idx="0"/>
            </p:cNvCxnSpPr>
            <p:nvPr/>
          </p:nvCxnSpPr>
          <p:spPr>
            <a:xfrm rot="10800000">
              <a:off x="4705350" y="5181600"/>
              <a:ext cx="0" cy="304800"/>
            </a:xfrm>
            <a:prstGeom prst="straightConnector1">
              <a:avLst/>
            </a:prstGeom>
            <a:noFill/>
            <a:ln cap="flat" cmpd="sng" w="9525">
              <a:solidFill>
                <a:schemeClr val="dk1"/>
              </a:solidFill>
              <a:prstDash val="solid"/>
              <a:round/>
              <a:headEnd len="med" w="med" type="stealth"/>
              <a:tailEnd len="med" w="med" type="stealth"/>
            </a:ln>
          </p:spPr>
        </p:cxnSp>
      </p:grpSp>
      <p:sp>
        <p:nvSpPr>
          <p:cNvPr id="2064" name="Google Shape;2064;p18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9" name="Shape 2069"/>
        <p:cNvGrpSpPr/>
        <p:nvPr/>
      </p:nvGrpSpPr>
      <p:grpSpPr>
        <a:xfrm>
          <a:off x="0" y="0"/>
          <a:ext cx="0" cy="0"/>
          <a:chOff x="0" y="0"/>
          <a:chExt cx="0" cy="0"/>
        </a:xfrm>
      </p:grpSpPr>
      <p:sp>
        <p:nvSpPr>
          <p:cNvPr id="2070" name="Google Shape;2070;p186"/>
          <p:cNvSpPr txBox="1"/>
          <p:nvPr>
            <p:ph idx="1" type="body"/>
          </p:nvPr>
        </p:nvSpPr>
        <p:spPr>
          <a:xfrm>
            <a:off x="457200" y="609601"/>
            <a:ext cx="8229600" cy="5516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5400"/>
              <a:buNone/>
            </a:pPr>
            <a:r>
              <a:rPr lang="en-US" sz="5400"/>
              <a:t>End Section 2.7</a:t>
            </a:r>
            <a:endParaRPr/>
          </a:p>
          <a:p>
            <a:pPr indent="0" lvl="0" marL="0" rtl="0" algn="ctr">
              <a:spcBef>
                <a:spcPts val="1080"/>
              </a:spcBef>
              <a:spcAft>
                <a:spcPts val="0"/>
              </a:spcAft>
              <a:buClr>
                <a:schemeClr val="dk1"/>
              </a:buClr>
              <a:buSzPts val="5400"/>
              <a:buNone/>
            </a:pPr>
            <a:r>
              <a:rPr lang="en-US" sz="5400"/>
              <a:t>Gear Drives</a:t>
            </a:r>
            <a:endParaRPr/>
          </a:p>
          <a:p>
            <a:pPr indent="0" lvl="0" marL="0" rtl="0" algn="ctr">
              <a:spcBef>
                <a:spcPts val="1080"/>
              </a:spcBef>
              <a:spcAft>
                <a:spcPts val="0"/>
              </a:spcAft>
              <a:buClr>
                <a:schemeClr val="dk1"/>
              </a:buClr>
              <a:buSzPts val="5400"/>
              <a:buNone/>
            </a:pPr>
            <a:r>
              <a:rPr lang="en-US" sz="5400"/>
              <a:t>Questions</a:t>
            </a:r>
            <a:endParaRPr/>
          </a:p>
          <a:p>
            <a:pPr indent="0" lvl="0" marL="0" rtl="0" algn="l">
              <a:spcBef>
                <a:spcPts val="640"/>
              </a:spcBef>
              <a:spcAft>
                <a:spcPts val="0"/>
              </a:spcAft>
              <a:buClr>
                <a:schemeClr val="dk1"/>
              </a:buClr>
              <a:buSzPts val="3200"/>
              <a:buNone/>
            </a:pPr>
            <a:r>
              <a:t/>
            </a:r>
            <a:endParaRPr/>
          </a:p>
        </p:txBody>
      </p:sp>
      <p:pic>
        <p:nvPicPr>
          <p:cNvPr descr="C:\Users\pgander\AppData\Local\Microsoft\Windows\Temporary Internet Files\Content.IE5\ORA4UI32\MC900434859[1].png" id="2071" name="Google Shape;2071;p186"/>
          <p:cNvPicPr preferRelativeResize="0"/>
          <p:nvPr/>
        </p:nvPicPr>
        <p:blipFill rotWithShape="1">
          <a:blip r:embed="rId3">
            <a:alphaModFix/>
          </a:blip>
          <a:srcRect b="0" l="0" r="0" t="0"/>
          <a:stretch/>
        </p:blipFill>
        <p:spPr>
          <a:xfrm>
            <a:off x="6592889" y="4078288"/>
            <a:ext cx="1714500" cy="1714500"/>
          </a:xfrm>
          <a:prstGeom prst="rect">
            <a:avLst/>
          </a:prstGeom>
          <a:noFill/>
          <a:ln>
            <a:noFill/>
          </a:ln>
        </p:spPr>
      </p:pic>
      <p:sp>
        <p:nvSpPr>
          <p:cNvPr id="2072" name="Google Shape;2072;p18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7" name="Shape 2077"/>
        <p:cNvGrpSpPr/>
        <p:nvPr/>
      </p:nvGrpSpPr>
      <p:grpSpPr>
        <a:xfrm>
          <a:off x="0" y="0"/>
          <a:ext cx="0" cy="0"/>
          <a:chOff x="0" y="0"/>
          <a:chExt cx="0" cy="0"/>
        </a:xfrm>
      </p:grpSpPr>
      <p:sp>
        <p:nvSpPr>
          <p:cNvPr id="2078" name="Google Shape;2078;p187"/>
          <p:cNvSpPr txBox="1"/>
          <p:nvPr>
            <p:ph type="ctrTitle"/>
          </p:nvPr>
        </p:nvSpPr>
        <p:spPr>
          <a:xfrm>
            <a:off x="44372" y="2087"/>
            <a:ext cx="9010184"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Section 2.8: Lubrication</a:t>
            </a:r>
            <a:endParaRPr sz="4000">
              <a:solidFill>
                <a:srgbClr val="000000"/>
              </a:solidFill>
              <a:latin typeface="Calibri"/>
              <a:ea typeface="Calibri"/>
              <a:cs typeface="Calibri"/>
              <a:sym typeface="Calibri"/>
            </a:endParaRPr>
          </a:p>
        </p:txBody>
      </p:sp>
      <p:sp>
        <p:nvSpPr>
          <p:cNvPr id="2079" name="Google Shape;2079;p187"/>
          <p:cNvSpPr txBox="1"/>
          <p:nvPr>
            <p:ph idx="1" type="body"/>
          </p:nvPr>
        </p:nvSpPr>
        <p:spPr>
          <a:xfrm>
            <a:off x="322919" y="913848"/>
            <a:ext cx="8453091" cy="483850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High quality lubrication is essential to modern machinery. </a:t>
            </a:r>
            <a:r>
              <a:rPr b="1" i="1" lang="en-US" sz="2400">
                <a:latin typeface="Calibri"/>
                <a:ea typeface="Calibri"/>
                <a:cs typeface="Calibri"/>
                <a:sym typeface="Calibri"/>
              </a:rPr>
              <a:t>Lubrication </a:t>
            </a:r>
            <a:r>
              <a:rPr lang="en-US" sz="2400">
                <a:latin typeface="Calibri"/>
                <a:ea typeface="Calibri"/>
                <a:cs typeface="Calibri"/>
                <a:sym typeface="Calibri"/>
              </a:rPr>
              <a:t>is defined as:</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“a substance, usually a liquid, introduced between two moving surfaces to reduce friction and wear between them” (Webster).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Lubrication provides a protective film that allows two touching surfaces to be separated, thus lessening friction. In addition to reducing friction, lubricants perform the functions of heat transfer, carrying away contaminants, preventing corrosion, and protecting against wear.</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Lubricants fall under four categories: liquids, solids, greases, and pastes. Each is generally composed of base oil and additives to impart desirable characteristics </a:t>
            </a:r>
            <a:endParaRPr/>
          </a:p>
        </p:txBody>
      </p:sp>
      <p:sp>
        <p:nvSpPr>
          <p:cNvPr id="2080" name="Google Shape;2080;p187"/>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5" name="Shape 2085"/>
        <p:cNvGrpSpPr/>
        <p:nvPr/>
      </p:nvGrpSpPr>
      <p:grpSpPr>
        <a:xfrm>
          <a:off x="0" y="0"/>
          <a:ext cx="0" cy="0"/>
          <a:chOff x="0" y="0"/>
          <a:chExt cx="0" cy="0"/>
        </a:xfrm>
      </p:grpSpPr>
      <p:sp>
        <p:nvSpPr>
          <p:cNvPr id="2086" name="Google Shape;2086;p188"/>
          <p:cNvSpPr txBox="1"/>
          <p:nvPr>
            <p:ph type="ctrTitle"/>
          </p:nvPr>
        </p:nvSpPr>
        <p:spPr>
          <a:xfrm>
            <a:off x="1100632" y="38789"/>
            <a:ext cx="64720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Liquid Lubricant </a:t>
            </a:r>
            <a:endParaRPr sz="4000">
              <a:solidFill>
                <a:srgbClr val="000000"/>
              </a:solidFill>
              <a:latin typeface="Calibri"/>
              <a:ea typeface="Calibri"/>
              <a:cs typeface="Calibri"/>
              <a:sym typeface="Calibri"/>
            </a:endParaRPr>
          </a:p>
        </p:txBody>
      </p:sp>
      <p:sp>
        <p:nvSpPr>
          <p:cNvPr id="2087" name="Google Shape;2087;p188"/>
          <p:cNvSpPr txBox="1"/>
          <p:nvPr>
            <p:ph idx="1" type="body"/>
          </p:nvPr>
        </p:nvSpPr>
        <p:spPr>
          <a:xfrm>
            <a:off x="315187" y="909829"/>
            <a:ext cx="8042961" cy="4877654"/>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000"/>
              <a:buNone/>
            </a:pPr>
            <a:r>
              <a:rPr lang="en-US">
                <a:latin typeface="Calibri"/>
                <a:ea typeface="Calibri"/>
                <a:cs typeface="Calibri"/>
                <a:sym typeface="Calibri"/>
              </a:rPr>
              <a:t> </a:t>
            </a:r>
            <a:r>
              <a:rPr lang="en-US" sz="2400">
                <a:latin typeface="Calibri"/>
                <a:ea typeface="Calibri"/>
                <a:cs typeface="Calibri"/>
                <a:sym typeface="Calibri"/>
              </a:rPr>
              <a:t>Liquids, including emulsions and suspension, most commonly used are:</a:t>
            </a:r>
            <a:endParaRPr sz="2400">
              <a:latin typeface="Calibri"/>
              <a:ea typeface="Calibri"/>
              <a:cs typeface="Calibri"/>
              <a:sym typeface="Calibri"/>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Automotive fluids</a:t>
            </a:r>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Hydraulic fluids</a:t>
            </a:r>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Compressor oil</a:t>
            </a:r>
            <a:endParaRPr/>
          </a:p>
          <a:p>
            <a:pPr indent="-342900" lvl="0" marL="922338" rtl="0" algn="l">
              <a:spcBef>
                <a:spcPts val="480"/>
              </a:spcBef>
              <a:spcAft>
                <a:spcPts val="0"/>
              </a:spcAft>
              <a:buClr>
                <a:schemeClr val="dk1"/>
              </a:buClr>
              <a:buSzPts val="2400"/>
              <a:buFont typeface="Arial"/>
              <a:buChar char="•"/>
            </a:pPr>
            <a:r>
              <a:rPr lang="en-US" sz="2400">
                <a:latin typeface="Calibri"/>
                <a:ea typeface="Calibri"/>
                <a:cs typeface="Calibri"/>
                <a:sym typeface="Calibri"/>
              </a:rPr>
              <a:t>Gear oil </a:t>
            </a:r>
            <a:endParaRPr/>
          </a:p>
          <a:p>
            <a:pPr indent="-190500" lvl="0" marL="922338" rtl="0" algn="l">
              <a:spcBef>
                <a:spcPts val="480"/>
              </a:spcBef>
              <a:spcAft>
                <a:spcPts val="0"/>
              </a:spcAft>
              <a:buClr>
                <a:schemeClr val="dk1"/>
              </a:buClr>
              <a:buSzPts val="2400"/>
              <a:buFont typeface="Arial"/>
              <a:buNone/>
            </a:pPr>
            <a:r>
              <a:t/>
            </a:r>
            <a:endParaRPr sz="2400">
              <a:latin typeface="Calibri"/>
              <a:ea typeface="Calibri"/>
              <a:cs typeface="Calibri"/>
              <a:sym typeface="Calibri"/>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Other liquid lubricants include:</a:t>
            </a:r>
            <a:endParaRPr sz="2400">
              <a:latin typeface="Calibri"/>
              <a:ea typeface="Calibri"/>
              <a:cs typeface="Calibri"/>
              <a:sym typeface="Calibri"/>
            </a:endParaRPr>
          </a:p>
          <a:p>
            <a:pPr indent="-285750" lvl="1" marL="917575" rtl="0" algn="l">
              <a:spcBef>
                <a:spcPts val="480"/>
              </a:spcBef>
              <a:spcAft>
                <a:spcPts val="0"/>
              </a:spcAft>
              <a:buClr>
                <a:schemeClr val="dk1"/>
              </a:buClr>
              <a:buSzPts val="2400"/>
              <a:buFont typeface="Arial"/>
              <a:buChar char="•"/>
            </a:pPr>
            <a:r>
              <a:rPr lang="en-US" sz="2400">
                <a:latin typeface="Calibri"/>
                <a:ea typeface="Calibri"/>
                <a:cs typeface="Calibri"/>
                <a:sym typeface="Calibri"/>
              </a:rPr>
              <a:t>Water</a:t>
            </a:r>
            <a:endParaRPr/>
          </a:p>
          <a:p>
            <a:pPr indent="-285750" lvl="1" marL="917575" rtl="0" algn="l">
              <a:spcBef>
                <a:spcPts val="480"/>
              </a:spcBef>
              <a:spcAft>
                <a:spcPts val="0"/>
              </a:spcAft>
              <a:buClr>
                <a:schemeClr val="dk1"/>
              </a:buClr>
              <a:buSzPts val="2400"/>
              <a:buFont typeface="Arial"/>
              <a:buChar char="•"/>
            </a:pPr>
            <a:r>
              <a:rPr lang="en-US" sz="2400">
                <a:latin typeface="Calibri"/>
                <a:ea typeface="Calibri"/>
                <a:cs typeface="Calibri"/>
                <a:sym typeface="Calibri"/>
              </a:rPr>
              <a:t>Mineral oil</a:t>
            </a:r>
            <a:endParaRPr/>
          </a:p>
          <a:p>
            <a:pPr indent="-285750" lvl="1" marL="917575" rtl="0" algn="l">
              <a:spcBef>
                <a:spcPts val="480"/>
              </a:spcBef>
              <a:spcAft>
                <a:spcPts val="0"/>
              </a:spcAft>
              <a:buClr>
                <a:schemeClr val="dk1"/>
              </a:buClr>
              <a:buSzPts val="2400"/>
              <a:buFont typeface="Arial"/>
              <a:buChar char="•"/>
            </a:pPr>
            <a:r>
              <a:rPr lang="en-US" sz="2400">
                <a:latin typeface="Calibri"/>
                <a:ea typeface="Calibri"/>
                <a:cs typeface="Calibri"/>
                <a:sym typeface="Calibri"/>
              </a:rPr>
              <a:t>Vegetable oil</a:t>
            </a:r>
            <a:endParaRPr/>
          </a:p>
          <a:p>
            <a:pPr indent="-285750" lvl="1" marL="917575" rtl="0" algn="l">
              <a:spcBef>
                <a:spcPts val="480"/>
              </a:spcBef>
              <a:spcAft>
                <a:spcPts val="0"/>
              </a:spcAft>
              <a:buClr>
                <a:schemeClr val="dk1"/>
              </a:buClr>
              <a:buSzPts val="2400"/>
              <a:buFont typeface="Arial"/>
              <a:buChar char="•"/>
            </a:pPr>
            <a:r>
              <a:rPr lang="en-US" sz="2400">
                <a:latin typeface="Calibri"/>
                <a:ea typeface="Calibri"/>
                <a:cs typeface="Calibri"/>
                <a:sym typeface="Calibri"/>
              </a:rPr>
              <a:t>Synthetic oil</a:t>
            </a:r>
            <a:endParaRPr/>
          </a:p>
          <a:p>
            <a:pPr indent="0" lvl="0" marL="579438" rtl="0" algn="l">
              <a:spcBef>
                <a:spcPts val="400"/>
              </a:spcBef>
              <a:spcAft>
                <a:spcPts val="0"/>
              </a:spcAft>
              <a:buClr>
                <a:schemeClr val="dk1"/>
              </a:buClr>
              <a:buSzPts val="2000"/>
              <a:buNone/>
            </a:pPr>
            <a:r>
              <a:t/>
            </a:r>
            <a:endParaRPr>
              <a:latin typeface="Calibri"/>
              <a:ea typeface="Calibri"/>
              <a:cs typeface="Calibri"/>
              <a:sym typeface="Calibri"/>
            </a:endParaRPr>
          </a:p>
        </p:txBody>
      </p:sp>
      <p:pic>
        <p:nvPicPr>
          <p:cNvPr descr="istock_000017663035xsmall.jpg" id="2088" name="Google Shape;2088;p188"/>
          <p:cNvPicPr preferRelativeResize="0"/>
          <p:nvPr/>
        </p:nvPicPr>
        <p:blipFill rotWithShape="1">
          <a:blip r:embed="rId3">
            <a:alphaModFix/>
          </a:blip>
          <a:srcRect b="0" l="0" r="0" t="0"/>
          <a:stretch/>
        </p:blipFill>
        <p:spPr>
          <a:xfrm>
            <a:off x="4360126" y="1700545"/>
            <a:ext cx="4783874" cy="3854364"/>
          </a:xfrm>
          <a:prstGeom prst="rect">
            <a:avLst/>
          </a:prstGeom>
          <a:noFill/>
          <a:ln>
            <a:noFill/>
          </a:ln>
        </p:spPr>
      </p:pic>
      <p:sp>
        <p:nvSpPr>
          <p:cNvPr id="2089" name="Google Shape;2089;p188"/>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4" name="Shape 2094"/>
        <p:cNvGrpSpPr/>
        <p:nvPr/>
      </p:nvGrpSpPr>
      <p:grpSpPr>
        <a:xfrm>
          <a:off x="0" y="0"/>
          <a:ext cx="0" cy="0"/>
          <a:chOff x="0" y="0"/>
          <a:chExt cx="0" cy="0"/>
        </a:xfrm>
      </p:grpSpPr>
      <p:sp>
        <p:nvSpPr>
          <p:cNvPr id="2095" name="Google Shape;2095;p189"/>
          <p:cNvSpPr txBox="1"/>
          <p:nvPr>
            <p:ph type="ctrTitle"/>
          </p:nvPr>
        </p:nvSpPr>
        <p:spPr>
          <a:xfrm>
            <a:off x="0" y="17817"/>
            <a:ext cx="8976731"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400"/>
              <a:buFont typeface="Calibri"/>
              <a:buNone/>
            </a:pPr>
            <a:r>
              <a:rPr lang="en-US" sz="4400">
                <a:solidFill>
                  <a:srgbClr val="000000"/>
                </a:solidFill>
                <a:latin typeface="Calibri"/>
                <a:ea typeface="Calibri"/>
                <a:cs typeface="Calibri"/>
                <a:sym typeface="Calibri"/>
              </a:rPr>
              <a:t>Sight Glass</a:t>
            </a:r>
            <a:endParaRPr sz="4400">
              <a:solidFill>
                <a:srgbClr val="000000"/>
              </a:solidFill>
              <a:latin typeface="Calibri"/>
              <a:ea typeface="Calibri"/>
              <a:cs typeface="Calibri"/>
              <a:sym typeface="Calibri"/>
            </a:endParaRPr>
          </a:p>
        </p:txBody>
      </p:sp>
      <p:sp>
        <p:nvSpPr>
          <p:cNvPr id="2096" name="Google Shape;2096;p189"/>
          <p:cNvSpPr txBox="1"/>
          <p:nvPr>
            <p:ph idx="1" type="body"/>
          </p:nvPr>
        </p:nvSpPr>
        <p:spPr>
          <a:xfrm>
            <a:off x="573124" y="890367"/>
            <a:ext cx="7830481" cy="682845"/>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2400"/>
              <a:buNone/>
            </a:pPr>
            <a:r>
              <a:rPr lang="en-US" sz="2400">
                <a:latin typeface="Calibri"/>
                <a:ea typeface="Calibri"/>
                <a:cs typeface="Calibri"/>
                <a:sym typeface="Calibri"/>
              </a:rPr>
              <a:t>Used to visually indicate the level of liquid lubricant</a:t>
            </a:r>
            <a:endParaRPr sz="2400">
              <a:latin typeface="Calibri"/>
              <a:ea typeface="Calibri"/>
              <a:cs typeface="Calibri"/>
              <a:sym typeface="Calibri"/>
            </a:endParaRPr>
          </a:p>
        </p:txBody>
      </p:sp>
      <p:pic>
        <p:nvPicPr>
          <p:cNvPr descr="http://www.lelubricants.com/images/esco-3d-bullseye-install-big.png" id="2097" name="Google Shape;2097;p189"/>
          <p:cNvPicPr preferRelativeResize="0"/>
          <p:nvPr/>
        </p:nvPicPr>
        <p:blipFill rotWithShape="1">
          <a:blip r:embed="rId3">
            <a:alphaModFix/>
          </a:blip>
          <a:srcRect b="0" l="0" r="0" t="0"/>
          <a:stretch/>
        </p:blipFill>
        <p:spPr>
          <a:xfrm>
            <a:off x="1635335" y="1698562"/>
            <a:ext cx="5706058" cy="4276540"/>
          </a:xfrm>
          <a:prstGeom prst="rect">
            <a:avLst/>
          </a:prstGeom>
          <a:noFill/>
          <a:ln>
            <a:noFill/>
          </a:ln>
        </p:spPr>
      </p:pic>
      <p:sp>
        <p:nvSpPr>
          <p:cNvPr id="2098" name="Google Shape;2098;p189"/>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3" name="Shape 2103"/>
        <p:cNvGrpSpPr/>
        <p:nvPr/>
      </p:nvGrpSpPr>
      <p:grpSpPr>
        <a:xfrm>
          <a:off x="0" y="0"/>
          <a:ext cx="0" cy="0"/>
          <a:chOff x="0" y="0"/>
          <a:chExt cx="0" cy="0"/>
        </a:xfrm>
      </p:grpSpPr>
      <p:sp>
        <p:nvSpPr>
          <p:cNvPr id="2104" name="Google Shape;2104;p190"/>
          <p:cNvSpPr txBox="1"/>
          <p:nvPr>
            <p:ph type="ctrTitle"/>
          </p:nvPr>
        </p:nvSpPr>
        <p:spPr>
          <a:xfrm>
            <a:off x="89210" y="60077"/>
            <a:ext cx="8887521" cy="60542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Solid Lubricants </a:t>
            </a:r>
            <a:endParaRPr sz="4000">
              <a:solidFill>
                <a:srgbClr val="000000"/>
              </a:solidFill>
              <a:latin typeface="Calibri"/>
              <a:ea typeface="Calibri"/>
              <a:cs typeface="Calibri"/>
              <a:sym typeface="Calibri"/>
            </a:endParaRPr>
          </a:p>
        </p:txBody>
      </p:sp>
      <p:sp>
        <p:nvSpPr>
          <p:cNvPr id="2105" name="Google Shape;2105;p190"/>
          <p:cNvSpPr txBox="1"/>
          <p:nvPr>
            <p:ph idx="1" type="body"/>
          </p:nvPr>
        </p:nvSpPr>
        <p:spPr>
          <a:xfrm>
            <a:off x="643839" y="933778"/>
            <a:ext cx="8042961" cy="152187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Solids, including graphite, Teflon®, and molybdenum disulphide, are used to lubricate dissimilar metallic surfaces, such as a brass gear meshing with an aluminum gear.</a:t>
            </a:r>
            <a:endParaRPr/>
          </a:p>
        </p:txBody>
      </p:sp>
      <p:pic>
        <p:nvPicPr>
          <p:cNvPr descr="94.jpg" id="2106" name="Google Shape;2106;p190"/>
          <p:cNvPicPr preferRelativeResize="0"/>
          <p:nvPr/>
        </p:nvPicPr>
        <p:blipFill rotWithShape="1">
          <a:blip r:embed="rId3">
            <a:alphaModFix/>
          </a:blip>
          <a:srcRect b="0" l="0" r="0" t="0"/>
          <a:stretch/>
        </p:blipFill>
        <p:spPr>
          <a:xfrm>
            <a:off x="1830291" y="2333630"/>
            <a:ext cx="5134386" cy="3576517"/>
          </a:xfrm>
          <a:prstGeom prst="rect">
            <a:avLst/>
          </a:prstGeom>
          <a:noFill/>
          <a:ln>
            <a:noFill/>
          </a:ln>
          <a:effectLst>
            <a:outerShdw blurRad="95250" rotWithShape="0" algn="tl" dir="2700000" dist="190500">
              <a:srgbClr val="000000"/>
            </a:outerShdw>
          </a:effectLst>
        </p:spPr>
      </p:pic>
      <p:sp>
        <p:nvSpPr>
          <p:cNvPr id="2107" name="Google Shape;2107;p190"/>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2" name="Shape 2112"/>
        <p:cNvGrpSpPr/>
        <p:nvPr/>
      </p:nvGrpSpPr>
      <p:grpSpPr>
        <a:xfrm>
          <a:off x="0" y="0"/>
          <a:ext cx="0" cy="0"/>
          <a:chOff x="0" y="0"/>
          <a:chExt cx="0" cy="0"/>
        </a:xfrm>
      </p:grpSpPr>
      <p:sp>
        <p:nvSpPr>
          <p:cNvPr id="2113" name="Google Shape;2113;p191"/>
          <p:cNvSpPr txBox="1"/>
          <p:nvPr>
            <p:ph type="ctrTitle"/>
          </p:nvPr>
        </p:nvSpPr>
        <p:spPr>
          <a:xfrm>
            <a:off x="89210" y="77240"/>
            <a:ext cx="8965580" cy="71449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Greases</a:t>
            </a:r>
            <a:endParaRPr sz="4000">
              <a:solidFill>
                <a:srgbClr val="000000"/>
              </a:solidFill>
              <a:latin typeface="Calibri"/>
              <a:ea typeface="Calibri"/>
              <a:cs typeface="Calibri"/>
              <a:sym typeface="Calibri"/>
            </a:endParaRPr>
          </a:p>
        </p:txBody>
      </p:sp>
      <p:sp>
        <p:nvSpPr>
          <p:cNvPr id="2114" name="Google Shape;2114;p191"/>
          <p:cNvSpPr txBox="1"/>
          <p:nvPr>
            <p:ph idx="1" type="body"/>
          </p:nvPr>
        </p:nvSpPr>
        <p:spPr>
          <a:xfrm>
            <a:off x="187982" y="1112219"/>
            <a:ext cx="8498817" cy="250445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Greases are much more viscous than oils or liquid lubricants. This substance is thickened by adding an agent similar to soap. </a:t>
            </a:r>
            <a:endParaRPr/>
          </a:p>
          <a:p>
            <a:pPr indent="0" lvl="0" marL="0" rtl="0" algn="l">
              <a:spcBef>
                <a:spcPts val="2280"/>
              </a:spcBef>
              <a:spcAft>
                <a:spcPts val="0"/>
              </a:spcAft>
              <a:buClr>
                <a:schemeClr val="dk1"/>
              </a:buClr>
              <a:buSzPts val="2400"/>
              <a:buNone/>
            </a:pPr>
            <a:r>
              <a:rPr lang="en-US" sz="2400">
                <a:latin typeface="Calibri"/>
                <a:ea typeface="Calibri"/>
                <a:cs typeface="Calibri"/>
                <a:sym typeface="Calibri"/>
              </a:rPr>
              <a:t> Grease is used where dripping oil from a part such as a bearing would be undesirable, or where moving surfaces have non-continuous operation and it would be difficult to maintain a separating film between the two.</a:t>
            </a:r>
            <a:endParaRPr/>
          </a:p>
        </p:txBody>
      </p:sp>
      <p:pic>
        <p:nvPicPr>
          <p:cNvPr descr="lubricating _greases.jpg" id="2115" name="Google Shape;2115;p191"/>
          <p:cNvPicPr preferRelativeResize="0"/>
          <p:nvPr/>
        </p:nvPicPr>
        <p:blipFill rotWithShape="1">
          <a:blip r:embed="rId3">
            <a:alphaModFix/>
          </a:blip>
          <a:srcRect b="0" l="0" r="0" t="0"/>
          <a:stretch/>
        </p:blipFill>
        <p:spPr>
          <a:xfrm>
            <a:off x="3397922" y="3739799"/>
            <a:ext cx="2716663" cy="2165340"/>
          </a:xfrm>
          <a:prstGeom prst="rect">
            <a:avLst/>
          </a:prstGeom>
          <a:noFill/>
          <a:ln>
            <a:noFill/>
          </a:ln>
          <a:effectLst>
            <a:outerShdw blurRad="114300" rotWithShape="0" algn="tl" dir="2700000" dist="215900">
              <a:srgbClr val="000000">
                <a:alpha val="95686"/>
              </a:srgbClr>
            </a:outerShdw>
          </a:effectLst>
        </p:spPr>
      </p:pic>
      <p:sp>
        <p:nvSpPr>
          <p:cNvPr id="2116" name="Google Shape;2116;p191"/>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1" name="Shape 2121"/>
        <p:cNvGrpSpPr/>
        <p:nvPr/>
      </p:nvGrpSpPr>
      <p:grpSpPr>
        <a:xfrm>
          <a:off x="0" y="0"/>
          <a:ext cx="0" cy="0"/>
          <a:chOff x="0" y="0"/>
          <a:chExt cx="0" cy="0"/>
        </a:xfrm>
      </p:grpSpPr>
      <p:sp>
        <p:nvSpPr>
          <p:cNvPr id="2122" name="Google Shape;2122;p192"/>
          <p:cNvSpPr txBox="1"/>
          <p:nvPr>
            <p:ph type="ctrTitle"/>
          </p:nvPr>
        </p:nvSpPr>
        <p:spPr>
          <a:xfrm>
            <a:off x="67886" y="23635"/>
            <a:ext cx="9076114"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Paste Lubricant </a:t>
            </a:r>
            <a:endParaRPr sz="4000">
              <a:solidFill>
                <a:srgbClr val="000000"/>
              </a:solidFill>
              <a:latin typeface="Calibri"/>
              <a:ea typeface="Calibri"/>
              <a:cs typeface="Calibri"/>
              <a:sym typeface="Calibri"/>
            </a:endParaRPr>
          </a:p>
        </p:txBody>
      </p:sp>
      <p:sp>
        <p:nvSpPr>
          <p:cNvPr id="2123" name="Google Shape;2123;p192"/>
          <p:cNvSpPr txBox="1"/>
          <p:nvPr>
            <p:ph idx="1" type="body"/>
          </p:nvPr>
        </p:nvSpPr>
        <p:spPr>
          <a:xfrm>
            <a:off x="339647" y="789438"/>
            <a:ext cx="8581329" cy="352608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Pastes include silicone grease, a water-proof lubricant (grease) of silicone with a thickener of amorphous-fumed silica. </a:t>
            </a:r>
            <a:endParaRPr/>
          </a:p>
          <a:p>
            <a:pPr indent="0" lvl="0" marL="0" rtl="0" algn="l">
              <a:spcBef>
                <a:spcPts val="2280"/>
              </a:spcBef>
              <a:spcAft>
                <a:spcPts val="0"/>
              </a:spcAft>
              <a:buClr>
                <a:schemeClr val="dk1"/>
              </a:buClr>
              <a:buSzPts val="2400"/>
              <a:buNone/>
            </a:pPr>
            <a:r>
              <a:rPr lang="en-US" sz="2400">
                <a:latin typeface="Calibri"/>
                <a:ea typeface="Calibri"/>
                <a:cs typeface="Calibri"/>
                <a:sym typeface="Calibri"/>
              </a:rPr>
              <a:t> This substance is normally found in the form of a white translucent paste.  It is used when exposure to moisture or water is a consideration, such as with rubber parts, “O” rings, and other non-friction applications.  This grease will not cause rubber to swell, soften, or deteriorate.  Additionally, it is often used as a corrosion inhibitor in some caustic applications.</a:t>
            </a:r>
            <a:endParaRPr/>
          </a:p>
        </p:txBody>
      </p:sp>
      <p:pic>
        <p:nvPicPr>
          <p:cNvPr descr="WEBSITE_lube2.jpg" id="2124" name="Google Shape;2124;p192"/>
          <p:cNvPicPr preferRelativeResize="0"/>
          <p:nvPr/>
        </p:nvPicPr>
        <p:blipFill rotWithShape="1">
          <a:blip r:embed="rId3">
            <a:alphaModFix/>
          </a:blip>
          <a:srcRect b="0" l="0" r="0" t="0"/>
          <a:stretch/>
        </p:blipFill>
        <p:spPr>
          <a:xfrm>
            <a:off x="2231463" y="4092498"/>
            <a:ext cx="4683876" cy="1951615"/>
          </a:xfrm>
          <a:prstGeom prst="rect">
            <a:avLst/>
          </a:prstGeom>
          <a:noFill/>
          <a:ln>
            <a:noFill/>
          </a:ln>
        </p:spPr>
      </p:pic>
      <p:sp>
        <p:nvSpPr>
          <p:cNvPr id="2125" name="Google Shape;2125;p192"/>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0" name="Shape 2130"/>
        <p:cNvGrpSpPr/>
        <p:nvPr/>
      </p:nvGrpSpPr>
      <p:grpSpPr>
        <a:xfrm>
          <a:off x="0" y="0"/>
          <a:ext cx="0" cy="0"/>
          <a:chOff x="0" y="0"/>
          <a:chExt cx="0" cy="0"/>
        </a:xfrm>
      </p:grpSpPr>
      <p:sp>
        <p:nvSpPr>
          <p:cNvPr id="2131" name="Google Shape;2131;p193"/>
          <p:cNvSpPr txBox="1"/>
          <p:nvPr>
            <p:ph type="ctrTitle"/>
          </p:nvPr>
        </p:nvSpPr>
        <p:spPr>
          <a:xfrm>
            <a:off x="11151" y="33454"/>
            <a:ext cx="9144000" cy="74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Lubrication “Do” and “Don’t” </a:t>
            </a:r>
            <a:endParaRPr sz="4000">
              <a:solidFill>
                <a:srgbClr val="000000"/>
              </a:solidFill>
              <a:latin typeface="Calibri"/>
              <a:ea typeface="Calibri"/>
              <a:cs typeface="Calibri"/>
              <a:sym typeface="Calibri"/>
            </a:endParaRPr>
          </a:p>
        </p:txBody>
      </p:sp>
      <p:sp>
        <p:nvSpPr>
          <p:cNvPr id="2132" name="Google Shape;2132;p193"/>
          <p:cNvSpPr txBox="1"/>
          <p:nvPr>
            <p:ph idx="1" type="body"/>
          </p:nvPr>
        </p:nvSpPr>
        <p:spPr>
          <a:xfrm>
            <a:off x="267629" y="1048900"/>
            <a:ext cx="8631044" cy="45275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latin typeface="Calibri"/>
                <a:ea typeface="Calibri"/>
                <a:cs typeface="Calibri"/>
                <a:sym typeface="Calibri"/>
              </a:rPr>
              <a:t>If you are given the task of lubricating a machine, be sure to adhere to the following: </a:t>
            </a:r>
            <a:endParaRPr/>
          </a:p>
          <a:p>
            <a:pPr indent="-342900" lvl="0" marL="914400" rtl="0" algn="l">
              <a:spcBef>
                <a:spcPts val="480"/>
              </a:spcBef>
              <a:spcAft>
                <a:spcPts val="0"/>
              </a:spcAft>
              <a:buClr>
                <a:schemeClr val="dk1"/>
              </a:buClr>
              <a:buSzPts val="2400"/>
              <a:buChar char="•"/>
            </a:pPr>
            <a:r>
              <a:rPr b="1" lang="en-US" sz="2400">
                <a:latin typeface="Calibri"/>
                <a:ea typeface="Calibri"/>
                <a:cs typeface="Calibri"/>
                <a:sym typeface="Calibri"/>
              </a:rPr>
              <a:t>DO NOT </a:t>
            </a:r>
            <a:r>
              <a:rPr lang="en-US" sz="2400">
                <a:latin typeface="Calibri"/>
                <a:ea typeface="Calibri"/>
                <a:cs typeface="Calibri"/>
                <a:sym typeface="Calibri"/>
              </a:rPr>
              <a:t>substitute lubricants</a:t>
            </a:r>
            <a:endParaRPr sz="2400">
              <a:latin typeface="Calibri"/>
              <a:ea typeface="Calibri"/>
              <a:cs typeface="Calibri"/>
              <a:sym typeface="Calibri"/>
            </a:endParaRPr>
          </a:p>
          <a:p>
            <a:pPr indent="-342900" lvl="0" marL="914400" rtl="0" algn="l">
              <a:spcBef>
                <a:spcPts val="480"/>
              </a:spcBef>
              <a:spcAft>
                <a:spcPts val="0"/>
              </a:spcAft>
              <a:buClr>
                <a:schemeClr val="dk1"/>
              </a:buClr>
              <a:buSzPts val="2400"/>
              <a:buChar char="•"/>
            </a:pPr>
            <a:r>
              <a:rPr b="1" lang="en-US" sz="2400">
                <a:latin typeface="Calibri"/>
                <a:ea typeface="Calibri"/>
                <a:cs typeface="Calibri"/>
                <a:sym typeface="Calibri"/>
              </a:rPr>
              <a:t>DO</a:t>
            </a:r>
            <a:r>
              <a:rPr lang="en-US" sz="2400">
                <a:latin typeface="Calibri"/>
                <a:ea typeface="Calibri"/>
                <a:cs typeface="Calibri"/>
                <a:sym typeface="Calibri"/>
              </a:rPr>
              <a:t> follow manufacturer instructions</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 </a:t>
            </a:r>
            <a:endParaRPr/>
          </a:p>
          <a:p>
            <a:pPr indent="0" lvl="0" marL="0" rtl="0" algn="l">
              <a:spcBef>
                <a:spcPts val="480"/>
              </a:spcBef>
              <a:spcAft>
                <a:spcPts val="0"/>
              </a:spcAft>
              <a:buClr>
                <a:schemeClr val="dk1"/>
              </a:buClr>
              <a:buSzPts val="2400"/>
              <a:buNone/>
            </a:pPr>
            <a:r>
              <a:rPr lang="en-US" sz="2400">
                <a:latin typeface="Calibri"/>
                <a:ea typeface="Calibri"/>
                <a:cs typeface="Calibri"/>
                <a:sym typeface="Calibri"/>
              </a:rPr>
              <a:t>ALWAYS follow the manufacturer’s instructions. </a:t>
            </a:r>
            <a:r>
              <a:rPr b="1" i="1" lang="en-US" sz="2400" u="sng">
                <a:latin typeface="Calibri"/>
                <a:ea typeface="Calibri"/>
                <a:cs typeface="Calibri"/>
                <a:sym typeface="Calibri"/>
              </a:rPr>
              <a:t>ALWAYS</a:t>
            </a:r>
            <a:r>
              <a:rPr lang="en-US" sz="2400">
                <a:latin typeface="Calibri"/>
                <a:ea typeface="Calibri"/>
                <a:cs typeface="Calibri"/>
                <a:sym typeface="Calibri"/>
              </a:rPr>
              <a:t>.</a:t>
            </a:r>
            <a:endParaRPr sz="2400">
              <a:latin typeface="Calibri"/>
              <a:ea typeface="Calibri"/>
              <a:cs typeface="Calibri"/>
              <a:sym typeface="Calibri"/>
            </a:endParaRPr>
          </a:p>
          <a:p>
            <a:pPr indent="-342900" lvl="0" marL="914400" rtl="0" algn="l">
              <a:spcBef>
                <a:spcPts val="480"/>
              </a:spcBef>
              <a:spcAft>
                <a:spcPts val="0"/>
              </a:spcAft>
              <a:buClr>
                <a:schemeClr val="dk1"/>
              </a:buClr>
              <a:buSzPts val="2400"/>
              <a:buChar char="•"/>
            </a:pPr>
            <a:r>
              <a:rPr b="1" lang="en-US" sz="2400">
                <a:latin typeface="Calibri"/>
                <a:ea typeface="Calibri"/>
                <a:cs typeface="Calibri"/>
                <a:sym typeface="Calibri"/>
              </a:rPr>
              <a:t>DO</a:t>
            </a:r>
            <a:r>
              <a:rPr lang="en-US" sz="2400">
                <a:latin typeface="Calibri"/>
                <a:ea typeface="Calibri"/>
                <a:cs typeface="Calibri"/>
                <a:sym typeface="Calibri"/>
              </a:rPr>
              <a:t> clean up any excess  </a:t>
            </a:r>
            <a:endParaRPr/>
          </a:p>
          <a:p>
            <a:pPr indent="-342900" lvl="0" marL="914400" rtl="0" algn="l">
              <a:spcBef>
                <a:spcPts val="480"/>
              </a:spcBef>
              <a:spcAft>
                <a:spcPts val="0"/>
              </a:spcAft>
              <a:buClr>
                <a:schemeClr val="dk1"/>
              </a:buClr>
              <a:buSzPts val="2400"/>
              <a:buChar char="•"/>
            </a:pPr>
            <a:r>
              <a:rPr b="1" lang="en-US" sz="2400">
                <a:latin typeface="Calibri"/>
                <a:ea typeface="Calibri"/>
                <a:cs typeface="Calibri"/>
                <a:sym typeface="Calibri"/>
              </a:rPr>
              <a:t>DO</a:t>
            </a:r>
            <a:r>
              <a:rPr lang="en-US" sz="2400">
                <a:latin typeface="Calibri"/>
                <a:ea typeface="Calibri"/>
                <a:cs typeface="Calibri"/>
                <a:sym typeface="Calibri"/>
              </a:rPr>
              <a:t> </a:t>
            </a:r>
            <a:r>
              <a:rPr b="1" lang="en-US" sz="2400">
                <a:latin typeface="Calibri"/>
                <a:ea typeface="Calibri"/>
                <a:cs typeface="Calibri"/>
                <a:sym typeface="Calibri"/>
              </a:rPr>
              <a:t>NOT</a:t>
            </a:r>
            <a:r>
              <a:rPr lang="en-US" sz="2400">
                <a:latin typeface="Calibri"/>
                <a:ea typeface="Calibri"/>
                <a:cs typeface="Calibri"/>
                <a:sym typeface="Calibri"/>
              </a:rPr>
              <a:t> throw away old lubrications</a:t>
            </a:r>
            <a:endParaRPr/>
          </a:p>
          <a:p>
            <a:pPr indent="-342900" lvl="0" marL="914400" rtl="0" algn="l">
              <a:spcBef>
                <a:spcPts val="480"/>
              </a:spcBef>
              <a:spcAft>
                <a:spcPts val="0"/>
              </a:spcAft>
              <a:buClr>
                <a:schemeClr val="dk1"/>
              </a:buClr>
              <a:buSzPts val="2400"/>
              <a:buChar char="•"/>
            </a:pPr>
            <a:r>
              <a:rPr b="1" lang="en-US" sz="2400">
                <a:latin typeface="Calibri"/>
                <a:ea typeface="Calibri"/>
                <a:cs typeface="Calibri"/>
                <a:sym typeface="Calibri"/>
              </a:rPr>
              <a:t>DO</a:t>
            </a:r>
            <a:r>
              <a:rPr lang="en-US" sz="2400">
                <a:latin typeface="Calibri"/>
                <a:ea typeface="Calibri"/>
                <a:cs typeface="Calibri"/>
                <a:sym typeface="Calibri"/>
              </a:rPr>
              <a:t> store in proper containers</a:t>
            </a:r>
            <a:endParaRPr/>
          </a:p>
          <a:p>
            <a:pPr indent="-342900" lvl="0" marL="914400" rtl="0" algn="l">
              <a:spcBef>
                <a:spcPts val="480"/>
              </a:spcBef>
              <a:spcAft>
                <a:spcPts val="0"/>
              </a:spcAft>
              <a:buClr>
                <a:schemeClr val="dk1"/>
              </a:buClr>
              <a:buSzPts val="2400"/>
              <a:buChar char="•"/>
            </a:pPr>
            <a:r>
              <a:rPr b="1" lang="en-US" sz="2400">
                <a:latin typeface="Calibri"/>
                <a:ea typeface="Calibri"/>
                <a:cs typeface="Calibri"/>
                <a:sym typeface="Calibri"/>
              </a:rPr>
              <a:t>DO</a:t>
            </a:r>
            <a:r>
              <a:rPr lang="en-US" sz="2400">
                <a:latin typeface="Calibri"/>
                <a:ea typeface="Calibri"/>
                <a:cs typeface="Calibri"/>
                <a:sym typeface="Calibri"/>
              </a:rPr>
              <a:t> read and observe the Safety Data Sheet (SDS</a:t>
            </a:r>
            <a:r>
              <a:rPr lang="en-US" sz="2000">
                <a:latin typeface="Calibri"/>
                <a:ea typeface="Calibri"/>
                <a:cs typeface="Calibri"/>
                <a:sym typeface="Calibri"/>
              </a:rPr>
              <a:t>)</a:t>
            </a:r>
            <a:endParaRPr/>
          </a:p>
        </p:txBody>
      </p:sp>
      <p:sp>
        <p:nvSpPr>
          <p:cNvPr id="2133" name="Google Shape;2133;p193"/>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8" name="Shape 2138"/>
        <p:cNvGrpSpPr/>
        <p:nvPr/>
      </p:nvGrpSpPr>
      <p:grpSpPr>
        <a:xfrm>
          <a:off x="0" y="0"/>
          <a:ext cx="0" cy="0"/>
          <a:chOff x="0" y="0"/>
          <a:chExt cx="0" cy="0"/>
        </a:xfrm>
      </p:grpSpPr>
      <p:sp>
        <p:nvSpPr>
          <p:cNvPr id="2139" name="Google Shape;2139;p194"/>
          <p:cNvSpPr txBox="1"/>
          <p:nvPr>
            <p:ph type="ctrTitle"/>
          </p:nvPr>
        </p:nvSpPr>
        <p:spPr>
          <a:xfrm>
            <a:off x="0" y="58330"/>
            <a:ext cx="9144000" cy="73340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Lubricating a Bearing</a:t>
            </a:r>
            <a:endParaRPr sz="4000">
              <a:solidFill>
                <a:srgbClr val="000000"/>
              </a:solidFill>
              <a:latin typeface="Calibri"/>
              <a:ea typeface="Calibri"/>
              <a:cs typeface="Calibri"/>
              <a:sym typeface="Calibri"/>
            </a:endParaRPr>
          </a:p>
        </p:txBody>
      </p:sp>
      <p:sp>
        <p:nvSpPr>
          <p:cNvPr id="2140" name="Google Shape;2140;p194"/>
          <p:cNvSpPr txBox="1"/>
          <p:nvPr>
            <p:ph idx="1" type="body"/>
          </p:nvPr>
        </p:nvSpPr>
        <p:spPr>
          <a:xfrm>
            <a:off x="474241" y="992918"/>
            <a:ext cx="8212559" cy="1746477"/>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400"/>
              <a:buNone/>
            </a:pPr>
            <a:r>
              <a:rPr b="1" lang="en-US" sz="2400">
                <a:latin typeface="Calibri"/>
                <a:ea typeface="Calibri"/>
                <a:cs typeface="Calibri"/>
                <a:sym typeface="Calibri"/>
              </a:rPr>
              <a:t>The worst mistake one can make when lubricating a bearing is allowing dirt to get in</a:t>
            </a:r>
            <a:r>
              <a:rPr lang="en-US" sz="2400">
                <a:latin typeface="Calibri"/>
                <a:ea typeface="Calibri"/>
                <a:cs typeface="Calibri"/>
                <a:sym typeface="Calibri"/>
              </a:rPr>
              <a:t>.  Dirt causes multiple problems with bearings including increased friction, poor fit, increased wear of the bearing facility, and (often) dramatically decreased functionality of the bearing mechanism</a:t>
            </a:r>
            <a:r>
              <a:rPr lang="en-US" sz="2000">
                <a:latin typeface="Calibri"/>
                <a:ea typeface="Calibri"/>
                <a:cs typeface="Calibri"/>
                <a:sym typeface="Calibri"/>
              </a:rPr>
              <a:t>. </a:t>
            </a:r>
            <a:endParaRPr/>
          </a:p>
        </p:txBody>
      </p:sp>
      <p:pic>
        <p:nvPicPr>
          <p:cNvPr descr="drive-line-bearing-dirty.jpg" id="2141" name="Google Shape;2141;p194"/>
          <p:cNvPicPr preferRelativeResize="0"/>
          <p:nvPr/>
        </p:nvPicPr>
        <p:blipFill rotWithShape="1">
          <a:blip r:embed="rId3">
            <a:alphaModFix/>
          </a:blip>
          <a:srcRect b="0" l="0" r="0" t="0"/>
          <a:stretch/>
        </p:blipFill>
        <p:spPr>
          <a:xfrm>
            <a:off x="1728439" y="2940576"/>
            <a:ext cx="5038185" cy="2998920"/>
          </a:xfrm>
          <a:prstGeom prst="rect">
            <a:avLst/>
          </a:prstGeom>
          <a:noFill/>
          <a:ln>
            <a:noFill/>
          </a:ln>
        </p:spPr>
      </p:pic>
      <p:sp>
        <p:nvSpPr>
          <p:cNvPr id="2142" name="Google Shape;2142;p194"/>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7" name="Shape 2147"/>
        <p:cNvGrpSpPr/>
        <p:nvPr/>
      </p:nvGrpSpPr>
      <p:grpSpPr>
        <a:xfrm>
          <a:off x="0" y="0"/>
          <a:ext cx="0" cy="0"/>
          <a:chOff x="0" y="0"/>
          <a:chExt cx="0" cy="0"/>
        </a:xfrm>
      </p:grpSpPr>
      <p:sp>
        <p:nvSpPr>
          <p:cNvPr id="2148" name="Google Shape;2148;p195"/>
          <p:cNvSpPr txBox="1"/>
          <p:nvPr>
            <p:ph type="ctrTitle"/>
          </p:nvPr>
        </p:nvSpPr>
        <p:spPr>
          <a:xfrm>
            <a:off x="0" y="32274"/>
            <a:ext cx="9032487"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Lubrication Breakdown </a:t>
            </a:r>
            <a:endParaRPr sz="4000">
              <a:solidFill>
                <a:srgbClr val="000000"/>
              </a:solidFill>
              <a:latin typeface="Calibri"/>
              <a:ea typeface="Calibri"/>
              <a:cs typeface="Calibri"/>
              <a:sym typeface="Calibri"/>
            </a:endParaRPr>
          </a:p>
        </p:txBody>
      </p:sp>
      <p:sp>
        <p:nvSpPr>
          <p:cNvPr id="2149" name="Google Shape;2149;p195"/>
          <p:cNvSpPr txBox="1"/>
          <p:nvPr>
            <p:ph idx="1" type="body"/>
          </p:nvPr>
        </p:nvSpPr>
        <p:spPr>
          <a:xfrm>
            <a:off x="167785" y="1104862"/>
            <a:ext cx="8072966" cy="2597343"/>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2400"/>
              <a:buNone/>
            </a:pPr>
            <a:r>
              <a:rPr lang="en-US" sz="2400">
                <a:latin typeface="Calibri"/>
                <a:ea typeface="Calibri"/>
                <a:cs typeface="Calibri"/>
                <a:sym typeface="Calibri"/>
              </a:rPr>
              <a:t>Causes of lubrication failure:</a:t>
            </a:r>
            <a:endParaRPr sz="2400">
              <a:latin typeface="Calibri"/>
              <a:ea typeface="Calibri"/>
              <a:cs typeface="Calibri"/>
              <a:sym typeface="Calibri"/>
            </a:endParaRPr>
          </a:p>
          <a:p>
            <a:pPr indent="-365760" lvl="0" marL="457200" rtl="0" algn="l">
              <a:lnSpc>
                <a:spcPct val="80000"/>
              </a:lnSpc>
              <a:spcBef>
                <a:spcPts val="2400"/>
              </a:spcBef>
              <a:spcAft>
                <a:spcPts val="0"/>
              </a:spcAft>
              <a:buClr>
                <a:schemeClr val="dk1"/>
              </a:buClr>
              <a:buSzPts val="2400"/>
              <a:buFont typeface="Arial"/>
              <a:buChar char="•"/>
            </a:pPr>
            <a:r>
              <a:rPr lang="en-US" sz="2400">
                <a:latin typeface="Calibri"/>
                <a:ea typeface="Calibri"/>
                <a:cs typeface="Calibri"/>
                <a:sym typeface="Calibri"/>
              </a:rPr>
              <a:t>Overheating – causes a burnt odor</a:t>
            </a:r>
            <a:endParaRPr sz="2400">
              <a:latin typeface="Calibri"/>
              <a:ea typeface="Calibri"/>
              <a:cs typeface="Calibri"/>
              <a:sym typeface="Calibri"/>
            </a:endParaRPr>
          </a:p>
          <a:p>
            <a:pPr indent="-365760" lvl="0" marL="457200" rtl="0" algn="l">
              <a:lnSpc>
                <a:spcPct val="80000"/>
              </a:lnSpc>
              <a:spcBef>
                <a:spcPts val="600"/>
              </a:spcBef>
              <a:spcAft>
                <a:spcPts val="0"/>
              </a:spcAft>
              <a:buClr>
                <a:schemeClr val="dk1"/>
              </a:buClr>
              <a:buSzPts val="2400"/>
              <a:buFont typeface="Arial"/>
              <a:buChar char="•"/>
            </a:pPr>
            <a:r>
              <a:rPr lang="en-US" sz="2400">
                <a:latin typeface="Calibri"/>
                <a:ea typeface="Calibri"/>
                <a:cs typeface="Calibri"/>
                <a:sym typeface="Calibri"/>
              </a:rPr>
              <a:t>Over- Lubrication – Damage to seals/contamination</a:t>
            </a:r>
            <a:endParaRPr/>
          </a:p>
          <a:p>
            <a:pPr indent="-365760" lvl="0" marL="457200" rtl="0" algn="l">
              <a:lnSpc>
                <a:spcPct val="80000"/>
              </a:lnSpc>
              <a:spcBef>
                <a:spcPts val="600"/>
              </a:spcBef>
              <a:spcAft>
                <a:spcPts val="0"/>
              </a:spcAft>
              <a:buClr>
                <a:schemeClr val="dk1"/>
              </a:buClr>
              <a:buSzPts val="2400"/>
              <a:buFont typeface="Arial"/>
              <a:buChar char="•"/>
            </a:pPr>
            <a:r>
              <a:rPr lang="en-US" sz="2400">
                <a:latin typeface="Calibri"/>
                <a:ea typeface="Calibri"/>
                <a:cs typeface="Calibri"/>
                <a:sym typeface="Calibri"/>
              </a:rPr>
              <a:t>Under-lubrication – causes seizing </a:t>
            </a:r>
            <a:endParaRPr sz="2400">
              <a:latin typeface="Calibri"/>
              <a:ea typeface="Calibri"/>
              <a:cs typeface="Calibri"/>
              <a:sym typeface="Calibri"/>
            </a:endParaRPr>
          </a:p>
          <a:p>
            <a:pPr indent="-365760" lvl="0" marL="457200" rtl="0" algn="l">
              <a:lnSpc>
                <a:spcPct val="80000"/>
              </a:lnSpc>
              <a:spcBef>
                <a:spcPts val="600"/>
              </a:spcBef>
              <a:spcAft>
                <a:spcPts val="0"/>
              </a:spcAft>
              <a:buClr>
                <a:schemeClr val="dk1"/>
              </a:buClr>
              <a:buSzPts val="2400"/>
              <a:buFont typeface="Arial"/>
              <a:buChar char="•"/>
            </a:pPr>
            <a:r>
              <a:rPr lang="en-US" sz="2400">
                <a:latin typeface="Calibri"/>
                <a:ea typeface="Calibri"/>
                <a:cs typeface="Calibri"/>
                <a:sym typeface="Calibri"/>
              </a:rPr>
              <a:t>Water in the oil – causes a milky color</a:t>
            </a:r>
            <a:endParaRPr/>
          </a:p>
          <a:p>
            <a:pPr indent="-190500" lvl="0" marL="922338" rtl="0" algn="l">
              <a:lnSpc>
                <a:spcPct val="80000"/>
              </a:lnSpc>
              <a:spcBef>
                <a:spcPts val="480"/>
              </a:spcBef>
              <a:spcAft>
                <a:spcPts val="0"/>
              </a:spcAft>
              <a:buClr>
                <a:schemeClr val="dk1"/>
              </a:buClr>
              <a:buSzPts val="2400"/>
              <a:buFont typeface="Arial"/>
              <a:buNone/>
            </a:pPr>
            <a:r>
              <a:t/>
            </a:r>
            <a:endParaRPr sz="2400">
              <a:latin typeface="Calibri"/>
              <a:ea typeface="Calibri"/>
              <a:cs typeface="Calibri"/>
              <a:sym typeface="Calibri"/>
            </a:endParaRPr>
          </a:p>
          <a:p>
            <a:pPr indent="-190500" lvl="0" marL="922338" rtl="0" algn="l">
              <a:lnSpc>
                <a:spcPct val="80000"/>
              </a:lnSpc>
              <a:spcBef>
                <a:spcPts val="480"/>
              </a:spcBef>
              <a:spcAft>
                <a:spcPts val="0"/>
              </a:spcAft>
              <a:buClr>
                <a:schemeClr val="dk1"/>
              </a:buClr>
              <a:buSzPts val="2400"/>
              <a:buFont typeface="Arial"/>
              <a:buNone/>
            </a:pPr>
            <a:r>
              <a:t/>
            </a:r>
            <a:endParaRPr sz="2400">
              <a:latin typeface="Calibri"/>
              <a:ea typeface="Calibri"/>
              <a:cs typeface="Calibri"/>
              <a:sym typeface="Calibri"/>
            </a:endParaRPr>
          </a:p>
          <a:p>
            <a:pPr indent="-190500" lvl="0" marL="922338" rtl="0" algn="l">
              <a:lnSpc>
                <a:spcPct val="80000"/>
              </a:lnSpc>
              <a:spcBef>
                <a:spcPts val="480"/>
              </a:spcBef>
              <a:spcAft>
                <a:spcPts val="0"/>
              </a:spcAft>
              <a:buClr>
                <a:schemeClr val="dk1"/>
              </a:buClr>
              <a:buSzPts val="2400"/>
              <a:buFont typeface="Arial"/>
              <a:buNone/>
            </a:pPr>
            <a:r>
              <a:t/>
            </a:r>
            <a:endParaRPr sz="2400">
              <a:latin typeface="Calibri"/>
              <a:ea typeface="Calibri"/>
              <a:cs typeface="Calibri"/>
              <a:sym typeface="Calibri"/>
            </a:endParaRPr>
          </a:p>
          <a:p>
            <a:pPr indent="0" lvl="0" marL="0" rtl="0" algn="l">
              <a:lnSpc>
                <a:spcPct val="80000"/>
              </a:lnSpc>
              <a:spcBef>
                <a:spcPts val="480"/>
              </a:spcBef>
              <a:spcAft>
                <a:spcPts val="0"/>
              </a:spcAft>
              <a:buClr>
                <a:schemeClr val="dk1"/>
              </a:buClr>
              <a:buSzPts val="2400"/>
              <a:buNone/>
            </a:pPr>
            <a:r>
              <a:t/>
            </a:r>
            <a:endParaRPr sz="2400">
              <a:latin typeface="Calibri"/>
              <a:ea typeface="Calibri"/>
              <a:cs typeface="Calibri"/>
              <a:sym typeface="Calibri"/>
            </a:endParaRPr>
          </a:p>
        </p:txBody>
      </p:sp>
      <p:pic>
        <p:nvPicPr>
          <p:cNvPr id="2150" name="Google Shape;2150;p195"/>
          <p:cNvPicPr preferRelativeResize="0"/>
          <p:nvPr/>
        </p:nvPicPr>
        <p:blipFill rotWithShape="1">
          <a:blip r:embed="rId3">
            <a:alphaModFix/>
          </a:blip>
          <a:srcRect b="0" l="0" r="0" t="0"/>
          <a:stretch/>
        </p:blipFill>
        <p:spPr>
          <a:xfrm>
            <a:off x="446048" y="3542510"/>
            <a:ext cx="3978195" cy="2068661"/>
          </a:xfrm>
          <a:prstGeom prst="rect">
            <a:avLst/>
          </a:prstGeom>
          <a:noFill/>
          <a:ln>
            <a:noFill/>
          </a:ln>
        </p:spPr>
      </p:pic>
      <p:pic>
        <p:nvPicPr>
          <p:cNvPr id="2151" name="Google Shape;2151;p195"/>
          <p:cNvPicPr preferRelativeResize="0"/>
          <p:nvPr/>
        </p:nvPicPr>
        <p:blipFill rotWithShape="1">
          <a:blip r:embed="rId4">
            <a:alphaModFix/>
          </a:blip>
          <a:srcRect b="0" l="0" r="0" t="0"/>
          <a:stretch/>
        </p:blipFill>
        <p:spPr>
          <a:xfrm>
            <a:off x="4948352" y="3168441"/>
            <a:ext cx="3816507" cy="2849658"/>
          </a:xfrm>
          <a:prstGeom prst="rect">
            <a:avLst/>
          </a:prstGeom>
          <a:noFill/>
          <a:ln>
            <a:noFill/>
          </a:ln>
        </p:spPr>
      </p:pic>
      <p:sp>
        <p:nvSpPr>
          <p:cNvPr id="2152" name="Google Shape;2152;p195"/>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7" name="Shape 2157"/>
        <p:cNvGrpSpPr/>
        <p:nvPr/>
      </p:nvGrpSpPr>
      <p:grpSpPr>
        <a:xfrm>
          <a:off x="0" y="0"/>
          <a:ext cx="0" cy="0"/>
          <a:chOff x="0" y="0"/>
          <a:chExt cx="0" cy="0"/>
        </a:xfrm>
      </p:grpSpPr>
      <p:sp>
        <p:nvSpPr>
          <p:cNvPr id="2158" name="Google Shape;2158;p196"/>
          <p:cNvSpPr txBox="1"/>
          <p:nvPr>
            <p:ph type="ctrTitle"/>
          </p:nvPr>
        </p:nvSpPr>
        <p:spPr>
          <a:xfrm>
            <a:off x="102969" y="20252"/>
            <a:ext cx="8898673" cy="747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lang="en-US" sz="4000">
                <a:solidFill>
                  <a:srgbClr val="000000"/>
                </a:solidFill>
                <a:latin typeface="Calibri"/>
                <a:ea typeface="Calibri"/>
                <a:cs typeface="Calibri"/>
                <a:sym typeface="Calibri"/>
              </a:rPr>
              <a:t>Scenarios</a:t>
            </a:r>
            <a:endParaRPr sz="4000">
              <a:solidFill>
                <a:srgbClr val="000000"/>
              </a:solidFill>
              <a:latin typeface="Calibri"/>
              <a:ea typeface="Calibri"/>
              <a:cs typeface="Calibri"/>
              <a:sym typeface="Calibri"/>
            </a:endParaRPr>
          </a:p>
        </p:txBody>
      </p:sp>
      <p:sp>
        <p:nvSpPr>
          <p:cNvPr id="2159" name="Google Shape;2159;p196"/>
          <p:cNvSpPr txBox="1"/>
          <p:nvPr>
            <p:ph idx="1" type="body"/>
          </p:nvPr>
        </p:nvSpPr>
        <p:spPr>
          <a:xfrm>
            <a:off x="317558" y="1016291"/>
            <a:ext cx="4488618" cy="202799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b="1" lang="en-US" u="sng">
                <a:latin typeface="Calibri"/>
                <a:ea typeface="Calibri"/>
                <a:cs typeface="Calibri"/>
                <a:sym typeface="Calibri"/>
              </a:rPr>
              <a:t>Question:</a:t>
            </a:r>
            <a:r>
              <a:rPr b="1" lang="en-US">
                <a:latin typeface="Calibri"/>
                <a:ea typeface="Calibri"/>
                <a:cs typeface="Calibri"/>
                <a:sym typeface="Calibri"/>
              </a:rPr>
              <a:t>   </a:t>
            </a:r>
            <a:r>
              <a:rPr lang="en-US">
                <a:latin typeface="Calibri"/>
                <a:ea typeface="Calibri"/>
                <a:cs typeface="Calibri"/>
                <a:sym typeface="Calibri"/>
              </a:rPr>
              <a:t>What should be done </a:t>
            </a:r>
            <a:br>
              <a:rPr lang="en-US">
                <a:latin typeface="Calibri"/>
                <a:ea typeface="Calibri"/>
                <a:cs typeface="Calibri"/>
                <a:sym typeface="Calibri"/>
              </a:rPr>
            </a:br>
            <a:r>
              <a:rPr lang="en-US">
                <a:latin typeface="Calibri"/>
                <a:ea typeface="Calibri"/>
                <a:cs typeface="Calibri"/>
                <a:sym typeface="Calibri"/>
              </a:rPr>
              <a:t>when an employee witnesses a </a:t>
            </a:r>
            <a:br>
              <a:rPr lang="en-US">
                <a:latin typeface="Calibri"/>
                <a:ea typeface="Calibri"/>
                <a:cs typeface="Calibri"/>
                <a:sym typeface="Calibri"/>
              </a:rPr>
            </a:br>
            <a:r>
              <a:rPr lang="en-US">
                <a:latin typeface="Calibri"/>
                <a:ea typeface="Calibri"/>
                <a:cs typeface="Calibri"/>
                <a:sym typeface="Calibri"/>
              </a:rPr>
              <a:t>pool of oil under a machine? </a:t>
            </a:r>
            <a:endParaRPr/>
          </a:p>
          <a:p>
            <a:pPr indent="0" lvl="0" marL="454025" rtl="0" algn="l">
              <a:lnSpc>
                <a:spcPct val="90000"/>
              </a:lnSpc>
              <a:spcBef>
                <a:spcPts val="600"/>
              </a:spcBef>
              <a:spcAft>
                <a:spcPts val="0"/>
              </a:spcAft>
              <a:buClr>
                <a:schemeClr val="dk1"/>
              </a:buClr>
              <a:buSzPts val="2400"/>
              <a:buNone/>
            </a:pPr>
            <a:r>
              <a:rPr b="1" lang="en-US">
                <a:latin typeface="Calibri"/>
                <a:ea typeface="Calibri"/>
                <a:cs typeface="Calibri"/>
                <a:sym typeface="Calibri"/>
              </a:rPr>
              <a:t>Answer</a:t>
            </a:r>
            <a:r>
              <a:rPr lang="en-US">
                <a:latin typeface="Calibri"/>
                <a:ea typeface="Calibri"/>
                <a:cs typeface="Calibri"/>
                <a:sym typeface="Calibri"/>
              </a:rPr>
              <a:t>: Tell a supervisor.</a:t>
            </a:r>
            <a:endParaRPr/>
          </a:p>
        </p:txBody>
      </p:sp>
      <p:pic>
        <p:nvPicPr>
          <p:cNvPr descr="Heating_Oil_Filter661-DFs.jpg" id="2160" name="Google Shape;2160;p196"/>
          <p:cNvPicPr preferRelativeResize="0"/>
          <p:nvPr/>
        </p:nvPicPr>
        <p:blipFill rotWithShape="1">
          <a:blip r:embed="rId3">
            <a:alphaModFix/>
          </a:blip>
          <a:srcRect b="0" l="0" r="0" t="0"/>
          <a:stretch/>
        </p:blipFill>
        <p:spPr>
          <a:xfrm>
            <a:off x="4806175" y="802968"/>
            <a:ext cx="3285785" cy="2464339"/>
          </a:xfrm>
          <a:prstGeom prst="rect">
            <a:avLst/>
          </a:prstGeom>
          <a:noFill/>
          <a:ln>
            <a:noFill/>
          </a:ln>
          <a:effectLst>
            <a:outerShdw blurRad="203200" rotWithShape="0" algn="tl" dir="2700000" dist="139700">
              <a:srgbClr val="000000"/>
            </a:outerShdw>
          </a:effectLst>
        </p:spPr>
      </p:pic>
      <p:sp>
        <p:nvSpPr>
          <p:cNvPr id="2161" name="Google Shape;2161;p196"/>
          <p:cNvSpPr txBox="1"/>
          <p:nvPr/>
        </p:nvSpPr>
        <p:spPr>
          <a:xfrm>
            <a:off x="223385" y="3150944"/>
            <a:ext cx="4328920" cy="28654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2400" u="sng">
                <a:solidFill>
                  <a:schemeClr val="dk1"/>
                </a:solidFill>
                <a:latin typeface="Calibri"/>
                <a:ea typeface="Calibri"/>
                <a:cs typeface="Calibri"/>
                <a:sym typeface="Calibri"/>
              </a:rPr>
              <a:t>Question:</a:t>
            </a:r>
            <a:r>
              <a:rPr b="1" lang="en-US" sz="2400">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An employee comes to work on a rainy day and finds water dripping on the repair bench.   What should the employee do? </a:t>
            </a:r>
            <a:endParaRPr sz="2400">
              <a:solidFill>
                <a:schemeClr val="dk1"/>
              </a:solidFill>
              <a:latin typeface="Calibri"/>
              <a:ea typeface="Calibri"/>
              <a:cs typeface="Calibri"/>
              <a:sym typeface="Calibri"/>
            </a:endParaRPr>
          </a:p>
          <a:p>
            <a:pPr indent="0" lvl="0" marL="454025" marR="0" rtl="0" algn="l">
              <a:lnSpc>
                <a:spcPct val="90000"/>
              </a:lnSpc>
              <a:spcBef>
                <a:spcPts val="600"/>
              </a:spcBef>
              <a:spcAft>
                <a:spcPts val="0"/>
              </a:spcAft>
              <a:buNone/>
            </a:pPr>
            <a:r>
              <a:rPr b="1" lang="en-US" sz="2400">
                <a:solidFill>
                  <a:schemeClr val="dk1"/>
                </a:solidFill>
                <a:latin typeface="Calibri"/>
                <a:ea typeface="Calibri"/>
                <a:cs typeface="Calibri"/>
                <a:sym typeface="Calibri"/>
              </a:rPr>
              <a:t>Answer</a:t>
            </a:r>
            <a:r>
              <a:rPr lang="en-US" sz="2400">
                <a:solidFill>
                  <a:schemeClr val="dk1"/>
                </a:solidFill>
                <a:latin typeface="Calibri"/>
                <a:ea typeface="Calibri"/>
                <a:cs typeface="Calibri"/>
                <a:sym typeface="Calibri"/>
              </a:rPr>
              <a:t>: Report the situation to the supervisor.</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pic>
        <p:nvPicPr>
          <p:cNvPr id="2162" name="Google Shape;2162;p196"/>
          <p:cNvPicPr preferRelativeResize="0"/>
          <p:nvPr/>
        </p:nvPicPr>
        <p:blipFill rotWithShape="1">
          <a:blip r:embed="rId4">
            <a:alphaModFix/>
          </a:blip>
          <a:srcRect b="0" l="0" r="0" t="0"/>
          <a:stretch/>
        </p:blipFill>
        <p:spPr>
          <a:xfrm>
            <a:off x="4806174" y="3516145"/>
            <a:ext cx="3389971" cy="2259981"/>
          </a:xfrm>
          <a:prstGeom prst="rect">
            <a:avLst/>
          </a:prstGeom>
          <a:noFill/>
          <a:ln>
            <a:noFill/>
          </a:ln>
        </p:spPr>
      </p:pic>
      <p:sp>
        <p:nvSpPr>
          <p:cNvPr id="2163" name="Google Shape;2163;p196"/>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8" name="Shape 2168"/>
        <p:cNvGrpSpPr/>
        <p:nvPr/>
      </p:nvGrpSpPr>
      <p:grpSpPr>
        <a:xfrm>
          <a:off x="0" y="0"/>
          <a:ext cx="0" cy="0"/>
          <a:chOff x="0" y="0"/>
          <a:chExt cx="0" cy="0"/>
        </a:xfrm>
      </p:grpSpPr>
      <p:sp>
        <p:nvSpPr>
          <p:cNvPr id="2169" name="Google Shape;2169;p197"/>
          <p:cNvSpPr txBox="1"/>
          <p:nvPr>
            <p:ph type="title"/>
          </p:nvPr>
        </p:nvSpPr>
        <p:spPr>
          <a:xfrm>
            <a:off x="0" y="0"/>
            <a:ext cx="9144000" cy="713334"/>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Lubrication </a:t>
            </a:r>
            <a:endParaRPr/>
          </a:p>
        </p:txBody>
      </p:sp>
      <p:sp>
        <p:nvSpPr>
          <p:cNvPr id="2170" name="Google Shape;2170;p197"/>
          <p:cNvSpPr txBox="1"/>
          <p:nvPr>
            <p:ph idx="1" type="body"/>
          </p:nvPr>
        </p:nvSpPr>
        <p:spPr>
          <a:xfrm>
            <a:off x="0" y="713333"/>
            <a:ext cx="6235262" cy="6902949"/>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b="1" lang="en-US" sz="2400"/>
              <a:t>Tribology</a:t>
            </a:r>
            <a:endParaRPr/>
          </a:p>
          <a:p>
            <a:pPr indent="-350838" lvl="1" marL="750888" rtl="0" algn="l">
              <a:spcBef>
                <a:spcPts val="480"/>
              </a:spcBef>
              <a:spcAft>
                <a:spcPts val="0"/>
              </a:spcAft>
              <a:buClr>
                <a:schemeClr val="dk1"/>
              </a:buClr>
              <a:buSzPts val="2400"/>
              <a:buChar char="–"/>
            </a:pPr>
            <a:r>
              <a:rPr lang="en-US" sz="2400"/>
              <a:t>Study of the interaction of sliding surfaces</a:t>
            </a:r>
            <a:endParaRPr/>
          </a:p>
          <a:p>
            <a:pPr indent="-350838" lvl="1" marL="750888" rtl="0" algn="l">
              <a:spcBef>
                <a:spcPts val="480"/>
              </a:spcBef>
              <a:spcAft>
                <a:spcPts val="0"/>
              </a:spcAft>
              <a:buClr>
                <a:schemeClr val="dk1"/>
              </a:buClr>
              <a:buSzPts val="2400"/>
              <a:buChar char="–"/>
            </a:pPr>
            <a:r>
              <a:rPr lang="en-US" sz="2400"/>
              <a:t>Involves the analysis of equipment lubricating oils to detect wear of machine components</a:t>
            </a:r>
            <a:endParaRPr/>
          </a:p>
          <a:p>
            <a:pPr indent="-285750" lvl="1" marL="742950" rtl="0" algn="l">
              <a:spcBef>
                <a:spcPts val="480"/>
              </a:spcBef>
              <a:spcAft>
                <a:spcPts val="0"/>
              </a:spcAft>
              <a:buClr>
                <a:schemeClr val="dk1"/>
              </a:buClr>
              <a:buSzPts val="2400"/>
              <a:buChar char="–"/>
            </a:pPr>
            <a:r>
              <a:rPr lang="en-US" sz="2400"/>
              <a:t>The three categories of oil analysis are:</a:t>
            </a:r>
            <a:endParaRPr/>
          </a:p>
          <a:p>
            <a:pPr indent="-228600" lvl="2" marL="1143000" rtl="0" algn="l">
              <a:spcBef>
                <a:spcPts val="480"/>
              </a:spcBef>
              <a:spcAft>
                <a:spcPts val="0"/>
              </a:spcAft>
              <a:buClr>
                <a:schemeClr val="dk1"/>
              </a:buClr>
              <a:buSzPts val="2400"/>
              <a:buChar char="•"/>
            </a:pPr>
            <a:r>
              <a:rPr lang="en-US"/>
              <a:t>fluid properties analysis (viscosity, flashpoint, etc.)</a:t>
            </a:r>
            <a:endParaRPr/>
          </a:p>
          <a:p>
            <a:pPr indent="-228600" lvl="2" marL="1143000" rtl="0" algn="l">
              <a:spcBef>
                <a:spcPts val="480"/>
              </a:spcBef>
              <a:spcAft>
                <a:spcPts val="0"/>
              </a:spcAft>
              <a:buClr>
                <a:schemeClr val="dk1"/>
              </a:buClr>
              <a:buSzPts val="2400"/>
              <a:buChar char="•"/>
            </a:pPr>
            <a:r>
              <a:rPr lang="en-US"/>
              <a:t>fluid contamination</a:t>
            </a:r>
            <a:endParaRPr/>
          </a:p>
          <a:p>
            <a:pPr indent="-228600" lvl="2" marL="1143000" rtl="0" algn="l">
              <a:spcBef>
                <a:spcPts val="480"/>
              </a:spcBef>
              <a:spcAft>
                <a:spcPts val="0"/>
              </a:spcAft>
              <a:buClr>
                <a:schemeClr val="dk1"/>
              </a:buClr>
              <a:buSzPts val="2400"/>
              <a:buChar char="•"/>
            </a:pPr>
            <a:r>
              <a:rPr lang="en-US"/>
              <a:t>machine wear</a:t>
            </a:r>
            <a:endParaRPr/>
          </a:p>
        </p:txBody>
      </p:sp>
      <p:pic>
        <p:nvPicPr>
          <p:cNvPr descr="http://media.noria.com/sites/archive_images/backup_200203_KinemVisc-Fig1.gif" id="2171" name="Google Shape;2171;p197"/>
          <p:cNvPicPr preferRelativeResize="0"/>
          <p:nvPr/>
        </p:nvPicPr>
        <p:blipFill rotWithShape="1">
          <a:blip r:embed="rId3">
            <a:alphaModFix/>
          </a:blip>
          <a:srcRect b="0" l="0" r="0" t="0"/>
          <a:stretch/>
        </p:blipFill>
        <p:spPr>
          <a:xfrm>
            <a:off x="6043961" y="1984398"/>
            <a:ext cx="3005125" cy="3777872"/>
          </a:xfrm>
          <a:prstGeom prst="rect">
            <a:avLst/>
          </a:prstGeom>
          <a:noFill/>
          <a:ln>
            <a:noFill/>
          </a:ln>
        </p:spPr>
      </p:pic>
      <p:sp>
        <p:nvSpPr>
          <p:cNvPr id="2172" name="Google Shape;2172;p19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6" name="Shape 2176"/>
        <p:cNvGrpSpPr/>
        <p:nvPr/>
      </p:nvGrpSpPr>
      <p:grpSpPr>
        <a:xfrm>
          <a:off x="0" y="0"/>
          <a:ext cx="0" cy="0"/>
          <a:chOff x="0" y="0"/>
          <a:chExt cx="0" cy="0"/>
        </a:xfrm>
      </p:grpSpPr>
      <p:sp>
        <p:nvSpPr>
          <p:cNvPr id="2177" name="Google Shape;2177;p198"/>
          <p:cNvSpPr txBox="1"/>
          <p:nvPr>
            <p:ph type="title"/>
          </p:nvPr>
        </p:nvSpPr>
        <p:spPr>
          <a:xfrm>
            <a:off x="457200" y="18160"/>
            <a:ext cx="8229600" cy="7624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Oil Analysis</a:t>
            </a:r>
            <a:endParaRPr/>
          </a:p>
        </p:txBody>
      </p:sp>
      <p:sp>
        <p:nvSpPr>
          <p:cNvPr id="2178" name="Google Shape;2178;p198"/>
          <p:cNvSpPr txBox="1"/>
          <p:nvPr>
            <p:ph idx="1" type="body"/>
          </p:nvPr>
        </p:nvSpPr>
        <p:spPr>
          <a:xfrm>
            <a:off x="256477" y="1176453"/>
            <a:ext cx="8564137"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b="1" lang="en-US" sz="2400"/>
              <a:t>Oil Analysis </a:t>
            </a:r>
            <a:r>
              <a:rPr lang="en-US" sz="2400"/>
              <a:t>– </a:t>
            </a:r>
            <a:endParaRPr/>
          </a:p>
          <a:p>
            <a:pPr indent="-285750" lvl="1" marL="742950" rtl="0" algn="l">
              <a:spcBef>
                <a:spcPts val="480"/>
              </a:spcBef>
              <a:spcAft>
                <a:spcPts val="0"/>
              </a:spcAft>
              <a:buClr>
                <a:schemeClr val="dk1"/>
              </a:buClr>
              <a:buSzPts val="2400"/>
              <a:buChar char="–"/>
            </a:pPr>
            <a:r>
              <a:rPr lang="en-US" sz="2400"/>
              <a:t>Some indications of problems that can be determined through oil analysis are:</a:t>
            </a:r>
            <a:endParaRPr/>
          </a:p>
          <a:p>
            <a:pPr indent="-228600" lvl="2" marL="1143000" rtl="0" algn="l">
              <a:spcBef>
                <a:spcPts val="480"/>
              </a:spcBef>
              <a:spcAft>
                <a:spcPts val="0"/>
              </a:spcAft>
              <a:buClr>
                <a:schemeClr val="dk1"/>
              </a:buClr>
              <a:buSzPts val="2400"/>
              <a:buChar char="•"/>
            </a:pPr>
            <a:r>
              <a:rPr lang="en-US"/>
              <a:t>Water in the oil (milky appearance)  </a:t>
            </a:r>
            <a:endParaRPr/>
          </a:p>
          <a:p>
            <a:pPr indent="-228600" lvl="2" marL="1143000" rtl="0" algn="l">
              <a:spcBef>
                <a:spcPts val="480"/>
              </a:spcBef>
              <a:spcAft>
                <a:spcPts val="0"/>
              </a:spcAft>
              <a:buClr>
                <a:schemeClr val="dk1"/>
              </a:buClr>
              <a:buSzPts val="2400"/>
              <a:buChar char="•"/>
            </a:pPr>
            <a:r>
              <a:rPr lang="en-US"/>
              <a:t>Overheating (burnt smell)</a:t>
            </a:r>
            <a:endParaRPr/>
          </a:p>
          <a:p>
            <a:pPr indent="-350838" lvl="0" marL="350838" rtl="0" algn="l">
              <a:spcBef>
                <a:spcPts val="480"/>
              </a:spcBef>
              <a:spcAft>
                <a:spcPts val="0"/>
              </a:spcAft>
              <a:buClr>
                <a:schemeClr val="dk1"/>
              </a:buClr>
              <a:buSzPts val="2400"/>
              <a:buChar char="•"/>
            </a:pPr>
            <a:r>
              <a:rPr b="1" lang="en-US" sz="2400"/>
              <a:t>Viscosity</a:t>
            </a:r>
            <a:endParaRPr/>
          </a:p>
          <a:p>
            <a:pPr indent="-350838" lvl="1" marL="750888" rtl="0" algn="l">
              <a:spcBef>
                <a:spcPts val="480"/>
              </a:spcBef>
              <a:spcAft>
                <a:spcPts val="0"/>
              </a:spcAft>
              <a:buClr>
                <a:schemeClr val="dk1"/>
              </a:buClr>
              <a:buSzPts val="2400"/>
              <a:buChar char="–"/>
            </a:pPr>
            <a:r>
              <a:rPr lang="en-US" sz="2400"/>
              <a:t>the property of resistance to flow in a fluid or semifluid</a:t>
            </a:r>
            <a:endParaRPr/>
          </a:p>
          <a:p>
            <a:pPr indent="-350838" lvl="1" marL="750888" rtl="0" algn="l">
              <a:spcBef>
                <a:spcPts val="480"/>
              </a:spcBef>
              <a:spcAft>
                <a:spcPts val="0"/>
              </a:spcAft>
              <a:buClr>
                <a:schemeClr val="dk1"/>
              </a:buClr>
              <a:buSzPts val="2400"/>
              <a:buChar char="–"/>
            </a:pPr>
            <a:r>
              <a:rPr lang="en-US" sz="2400" u="sng"/>
              <a:t>Measured with a “Viscosimeter”; generally 95% - 99% accurate</a:t>
            </a:r>
            <a:endParaRPr sz="2400" u="sng"/>
          </a:p>
          <a:p>
            <a:pPr indent="-350838" lvl="1" marL="750888" rtl="0" algn="l">
              <a:spcBef>
                <a:spcPts val="480"/>
              </a:spcBef>
              <a:spcAft>
                <a:spcPts val="0"/>
              </a:spcAft>
              <a:buClr>
                <a:schemeClr val="dk1"/>
              </a:buClr>
              <a:buSzPts val="2400"/>
              <a:buChar char="–"/>
            </a:pPr>
            <a:r>
              <a:rPr lang="en-US" sz="2400"/>
              <a:t>As temperature rises, viscosity lowers</a:t>
            </a:r>
            <a:endParaRPr sz="2400"/>
          </a:p>
        </p:txBody>
      </p:sp>
      <p:sp>
        <p:nvSpPr>
          <p:cNvPr id="2179" name="Google Shape;2179;p19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4" name="Shape 2184"/>
        <p:cNvGrpSpPr/>
        <p:nvPr/>
      </p:nvGrpSpPr>
      <p:grpSpPr>
        <a:xfrm>
          <a:off x="0" y="0"/>
          <a:ext cx="0" cy="0"/>
          <a:chOff x="0" y="0"/>
          <a:chExt cx="0" cy="0"/>
        </a:xfrm>
      </p:grpSpPr>
      <p:sp>
        <p:nvSpPr>
          <p:cNvPr id="2185" name="Google Shape;2185;p199"/>
          <p:cNvSpPr txBox="1"/>
          <p:nvPr>
            <p:ph type="title"/>
          </p:nvPr>
        </p:nvSpPr>
        <p:spPr>
          <a:xfrm>
            <a:off x="0" y="57994"/>
            <a:ext cx="9144000" cy="626951"/>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Functions of a Lubricant</a:t>
            </a:r>
            <a:endParaRPr/>
          </a:p>
        </p:txBody>
      </p:sp>
      <p:sp>
        <p:nvSpPr>
          <p:cNvPr id="2186" name="Google Shape;2186;p199"/>
          <p:cNvSpPr txBox="1"/>
          <p:nvPr>
            <p:ph idx="1" type="body"/>
          </p:nvPr>
        </p:nvSpPr>
        <p:spPr>
          <a:xfrm>
            <a:off x="56028" y="614125"/>
            <a:ext cx="8430050" cy="542592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b="1" lang="en-US" sz="2400"/>
              <a:t>Lubricate</a:t>
            </a:r>
            <a:endParaRPr/>
          </a:p>
          <a:p>
            <a:pPr indent="-285750" lvl="1" marL="742950" rtl="0" algn="l">
              <a:spcBef>
                <a:spcPts val="400"/>
              </a:spcBef>
              <a:spcAft>
                <a:spcPts val="0"/>
              </a:spcAft>
              <a:buClr>
                <a:schemeClr val="dk1"/>
              </a:buClr>
              <a:buSzPts val="2000"/>
              <a:buChar char="–"/>
            </a:pPr>
            <a:r>
              <a:rPr lang="en-US" sz="2000"/>
              <a:t>Main function is to make it easier for one surface to slide over another</a:t>
            </a:r>
            <a:endParaRPr/>
          </a:p>
          <a:p>
            <a:pPr indent="-285750" lvl="1" marL="742950" rtl="0" algn="l">
              <a:spcBef>
                <a:spcPts val="400"/>
              </a:spcBef>
              <a:spcAft>
                <a:spcPts val="0"/>
              </a:spcAft>
              <a:buClr>
                <a:schemeClr val="dk1"/>
              </a:buClr>
              <a:buSzPts val="2000"/>
              <a:buChar char="–"/>
            </a:pPr>
            <a:r>
              <a:rPr lang="en-US" sz="2000"/>
              <a:t>Reduce friction and wear</a:t>
            </a:r>
            <a:endParaRPr/>
          </a:p>
          <a:p>
            <a:pPr indent="-285750" lvl="1" marL="742950" rtl="0" algn="l">
              <a:spcBef>
                <a:spcPts val="400"/>
              </a:spcBef>
              <a:spcAft>
                <a:spcPts val="0"/>
              </a:spcAft>
              <a:buClr>
                <a:schemeClr val="dk1"/>
              </a:buClr>
              <a:buSzPts val="2000"/>
              <a:buChar char="–"/>
            </a:pPr>
            <a:r>
              <a:rPr lang="en-US" sz="2000"/>
              <a:t>Save energy</a:t>
            </a:r>
            <a:endParaRPr/>
          </a:p>
          <a:p>
            <a:pPr indent="-342900" lvl="0" marL="342900" rtl="0" algn="l">
              <a:spcBef>
                <a:spcPts val="480"/>
              </a:spcBef>
              <a:spcAft>
                <a:spcPts val="0"/>
              </a:spcAft>
              <a:buClr>
                <a:schemeClr val="dk1"/>
              </a:buClr>
              <a:buSzPts val="2400"/>
              <a:buChar char="•"/>
            </a:pPr>
            <a:r>
              <a:rPr b="1" lang="en-US" sz="2400"/>
              <a:t>Cool</a:t>
            </a:r>
            <a:endParaRPr/>
          </a:p>
          <a:p>
            <a:pPr indent="-285750" lvl="1" marL="742950" rtl="0" algn="l">
              <a:spcBef>
                <a:spcPts val="400"/>
              </a:spcBef>
              <a:spcAft>
                <a:spcPts val="0"/>
              </a:spcAft>
              <a:buClr>
                <a:schemeClr val="dk1"/>
              </a:buClr>
              <a:buSzPts val="2000"/>
              <a:buChar char="–"/>
            </a:pPr>
            <a:r>
              <a:rPr lang="en-US" sz="2000"/>
              <a:t>Reducing friction will also reduce the heat generated </a:t>
            </a:r>
            <a:br>
              <a:rPr lang="en-US" sz="2000"/>
            </a:br>
            <a:r>
              <a:rPr lang="en-US" sz="2000"/>
              <a:t>when two surfaces rub together</a:t>
            </a:r>
            <a:endParaRPr/>
          </a:p>
          <a:p>
            <a:pPr indent="-285750" lvl="1" marL="742950" rtl="0" algn="l">
              <a:spcBef>
                <a:spcPts val="400"/>
              </a:spcBef>
              <a:spcAft>
                <a:spcPts val="0"/>
              </a:spcAft>
              <a:buClr>
                <a:schemeClr val="dk1"/>
              </a:buClr>
              <a:buSzPts val="2000"/>
              <a:buChar char="–"/>
            </a:pPr>
            <a:r>
              <a:rPr lang="en-US" sz="2000"/>
              <a:t>Lubricants are also often used to transfer heat from </a:t>
            </a:r>
            <a:br>
              <a:rPr lang="en-US" sz="2000"/>
            </a:br>
            <a:r>
              <a:rPr lang="en-US" sz="2000"/>
              <a:t>a hot area to a cooler one</a:t>
            </a:r>
            <a:endParaRPr/>
          </a:p>
          <a:p>
            <a:pPr indent="-342900" lvl="0" marL="342900" rtl="0" algn="l">
              <a:spcBef>
                <a:spcPts val="480"/>
              </a:spcBef>
              <a:spcAft>
                <a:spcPts val="0"/>
              </a:spcAft>
              <a:buClr>
                <a:schemeClr val="dk1"/>
              </a:buClr>
              <a:buSzPts val="2400"/>
              <a:buChar char="•"/>
            </a:pPr>
            <a:r>
              <a:rPr b="1" lang="en-US" sz="2400"/>
              <a:t>Corrosion Protection</a:t>
            </a:r>
            <a:endParaRPr/>
          </a:p>
          <a:p>
            <a:pPr indent="-285750" lvl="1" marL="742950" rtl="0" algn="l">
              <a:spcBef>
                <a:spcPts val="400"/>
              </a:spcBef>
              <a:spcAft>
                <a:spcPts val="0"/>
              </a:spcAft>
              <a:buClr>
                <a:schemeClr val="dk1"/>
              </a:buClr>
              <a:buSzPts val="2000"/>
              <a:buChar char="–"/>
            </a:pPr>
            <a:r>
              <a:rPr lang="en-US" sz="2000"/>
              <a:t>Lubricants cool metal surfaces to give a physical barrier </a:t>
            </a:r>
            <a:br>
              <a:rPr lang="en-US" sz="2000"/>
            </a:br>
            <a:r>
              <a:rPr lang="en-US" sz="2000"/>
              <a:t>against shock</a:t>
            </a:r>
            <a:endParaRPr/>
          </a:p>
          <a:p>
            <a:pPr indent="-285750" lvl="1" marL="742950" rtl="0" algn="l">
              <a:spcBef>
                <a:spcPts val="400"/>
              </a:spcBef>
              <a:spcAft>
                <a:spcPts val="0"/>
              </a:spcAft>
              <a:buClr>
                <a:schemeClr val="dk1"/>
              </a:buClr>
              <a:buSzPts val="2000"/>
              <a:buChar char="–"/>
            </a:pPr>
            <a:r>
              <a:rPr lang="en-US" sz="2000"/>
              <a:t>Lubricants may contain inhibitors (bases) to neutralize </a:t>
            </a:r>
            <a:br>
              <a:rPr lang="en-US" sz="2000"/>
            </a:br>
            <a:r>
              <a:rPr lang="en-US" sz="2000"/>
              <a:t>any corrosive chemicals (acids)</a:t>
            </a:r>
            <a:endParaRPr sz="2000"/>
          </a:p>
        </p:txBody>
      </p:sp>
      <p:pic>
        <p:nvPicPr>
          <p:cNvPr id="2187" name="Google Shape;2187;p199"/>
          <p:cNvPicPr preferRelativeResize="0"/>
          <p:nvPr/>
        </p:nvPicPr>
        <p:blipFill rotWithShape="1">
          <a:blip r:embed="rId3">
            <a:alphaModFix/>
          </a:blip>
          <a:srcRect b="0" l="0" r="0" t="0"/>
          <a:stretch/>
        </p:blipFill>
        <p:spPr>
          <a:xfrm>
            <a:off x="6638835" y="1558352"/>
            <a:ext cx="2438400" cy="2817341"/>
          </a:xfrm>
          <a:prstGeom prst="rect">
            <a:avLst/>
          </a:prstGeom>
          <a:noFill/>
          <a:ln>
            <a:noFill/>
          </a:ln>
        </p:spPr>
      </p:pic>
      <p:sp>
        <p:nvSpPr>
          <p:cNvPr id="2188" name="Google Shape;2188;p199"/>
          <p:cNvSpPr txBox="1"/>
          <p:nvPr/>
        </p:nvSpPr>
        <p:spPr>
          <a:xfrm>
            <a:off x="6515725" y="2505358"/>
            <a:ext cx="848824" cy="461665"/>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Surfaces in contact</a:t>
            </a:r>
            <a:endParaRPr sz="1200">
              <a:solidFill>
                <a:schemeClr val="dk1"/>
              </a:solidFill>
              <a:latin typeface="Calibri"/>
              <a:ea typeface="Calibri"/>
              <a:cs typeface="Calibri"/>
              <a:sym typeface="Calibri"/>
            </a:endParaRPr>
          </a:p>
        </p:txBody>
      </p:sp>
      <p:sp>
        <p:nvSpPr>
          <p:cNvPr id="2189" name="Google Shape;2189;p199"/>
          <p:cNvSpPr txBox="1"/>
          <p:nvPr/>
        </p:nvSpPr>
        <p:spPr>
          <a:xfrm>
            <a:off x="6559269" y="3327086"/>
            <a:ext cx="1018690" cy="261610"/>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Calibri"/>
                <a:ea typeface="Calibri"/>
                <a:cs typeface="Calibri"/>
                <a:sym typeface="Calibri"/>
              </a:rPr>
              <a:t>Lubricant film</a:t>
            </a:r>
            <a:endParaRPr sz="1100">
              <a:solidFill>
                <a:schemeClr val="dk1"/>
              </a:solidFill>
              <a:latin typeface="Calibri"/>
              <a:ea typeface="Calibri"/>
              <a:cs typeface="Calibri"/>
              <a:sym typeface="Calibri"/>
            </a:endParaRPr>
          </a:p>
        </p:txBody>
      </p:sp>
      <p:sp>
        <p:nvSpPr>
          <p:cNvPr id="2190" name="Google Shape;2190;p19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5" name="Shape 2195"/>
        <p:cNvGrpSpPr/>
        <p:nvPr/>
      </p:nvGrpSpPr>
      <p:grpSpPr>
        <a:xfrm>
          <a:off x="0" y="0"/>
          <a:ext cx="0" cy="0"/>
          <a:chOff x="0" y="0"/>
          <a:chExt cx="0" cy="0"/>
        </a:xfrm>
      </p:grpSpPr>
      <p:sp>
        <p:nvSpPr>
          <p:cNvPr id="2196" name="Google Shape;2196;p200"/>
          <p:cNvSpPr txBox="1"/>
          <p:nvPr>
            <p:ph type="title"/>
          </p:nvPr>
        </p:nvSpPr>
        <p:spPr>
          <a:xfrm>
            <a:off x="289932" y="7009"/>
            <a:ext cx="8229600" cy="73597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Functions of a Lubricant </a:t>
            </a:r>
            <a:r>
              <a:rPr lang="en-US" sz="2800"/>
              <a:t>(Cont’d.)</a:t>
            </a:r>
            <a:endParaRPr sz="2800"/>
          </a:p>
        </p:txBody>
      </p:sp>
      <p:sp>
        <p:nvSpPr>
          <p:cNvPr id="2197" name="Google Shape;2197;p200"/>
          <p:cNvSpPr txBox="1"/>
          <p:nvPr>
            <p:ph idx="1" type="body"/>
          </p:nvPr>
        </p:nvSpPr>
        <p:spPr>
          <a:xfrm>
            <a:off x="177060" y="771398"/>
            <a:ext cx="668094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b="1" lang="en-US" sz="2400"/>
              <a:t>Seal Out Contaminants &amp; Maintain Cleanliness</a:t>
            </a:r>
            <a:endParaRPr/>
          </a:p>
          <a:p>
            <a:pPr indent="-285750" lvl="1" marL="742950" rtl="0" algn="l">
              <a:spcBef>
                <a:spcPts val="480"/>
              </a:spcBef>
              <a:spcAft>
                <a:spcPts val="0"/>
              </a:spcAft>
              <a:buClr>
                <a:schemeClr val="dk1"/>
              </a:buClr>
              <a:buSzPts val="2400"/>
              <a:buChar char="–"/>
            </a:pPr>
            <a:r>
              <a:rPr lang="en-US" sz="2400"/>
              <a:t>A machine will operate less efficiently  if it is contaminated with dust or dirt</a:t>
            </a:r>
            <a:endParaRPr/>
          </a:p>
          <a:p>
            <a:pPr indent="-285750" lvl="1" marL="742950" rtl="0" algn="l">
              <a:spcBef>
                <a:spcPts val="480"/>
              </a:spcBef>
              <a:spcAft>
                <a:spcPts val="0"/>
              </a:spcAft>
              <a:buClr>
                <a:schemeClr val="dk1"/>
              </a:buClr>
              <a:buSzPts val="2400"/>
              <a:buChar char="–"/>
            </a:pPr>
            <a:r>
              <a:rPr lang="en-US" sz="2400"/>
              <a:t>Lubricants can flush these contaminants out </a:t>
            </a:r>
            <a:br>
              <a:rPr lang="en-US" sz="2400"/>
            </a:br>
            <a:r>
              <a:rPr lang="en-US" sz="2400"/>
              <a:t>and remove them through a filter</a:t>
            </a:r>
            <a:endParaRPr/>
          </a:p>
          <a:p>
            <a:pPr indent="-285750" lvl="1" marL="742950" rtl="0" algn="l">
              <a:spcBef>
                <a:spcPts val="480"/>
              </a:spcBef>
              <a:spcAft>
                <a:spcPts val="0"/>
              </a:spcAft>
              <a:buClr>
                <a:schemeClr val="dk1"/>
              </a:buClr>
              <a:buSzPts val="2400"/>
              <a:buChar char="–"/>
            </a:pPr>
            <a:r>
              <a:rPr lang="en-US" sz="2400"/>
              <a:t>Some lubricants contain detergents which </a:t>
            </a:r>
            <a:br>
              <a:rPr lang="en-US" sz="2400"/>
            </a:br>
            <a:r>
              <a:rPr lang="en-US" sz="2400"/>
              <a:t>“suspend” dirt particles in the oil</a:t>
            </a:r>
            <a:endParaRPr/>
          </a:p>
          <a:p>
            <a:pPr indent="-342900" lvl="0" marL="342900" rtl="0" algn="l">
              <a:spcBef>
                <a:spcPts val="480"/>
              </a:spcBef>
              <a:spcAft>
                <a:spcPts val="0"/>
              </a:spcAft>
              <a:buClr>
                <a:schemeClr val="dk1"/>
              </a:buClr>
              <a:buSzPts val="2400"/>
              <a:buChar char="•"/>
            </a:pPr>
            <a:r>
              <a:rPr b="1" lang="en-US" sz="2400"/>
              <a:t>Power Transmission</a:t>
            </a:r>
            <a:endParaRPr/>
          </a:p>
          <a:p>
            <a:pPr indent="-285750" lvl="1" marL="742950" rtl="0" algn="l">
              <a:spcBef>
                <a:spcPts val="480"/>
              </a:spcBef>
              <a:spcAft>
                <a:spcPts val="0"/>
              </a:spcAft>
              <a:buClr>
                <a:schemeClr val="dk1"/>
              </a:buClr>
              <a:buSzPts val="2400"/>
              <a:buChar char="–"/>
            </a:pPr>
            <a:r>
              <a:rPr lang="en-US" sz="2400"/>
              <a:t>Used as a medium to transfer fluid energy </a:t>
            </a:r>
            <a:br>
              <a:rPr lang="en-US" sz="2400"/>
            </a:br>
            <a:r>
              <a:rPr lang="en-US" sz="2400"/>
              <a:t>into mechanical energy (e.g. hydraulics)</a:t>
            </a:r>
            <a:endParaRPr sz="2400"/>
          </a:p>
        </p:txBody>
      </p:sp>
      <p:pic>
        <p:nvPicPr>
          <p:cNvPr descr="Product_Automotive_Aftermarket__Products__Oil_Filters__Oil_Filter_Cartridges.jpg" id="2198" name="Google Shape;2198;p200"/>
          <p:cNvPicPr preferRelativeResize="0"/>
          <p:nvPr/>
        </p:nvPicPr>
        <p:blipFill rotWithShape="1">
          <a:blip r:embed="rId3">
            <a:alphaModFix/>
          </a:blip>
          <a:srcRect b="0" l="0" r="0" t="0"/>
          <a:stretch/>
        </p:blipFill>
        <p:spPr>
          <a:xfrm>
            <a:off x="6000958" y="2392728"/>
            <a:ext cx="3143042" cy="3489955"/>
          </a:xfrm>
          <a:prstGeom prst="rect">
            <a:avLst/>
          </a:prstGeom>
          <a:noFill/>
          <a:ln>
            <a:noFill/>
          </a:ln>
        </p:spPr>
      </p:pic>
      <p:sp>
        <p:nvSpPr>
          <p:cNvPr id="2199" name="Google Shape;2199;p200"/>
          <p:cNvSpPr txBox="1"/>
          <p:nvPr/>
        </p:nvSpPr>
        <p:spPr>
          <a:xfrm>
            <a:off x="6614220" y="5622629"/>
            <a:ext cx="203850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FILTER ELEMENTS</a:t>
            </a:r>
            <a:endParaRPr b="1" sz="2000">
              <a:solidFill>
                <a:schemeClr val="dk1"/>
              </a:solidFill>
              <a:latin typeface="Calibri"/>
              <a:ea typeface="Calibri"/>
              <a:cs typeface="Calibri"/>
              <a:sym typeface="Calibri"/>
            </a:endParaRPr>
          </a:p>
        </p:txBody>
      </p:sp>
      <p:sp>
        <p:nvSpPr>
          <p:cNvPr id="2200" name="Google Shape;2200;p20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5" name="Shape 2205"/>
        <p:cNvGrpSpPr/>
        <p:nvPr/>
      </p:nvGrpSpPr>
      <p:grpSpPr>
        <a:xfrm>
          <a:off x="0" y="0"/>
          <a:ext cx="0" cy="0"/>
          <a:chOff x="0" y="0"/>
          <a:chExt cx="0" cy="0"/>
        </a:xfrm>
      </p:grpSpPr>
      <p:pic>
        <p:nvPicPr>
          <p:cNvPr id="2206" name="Google Shape;2206;p201"/>
          <p:cNvPicPr preferRelativeResize="0"/>
          <p:nvPr/>
        </p:nvPicPr>
        <p:blipFill rotWithShape="1">
          <a:blip r:embed="rId3">
            <a:alphaModFix/>
          </a:blip>
          <a:srcRect b="0" l="0" r="0" t="0"/>
          <a:stretch/>
        </p:blipFill>
        <p:spPr>
          <a:xfrm>
            <a:off x="5843827" y="4531844"/>
            <a:ext cx="2686051" cy="1485900"/>
          </a:xfrm>
          <a:prstGeom prst="rect">
            <a:avLst/>
          </a:prstGeom>
          <a:noFill/>
          <a:ln>
            <a:noFill/>
          </a:ln>
        </p:spPr>
      </p:pic>
      <p:pic>
        <p:nvPicPr>
          <p:cNvPr descr="istockphoto_314003_oil_can" id="2207" name="Google Shape;2207;p201"/>
          <p:cNvPicPr preferRelativeResize="0"/>
          <p:nvPr/>
        </p:nvPicPr>
        <p:blipFill rotWithShape="1">
          <a:blip r:embed="rId4">
            <a:alphaModFix/>
          </a:blip>
          <a:srcRect b="0" l="0" r="0" t="0"/>
          <a:stretch/>
        </p:blipFill>
        <p:spPr>
          <a:xfrm>
            <a:off x="6822362" y="3060005"/>
            <a:ext cx="1550001" cy="1239811"/>
          </a:xfrm>
          <a:prstGeom prst="rect">
            <a:avLst/>
          </a:prstGeom>
          <a:noFill/>
          <a:ln>
            <a:noFill/>
          </a:ln>
        </p:spPr>
      </p:pic>
      <p:sp>
        <p:nvSpPr>
          <p:cNvPr id="2208" name="Google Shape;2208;p201"/>
          <p:cNvSpPr txBox="1"/>
          <p:nvPr/>
        </p:nvSpPr>
        <p:spPr>
          <a:xfrm>
            <a:off x="132385" y="742048"/>
            <a:ext cx="8397493" cy="6318035"/>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For Industrial purposes, there are three classifications for lubricants:</a:t>
            </a:r>
            <a:endParaRPr/>
          </a:p>
          <a:p>
            <a:pPr indent="-285750" lvl="1" marL="109728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Liquid lubricants  - Oils</a:t>
            </a:r>
            <a:endParaRPr/>
          </a:p>
          <a:p>
            <a:pPr indent="-285750" lvl="1" marL="109728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Semisolid lubricants - Greases</a:t>
            </a:r>
            <a:endParaRPr/>
          </a:p>
          <a:p>
            <a:pPr indent="-285750" lvl="1" marL="109728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Solid lubricants – Granules and powders</a:t>
            </a:r>
            <a:endParaRPr/>
          </a:p>
          <a:p>
            <a:pPr indent="-203200" lvl="0" marL="342900" marR="0" rtl="0" algn="l">
              <a:spcBef>
                <a:spcPts val="440"/>
              </a:spcBef>
              <a:spcAft>
                <a:spcPts val="0"/>
              </a:spcAft>
              <a:buClr>
                <a:schemeClr val="dk1"/>
              </a:buClr>
              <a:buSzPts val="2200"/>
              <a:buFont typeface="Arial"/>
              <a:buNone/>
            </a:pPr>
            <a:r>
              <a:t/>
            </a:r>
            <a:endParaRPr sz="2200">
              <a:solidFill>
                <a:schemeClr val="dk1"/>
              </a:solidFill>
              <a:latin typeface="Calibri"/>
              <a:ea typeface="Calibri"/>
              <a:cs typeface="Calibri"/>
              <a:sym typeface="Calibri"/>
            </a:endParaRPr>
          </a:p>
          <a:p>
            <a:pPr indent="-342900" lvl="0" marL="342900" marR="0" rtl="0" algn="l">
              <a:spcBef>
                <a:spcPts val="44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Friction and wear between moving surfaces is reduced when a film of lubricant is applied to the surfaces.</a:t>
            </a:r>
            <a:endParaRPr/>
          </a:p>
          <a:p>
            <a:pPr indent="-203200" lvl="0" marL="342900" marR="0" rtl="0" algn="l">
              <a:spcBef>
                <a:spcPts val="440"/>
              </a:spcBef>
              <a:spcAft>
                <a:spcPts val="0"/>
              </a:spcAft>
              <a:buClr>
                <a:schemeClr val="dk1"/>
              </a:buClr>
              <a:buSzPts val="2200"/>
              <a:buFont typeface="Arial"/>
              <a:buNone/>
            </a:pPr>
            <a:r>
              <a:t/>
            </a:r>
            <a:endParaRPr sz="22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There are four levels of lubricant film protection:</a:t>
            </a:r>
            <a:endParaRPr/>
          </a:p>
          <a:p>
            <a:pPr indent="-285750" lvl="1" marL="1097280" marR="0" rtl="0" algn="l">
              <a:lnSpc>
                <a:spcPct val="120000"/>
              </a:lnSpc>
              <a:spcBef>
                <a:spcPts val="6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Dry friction</a:t>
            </a:r>
            <a:endParaRPr/>
          </a:p>
          <a:p>
            <a:pPr indent="-285750" lvl="1" marL="1097280" marR="0" rtl="0" algn="l">
              <a:lnSpc>
                <a:spcPct val="120000"/>
              </a:lnSpc>
              <a:spcBef>
                <a:spcPts val="6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Mixed film lubrication</a:t>
            </a:r>
            <a:endParaRPr/>
          </a:p>
          <a:p>
            <a:pPr indent="-285750" lvl="1" marL="1097280" marR="0" rtl="0" algn="l">
              <a:lnSpc>
                <a:spcPct val="120000"/>
              </a:lnSpc>
              <a:spcBef>
                <a:spcPts val="6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Boundary lubrication</a:t>
            </a:r>
            <a:endParaRPr/>
          </a:p>
          <a:p>
            <a:pPr indent="-285750" lvl="1" marL="1097280" marR="0" rtl="0" algn="l">
              <a:lnSpc>
                <a:spcPct val="120000"/>
              </a:lnSpc>
              <a:spcBef>
                <a:spcPts val="6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Fluid film lubrication</a:t>
            </a:r>
            <a:endParaRPr b="0" i="0" sz="2200" u="none" cap="none" strike="noStrike">
              <a:solidFill>
                <a:schemeClr val="dk1"/>
              </a:solidFill>
              <a:latin typeface="Calibri"/>
              <a:ea typeface="Calibri"/>
              <a:cs typeface="Calibri"/>
              <a:sym typeface="Calibri"/>
            </a:endParaRPr>
          </a:p>
          <a:p>
            <a:pPr indent="-127000" lvl="2" marL="1143000" marR="0" rtl="0" algn="l">
              <a:spcBef>
                <a:spcPts val="92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2209" name="Google Shape;2209;p201"/>
          <p:cNvSpPr txBox="1"/>
          <p:nvPr>
            <p:ph type="title"/>
          </p:nvPr>
        </p:nvSpPr>
        <p:spPr>
          <a:xfrm>
            <a:off x="0" y="27260"/>
            <a:ext cx="9144000" cy="71478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Lubricants  </a:t>
            </a:r>
            <a:endParaRPr/>
          </a:p>
        </p:txBody>
      </p:sp>
      <p:pic>
        <p:nvPicPr>
          <p:cNvPr descr="C:\Users\Gary\AppData\Local\Microsoft\Windows\Temporary Internet Files\Content.IE5\W0483Y1Q\MC900230608[1].wmf" id="2210" name="Google Shape;2210;p201"/>
          <p:cNvPicPr preferRelativeResize="0"/>
          <p:nvPr/>
        </p:nvPicPr>
        <p:blipFill rotWithShape="1">
          <a:blip r:embed="rId5">
            <a:alphaModFix/>
          </a:blip>
          <a:srcRect b="0" l="0" r="0" t="0"/>
          <a:stretch/>
        </p:blipFill>
        <p:spPr>
          <a:xfrm>
            <a:off x="6323923" y="1352188"/>
            <a:ext cx="1325753" cy="1097677"/>
          </a:xfrm>
          <a:prstGeom prst="rect">
            <a:avLst/>
          </a:prstGeom>
          <a:noFill/>
          <a:ln>
            <a:noFill/>
          </a:ln>
        </p:spPr>
      </p:pic>
      <p:sp>
        <p:nvSpPr>
          <p:cNvPr id="2211" name="Google Shape;2211;p20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6" name="Shape 2216"/>
        <p:cNvGrpSpPr/>
        <p:nvPr/>
      </p:nvGrpSpPr>
      <p:grpSpPr>
        <a:xfrm>
          <a:off x="0" y="0"/>
          <a:ext cx="0" cy="0"/>
          <a:chOff x="0" y="0"/>
          <a:chExt cx="0" cy="0"/>
        </a:xfrm>
      </p:grpSpPr>
      <p:sp>
        <p:nvSpPr>
          <p:cNvPr id="2217" name="Google Shape;2217;p202"/>
          <p:cNvSpPr txBox="1"/>
          <p:nvPr>
            <p:ph type="title"/>
          </p:nvPr>
        </p:nvSpPr>
        <p:spPr>
          <a:xfrm>
            <a:off x="0" y="0"/>
            <a:ext cx="9144000" cy="83279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Lubricant Protection</a:t>
            </a:r>
            <a:endParaRPr sz="4000"/>
          </a:p>
        </p:txBody>
      </p:sp>
      <p:sp>
        <p:nvSpPr>
          <p:cNvPr id="2218" name="Google Shape;2218;p202"/>
          <p:cNvSpPr txBox="1"/>
          <p:nvPr>
            <p:ph idx="1" type="body"/>
          </p:nvPr>
        </p:nvSpPr>
        <p:spPr>
          <a:xfrm>
            <a:off x="-1" y="832799"/>
            <a:ext cx="9065941" cy="561260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Char char="•"/>
            </a:pPr>
            <a:r>
              <a:rPr lang="en-US" sz="2200"/>
              <a:t>It is necessary to understand what happens when metal surfaces that are not lubricated slide against each other.   When there is no lubricant and metal surfaces are not contaminated by an oxide film or other substance that offers lubrication, the metal surfaces tend to adhere to each other.   This is very strong for some types of metal and weaker for others.</a:t>
            </a:r>
            <a:endParaRPr/>
          </a:p>
          <a:p>
            <a:pPr indent="-342900" lvl="0" marL="342900" rtl="0" algn="l">
              <a:spcBef>
                <a:spcPts val="440"/>
              </a:spcBef>
              <a:spcAft>
                <a:spcPts val="0"/>
              </a:spcAft>
              <a:buClr>
                <a:schemeClr val="dk1"/>
              </a:buClr>
              <a:buSzPts val="2200"/>
              <a:buChar char="•"/>
            </a:pPr>
            <a:r>
              <a:rPr lang="en-US" sz="2200"/>
              <a:t>Common metals guidelines are:</a:t>
            </a:r>
            <a:endParaRPr/>
          </a:p>
          <a:p>
            <a:pPr indent="-285750" lvl="1" marL="742950" rtl="0" algn="l">
              <a:spcBef>
                <a:spcPts val="440"/>
              </a:spcBef>
              <a:spcAft>
                <a:spcPts val="0"/>
              </a:spcAft>
              <a:buClr>
                <a:schemeClr val="dk1"/>
              </a:buClr>
              <a:buSzPts val="2200"/>
              <a:buChar char="–"/>
            </a:pPr>
            <a:r>
              <a:rPr lang="en-US" sz="2200"/>
              <a:t>Identical metals in contact have a stronger tendency to adhere to each other than dissimilar metals.</a:t>
            </a:r>
            <a:endParaRPr/>
          </a:p>
          <a:p>
            <a:pPr indent="-285750" lvl="1" marL="742950" rtl="0" algn="l">
              <a:spcBef>
                <a:spcPts val="440"/>
              </a:spcBef>
              <a:spcAft>
                <a:spcPts val="0"/>
              </a:spcAft>
              <a:buClr>
                <a:schemeClr val="dk1"/>
              </a:buClr>
              <a:buSzPts val="2200"/>
              <a:buChar char="–"/>
            </a:pPr>
            <a:r>
              <a:rPr lang="en-US" sz="2200"/>
              <a:t> Softer metal have a stronger tendency to adhere than harder metals</a:t>
            </a:r>
            <a:endParaRPr/>
          </a:p>
          <a:p>
            <a:pPr indent="-342900" lvl="0" marL="342900" rtl="0" algn="l">
              <a:spcBef>
                <a:spcPts val="440"/>
              </a:spcBef>
              <a:spcAft>
                <a:spcPts val="0"/>
              </a:spcAft>
              <a:buClr>
                <a:schemeClr val="dk1"/>
              </a:buClr>
              <a:buSzPts val="2200"/>
              <a:buChar char="•"/>
            </a:pPr>
            <a:r>
              <a:rPr lang="en-US" sz="2200"/>
              <a:t>Nonmetallic alloying elements, such as a high content of carbon in cast iron, tend to reduce adhesion.</a:t>
            </a:r>
            <a:endParaRPr/>
          </a:p>
          <a:p>
            <a:pPr indent="-342900" lvl="0" marL="342900" rtl="0" algn="l">
              <a:spcBef>
                <a:spcPts val="440"/>
              </a:spcBef>
              <a:spcAft>
                <a:spcPts val="0"/>
              </a:spcAft>
              <a:buClr>
                <a:schemeClr val="dk1"/>
              </a:buClr>
              <a:buSzPts val="2200"/>
              <a:buChar char="•"/>
            </a:pPr>
            <a:r>
              <a:rPr lang="en-US" sz="2200"/>
              <a:t> Iron and its alloys have a low tendency to adhere to lead, silver, cadmium, and copper and a strong tendency to adhere to aluminum, zinc, titanium, and nickel</a:t>
            </a:r>
            <a:endParaRPr sz="2200"/>
          </a:p>
        </p:txBody>
      </p:sp>
      <p:sp>
        <p:nvSpPr>
          <p:cNvPr id="2219" name="Google Shape;2219;p20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4" name="Shape 2224"/>
        <p:cNvGrpSpPr/>
        <p:nvPr/>
      </p:nvGrpSpPr>
      <p:grpSpPr>
        <a:xfrm>
          <a:off x="0" y="0"/>
          <a:ext cx="0" cy="0"/>
          <a:chOff x="0" y="0"/>
          <a:chExt cx="0" cy="0"/>
        </a:xfrm>
      </p:grpSpPr>
      <p:sp>
        <p:nvSpPr>
          <p:cNvPr id="2225" name="Google Shape;2225;p203"/>
          <p:cNvSpPr txBox="1"/>
          <p:nvPr/>
        </p:nvSpPr>
        <p:spPr>
          <a:xfrm>
            <a:off x="304799" y="1092596"/>
            <a:ext cx="8534400" cy="2389592"/>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Dry friction occurs when each surface is unprotected from the abrasion of the other surface by any lubricant.</a:t>
            </a:r>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Arial"/>
                <a:ea typeface="Arial"/>
                <a:cs typeface="Arial"/>
                <a:sym typeface="Arial"/>
              </a:rPr>
              <a:t>Dirt and other materials trapped on the surfaces can keep friction from being exactly the same everywhere, but no intentional lubrication is present.</a:t>
            </a:r>
            <a:endParaRPr sz="2400">
              <a:solidFill>
                <a:schemeClr val="dk1"/>
              </a:solidFill>
              <a:latin typeface="Arial"/>
              <a:ea typeface="Arial"/>
              <a:cs typeface="Arial"/>
              <a:sym typeface="Arial"/>
            </a:endParaRPr>
          </a:p>
        </p:txBody>
      </p:sp>
      <p:sp>
        <p:nvSpPr>
          <p:cNvPr id="2226" name="Google Shape;2226;p203"/>
          <p:cNvSpPr txBox="1"/>
          <p:nvPr>
            <p:ph type="title"/>
          </p:nvPr>
        </p:nvSpPr>
        <p:spPr>
          <a:xfrm>
            <a:off x="84082" y="86738"/>
            <a:ext cx="8975835" cy="68269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Dry Friction</a:t>
            </a:r>
            <a:endParaRPr/>
          </a:p>
        </p:txBody>
      </p:sp>
      <p:sp>
        <p:nvSpPr>
          <p:cNvPr id="2227" name="Google Shape;2227;p203"/>
          <p:cNvSpPr/>
          <p:nvPr/>
        </p:nvSpPr>
        <p:spPr>
          <a:xfrm>
            <a:off x="3852854" y="4601200"/>
            <a:ext cx="3232151" cy="196850"/>
          </a:xfrm>
          <a:prstGeom prst="rect">
            <a:avLst/>
          </a:prstGeom>
          <a:solidFill>
            <a:srgbClr val="C0C0C0"/>
          </a:solidFill>
          <a:ln cap="flat" cmpd="sng" w="9525">
            <a:solidFill>
              <a:srgbClr val="00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8" name="Google Shape;2228;p203"/>
          <p:cNvSpPr/>
          <p:nvPr/>
        </p:nvSpPr>
        <p:spPr>
          <a:xfrm>
            <a:off x="1660517" y="4394825"/>
            <a:ext cx="3232151" cy="196850"/>
          </a:xfrm>
          <a:prstGeom prst="rect">
            <a:avLst/>
          </a:prstGeom>
          <a:solidFill>
            <a:srgbClr val="C0C0C0"/>
          </a:solidFill>
          <a:ln cap="flat" cmpd="sng" w="9525">
            <a:solidFill>
              <a:srgbClr val="00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j0236357" id="2229" name="Google Shape;2229;p203"/>
          <p:cNvPicPr preferRelativeResize="0"/>
          <p:nvPr/>
        </p:nvPicPr>
        <p:blipFill rotWithShape="1">
          <a:blip r:embed="rId3">
            <a:alphaModFix/>
          </a:blip>
          <a:srcRect b="0" l="0" r="0" t="0"/>
          <a:stretch/>
        </p:blipFill>
        <p:spPr>
          <a:xfrm flipH="1">
            <a:off x="3971916" y="3783638"/>
            <a:ext cx="447675" cy="609600"/>
          </a:xfrm>
          <a:prstGeom prst="rect">
            <a:avLst/>
          </a:prstGeom>
          <a:noFill/>
          <a:ln>
            <a:noFill/>
          </a:ln>
        </p:spPr>
      </p:pic>
      <p:pic>
        <p:nvPicPr>
          <p:cNvPr descr="j0236357" id="2230" name="Google Shape;2230;p203"/>
          <p:cNvPicPr preferRelativeResize="0"/>
          <p:nvPr/>
        </p:nvPicPr>
        <p:blipFill rotWithShape="1">
          <a:blip r:embed="rId3">
            <a:alphaModFix/>
          </a:blip>
          <a:srcRect b="0" l="0" r="0" t="0"/>
          <a:stretch/>
        </p:blipFill>
        <p:spPr>
          <a:xfrm>
            <a:off x="4411655" y="3782050"/>
            <a:ext cx="447675" cy="609600"/>
          </a:xfrm>
          <a:prstGeom prst="rect">
            <a:avLst/>
          </a:prstGeom>
          <a:noFill/>
          <a:ln>
            <a:noFill/>
          </a:ln>
        </p:spPr>
      </p:pic>
      <p:pic>
        <p:nvPicPr>
          <p:cNvPr descr="j0236357" id="2231" name="Google Shape;2231;p203"/>
          <p:cNvPicPr preferRelativeResize="0"/>
          <p:nvPr/>
        </p:nvPicPr>
        <p:blipFill rotWithShape="1">
          <a:blip r:embed="rId3">
            <a:alphaModFix/>
          </a:blip>
          <a:srcRect b="0" l="0" r="0" t="0"/>
          <a:stretch/>
        </p:blipFill>
        <p:spPr>
          <a:xfrm flipH="1">
            <a:off x="4225916" y="3769350"/>
            <a:ext cx="447675" cy="609600"/>
          </a:xfrm>
          <a:prstGeom prst="rect">
            <a:avLst/>
          </a:prstGeom>
          <a:noFill/>
          <a:ln>
            <a:noFill/>
          </a:ln>
        </p:spPr>
      </p:pic>
      <p:sp>
        <p:nvSpPr>
          <p:cNvPr id="2232" name="Google Shape;2232;p203"/>
          <p:cNvSpPr/>
          <p:nvPr/>
        </p:nvSpPr>
        <p:spPr>
          <a:xfrm>
            <a:off x="1868481" y="4725025"/>
            <a:ext cx="903287" cy="223838"/>
          </a:xfrm>
          <a:prstGeom prst="leftRightArrow">
            <a:avLst>
              <a:gd fmla="val 50000" name="adj1"/>
              <a:gd fmla="val 80709" name="adj2"/>
            </a:avLst>
          </a:prstGeom>
          <a:noFill/>
          <a:ln cap="flat" cmpd="sng" w="9525">
            <a:solidFill>
              <a:srgbClr val="00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33" name="Google Shape;2233;p203"/>
          <p:cNvSpPr/>
          <p:nvPr/>
        </p:nvSpPr>
        <p:spPr>
          <a:xfrm>
            <a:off x="5373681" y="4864726"/>
            <a:ext cx="903287" cy="223838"/>
          </a:xfrm>
          <a:prstGeom prst="leftRightArrow">
            <a:avLst>
              <a:gd fmla="val 50000" name="adj1"/>
              <a:gd fmla="val 80709" name="adj2"/>
            </a:avLst>
          </a:prstGeom>
          <a:noFill/>
          <a:ln cap="flat" cmpd="sng" w="9525">
            <a:solidFill>
              <a:srgbClr val="00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34" name="Google Shape;2234;p203"/>
          <p:cNvSpPr txBox="1"/>
          <p:nvPr/>
        </p:nvSpPr>
        <p:spPr>
          <a:xfrm>
            <a:off x="304800" y="3429000"/>
            <a:ext cx="8534400" cy="2971800"/>
          </a:xfrm>
          <a:prstGeom prst="rect">
            <a:avLst/>
          </a:prstGeom>
          <a:noFill/>
          <a:ln>
            <a:noFill/>
          </a:ln>
        </p:spPr>
        <p:txBody>
          <a:bodyPr anchorCtr="0" anchor="t" bIns="45700" lIns="91425" spcFirstLastPara="1" rIns="91425" wrap="square" tIns="45700">
            <a:normAutofit/>
          </a:bodyPr>
          <a:lstStyle/>
          <a:p>
            <a:pPr indent="-266700" lvl="0" marL="342900" marR="0" rtl="0" algn="l">
              <a:spcBef>
                <a:spcPts val="0"/>
              </a:spcBef>
              <a:spcAft>
                <a:spcPts val="0"/>
              </a:spcAft>
              <a:buClr>
                <a:schemeClr val="dk1"/>
              </a:buClr>
              <a:buSzPts val="1200"/>
              <a:buFont typeface="Arial"/>
              <a:buNone/>
            </a:pPr>
            <a:r>
              <a:t/>
            </a:r>
            <a:endParaRPr sz="1200">
              <a:solidFill>
                <a:schemeClr val="dk1"/>
              </a:solidFill>
              <a:latin typeface="Times New Roman"/>
              <a:ea typeface="Times New Roman"/>
              <a:cs typeface="Times New Roman"/>
              <a:sym typeface="Times New Roman"/>
            </a:endParaRPr>
          </a:p>
        </p:txBody>
      </p:sp>
      <p:sp>
        <p:nvSpPr>
          <p:cNvPr id="2235" name="Google Shape;2235;p20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0" name="Shape 2240"/>
        <p:cNvGrpSpPr/>
        <p:nvPr/>
      </p:nvGrpSpPr>
      <p:grpSpPr>
        <a:xfrm>
          <a:off x="0" y="0"/>
          <a:ext cx="0" cy="0"/>
          <a:chOff x="0" y="0"/>
          <a:chExt cx="0" cy="0"/>
        </a:xfrm>
      </p:grpSpPr>
      <p:sp>
        <p:nvSpPr>
          <p:cNvPr id="2241" name="Google Shape;2241;p204"/>
          <p:cNvSpPr txBox="1"/>
          <p:nvPr>
            <p:ph type="title"/>
          </p:nvPr>
        </p:nvSpPr>
        <p:spPr>
          <a:xfrm>
            <a:off x="457200" y="0"/>
            <a:ext cx="8229600" cy="8084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Mixed Film Lubrication</a:t>
            </a:r>
            <a:endParaRPr sz="4000"/>
          </a:p>
        </p:txBody>
      </p:sp>
      <p:sp>
        <p:nvSpPr>
          <p:cNvPr id="2242" name="Google Shape;2242;p204"/>
          <p:cNvSpPr txBox="1"/>
          <p:nvPr>
            <p:ph idx="1" type="body"/>
          </p:nvPr>
        </p:nvSpPr>
        <p:spPr>
          <a:xfrm>
            <a:off x="0" y="926105"/>
            <a:ext cx="8943392" cy="512508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200"/>
              <a:buChar char="•"/>
            </a:pPr>
            <a:r>
              <a:rPr lang="en-US" sz="2200"/>
              <a:t>Mixed film lubrication occurs when surfaces are partially lubricated.</a:t>
            </a:r>
            <a:endParaRPr/>
          </a:p>
          <a:p>
            <a:pPr indent="-342900" lvl="0" marL="342900" rtl="0" algn="l">
              <a:spcBef>
                <a:spcPts val="440"/>
              </a:spcBef>
              <a:spcAft>
                <a:spcPts val="0"/>
              </a:spcAft>
              <a:buClr>
                <a:schemeClr val="dk1"/>
              </a:buClr>
              <a:buSzPts val="2200"/>
              <a:buChar char="•"/>
            </a:pPr>
            <a:r>
              <a:rPr lang="en-US" sz="2200"/>
              <a:t>Metal to metal contact occurs between the high points of mating surfaces.</a:t>
            </a:r>
            <a:endParaRPr/>
          </a:p>
          <a:p>
            <a:pPr indent="-285750" lvl="1" marL="742950" rtl="0" algn="l">
              <a:spcBef>
                <a:spcPts val="440"/>
              </a:spcBef>
              <a:spcAft>
                <a:spcPts val="0"/>
              </a:spcAft>
              <a:buClr>
                <a:schemeClr val="dk1"/>
              </a:buClr>
              <a:buSzPts val="2200"/>
              <a:buChar char="–"/>
            </a:pPr>
            <a:r>
              <a:rPr lang="en-US" sz="2200"/>
              <a:t>Part of a load is relieved when mixed film lubrication occurs, but the high points take most of the load.  This creates friction and wear of the surfaces.  Mixed lubrication may occur in the following situations:</a:t>
            </a:r>
            <a:endParaRPr/>
          </a:p>
          <a:p>
            <a:pPr indent="-365759" lvl="2" marL="1188720" rtl="0" algn="l">
              <a:spcBef>
                <a:spcPts val="440"/>
              </a:spcBef>
              <a:spcAft>
                <a:spcPts val="0"/>
              </a:spcAft>
              <a:buClr>
                <a:schemeClr val="dk1"/>
              </a:buClr>
              <a:buSzPts val="2200"/>
              <a:buChar char="•"/>
            </a:pPr>
            <a:r>
              <a:rPr lang="en-US" sz="2200"/>
              <a:t>At low operating speed</a:t>
            </a:r>
            <a:endParaRPr/>
          </a:p>
          <a:p>
            <a:pPr indent="-365759" lvl="2" marL="1188720" rtl="0" algn="l">
              <a:spcBef>
                <a:spcPts val="440"/>
              </a:spcBef>
              <a:spcAft>
                <a:spcPts val="0"/>
              </a:spcAft>
              <a:buClr>
                <a:schemeClr val="dk1"/>
              </a:buClr>
              <a:buSzPts val="2200"/>
              <a:buChar char="•"/>
            </a:pPr>
            <a:r>
              <a:rPr lang="en-US" sz="2200"/>
              <a:t>During operations with frequent starts and stops</a:t>
            </a:r>
            <a:endParaRPr/>
          </a:p>
          <a:p>
            <a:pPr indent="-365759" lvl="2" marL="1188720" rtl="0" algn="l">
              <a:spcBef>
                <a:spcPts val="440"/>
              </a:spcBef>
              <a:spcAft>
                <a:spcPts val="0"/>
              </a:spcAft>
              <a:buClr>
                <a:schemeClr val="dk1"/>
              </a:buClr>
              <a:buSzPts val="2200"/>
              <a:buChar char="•"/>
            </a:pPr>
            <a:r>
              <a:rPr lang="en-US" sz="2200"/>
              <a:t>When using a low viscosity lubricant</a:t>
            </a:r>
            <a:endParaRPr/>
          </a:p>
          <a:p>
            <a:pPr indent="-365759" lvl="2" marL="1188720" rtl="0" algn="l">
              <a:spcBef>
                <a:spcPts val="440"/>
              </a:spcBef>
              <a:spcAft>
                <a:spcPts val="0"/>
              </a:spcAft>
              <a:buClr>
                <a:schemeClr val="dk1"/>
              </a:buClr>
              <a:buSzPts val="2200"/>
              <a:buChar char="•"/>
            </a:pPr>
            <a:r>
              <a:rPr lang="en-US" sz="2200"/>
              <a:t>With heavy load on mating surfaces</a:t>
            </a:r>
            <a:endParaRPr/>
          </a:p>
          <a:p>
            <a:pPr indent="-365759" lvl="2" marL="1188720" rtl="0" algn="l">
              <a:spcBef>
                <a:spcPts val="440"/>
              </a:spcBef>
              <a:spcAft>
                <a:spcPts val="0"/>
              </a:spcAft>
              <a:buClr>
                <a:schemeClr val="dk1"/>
              </a:buClr>
              <a:buSzPts val="2200"/>
              <a:buChar char="•"/>
            </a:pPr>
            <a:r>
              <a:rPr lang="en-US" sz="2200"/>
              <a:t>When a bearing is misaligned</a:t>
            </a:r>
            <a:endParaRPr/>
          </a:p>
          <a:p>
            <a:pPr indent="-365759" lvl="2" marL="1188720" rtl="0" algn="l">
              <a:spcBef>
                <a:spcPts val="440"/>
              </a:spcBef>
              <a:spcAft>
                <a:spcPts val="0"/>
              </a:spcAft>
              <a:buClr>
                <a:schemeClr val="dk1"/>
              </a:buClr>
              <a:buSzPts val="2200"/>
              <a:buChar char="•"/>
            </a:pPr>
            <a:r>
              <a:rPr lang="en-US" sz="2200"/>
              <a:t>When a shaft isn’t straight</a:t>
            </a:r>
            <a:endParaRPr/>
          </a:p>
          <a:p>
            <a:pPr indent="-365759" lvl="2" marL="1188720" rtl="0" algn="l">
              <a:spcBef>
                <a:spcPts val="440"/>
              </a:spcBef>
              <a:spcAft>
                <a:spcPts val="0"/>
              </a:spcAft>
              <a:buClr>
                <a:schemeClr val="dk1"/>
              </a:buClr>
              <a:buSzPts val="2200"/>
              <a:buChar char="•"/>
            </a:pPr>
            <a:r>
              <a:rPr lang="en-US" sz="2200"/>
              <a:t>When mating surfaces are not machined properly</a:t>
            </a:r>
            <a:endParaRPr sz="2200"/>
          </a:p>
        </p:txBody>
      </p:sp>
      <p:pic>
        <p:nvPicPr>
          <p:cNvPr descr="mixedfilm.jpg" id="2243" name="Google Shape;2243;p204"/>
          <p:cNvPicPr preferRelativeResize="0"/>
          <p:nvPr/>
        </p:nvPicPr>
        <p:blipFill rotWithShape="1">
          <a:blip r:embed="rId3">
            <a:alphaModFix/>
          </a:blip>
          <a:srcRect b="0" l="0" r="0" t="0"/>
          <a:stretch/>
        </p:blipFill>
        <p:spPr>
          <a:xfrm>
            <a:off x="6679580" y="3876830"/>
            <a:ext cx="2263812" cy="1701374"/>
          </a:xfrm>
          <a:prstGeom prst="rect">
            <a:avLst/>
          </a:prstGeom>
          <a:noFill/>
          <a:ln>
            <a:noFill/>
          </a:ln>
          <a:effectLst>
            <a:outerShdw blurRad="98425" rotWithShape="0" algn="tl" dir="2700000" dist="177800">
              <a:srgbClr val="000000"/>
            </a:outerShdw>
          </a:effectLst>
        </p:spPr>
      </p:pic>
      <p:sp>
        <p:nvSpPr>
          <p:cNvPr id="2244" name="Google Shape;2244;p20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9" name="Shape 2249"/>
        <p:cNvGrpSpPr/>
        <p:nvPr/>
      </p:nvGrpSpPr>
      <p:grpSpPr>
        <a:xfrm>
          <a:off x="0" y="0"/>
          <a:ext cx="0" cy="0"/>
          <a:chOff x="0" y="0"/>
          <a:chExt cx="0" cy="0"/>
        </a:xfrm>
      </p:grpSpPr>
      <p:sp>
        <p:nvSpPr>
          <p:cNvPr id="2250" name="Google Shape;2250;p205"/>
          <p:cNvSpPr txBox="1"/>
          <p:nvPr>
            <p:ph type="title"/>
          </p:nvPr>
        </p:nvSpPr>
        <p:spPr>
          <a:xfrm>
            <a:off x="983343" y="0"/>
            <a:ext cx="6934200" cy="64722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Boundary Lubrication</a:t>
            </a:r>
            <a:endParaRPr/>
          </a:p>
        </p:txBody>
      </p:sp>
      <p:sp>
        <p:nvSpPr>
          <p:cNvPr id="2251" name="Google Shape;2251;p205"/>
          <p:cNvSpPr txBox="1"/>
          <p:nvPr/>
        </p:nvSpPr>
        <p:spPr>
          <a:xfrm>
            <a:off x="304800" y="924740"/>
            <a:ext cx="8534400" cy="3234666"/>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Metal to metal contact occurs between the high points of surfaces but less friction is generated than with mixed film lubrication because they are covered with a heavier film.</a:t>
            </a:r>
            <a:endParaRPr/>
          </a:p>
          <a:p>
            <a:pPr indent="-342900" lvl="0" marL="342900" marR="0" rtl="0" algn="l">
              <a:spcBef>
                <a:spcPts val="44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Usually occurs when a machine starts up and film contains impurities</a:t>
            </a:r>
            <a:endParaRPr/>
          </a:p>
          <a:p>
            <a:pPr indent="-342900" lvl="0" marL="342900" marR="0" rtl="0" algn="l">
              <a:spcBef>
                <a:spcPts val="44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Continues until operating speed is reached</a:t>
            </a:r>
            <a:endParaRPr/>
          </a:p>
          <a:p>
            <a:pPr indent="-342900" lvl="0" marL="342900" marR="0" rtl="0" algn="l">
              <a:spcBef>
                <a:spcPts val="44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Once at operating speed, fluid film lubrication is achieved. </a:t>
            </a:r>
            <a:endParaRPr/>
          </a:p>
          <a:p>
            <a:pPr indent="-342900" lvl="0" marL="342900" marR="0" rtl="0" algn="l">
              <a:spcBef>
                <a:spcPts val="44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Some equipment, such as compressor cylinders, are designed to work continuously with boundary lubrication</a:t>
            </a:r>
            <a:r>
              <a:rPr lang="en-US" sz="2200">
                <a:solidFill>
                  <a:schemeClr val="dk1"/>
                </a:solidFill>
                <a:latin typeface="Times New Roman"/>
                <a:ea typeface="Times New Roman"/>
                <a:cs typeface="Times New Roman"/>
                <a:sym typeface="Times New Roman"/>
              </a:rPr>
              <a:t>.</a:t>
            </a:r>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Times New Roman"/>
              <a:ea typeface="Times New Roman"/>
              <a:cs typeface="Times New Roman"/>
              <a:sym typeface="Times New Roman"/>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Times New Roman"/>
              <a:ea typeface="Times New Roman"/>
              <a:cs typeface="Times New Roman"/>
              <a:sym typeface="Times New Roman"/>
            </a:endParaRPr>
          </a:p>
        </p:txBody>
      </p:sp>
      <p:sp>
        <p:nvSpPr>
          <p:cNvPr id="2252" name="Google Shape;2252;p205"/>
          <p:cNvSpPr txBox="1"/>
          <p:nvPr/>
        </p:nvSpPr>
        <p:spPr>
          <a:xfrm>
            <a:off x="983343" y="2362200"/>
            <a:ext cx="6934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700"/>
              <a:buFont typeface="Calibri"/>
              <a:buNone/>
            </a:pPr>
            <a:r>
              <a:t/>
            </a:r>
            <a:endParaRPr sz="2700">
              <a:solidFill>
                <a:schemeClr val="dk1"/>
              </a:solidFill>
              <a:latin typeface="Calibri"/>
              <a:ea typeface="Calibri"/>
              <a:cs typeface="Calibri"/>
              <a:sym typeface="Calibri"/>
            </a:endParaRPr>
          </a:p>
        </p:txBody>
      </p:sp>
      <p:pic>
        <p:nvPicPr>
          <p:cNvPr descr="fig_1_lubrication_regime.jpg" id="2253" name="Google Shape;2253;p205"/>
          <p:cNvPicPr preferRelativeResize="0"/>
          <p:nvPr/>
        </p:nvPicPr>
        <p:blipFill rotWithShape="1">
          <a:blip r:embed="rId3">
            <a:alphaModFix/>
          </a:blip>
          <a:srcRect b="0" l="0" r="0" t="0"/>
          <a:stretch/>
        </p:blipFill>
        <p:spPr>
          <a:xfrm>
            <a:off x="1522151" y="4068600"/>
            <a:ext cx="6468188" cy="1988967"/>
          </a:xfrm>
          <a:prstGeom prst="rect">
            <a:avLst/>
          </a:prstGeom>
          <a:noFill/>
          <a:ln>
            <a:noFill/>
          </a:ln>
        </p:spPr>
      </p:pic>
      <p:sp>
        <p:nvSpPr>
          <p:cNvPr id="2254" name="Google Shape;2254;p20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9" name="Shape 2259"/>
        <p:cNvGrpSpPr/>
        <p:nvPr/>
      </p:nvGrpSpPr>
      <p:grpSpPr>
        <a:xfrm>
          <a:off x="0" y="0"/>
          <a:ext cx="0" cy="0"/>
          <a:chOff x="0" y="0"/>
          <a:chExt cx="0" cy="0"/>
        </a:xfrm>
      </p:grpSpPr>
      <p:sp>
        <p:nvSpPr>
          <p:cNvPr id="2260" name="Google Shape;2260;p206"/>
          <p:cNvSpPr txBox="1"/>
          <p:nvPr>
            <p:ph type="title"/>
          </p:nvPr>
        </p:nvSpPr>
        <p:spPr>
          <a:xfrm>
            <a:off x="-1" y="37366"/>
            <a:ext cx="9043639" cy="65401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Fluid Film Lubrication</a:t>
            </a:r>
            <a:endParaRPr/>
          </a:p>
        </p:txBody>
      </p:sp>
      <p:sp>
        <p:nvSpPr>
          <p:cNvPr id="2261" name="Google Shape;2261;p206"/>
          <p:cNvSpPr txBox="1"/>
          <p:nvPr>
            <p:ph idx="1" type="body"/>
          </p:nvPr>
        </p:nvSpPr>
        <p:spPr>
          <a:xfrm>
            <a:off x="138256" y="915816"/>
            <a:ext cx="8715812" cy="5050087"/>
          </a:xfrm>
          <a:prstGeom prst="rect">
            <a:avLst/>
          </a:prstGeom>
          <a:noFill/>
          <a:ln>
            <a:noFill/>
          </a:ln>
        </p:spPr>
        <p:txBody>
          <a:bodyPr anchorCtr="0" anchor="t" bIns="45700" lIns="91425" spcFirstLastPara="1" rIns="91425" wrap="square" tIns="45700">
            <a:normAutofit fontScale="62500" lnSpcReduction="20000"/>
          </a:bodyPr>
          <a:lstStyle/>
          <a:p>
            <a:pPr indent="-342931" lvl="0" marL="342900" rtl="0" algn="l">
              <a:spcBef>
                <a:spcPts val="0"/>
              </a:spcBef>
              <a:spcAft>
                <a:spcPts val="0"/>
              </a:spcAft>
              <a:buClr>
                <a:schemeClr val="dk1"/>
              </a:buClr>
              <a:buSzPct val="100000"/>
              <a:buChar char="•"/>
            </a:pPr>
            <a:r>
              <a:rPr b="1" lang="en-US" sz="3500"/>
              <a:t>Fluid film lubrication is the ideal condition</a:t>
            </a:r>
            <a:r>
              <a:rPr lang="en-US" sz="3500"/>
              <a:t>.   Moving surfaces contact only the lubricant film and high points of mating surfaces are kept apart.</a:t>
            </a:r>
            <a:endParaRPr/>
          </a:p>
          <a:p>
            <a:pPr indent="-342931" lvl="0" marL="342900" rtl="0" algn="l">
              <a:spcBef>
                <a:spcPts val="1037"/>
              </a:spcBef>
              <a:spcAft>
                <a:spcPts val="0"/>
              </a:spcAft>
              <a:buClr>
                <a:schemeClr val="dk1"/>
              </a:buClr>
              <a:buSzPct val="100000"/>
              <a:buChar char="•"/>
            </a:pPr>
            <a:r>
              <a:rPr b="1" lang="en-US" sz="3500"/>
              <a:t>Hydrodynamic fluid film lubrication</a:t>
            </a:r>
            <a:r>
              <a:rPr lang="en-US" sz="3500"/>
              <a:t> occurs when the movement of mating parts forces lubricant between the surfaces.   Pressure is created by lubricant resistance to this movement and the compression of the lubricant. This pressure causes the two surfaces to lift and separate.</a:t>
            </a:r>
            <a:endParaRPr/>
          </a:p>
          <a:p>
            <a:pPr indent="-342931" lvl="0" marL="342900" rtl="0" algn="l">
              <a:spcBef>
                <a:spcPts val="1037"/>
              </a:spcBef>
              <a:spcAft>
                <a:spcPts val="0"/>
              </a:spcAft>
              <a:buClr>
                <a:schemeClr val="dk1"/>
              </a:buClr>
              <a:buSzPct val="100000"/>
              <a:buChar char="•"/>
            </a:pPr>
            <a:r>
              <a:rPr lang="en-US" sz="3500"/>
              <a:t>As the shaft starts to rotate, a lubricant wedge forms between the shaft and the bottom of the bearing.  As motion increases, the shaft slides up on the wedge of lubricant.  The lubricant resists the effort of the shaft to squeeze out the lubricant because of the confined space.  This resistance is the pressure that keeps the surfaces separated.</a:t>
            </a:r>
            <a:endParaRPr/>
          </a:p>
          <a:p>
            <a:pPr indent="-342931" lvl="0" marL="342900" rtl="0" algn="l">
              <a:spcBef>
                <a:spcPts val="1037"/>
              </a:spcBef>
              <a:spcAft>
                <a:spcPts val="0"/>
              </a:spcAft>
              <a:buClr>
                <a:schemeClr val="dk1"/>
              </a:buClr>
              <a:buSzPct val="100000"/>
              <a:buChar char="•"/>
            </a:pPr>
            <a:r>
              <a:rPr lang="en-US" sz="3500"/>
              <a:t>Hydrostatic fluid film lubrication has pressure supplied by an outside source, like a pump, instead of by the action of the rotating parts.  Hydrostatic fluid film lubrication’s main advantage is being able to control the pressure of the lubricant.  The pressure determines the amount of clearance between moving parts.</a:t>
            </a:r>
            <a:endParaRPr/>
          </a:p>
          <a:p>
            <a:pPr indent="-215900" lvl="0" marL="342900" rtl="0" algn="l">
              <a:spcBef>
                <a:spcPts val="400"/>
              </a:spcBef>
              <a:spcAft>
                <a:spcPts val="0"/>
              </a:spcAft>
              <a:buClr>
                <a:schemeClr val="dk1"/>
              </a:buClr>
              <a:buSzPct val="100000"/>
              <a:buNone/>
            </a:pPr>
            <a:r>
              <a:t/>
            </a:r>
            <a:endParaRPr/>
          </a:p>
        </p:txBody>
      </p:sp>
      <p:sp>
        <p:nvSpPr>
          <p:cNvPr id="2262" name="Google Shape;2262;p20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7" name="Shape 2267"/>
        <p:cNvGrpSpPr/>
        <p:nvPr/>
      </p:nvGrpSpPr>
      <p:grpSpPr>
        <a:xfrm>
          <a:off x="0" y="0"/>
          <a:ext cx="0" cy="0"/>
          <a:chOff x="0" y="0"/>
          <a:chExt cx="0" cy="0"/>
        </a:xfrm>
      </p:grpSpPr>
      <p:sp>
        <p:nvSpPr>
          <p:cNvPr id="2268" name="Google Shape;2268;p207"/>
          <p:cNvSpPr txBox="1"/>
          <p:nvPr>
            <p:ph type="title"/>
          </p:nvPr>
        </p:nvSpPr>
        <p:spPr>
          <a:xfrm>
            <a:off x="975304" y="103974"/>
            <a:ext cx="6934200" cy="5334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Properties of Lubricants  </a:t>
            </a:r>
            <a:endParaRPr/>
          </a:p>
        </p:txBody>
      </p:sp>
      <p:sp>
        <p:nvSpPr>
          <p:cNvPr id="2269" name="Google Shape;2269;p207"/>
          <p:cNvSpPr txBox="1"/>
          <p:nvPr/>
        </p:nvSpPr>
        <p:spPr>
          <a:xfrm>
            <a:off x="267448" y="1038866"/>
            <a:ext cx="8419352" cy="450329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Lubricants have unique properties that determine how well the lubricant can reduce or control friction.</a:t>
            </a:r>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Properties to consider when selecting lubricants:</a:t>
            </a:r>
            <a:endParaRPr sz="2400">
              <a:solidFill>
                <a:schemeClr val="dk1"/>
              </a:solidFill>
              <a:latin typeface="Calibri"/>
              <a:ea typeface="Calibri"/>
              <a:cs typeface="Calibri"/>
              <a:sym typeface="Calibri"/>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Viscosity</a:t>
            </a:r>
            <a:endParaRPr b="0" i="0" sz="2200" u="none" cap="none" strike="noStrike">
              <a:solidFill>
                <a:schemeClr val="dk1"/>
              </a:solidFill>
              <a:latin typeface="Calibri"/>
              <a:ea typeface="Calibri"/>
              <a:cs typeface="Calibri"/>
              <a:sym typeface="Calibri"/>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Viscosity Index (VI)</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Pour point</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Flash point</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Fire point</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Oxidation resistance</a:t>
            </a:r>
            <a:endParaRPr/>
          </a:p>
          <a:p>
            <a:pPr indent="-285750" lvl="1" marL="742950" marR="0" rtl="0" algn="l">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Emulsion resistance</a:t>
            </a:r>
            <a:endParaRPr b="0" i="0" sz="2200" u="none" cap="none" strike="noStrike">
              <a:solidFill>
                <a:schemeClr val="dk1"/>
              </a:solidFill>
              <a:latin typeface="Calibri"/>
              <a:ea typeface="Calibri"/>
              <a:cs typeface="Calibri"/>
              <a:sym typeface="Calibri"/>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133350" lvl="1" marL="742950" marR="0" rtl="0" algn="l">
              <a:spcBef>
                <a:spcPts val="48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a:p>
            <a:pPr indent="-133350" lvl="1" marL="742950" marR="0" rtl="0" algn="l">
              <a:spcBef>
                <a:spcPts val="48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p:txBody>
      </p:sp>
      <p:pic>
        <p:nvPicPr>
          <p:cNvPr descr="fotolia_34512947_s -coolant-crop-u1123.jpg" id="2270" name="Google Shape;2270;p207"/>
          <p:cNvPicPr preferRelativeResize="0"/>
          <p:nvPr/>
        </p:nvPicPr>
        <p:blipFill rotWithShape="1">
          <a:blip r:embed="rId3">
            <a:alphaModFix/>
          </a:blip>
          <a:srcRect b="0" l="0" r="0" t="0"/>
          <a:stretch/>
        </p:blipFill>
        <p:spPr>
          <a:xfrm>
            <a:off x="5384800" y="2427558"/>
            <a:ext cx="3302000" cy="3136900"/>
          </a:xfrm>
          <a:prstGeom prst="rect">
            <a:avLst/>
          </a:prstGeom>
          <a:noFill/>
          <a:ln>
            <a:noFill/>
          </a:ln>
        </p:spPr>
      </p:pic>
      <p:sp>
        <p:nvSpPr>
          <p:cNvPr id="2271" name="Google Shape;2271;p20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6" name="Shape 2276"/>
        <p:cNvGrpSpPr/>
        <p:nvPr/>
      </p:nvGrpSpPr>
      <p:grpSpPr>
        <a:xfrm>
          <a:off x="0" y="0"/>
          <a:ext cx="0" cy="0"/>
          <a:chOff x="0" y="0"/>
          <a:chExt cx="0" cy="0"/>
        </a:xfrm>
      </p:grpSpPr>
      <p:sp>
        <p:nvSpPr>
          <p:cNvPr id="2277" name="Google Shape;2277;p208"/>
          <p:cNvSpPr txBox="1"/>
          <p:nvPr>
            <p:ph type="title"/>
          </p:nvPr>
        </p:nvSpPr>
        <p:spPr>
          <a:xfrm>
            <a:off x="457200" y="7009"/>
            <a:ext cx="8229600" cy="717821"/>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Lubricant Viscosity</a:t>
            </a:r>
            <a:endParaRPr/>
          </a:p>
        </p:txBody>
      </p:sp>
      <p:sp>
        <p:nvSpPr>
          <p:cNvPr id="2278" name="Google Shape;2278;p208"/>
          <p:cNvSpPr txBox="1"/>
          <p:nvPr>
            <p:ph idx="1" type="body"/>
          </p:nvPr>
        </p:nvSpPr>
        <p:spPr>
          <a:xfrm>
            <a:off x="245327" y="724830"/>
            <a:ext cx="8229600" cy="5374887"/>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200"/>
              <a:buChar char="•"/>
            </a:pPr>
            <a:r>
              <a:rPr b="1" lang="en-US" sz="2200" u="sng"/>
              <a:t>Viscosity is a liquid’s resistance to flow</a:t>
            </a:r>
            <a:endParaRPr/>
          </a:p>
          <a:p>
            <a:pPr indent="-285750" lvl="1" marL="742950" rtl="0" algn="l">
              <a:spcBef>
                <a:spcPts val="440"/>
              </a:spcBef>
              <a:spcAft>
                <a:spcPts val="0"/>
              </a:spcAft>
              <a:buClr>
                <a:schemeClr val="dk1"/>
              </a:buClr>
              <a:buSzPts val="2200"/>
              <a:buChar char="–"/>
            </a:pPr>
            <a:r>
              <a:rPr lang="en-US" sz="2200"/>
              <a:t>Viscosity affects a liquid’s thickness</a:t>
            </a:r>
            <a:endParaRPr/>
          </a:p>
          <a:p>
            <a:pPr indent="-285750" lvl="1" marL="742950" rtl="0" algn="l">
              <a:spcBef>
                <a:spcPts val="440"/>
              </a:spcBef>
              <a:spcAft>
                <a:spcPts val="0"/>
              </a:spcAft>
              <a:buClr>
                <a:schemeClr val="dk1"/>
              </a:buClr>
              <a:buSzPts val="2200"/>
              <a:buChar char="–"/>
            </a:pPr>
            <a:r>
              <a:rPr lang="en-US" sz="2200"/>
              <a:t>High viscosity liquids are hard to pour</a:t>
            </a:r>
            <a:endParaRPr/>
          </a:p>
          <a:p>
            <a:pPr indent="-285750" lvl="1" marL="742950" rtl="0" algn="l">
              <a:spcBef>
                <a:spcPts val="440"/>
              </a:spcBef>
              <a:spcAft>
                <a:spcPts val="0"/>
              </a:spcAft>
              <a:buClr>
                <a:schemeClr val="dk1"/>
              </a:buClr>
              <a:buSzPts val="2200"/>
              <a:buChar char="–"/>
            </a:pPr>
            <a:r>
              <a:rPr lang="en-US" sz="2200"/>
              <a:t>Low viscosity liquids are easy to pour</a:t>
            </a:r>
            <a:endParaRPr/>
          </a:p>
          <a:p>
            <a:pPr indent="-285750" lvl="1" marL="742950" rtl="0" algn="l">
              <a:spcBef>
                <a:spcPts val="440"/>
              </a:spcBef>
              <a:spcAft>
                <a:spcPts val="0"/>
              </a:spcAft>
              <a:buClr>
                <a:schemeClr val="dk1"/>
              </a:buClr>
              <a:buSzPts val="2200"/>
              <a:buChar char="–"/>
            </a:pPr>
            <a:r>
              <a:rPr lang="en-US" sz="2200"/>
              <a:t>Temperature affects viscosity</a:t>
            </a:r>
            <a:endParaRPr/>
          </a:p>
          <a:p>
            <a:pPr indent="-228600" lvl="2" marL="1143000" rtl="0" algn="l">
              <a:spcBef>
                <a:spcPts val="440"/>
              </a:spcBef>
              <a:spcAft>
                <a:spcPts val="0"/>
              </a:spcAft>
              <a:buClr>
                <a:schemeClr val="dk1"/>
              </a:buClr>
              <a:buSzPts val="2200"/>
              <a:buChar char="•"/>
            </a:pPr>
            <a:r>
              <a:rPr lang="en-US" sz="2200"/>
              <a:t>Heat decreases viscosity</a:t>
            </a:r>
            <a:endParaRPr/>
          </a:p>
          <a:p>
            <a:pPr indent="-228600" lvl="2" marL="1143000" rtl="0" algn="l">
              <a:spcBef>
                <a:spcPts val="440"/>
              </a:spcBef>
              <a:spcAft>
                <a:spcPts val="0"/>
              </a:spcAft>
              <a:buClr>
                <a:schemeClr val="dk1"/>
              </a:buClr>
              <a:buSzPts val="2200"/>
              <a:buChar char="•"/>
            </a:pPr>
            <a:r>
              <a:rPr lang="en-US" sz="2200"/>
              <a:t>Cold increases viscosity</a:t>
            </a:r>
            <a:endParaRPr/>
          </a:p>
          <a:p>
            <a:pPr indent="-342900" lvl="0" marL="342900" rtl="0" algn="l">
              <a:spcBef>
                <a:spcPts val="440"/>
              </a:spcBef>
              <a:spcAft>
                <a:spcPts val="0"/>
              </a:spcAft>
              <a:buClr>
                <a:schemeClr val="dk1"/>
              </a:buClr>
              <a:buSzPts val="2200"/>
              <a:buChar char="•"/>
            </a:pPr>
            <a:r>
              <a:rPr lang="en-US" sz="2200"/>
              <a:t>Viscosity is measured in centistokes (cSt)</a:t>
            </a:r>
            <a:endParaRPr/>
          </a:p>
          <a:p>
            <a:pPr indent="-285750" lvl="1" marL="742950" rtl="0" algn="l">
              <a:spcBef>
                <a:spcPts val="440"/>
              </a:spcBef>
              <a:spcAft>
                <a:spcPts val="0"/>
              </a:spcAft>
              <a:buClr>
                <a:schemeClr val="dk1"/>
              </a:buClr>
              <a:buSzPts val="2200"/>
              <a:buChar char="–"/>
            </a:pPr>
            <a:r>
              <a:rPr lang="en-US" sz="2200"/>
              <a:t>Two rating systems for viscosity:</a:t>
            </a:r>
            <a:endParaRPr/>
          </a:p>
          <a:p>
            <a:pPr indent="-228600" lvl="2" marL="1143000" rtl="0" algn="l">
              <a:spcBef>
                <a:spcPts val="440"/>
              </a:spcBef>
              <a:spcAft>
                <a:spcPts val="0"/>
              </a:spcAft>
              <a:buClr>
                <a:schemeClr val="dk1"/>
              </a:buClr>
              <a:buSzPts val="2200"/>
              <a:buChar char="•"/>
            </a:pPr>
            <a:r>
              <a:rPr lang="en-US" sz="2200"/>
              <a:t>Society of Automotive Engineers (SAE) for automotive applications</a:t>
            </a:r>
            <a:endParaRPr/>
          </a:p>
          <a:p>
            <a:pPr indent="-228600" lvl="2" marL="1143000" rtl="0" algn="l">
              <a:spcBef>
                <a:spcPts val="440"/>
              </a:spcBef>
              <a:spcAft>
                <a:spcPts val="0"/>
              </a:spcAft>
              <a:buClr>
                <a:schemeClr val="dk1"/>
              </a:buClr>
              <a:buSzPts val="2200"/>
              <a:buChar char="•"/>
            </a:pPr>
            <a:r>
              <a:rPr lang="en-US" sz="2200"/>
              <a:t>Saybolt Universal Seconds (SSU, SUS) ISO for industrial use. ISO specifications exist for lubricants in extreme industrial environments.  </a:t>
            </a:r>
            <a:endParaRPr/>
          </a:p>
        </p:txBody>
      </p:sp>
      <p:pic>
        <p:nvPicPr>
          <p:cNvPr descr="clean_oil2-253x300.jpg" id="2279" name="Google Shape;2279;p208"/>
          <p:cNvPicPr preferRelativeResize="0"/>
          <p:nvPr/>
        </p:nvPicPr>
        <p:blipFill rotWithShape="1">
          <a:blip r:embed="rId3">
            <a:alphaModFix/>
          </a:blip>
          <a:srcRect b="0" l="0" r="0" t="0"/>
          <a:stretch/>
        </p:blipFill>
        <p:spPr>
          <a:xfrm>
            <a:off x="5473700" y="889086"/>
            <a:ext cx="3213100" cy="3810000"/>
          </a:xfrm>
          <a:prstGeom prst="rect">
            <a:avLst/>
          </a:prstGeom>
          <a:noFill/>
          <a:ln>
            <a:noFill/>
          </a:ln>
        </p:spPr>
      </p:pic>
      <p:sp>
        <p:nvSpPr>
          <p:cNvPr id="2280" name="Google Shape;2280;p20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5" name="Shape 2285"/>
        <p:cNvGrpSpPr/>
        <p:nvPr/>
      </p:nvGrpSpPr>
      <p:grpSpPr>
        <a:xfrm>
          <a:off x="0" y="0"/>
          <a:ext cx="0" cy="0"/>
          <a:chOff x="0" y="0"/>
          <a:chExt cx="0" cy="0"/>
        </a:xfrm>
      </p:grpSpPr>
      <p:sp>
        <p:nvSpPr>
          <p:cNvPr id="2286" name="Google Shape;2286;p209"/>
          <p:cNvSpPr txBox="1"/>
          <p:nvPr>
            <p:ph type="title"/>
          </p:nvPr>
        </p:nvSpPr>
        <p:spPr>
          <a:xfrm>
            <a:off x="457200" y="0"/>
            <a:ext cx="8229600" cy="78472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Viscosity Index</a:t>
            </a:r>
            <a:endParaRPr sz="4000"/>
          </a:p>
        </p:txBody>
      </p:sp>
      <p:sp>
        <p:nvSpPr>
          <p:cNvPr id="2287" name="Google Shape;2287;p209"/>
          <p:cNvSpPr txBox="1"/>
          <p:nvPr/>
        </p:nvSpPr>
        <p:spPr>
          <a:xfrm>
            <a:off x="0" y="1460028"/>
            <a:ext cx="8820615" cy="3370153"/>
          </a:xfrm>
          <a:prstGeom prst="rect">
            <a:avLst/>
          </a:prstGeom>
          <a:noFill/>
          <a:ln>
            <a:noFill/>
          </a:ln>
        </p:spPr>
        <p:txBody>
          <a:bodyPr anchorCtr="0" anchor="t" bIns="45700" lIns="91425" spcFirstLastPara="1" rIns="91425" wrap="square" tIns="45700">
            <a:spAutoFit/>
          </a:bodyPr>
          <a:lstStyle/>
          <a:p>
            <a:pPr indent="0" lvl="1" marL="457200" marR="0" rtl="0" algn="l">
              <a:spcBef>
                <a:spcPts val="0"/>
              </a:spcBef>
              <a:spcAft>
                <a:spcPts val="0"/>
              </a:spcAft>
              <a:buNone/>
            </a:pPr>
            <a:r>
              <a:rPr b="0" i="0" lang="en-US" sz="2400" u="none" cap="none" strike="noStrike">
                <a:solidFill>
                  <a:schemeClr val="dk1"/>
                </a:solidFill>
                <a:latin typeface="Calibri"/>
                <a:ea typeface="Calibri"/>
                <a:cs typeface="Calibri"/>
                <a:sym typeface="Calibri"/>
              </a:rPr>
              <a:t>Viscosity index (VI) measures the rate viscosity changes when temperature changes</a:t>
            </a:r>
            <a:endParaRPr/>
          </a:p>
          <a:p>
            <a:pPr indent="-285750" lvl="1" marL="742950" marR="0" rtl="0" algn="l">
              <a:spcBef>
                <a:spcPts val="18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Low VI–viscosity changes rapidly with changes to temperature</a:t>
            </a:r>
            <a:endParaRPr/>
          </a:p>
          <a:p>
            <a:pPr indent="-285750" lvl="1" marL="742950" marR="0" rtl="0" algn="l">
              <a:spcBef>
                <a:spcPts val="18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High VI–viscosity changes slowly with changes of temperature</a:t>
            </a:r>
            <a:endParaRPr/>
          </a:p>
          <a:p>
            <a:pPr indent="-285750" lvl="1" marL="742950" marR="0" rtl="0" algn="l">
              <a:spcBef>
                <a:spcPts val="180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Temperature change must always be considered before selecting a lubricant.</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288" name="Google Shape;2288;p20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3" name="Shape 2293"/>
        <p:cNvGrpSpPr/>
        <p:nvPr/>
      </p:nvGrpSpPr>
      <p:grpSpPr>
        <a:xfrm>
          <a:off x="0" y="0"/>
          <a:ext cx="0" cy="0"/>
          <a:chOff x="0" y="0"/>
          <a:chExt cx="0" cy="0"/>
        </a:xfrm>
      </p:grpSpPr>
      <p:sp>
        <p:nvSpPr>
          <p:cNvPr id="2294" name="Google Shape;2294;p210"/>
          <p:cNvSpPr txBox="1"/>
          <p:nvPr>
            <p:ph type="title"/>
          </p:nvPr>
        </p:nvSpPr>
        <p:spPr>
          <a:xfrm>
            <a:off x="0" y="36655"/>
            <a:ext cx="9144000" cy="4572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Grease</a:t>
            </a:r>
            <a:endParaRPr/>
          </a:p>
        </p:txBody>
      </p:sp>
      <p:sp>
        <p:nvSpPr>
          <p:cNvPr id="2295" name="Google Shape;2295;p210"/>
          <p:cNvSpPr txBox="1"/>
          <p:nvPr/>
        </p:nvSpPr>
        <p:spPr>
          <a:xfrm>
            <a:off x="234165" y="595779"/>
            <a:ext cx="8787171" cy="5314367"/>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2400"/>
              <a:buFont typeface="Arial"/>
              <a:buChar char="•"/>
            </a:pPr>
            <a:r>
              <a:rPr b="1" lang="en-US" sz="2400">
                <a:solidFill>
                  <a:schemeClr val="dk1"/>
                </a:solidFill>
                <a:latin typeface="Calibri"/>
                <a:ea typeface="Calibri"/>
                <a:cs typeface="Calibri"/>
                <a:sym typeface="Calibri"/>
              </a:rPr>
              <a:t>Grease is a non-liquid lubricant with at least 3 ingredients:</a:t>
            </a:r>
            <a:endParaRPr/>
          </a:p>
          <a:p>
            <a:pPr indent="-285750" lvl="1" marL="74295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Oil	</a:t>
            </a:r>
            <a:endParaRPr/>
          </a:p>
          <a:p>
            <a:pPr indent="-228600" lvl="2" marL="11430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Greases for high-temperature, low-speed applications are made with a high viscosity oil. </a:t>
            </a:r>
            <a:endParaRPr/>
          </a:p>
          <a:p>
            <a:pPr indent="-228600" lvl="2" marL="11430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Greases for low temperature, high speed applications are made with low viscosity oil.,</a:t>
            </a:r>
            <a:endParaRPr/>
          </a:p>
          <a:p>
            <a:pPr indent="-285750" lvl="1" marL="74295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A thickening agent.   The most common thickening agent is soap. The soap’s function is to hold the oil and release it at a slow rate to provide the lubricating action</a:t>
            </a:r>
            <a:endParaRPr/>
          </a:p>
          <a:p>
            <a:pPr indent="-285750" lvl="1" marL="74295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An additive.  Additives help keep the grease from undergoing chemical changes and protect metal parts from corrosion.</a:t>
            </a:r>
            <a:endParaRPr b="0" i="0" sz="2000" u="none" cap="none" strike="noStrike">
              <a:solidFill>
                <a:schemeClr val="dk1"/>
              </a:solidFill>
              <a:latin typeface="Calibri"/>
              <a:ea typeface="Calibri"/>
              <a:cs typeface="Calibri"/>
              <a:sym typeface="Calibri"/>
            </a:endParaRPr>
          </a:p>
          <a:p>
            <a:pPr indent="-342900" lvl="0" marL="342900" marR="0" rtl="0" algn="l">
              <a:lnSpc>
                <a:spcPct val="80000"/>
              </a:lnSpc>
              <a:spcBef>
                <a:spcPts val="480"/>
              </a:spcBef>
              <a:spcAft>
                <a:spcPts val="0"/>
              </a:spcAft>
              <a:buClr>
                <a:schemeClr val="dk1"/>
              </a:buClr>
              <a:buSzPts val="2400"/>
              <a:buFont typeface="Arial"/>
              <a:buChar char="•"/>
            </a:pPr>
            <a:r>
              <a:rPr b="1" lang="en-US" sz="2400">
                <a:solidFill>
                  <a:schemeClr val="dk1"/>
                </a:solidFill>
                <a:latin typeface="Calibri"/>
                <a:ea typeface="Calibri"/>
                <a:cs typeface="Calibri"/>
                <a:sym typeface="Calibri"/>
              </a:rPr>
              <a:t>Grease is pasty, thick and sticky.</a:t>
            </a:r>
            <a:endParaRPr/>
          </a:p>
          <a:p>
            <a:pPr indent="-342900" lvl="0" marL="342900" marR="0" rtl="0" algn="l">
              <a:lnSpc>
                <a:spcPct val="80000"/>
              </a:lnSpc>
              <a:spcBef>
                <a:spcPts val="480"/>
              </a:spcBef>
              <a:spcAft>
                <a:spcPts val="0"/>
              </a:spcAft>
              <a:buClr>
                <a:schemeClr val="dk1"/>
              </a:buClr>
              <a:buSzPts val="2400"/>
              <a:buFont typeface="Arial"/>
              <a:buChar char="•"/>
            </a:pPr>
            <a:r>
              <a:rPr b="1" lang="en-US" sz="2400">
                <a:solidFill>
                  <a:schemeClr val="dk1"/>
                </a:solidFill>
                <a:latin typeface="Calibri"/>
                <a:ea typeface="Calibri"/>
                <a:cs typeface="Calibri"/>
                <a:sym typeface="Calibri"/>
              </a:rPr>
              <a:t>Types of Grease</a:t>
            </a:r>
            <a:r>
              <a:rPr lang="en-US" sz="2400">
                <a:solidFill>
                  <a:schemeClr val="dk1"/>
                </a:solidFill>
                <a:latin typeface="Calibri"/>
                <a:ea typeface="Calibri"/>
                <a:cs typeface="Calibri"/>
                <a:sym typeface="Calibri"/>
              </a:rPr>
              <a:t>:</a:t>
            </a:r>
            <a:endParaRPr/>
          </a:p>
          <a:p>
            <a:pPr indent="-285750" lvl="1" marL="742950" marR="0" rtl="0" algn="l">
              <a:lnSpc>
                <a:spcPct val="80000"/>
              </a:lnSpc>
              <a:spcBef>
                <a:spcPts val="4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Aluminum – General Purpose/Bearing/White Grease used in Food Processing</a:t>
            </a:r>
            <a:endParaRPr/>
          </a:p>
          <a:p>
            <a:pPr indent="-285750" lvl="1" marL="742950" marR="0" rtl="0" algn="l">
              <a:lnSpc>
                <a:spcPct val="80000"/>
              </a:lnSpc>
              <a:spcBef>
                <a:spcPts val="4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Calcium – Low temp application</a:t>
            </a:r>
            <a:endParaRPr/>
          </a:p>
          <a:p>
            <a:pPr indent="-285750" lvl="1" marL="742950" marR="0" rtl="0" algn="l">
              <a:lnSpc>
                <a:spcPct val="80000"/>
              </a:lnSpc>
              <a:spcBef>
                <a:spcPts val="4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Lithium – Automobiles</a:t>
            </a:r>
            <a:endParaRPr/>
          </a:p>
          <a:p>
            <a:pPr indent="-285750" lvl="1" marL="742950" marR="0" rtl="0" algn="l">
              <a:lnSpc>
                <a:spcPct val="80000"/>
              </a:lnSpc>
              <a:spcBef>
                <a:spcPts val="4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Sodium – Appliances</a:t>
            </a:r>
            <a:endParaRPr/>
          </a:p>
        </p:txBody>
      </p:sp>
      <p:sp>
        <p:nvSpPr>
          <p:cNvPr id="2296" name="Google Shape;2296;p210"/>
          <p:cNvSpPr txBox="1"/>
          <p:nvPr/>
        </p:nvSpPr>
        <p:spPr>
          <a:xfrm>
            <a:off x="4191000" y="76200"/>
            <a:ext cx="5181600" cy="457200"/>
          </a:xfrm>
          <a:prstGeom prst="rect">
            <a:avLst/>
          </a:prstGeom>
          <a:noFill/>
          <a:ln>
            <a:noFill/>
          </a:ln>
        </p:spPr>
        <p:txBody>
          <a:bodyPr anchorCtr="0" anchor="ctr" bIns="45700" lIns="91425" spcFirstLastPara="1" rIns="91425" wrap="square" tIns="45700">
            <a:normAutofit fontScale="90000" lnSpcReduction="20000"/>
          </a:bodyPr>
          <a:lstStyle/>
          <a:p>
            <a:pPr indent="0" lvl="0" marL="0" marR="0" rtl="0" algn="ctr">
              <a:spcBef>
                <a:spcPts val="0"/>
              </a:spcBef>
              <a:spcAft>
                <a:spcPts val="0"/>
              </a:spcAft>
              <a:buClr>
                <a:schemeClr val="dk1"/>
              </a:buClr>
              <a:buSzPct val="100000"/>
              <a:buFont typeface="Calibri"/>
              <a:buNone/>
            </a:pPr>
            <a:r>
              <a:t/>
            </a:r>
            <a:endParaRPr sz="3200">
              <a:solidFill>
                <a:schemeClr val="dk1"/>
              </a:solidFill>
              <a:latin typeface="Calibri"/>
              <a:ea typeface="Calibri"/>
              <a:cs typeface="Calibri"/>
              <a:sym typeface="Calibri"/>
            </a:endParaRPr>
          </a:p>
        </p:txBody>
      </p:sp>
      <p:pic>
        <p:nvPicPr>
          <p:cNvPr descr="NG-Campaign-banner-Grease2.png" id="2297" name="Google Shape;2297;p210"/>
          <p:cNvPicPr preferRelativeResize="0"/>
          <p:nvPr/>
        </p:nvPicPr>
        <p:blipFill rotWithShape="1">
          <a:blip r:embed="rId3">
            <a:alphaModFix/>
          </a:blip>
          <a:srcRect b="0" l="0" r="0" t="0"/>
          <a:stretch/>
        </p:blipFill>
        <p:spPr>
          <a:xfrm>
            <a:off x="5634167" y="4794315"/>
            <a:ext cx="2999755" cy="1204902"/>
          </a:xfrm>
          <a:prstGeom prst="rect">
            <a:avLst/>
          </a:prstGeom>
          <a:noFill/>
          <a:ln>
            <a:noFill/>
          </a:ln>
        </p:spPr>
      </p:pic>
      <p:sp>
        <p:nvSpPr>
          <p:cNvPr id="2298" name="Google Shape;2298;p21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3" name="Shape 2303"/>
        <p:cNvGrpSpPr/>
        <p:nvPr/>
      </p:nvGrpSpPr>
      <p:grpSpPr>
        <a:xfrm>
          <a:off x="0" y="0"/>
          <a:ext cx="0" cy="0"/>
          <a:chOff x="0" y="0"/>
          <a:chExt cx="0" cy="0"/>
        </a:xfrm>
      </p:grpSpPr>
      <p:sp>
        <p:nvSpPr>
          <p:cNvPr id="2304" name="Google Shape;2304;p211"/>
          <p:cNvSpPr txBox="1"/>
          <p:nvPr>
            <p:ph type="title"/>
          </p:nvPr>
        </p:nvSpPr>
        <p:spPr>
          <a:xfrm>
            <a:off x="457200" y="50661"/>
            <a:ext cx="8229600" cy="518051"/>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Safety Data Sheets</a:t>
            </a:r>
            <a:endParaRPr/>
          </a:p>
        </p:txBody>
      </p:sp>
      <p:sp>
        <p:nvSpPr>
          <p:cNvPr id="2305" name="Google Shape;2305;p211"/>
          <p:cNvSpPr txBox="1"/>
          <p:nvPr/>
        </p:nvSpPr>
        <p:spPr>
          <a:xfrm>
            <a:off x="111512" y="839006"/>
            <a:ext cx="8887522" cy="5210657"/>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2200">
                <a:solidFill>
                  <a:schemeClr val="dk1"/>
                </a:solidFill>
                <a:latin typeface="Calibri"/>
                <a:ea typeface="Calibri"/>
                <a:cs typeface="Calibri"/>
                <a:sym typeface="Calibri"/>
              </a:rPr>
              <a:t>SDS are a guide for working safely with a hazardous chemical.</a:t>
            </a:r>
            <a:endParaRPr/>
          </a:p>
          <a:p>
            <a:pPr indent="0" lvl="0" marL="0" marR="0" rtl="0" algn="l">
              <a:lnSpc>
                <a:spcPct val="90000"/>
              </a:lnSpc>
              <a:spcBef>
                <a:spcPts val="1200"/>
              </a:spcBef>
              <a:spcAft>
                <a:spcPts val="0"/>
              </a:spcAft>
              <a:buNone/>
            </a:pPr>
            <a:r>
              <a:rPr lang="en-US" sz="2200">
                <a:solidFill>
                  <a:schemeClr val="dk1"/>
                </a:solidFill>
                <a:latin typeface="Calibri"/>
                <a:ea typeface="Calibri"/>
                <a:cs typeface="Calibri"/>
                <a:sym typeface="Calibri"/>
              </a:rPr>
              <a:t>Each SDS provides technical information about one chemical hazard.</a:t>
            </a:r>
            <a:endParaRPr/>
          </a:p>
          <a:p>
            <a:pPr indent="0" lvl="1" marL="457200" marR="0" rtl="0" algn="l">
              <a:lnSpc>
                <a:spcPct val="90000"/>
              </a:lnSpc>
              <a:spcBef>
                <a:spcPts val="1200"/>
              </a:spcBef>
              <a:spcAft>
                <a:spcPts val="0"/>
              </a:spcAft>
              <a:buNone/>
            </a:pPr>
            <a:r>
              <a:rPr b="0" i="0" lang="en-US" sz="2200" u="none" cap="none" strike="noStrike">
                <a:solidFill>
                  <a:schemeClr val="dk1"/>
                </a:solidFill>
                <a:latin typeface="Calibri"/>
                <a:ea typeface="Calibri"/>
                <a:cs typeface="Calibri"/>
                <a:sym typeface="Calibri"/>
              </a:rPr>
              <a:t>Describes hazards of single chemical or mixture of chemicals</a:t>
            </a:r>
            <a:endParaRPr/>
          </a:p>
          <a:p>
            <a:pPr indent="0" lvl="1" marL="457200" marR="0" rtl="0" algn="l">
              <a:lnSpc>
                <a:spcPct val="90000"/>
              </a:lnSpc>
              <a:spcBef>
                <a:spcPts val="1200"/>
              </a:spcBef>
              <a:spcAft>
                <a:spcPts val="0"/>
              </a:spcAft>
              <a:buNone/>
            </a:pPr>
            <a:r>
              <a:rPr b="0" i="0" lang="en-US" sz="2200" u="none" cap="none" strike="noStrike">
                <a:solidFill>
                  <a:schemeClr val="dk1"/>
                </a:solidFill>
                <a:latin typeface="Calibri"/>
                <a:ea typeface="Calibri"/>
                <a:cs typeface="Calibri"/>
                <a:sym typeface="Calibri"/>
              </a:rPr>
              <a:t>Describes composition, characteristics, and health </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hazards of the chemical(s)</a:t>
            </a:r>
            <a:endParaRPr/>
          </a:p>
          <a:p>
            <a:pPr indent="0" lvl="1" marL="457200" marR="0" rtl="0" algn="l">
              <a:lnSpc>
                <a:spcPct val="90000"/>
              </a:lnSpc>
              <a:spcBef>
                <a:spcPts val="1200"/>
              </a:spcBef>
              <a:spcAft>
                <a:spcPts val="0"/>
              </a:spcAft>
              <a:buNone/>
            </a:pPr>
            <a:r>
              <a:rPr b="0" i="0" lang="en-US" sz="2200" u="none" cap="none" strike="noStrike">
                <a:solidFill>
                  <a:schemeClr val="dk1"/>
                </a:solidFill>
                <a:latin typeface="Calibri"/>
                <a:ea typeface="Calibri"/>
                <a:cs typeface="Calibri"/>
                <a:sym typeface="Calibri"/>
              </a:rPr>
              <a:t>Explains how to safely handle and store a chemical(s)</a:t>
            </a:r>
            <a:endParaRPr b="0" i="0" sz="2200" u="none" cap="none" strike="noStrike">
              <a:solidFill>
                <a:schemeClr val="dk1"/>
              </a:solidFill>
              <a:latin typeface="Calibri"/>
              <a:ea typeface="Calibri"/>
              <a:cs typeface="Calibri"/>
              <a:sym typeface="Calibri"/>
            </a:endParaRPr>
          </a:p>
          <a:p>
            <a:pPr indent="0" lvl="0" marL="0" marR="0" rtl="0" algn="l">
              <a:lnSpc>
                <a:spcPct val="90000"/>
              </a:lnSpc>
              <a:spcBef>
                <a:spcPts val="1200"/>
              </a:spcBef>
              <a:spcAft>
                <a:spcPts val="0"/>
              </a:spcAft>
              <a:buNone/>
            </a:pPr>
            <a:r>
              <a:rPr b="1" lang="en-US" sz="2200">
                <a:solidFill>
                  <a:schemeClr val="dk1"/>
                </a:solidFill>
                <a:latin typeface="Calibri"/>
                <a:ea typeface="Calibri"/>
                <a:cs typeface="Calibri"/>
                <a:sym typeface="Calibri"/>
              </a:rPr>
              <a:t>Under the Hazard Communications standard an employer</a:t>
            </a:r>
            <a:br>
              <a:rPr b="1" lang="en-US" sz="2200">
                <a:solidFill>
                  <a:schemeClr val="dk1"/>
                </a:solidFill>
                <a:latin typeface="Calibri"/>
                <a:ea typeface="Calibri"/>
                <a:cs typeface="Calibri"/>
                <a:sym typeface="Calibri"/>
              </a:rPr>
            </a:br>
            <a:r>
              <a:rPr b="1" lang="en-US" sz="2200">
                <a:solidFill>
                  <a:schemeClr val="dk1"/>
                </a:solidFill>
                <a:latin typeface="Calibri"/>
                <a:ea typeface="Calibri"/>
                <a:cs typeface="Calibri"/>
                <a:sym typeface="Calibri"/>
              </a:rPr>
              <a:t> must:</a:t>
            </a:r>
            <a:endParaRPr/>
          </a:p>
          <a:p>
            <a:pPr indent="0" lvl="1" marL="457200" marR="0" rtl="0" algn="l">
              <a:lnSpc>
                <a:spcPct val="90000"/>
              </a:lnSpc>
              <a:spcBef>
                <a:spcPts val="600"/>
              </a:spcBef>
              <a:spcAft>
                <a:spcPts val="0"/>
              </a:spcAft>
              <a:buNone/>
            </a:pPr>
            <a:r>
              <a:rPr b="0" i="0" lang="en-US" sz="2200" u="none" cap="none" strike="noStrike">
                <a:solidFill>
                  <a:schemeClr val="dk1"/>
                </a:solidFill>
                <a:latin typeface="Calibri"/>
                <a:ea typeface="Calibri"/>
                <a:cs typeface="Calibri"/>
                <a:sym typeface="Calibri"/>
              </a:rPr>
              <a:t>Ensure SDS are available for each hazardous chemical</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used or produced</a:t>
            </a:r>
            <a:endParaRPr/>
          </a:p>
          <a:p>
            <a:pPr indent="0" lvl="1" marL="457200" marR="0" rtl="0" algn="l">
              <a:lnSpc>
                <a:spcPct val="90000"/>
              </a:lnSpc>
              <a:spcBef>
                <a:spcPts val="600"/>
              </a:spcBef>
              <a:spcAft>
                <a:spcPts val="0"/>
              </a:spcAft>
              <a:buNone/>
            </a:pPr>
            <a:r>
              <a:rPr b="0" i="0" lang="en-US" sz="2200" u="none" cap="none" strike="noStrike">
                <a:solidFill>
                  <a:schemeClr val="dk1"/>
                </a:solidFill>
                <a:latin typeface="Calibri"/>
                <a:ea typeface="Calibri"/>
                <a:cs typeface="Calibri"/>
                <a:sym typeface="Calibri"/>
              </a:rPr>
              <a:t>Employee must be permitted to use SDS at any time</a:t>
            </a:r>
            <a:endParaRPr/>
          </a:p>
          <a:p>
            <a:pPr indent="0" lvl="0" marL="0" marR="0" rtl="0" algn="ctr">
              <a:lnSpc>
                <a:spcPct val="90000"/>
              </a:lnSpc>
              <a:spcBef>
                <a:spcPts val="1800"/>
              </a:spcBef>
              <a:spcAft>
                <a:spcPts val="0"/>
              </a:spcAft>
              <a:buNone/>
            </a:pPr>
            <a:r>
              <a:rPr lang="en-US" sz="2200">
                <a:solidFill>
                  <a:schemeClr val="dk1"/>
                </a:solidFill>
                <a:latin typeface="Calibri"/>
                <a:ea typeface="Calibri"/>
                <a:cs typeface="Calibri"/>
                <a:sym typeface="Calibri"/>
              </a:rPr>
              <a:t>	</a:t>
            </a:r>
            <a:r>
              <a:rPr b="1" lang="en-US" sz="2000">
                <a:solidFill>
                  <a:srgbClr val="FF0000"/>
                </a:solidFill>
                <a:latin typeface="Calibri"/>
                <a:ea typeface="Calibri"/>
                <a:cs typeface="Calibri"/>
                <a:sym typeface="Calibri"/>
              </a:rPr>
              <a:t>Always check the SDS when you are unsure of the hazards of a material</a:t>
            </a:r>
            <a:r>
              <a:rPr b="1" lang="en-US" sz="2000">
                <a:solidFill>
                  <a:schemeClr val="dk1"/>
                </a:solidFill>
                <a:latin typeface="Calibri"/>
                <a:ea typeface="Calibri"/>
                <a:cs typeface="Calibri"/>
                <a:sym typeface="Calibri"/>
              </a:rPr>
              <a:t>.</a:t>
            </a:r>
            <a:endParaRPr/>
          </a:p>
          <a:p>
            <a:pPr indent="0" lvl="0" marL="0" marR="0" rtl="0" algn="l">
              <a:spcBef>
                <a:spcPts val="0"/>
              </a:spcBef>
              <a:spcAft>
                <a:spcPts val="0"/>
              </a:spcAft>
              <a:buNone/>
            </a:pPr>
            <a:r>
              <a:t/>
            </a:r>
            <a:endParaRPr b="1" sz="2000">
              <a:solidFill>
                <a:schemeClr val="dk1"/>
              </a:solidFill>
              <a:latin typeface="Calibri"/>
              <a:ea typeface="Calibri"/>
              <a:cs typeface="Calibri"/>
              <a:sym typeface="Calibri"/>
            </a:endParaRPr>
          </a:p>
        </p:txBody>
      </p:sp>
      <p:pic>
        <p:nvPicPr>
          <p:cNvPr descr="sdsfolder.jpg" id="2306" name="Google Shape;2306;p211"/>
          <p:cNvPicPr preferRelativeResize="0"/>
          <p:nvPr/>
        </p:nvPicPr>
        <p:blipFill rotWithShape="1">
          <a:blip r:embed="rId3">
            <a:alphaModFix/>
          </a:blip>
          <a:srcRect b="0" l="0" r="0" t="0"/>
          <a:stretch/>
        </p:blipFill>
        <p:spPr>
          <a:xfrm>
            <a:off x="6944421" y="2087795"/>
            <a:ext cx="2199579" cy="2913133"/>
          </a:xfrm>
          <a:prstGeom prst="rect">
            <a:avLst/>
          </a:prstGeom>
          <a:noFill/>
          <a:ln>
            <a:noFill/>
          </a:ln>
        </p:spPr>
      </p:pic>
      <p:sp>
        <p:nvSpPr>
          <p:cNvPr id="2307" name="Google Shape;2307;p21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2" name="Shape 2312"/>
        <p:cNvGrpSpPr/>
        <p:nvPr/>
      </p:nvGrpSpPr>
      <p:grpSpPr>
        <a:xfrm>
          <a:off x="0" y="0"/>
          <a:ext cx="0" cy="0"/>
          <a:chOff x="0" y="0"/>
          <a:chExt cx="0" cy="0"/>
        </a:xfrm>
      </p:grpSpPr>
      <p:pic>
        <p:nvPicPr>
          <p:cNvPr descr="epa-copy-300x216.jpg" id="2313" name="Google Shape;2313;p212"/>
          <p:cNvPicPr preferRelativeResize="0"/>
          <p:nvPr/>
        </p:nvPicPr>
        <p:blipFill rotWithShape="1">
          <a:blip r:embed="rId3">
            <a:alphaModFix/>
          </a:blip>
          <a:srcRect b="0" l="0" r="0" t="0"/>
          <a:stretch/>
        </p:blipFill>
        <p:spPr>
          <a:xfrm>
            <a:off x="6698166" y="309047"/>
            <a:ext cx="2590800" cy="1865376"/>
          </a:xfrm>
          <a:prstGeom prst="rect">
            <a:avLst/>
          </a:prstGeom>
          <a:noFill/>
          <a:ln>
            <a:noFill/>
          </a:ln>
        </p:spPr>
      </p:pic>
      <p:sp>
        <p:nvSpPr>
          <p:cNvPr id="2314" name="Google Shape;2314;p212"/>
          <p:cNvSpPr txBox="1"/>
          <p:nvPr>
            <p:ph type="title"/>
          </p:nvPr>
        </p:nvSpPr>
        <p:spPr>
          <a:xfrm>
            <a:off x="914400" y="42347"/>
            <a:ext cx="6934200" cy="5334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EPA Waste Control  </a:t>
            </a:r>
            <a:endParaRPr/>
          </a:p>
        </p:txBody>
      </p:sp>
      <p:sp>
        <p:nvSpPr>
          <p:cNvPr id="2315" name="Google Shape;2315;p212"/>
          <p:cNvSpPr txBox="1"/>
          <p:nvPr/>
        </p:nvSpPr>
        <p:spPr>
          <a:xfrm>
            <a:off x="152400" y="905288"/>
            <a:ext cx="8712820" cy="4982556"/>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There is a three-part program for wastes developed by</a:t>
            </a:r>
            <a:br>
              <a:rPr lang="en-US" sz="2200">
                <a:solidFill>
                  <a:schemeClr val="dk1"/>
                </a:solidFill>
                <a:latin typeface="Calibri"/>
                <a:ea typeface="Calibri"/>
                <a:cs typeface="Calibri"/>
                <a:sym typeface="Calibri"/>
              </a:rPr>
            </a:br>
            <a:r>
              <a:rPr lang="en-US" sz="2200">
                <a:solidFill>
                  <a:schemeClr val="dk1"/>
                </a:solidFill>
                <a:latin typeface="Calibri"/>
                <a:ea typeface="Calibri"/>
                <a:cs typeface="Calibri"/>
                <a:sym typeface="Calibri"/>
              </a:rPr>
              <a:t> the Environmental Protection Agency (EPA).</a:t>
            </a:r>
            <a:endParaRPr/>
          </a:p>
          <a:p>
            <a:pPr indent="-342900" lvl="0" marL="342900" marR="0" rtl="0" algn="l">
              <a:lnSpc>
                <a:spcPct val="90000"/>
              </a:lnSpc>
              <a:spcBef>
                <a:spcPts val="180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The program:</a:t>
            </a:r>
            <a:endParaRPr/>
          </a:p>
          <a:p>
            <a:pPr indent="-285750" lvl="1" marL="742950" marR="0" rtl="0" algn="l">
              <a:lnSpc>
                <a:spcPct val="90000"/>
              </a:lnSpc>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Helps states establish and implement regulations to ensure proper management of waste from production to final disposal</a:t>
            </a:r>
            <a:endParaRPr/>
          </a:p>
          <a:p>
            <a:pPr indent="-285750" lvl="1" marL="742950" marR="0" rtl="0" algn="l">
              <a:lnSpc>
                <a:spcPct val="90000"/>
              </a:lnSpc>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Conducts investigations to identify dangerous, abandoned, or uncontrolled dump sites or illegal releases</a:t>
            </a:r>
            <a:endParaRPr/>
          </a:p>
          <a:p>
            <a:pPr indent="-285750" lvl="1" marL="742950" marR="0" rtl="0" algn="l">
              <a:lnSpc>
                <a:spcPct val="90000"/>
              </a:lnSpc>
              <a:spcBef>
                <a:spcPts val="44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Provides funds to state and local governments to help clean up hazardous dump sites and spills when responsible party can’t be identified and when no other funds available</a:t>
            </a:r>
            <a:endParaRPr/>
          </a:p>
          <a:p>
            <a:pPr indent="-342900" lvl="0" marL="342900" marR="0" rtl="0" algn="l">
              <a:lnSpc>
                <a:spcPct val="90000"/>
              </a:lnSpc>
              <a:spcBef>
                <a:spcPts val="44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It’s important to know the EPA requirements for proper handling and disposal of any waste or hazardous material.</a:t>
            </a:r>
            <a:endParaRPr/>
          </a:p>
          <a:p>
            <a:pPr indent="-285750" lvl="1" marL="742950" marR="0" rtl="0" algn="l">
              <a:lnSpc>
                <a:spcPct val="90000"/>
              </a:lnSpc>
              <a:spcBef>
                <a:spcPts val="1200"/>
              </a:spcBef>
              <a:spcAft>
                <a:spcPts val="0"/>
              </a:spcAft>
              <a:buClr>
                <a:schemeClr val="dk1"/>
              </a:buClr>
              <a:buSzPts val="2200"/>
              <a:buFont typeface="Arial"/>
              <a:buNone/>
            </a:pPr>
            <a:r>
              <a:rPr b="0" i="0" lang="en-US" sz="2200" u="none" cap="none" strike="noStrike">
                <a:solidFill>
                  <a:schemeClr val="dk1"/>
                </a:solidFill>
                <a:latin typeface="Calibri"/>
                <a:ea typeface="Calibri"/>
                <a:cs typeface="Calibri"/>
                <a:sym typeface="Calibri"/>
              </a:rPr>
              <a:t>	</a:t>
            </a:r>
            <a:r>
              <a:rPr b="1" i="0" lang="en-US" sz="2200" u="none" cap="none" strike="noStrike">
                <a:solidFill>
                  <a:srgbClr val="FF0000"/>
                </a:solidFill>
                <a:latin typeface="Calibri"/>
                <a:ea typeface="Calibri"/>
                <a:cs typeface="Calibri"/>
                <a:sym typeface="Calibri"/>
              </a:rPr>
              <a:t>If unsure how to handle or dispose of a material, ask a supervisor.</a:t>
            </a:r>
            <a:endParaRPr/>
          </a:p>
        </p:txBody>
      </p:sp>
      <p:sp>
        <p:nvSpPr>
          <p:cNvPr id="2316" name="Google Shape;2316;p21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1" name="Shape 2321"/>
        <p:cNvGrpSpPr/>
        <p:nvPr/>
      </p:nvGrpSpPr>
      <p:grpSpPr>
        <a:xfrm>
          <a:off x="0" y="0"/>
          <a:ext cx="0" cy="0"/>
          <a:chOff x="0" y="0"/>
          <a:chExt cx="0" cy="0"/>
        </a:xfrm>
      </p:grpSpPr>
      <p:sp>
        <p:nvSpPr>
          <p:cNvPr id="2322" name="Google Shape;2322;p213"/>
          <p:cNvSpPr txBox="1"/>
          <p:nvPr>
            <p:ph type="title"/>
          </p:nvPr>
        </p:nvSpPr>
        <p:spPr>
          <a:xfrm>
            <a:off x="345688" y="73276"/>
            <a:ext cx="8229600" cy="576984"/>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Lubricant Storage</a:t>
            </a:r>
            <a:endParaRPr/>
          </a:p>
        </p:txBody>
      </p:sp>
      <p:sp>
        <p:nvSpPr>
          <p:cNvPr id="2323" name="Google Shape;2323;p213"/>
          <p:cNvSpPr txBox="1"/>
          <p:nvPr>
            <p:ph idx="1" type="body"/>
          </p:nvPr>
        </p:nvSpPr>
        <p:spPr>
          <a:xfrm>
            <a:off x="0" y="634364"/>
            <a:ext cx="8928502" cy="5379633"/>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000"/>
              <a:buChar char="•"/>
            </a:pPr>
            <a:r>
              <a:rPr lang="en-US" sz="2000"/>
              <a:t>Proper storage is important to prevent contamination, fires, spills, accidents, and unnecessary waste.</a:t>
            </a:r>
            <a:endParaRPr/>
          </a:p>
          <a:p>
            <a:pPr indent="-342900" lvl="0" marL="342900" rtl="0" algn="l">
              <a:lnSpc>
                <a:spcPct val="80000"/>
              </a:lnSpc>
              <a:spcBef>
                <a:spcPts val="400"/>
              </a:spcBef>
              <a:spcAft>
                <a:spcPts val="0"/>
              </a:spcAft>
              <a:buClr>
                <a:schemeClr val="dk1"/>
              </a:buClr>
              <a:buSzPts val="2000"/>
              <a:buChar char="•"/>
            </a:pPr>
            <a:r>
              <a:rPr lang="en-US" sz="2000"/>
              <a:t>Store in fireproof room or building</a:t>
            </a:r>
            <a:endParaRPr/>
          </a:p>
          <a:p>
            <a:pPr indent="-285750" lvl="1" marL="742950" rtl="0" algn="l">
              <a:lnSpc>
                <a:spcPct val="80000"/>
              </a:lnSpc>
              <a:spcBef>
                <a:spcPts val="400"/>
              </a:spcBef>
              <a:spcAft>
                <a:spcPts val="0"/>
              </a:spcAft>
              <a:buClr>
                <a:schemeClr val="dk1"/>
              </a:buClr>
              <a:buSzPts val="2000"/>
              <a:buChar char="–"/>
            </a:pPr>
            <a:r>
              <a:rPr lang="en-US" sz="2000"/>
              <a:t>Ensure storage area has sprinkler system that produces fine spray, OR a CO</a:t>
            </a:r>
            <a:r>
              <a:rPr baseline="-25000" lang="en-US" sz="2000"/>
              <a:t>2</a:t>
            </a:r>
            <a:r>
              <a:rPr lang="en-US" sz="2000"/>
              <a:t> extinguishing system which can be activated either automatically or manually</a:t>
            </a:r>
            <a:endParaRPr/>
          </a:p>
          <a:p>
            <a:pPr indent="-285750" lvl="1" marL="742950" rtl="0" algn="l">
              <a:lnSpc>
                <a:spcPct val="80000"/>
              </a:lnSpc>
              <a:spcBef>
                <a:spcPts val="400"/>
              </a:spcBef>
              <a:spcAft>
                <a:spcPts val="0"/>
              </a:spcAft>
              <a:buClr>
                <a:schemeClr val="dk1"/>
              </a:buClr>
              <a:buSzPts val="2000"/>
              <a:buChar char="–"/>
            </a:pPr>
            <a:r>
              <a:rPr lang="en-US" sz="2000"/>
              <a:t>Ensure that a Class “C” CO</a:t>
            </a:r>
            <a:r>
              <a:rPr baseline="-25000" lang="en-US" sz="2000"/>
              <a:t>2</a:t>
            </a:r>
            <a:r>
              <a:rPr lang="en-US" sz="2000"/>
              <a:t> fire extinguisher is in the room</a:t>
            </a:r>
            <a:endParaRPr/>
          </a:p>
          <a:p>
            <a:pPr indent="-285750" lvl="1" marL="742950" rtl="0" algn="l">
              <a:lnSpc>
                <a:spcPct val="80000"/>
              </a:lnSpc>
              <a:spcBef>
                <a:spcPts val="400"/>
              </a:spcBef>
              <a:spcAft>
                <a:spcPts val="0"/>
              </a:spcAft>
              <a:buClr>
                <a:schemeClr val="dk1"/>
              </a:buClr>
              <a:buSzPts val="2000"/>
              <a:buChar char="–"/>
            </a:pPr>
            <a:r>
              <a:rPr lang="en-US" sz="2000"/>
              <a:t>Position storage racks so they can be easily reached</a:t>
            </a:r>
            <a:endParaRPr/>
          </a:p>
          <a:p>
            <a:pPr indent="-285750" lvl="1" marL="742950" rtl="0" algn="l">
              <a:lnSpc>
                <a:spcPct val="80000"/>
              </a:lnSpc>
              <a:spcBef>
                <a:spcPts val="400"/>
              </a:spcBef>
              <a:spcAft>
                <a:spcPts val="0"/>
              </a:spcAft>
              <a:buClr>
                <a:schemeClr val="dk1"/>
              </a:buClr>
              <a:buSzPts val="2000"/>
              <a:buChar char="–"/>
            </a:pPr>
            <a:r>
              <a:rPr lang="en-US" sz="2000"/>
              <a:t>Store large drums horizontally on racks, with a drip-proof valve, or vertically with a pump</a:t>
            </a:r>
            <a:endParaRPr/>
          </a:p>
          <a:p>
            <a:pPr indent="-285750" lvl="1" marL="742950" rtl="0" algn="l">
              <a:lnSpc>
                <a:spcPct val="80000"/>
              </a:lnSpc>
              <a:spcBef>
                <a:spcPts val="400"/>
              </a:spcBef>
              <a:spcAft>
                <a:spcPts val="0"/>
              </a:spcAft>
              <a:buClr>
                <a:schemeClr val="dk1"/>
              </a:buClr>
              <a:buSzPts val="2000"/>
              <a:buChar char="–"/>
            </a:pPr>
            <a:r>
              <a:rPr lang="en-US" sz="2000"/>
              <a:t>Plainly mark all containers to identify contents and store so markings can be clearly seen</a:t>
            </a:r>
            <a:endParaRPr/>
          </a:p>
          <a:p>
            <a:pPr indent="-285750" lvl="1" marL="742950" rtl="0" algn="l">
              <a:lnSpc>
                <a:spcPct val="80000"/>
              </a:lnSpc>
              <a:spcBef>
                <a:spcPts val="400"/>
              </a:spcBef>
              <a:spcAft>
                <a:spcPts val="0"/>
              </a:spcAft>
              <a:buClr>
                <a:schemeClr val="dk1"/>
              </a:buClr>
              <a:buSzPts val="2000"/>
              <a:buChar char="–"/>
            </a:pPr>
            <a:r>
              <a:rPr lang="en-US" sz="2000"/>
              <a:t>Store small cans of grease on shelves or on floor in upright position</a:t>
            </a:r>
            <a:endParaRPr/>
          </a:p>
          <a:p>
            <a:pPr indent="-285750" lvl="1" marL="742950" rtl="0" algn="l">
              <a:lnSpc>
                <a:spcPct val="80000"/>
              </a:lnSpc>
              <a:spcBef>
                <a:spcPts val="400"/>
              </a:spcBef>
              <a:spcAft>
                <a:spcPts val="0"/>
              </a:spcAft>
              <a:buClr>
                <a:schemeClr val="dk1"/>
              </a:buClr>
              <a:buSzPts val="2000"/>
              <a:buChar char="–"/>
            </a:pPr>
            <a:r>
              <a:rPr lang="en-US" sz="2000"/>
              <a:t>Ensure there are as few flammable objects in room as possible, dispose of oily rags in a flame proof container</a:t>
            </a:r>
            <a:endParaRPr/>
          </a:p>
          <a:p>
            <a:pPr indent="-285750" lvl="1" marL="742950" rtl="0" algn="l">
              <a:lnSpc>
                <a:spcPct val="80000"/>
              </a:lnSpc>
              <a:spcBef>
                <a:spcPts val="400"/>
              </a:spcBef>
              <a:spcAft>
                <a:spcPts val="0"/>
              </a:spcAft>
              <a:buClr>
                <a:schemeClr val="dk1"/>
              </a:buClr>
              <a:buSzPts val="2000"/>
              <a:buChar char="–"/>
            </a:pPr>
            <a:r>
              <a:rPr lang="en-US" sz="2000"/>
              <a:t>Repair leaks promptly and clean up minor spills immediately</a:t>
            </a:r>
            <a:endParaRPr/>
          </a:p>
          <a:p>
            <a:pPr indent="-285750" lvl="1" marL="742950" rtl="0" algn="l">
              <a:lnSpc>
                <a:spcPct val="80000"/>
              </a:lnSpc>
              <a:spcBef>
                <a:spcPts val="400"/>
              </a:spcBef>
              <a:spcAft>
                <a:spcPts val="0"/>
              </a:spcAft>
              <a:buClr>
                <a:schemeClr val="dk1"/>
              </a:buClr>
              <a:buSzPts val="2000"/>
              <a:buChar char="–"/>
            </a:pPr>
            <a:r>
              <a:rPr lang="en-US" sz="2000"/>
              <a:t>For major spills, try to contain the material</a:t>
            </a:r>
            <a:endParaRPr/>
          </a:p>
          <a:p>
            <a:pPr indent="-285750" lvl="1" marL="742950" rtl="0" algn="l">
              <a:lnSpc>
                <a:spcPct val="80000"/>
              </a:lnSpc>
              <a:spcBef>
                <a:spcPts val="400"/>
              </a:spcBef>
              <a:spcAft>
                <a:spcPts val="0"/>
              </a:spcAft>
              <a:buClr>
                <a:schemeClr val="dk1"/>
              </a:buClr>
              <a:buSzPts val="2000"/>
              <a:buChar char="–"/>
            </a:pPr>
            <a:r>
              <a:rPr lang="en-US" sz="2000"/>
              <a:t>Ensure the storage room is well-ventilated</a:t>
            </a:r>
            <a:endParaRPr/>
          </a:p>
          <a:p>
            <a:pPr indent="-285750" lvl="1" marL="742950" rtl="0" algn="l">
              <a:lnSpc>
                <a:spcPct val="80000"/>
              </a:lnSpc>
              <a:spcBef>
                <a:spcPts val="400"/>
              </a:spcBef>
              <a:spcAft>
                <a:spcPts val="0"/>
              </a:spcAft>
              <a:buClr>
                <a:schemeClr val="dk1"/>
              </a:buClr>
              <a:buSzPts val="2000"/>
              <a:buChar char="–"/>
            </a:pPr>
            <a:r>
              <a:rPr lang="en-US" sz="2000"/>
              <a:t>Keep the storage room clean and uncluttered at all times</a:t>
            </a:r>
            <a:endParaRPr sz="2000"/>
          </a:p>
        </p:txBody>
      </p:sp>
      <p:pic>
        <p:nvPicPr>
          <p:cNvPr descr="Flammable Storage Locker/Cabinet" id="2324" name="Google Shape;2324;p213"/>
          <p:cNvPicPr preferRelativeResize="0"/>
          <p:nvPr/>
        </p:nvPicPr>
        <p:blipFill rotWithShape="1">
          <a:blip r:embed="rId3">
            <a:alphaModFix/>
          </a:blip>
          <a:srcRect b="0" l="0" r="0" t="0"/>
          <a:stretch/>
        </p:blipFill>
        <p:spPr>
          <a:xfrm>
            <a:off x="7240162" y="4403446"/>
            <a:ext cx="1781175" cy="1610551"/>
          </a:xfrm>
          <a:prstGeom prst="rect">
            <a:avLst/>
          </a:prstGeom>
          <a:noFill/>
          <a:ln>
            <a:noFill/>
          </a:ln>
        </p:spPr>
      </p:pic>
      <p:sp>
        <p:nvSpPr>
          <p:cNvPr id="2325" name="Google Shape;2325;p21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0" name="Shape 2330"/>
        <p:cNvGrpSpPr/>
        <p:nvPr/>
      </p:nvGrpSpPr>
      <p:grpSpPr>
        <a:xfrm>
          <a:off x="0" y="0"/>
          <a:ext cx="0" cy="0"/>
          <a:chOff x="0" y="0"/>
          <a:chExt cx="0" cy="0"/>
        </a:xfrm>
      </p:grpSpPr>
      <p:sp>
        <p:nvSpPr>
          <p:cNvPr id="2331" name="Google Shape;2331;p214"/>
          <p:cNvSpPr txBox="1"/>
          <p:nvPr>
            <p:ph type="title"/>
          </p:nvPr>
        </p:nvSpPr>
        <p:spPr>
          <a:xfrm>
            <a:off x="1088835" y="91509"/>
            <a:ext cx="6934200" cy="5334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Guidelines for Outside Storage	</a:t>
            </a:r>
            <a:endParaRPr/>
          </a:p>
        </p:txBody>
      </p:sp>
      <p:sp>
        <p:nvSpPr>
          <p:cNvPr id="2332" name="Google Shape;2332;p214"/>
          <p:cNvSpPr txBox="1"/>
          <p:nvPr/>
        </p:nvSpPr>
        <p:spPr>
          <a:xfrm>
            <a:off x="152399" y="839788"/>
            <a:ext cx="8835483" cy="53340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Place containers on racks, pallets, or other dunnage, not on ground</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Do not store containers in an area where standing water accumulates</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Store where there’s minimal dust and dirt</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Store barrels horizontally, if possible, with bungs at 3-o’clock and </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9-o’clock positions</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Cover containers to protect them from weather</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Store containers in small shed, or cover with canvas or plastic sheet</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If drum is stored upright, place a block of wood under one side so drum will be tilted for water to run off</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Do not store lubricants in an area where there is </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welding, cutting, or an open flame</a:t>
            </a:r>
            <a:endParaRPr/>
          </a:p>
          <a:p>
            <a:pPr indent="-342900" lvl="0" marL="342900" marR="0" rtl="0" algn="l">
              <a:spcBef>
                <a:spcPts val="4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Keep a Class “C” fire extinguisher in the storage area</a:t>
            </a:r>
            <a:endParaRPr/>
          </a:p>
        </p:txBody>
      </p:sp>
      <p:sp>
        <p:nvSpPr>
          <p:cNvPr id="2333" name="Google Shape;2333;p214"/>
          <p:cNvSpPr txBox="1"/>
          <p:nvPr/>
        </p:nvSpPr>
        <p:spPr>
          <a:xfrm>
            <a:off x="986562" y="3544684"/>
            <a:ext cx="6934200" cy="533400"/>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0" algn="ctr">
              <a:spcBef>
                <a:spcPts val="0"/>
              </a:spcBef>
              <a:spcAft>
                <a:spcPts val="0"/>
              </a:spcAft>
              <a:buClr>
                <a:schemeClr val="dk1"/>
              </a:buClr>
              <a:buSzPct val="100000"/>
              <a:buFont typeface="Calibri"/>
              <a:buNone/>
            </a:pPr>
            <a:r>
              <a:t/>
            </a:r>
            <a:endParaRPr sz="3200">
              <a:solidFill>
                <a:schemeClr val="dk1"/>
              </a:solidFill>
              <a:latin typeface="Calibri"/>
              <a:ea typeface="Calibri"/>
              <a:cs typeface="Calibri"/>
              <a:sym typeface="Calibri"/>
            </a:endParaRPr>
          </a:p>
        </p:txBody>
      </p:sp>
      <p:pic>
        <p:nvPicPr>
          <p:cNvPr descr="Lubristation LCU detail (Mobile).jpg" id="2334" name="Google Shape;2334;p214"/>
          <p:cNvPicPr preferRelativeResize="0"/>
          <p:nvPr/>
        </p:nvPicPr>
        <p:blipFill rotWithShape="1">
          <a:blip r:embed="rId3">
            <a:alphaModFix/>
          </a:blip>
          <a:srcRect b="0" l="0" r="0" t="0"/>
          <a:stretch/>
        </p:blipFill>
        <p:spPr>
          <a:xfrm>
            <a:off x="6306776" y="3811384"/>
            <a:ext cx="2626447" cy="2192803"/>
          </a:xfrm>
          <a:prstGeom prst="rect">
            <a:avLst/>
          </a:prstGeom>
          <a:noFill/>
          <a:ln>
            <a:noFill/>
          </a:ln>
          <a:effectLst>
            <a:outerShdw blurRad="152400" rotWithShape="0" algn="tl" dir="2700000" dist="215900">
              <a:srgbClr val="000000"/>
            </a:outerShdw>
          </a:effectLst>
        </p:spPr>
      </p:pic>
      <p:sp>
        <p:nvSpPr>
          <p:cNvPr id="2335" name="Google Shape;2335;p21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0" name="Shape 2340"/>
        <p:cNvGrpSpPr/>
        <p:nvPr/>
      </p:nvGrpSpPr>
      <p:grpSpPr>
        <a:xfrm>
          <a:off x="0" y="0"/>
          <a:ext cx="0" cy="0"/>
          <a:chOff x="0" y="0"/>
          <a:chExt cx="0" cy="0"/>
        </a:xfrm>
      </p:grpSpPr>
      <p:sp>
        <p:nvSpPr>
          <p:cNvPr id="2341" name="Google Shape;2341;p215"/>
          <p:cNvSpPr txBox="1"/>
          <p:nvPr>
            <p:ph type="title"/>
          </p:nvPr>
        </p:nvSpPr>
        <p:spPr>
          <a:xfrm>
            <a:off x="457200" y="0"/>
            <a:ext cx="8229600" cy="73598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Selecting Lubricants</a:t>
            </a:r>
            <a:endParaRPr/>
          </a:p>
        </p:txBody>
      </p:sp>
      <p:sp>
        <p:nvSpPr>
          <p:cNvPr id="2342" name="Google Shape;2342;p215"/>
          <p:cNvSpPr txBox="1"/>
          <p:nvPr>
            <p:ph idx="1" type="body"/>
          </p:nvPr>
        </p:nvSpPr>
        <p:spPr>
          <a:xfrm>
            <a:off x="234175" y="1444083"/>
            <a:ext cx="8229600" cy="45259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b="1" lang="en-US" sz="2800"/>
              <a:t>Two main factors to consider:</a:t>
            </a:r>
            <a:endParaRPr/>
          </a:p>
          <a:p>
            <a:pPr indent="-285750" lvl="1" marL="742950" rtl="0" algn="l">
              <a:spcBef>
                <a:spcPts val="560"/>
              </a:spcBef>
              <a:spcAft>
                <a:spcPts val="0"/>
              </a:spcAft>
              <a:buClr>
                <a:schemeClr val="dk1"/>
              </a:buClr>
              <a:buSzPts val="2800"/>
              <a:buChar char="–"/>
            </a:pPr>
            <a:r>
              <a:rPr lang="en-US"/>
              <a:t>Speed</a:t>
            </a:r>
            <a:endParaRPr/>
          </a:p>
          <a:p>
            <a:pPr indent="-285750" lvl="1" marL="742950" rtl="0" algn="l">
              <a:spcBef>
                <a:spcPts val="560"/>
              </a:spcBef>
              <a:spcAft>
                <a:spcPts val="0"/>
              </a:spcAft>
              <a:buClr>
                <a:schemeClr val="dk1"/>
              </a:buClr>
              <a:buSzPts val="2800"/>
              <a:buChar char="–"/>
            </a:pPr>
            <a:r>
              <a:rPr lang="en-US"/>
              <a:t>Load</a:t>
            </a:r>
            <a:endParaRPr/>
          </a:p>
          <a:p>
            <a:pPr indent="-342900" lvl="0" marL="342900" rtl="0" algn="l">
              <a:spcBef>
                <a:spcPts val="560"/>
              </a:spcBef>
              <a:spcAft>
                <a:spcPts val="0"/>
              </a:spcAft>
              <a:buClr>
                <a:schemeClr val="dk1"/>
              </a:buClr>
              <a:buSzPts val="2800"/>
              <a:buChar char="•"/>
            </a:pPr>
            <a:r>
              <a:rPr lang="en-US" sz="2800"/>
              <a:t>Other factors:</a:t>
            </a:r>
            <a:endParaRPr/>
          </a:p>
          <a:p>
            <a:pPr indent="-285750" lvl="1" marL="742950" rtl="0" algn="l">
              <a:spcBef>
                <a:spcPts val="560"/>
              </a:spcBef>
              <a:spcAft>
                <a:spcPts val="0"/>
              </a:spcAft>
              <a:buClr>
                <a:schemeClr val="dk1"/>
              </a:buClr>
              <a:buSzPts val="2800"/>
              <a:buChar char="–"/>
            </a:pPr>
            <a:r>
              <a:rPr lang="en-US"/>
              <a:t>Temperature</a:t>
            </a:r>
            <a:endParaRPr/>
          </a:p>
          <a:p>
            <a:pPr indent="-285750" lvl="1" marL="742950" rtl="0" algn="l">
              <a:spcBef>
                <a:spcPts val="560"/>
              </a:spcBef>
              <a:spcAft>
                <a:spcPts val="0"/>
              </a:spcAft>
              <a:buClr>
                <a:schemeClr val="dk1"/>
              </a:buClr>
              <a:buSzPts val="2800"/>
              <a:buChar char="–"/>
            </a:pPr>
            <a:r>
              <a:rPr lang="en-US"/>
              <a:t>Other substances in the environment</a:t>
            </a:r>
            <a:endParaRPr/>
          </a:p>
          <a:p>
            <a:pPr indent="-285750" lvl="1" marL="742950" rtl="0" algn="l">
              <a:spcBef>
                <a:spcPts val="560"/>
              </a:spcBef>
              <a:spcAft>
                <a:spcPts val="0"/>
              </a:spcAft>
              <a:buClr>
                <a:schemeClr val="dk1"/>
              </a:buClr>
              <a:buSzPts val="2800"/>
              <a:buChar char="–"/>
            </a:pPr>
            <a:r>
              <a:rPr lang="en-US"/>
              <a:t>Special situations</a:t>
            </a:r>
            <a:endParaRPr/>
          </a:p>
        </p:txBody>
      </p:sp>
      <p:pic>
        <p:nvPicPr>
          <p:cNvPr descr="Modern_Applications_of_Tribology_drops.jpg" id="2343" name="Google Shape;2343;p215"/>
          <p:cNvPicPr preferRelativeResize="0"/>
          <p:nvPr/>
        </p:nvPicPr>
        <p:blipFill rotWithShape="1">
          <a:blip r:embed="rId3">
            <a:alphaModFix/>
          </a:blip>
          <a:srcRect b="0" l="0" r="0" t="0"/>
          <a:stretch/>
        </p:blipFill>
        <p:spPr>
          <a:xfrm>
            <a:off x="6078418" y="1182475"/>
            <a:ext cx="2775649" cy="2962703"/>
          </a:xfrm>
          <a:prstGeom prst="rect">
            <a:avLst/>
          </a:prstGeom>
          <a:noFill/>
          <a:ln>
            <a:noFill/>
          </a:ln>
        </p:spPr>
      </p:pic>
      <p:sp>
        <p:nvSpPr>
          <p:cNvPr id="2344" name="Google Shape;2344;p21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9" name="Shape 2349"/>
        <p:cNvGrpSpPr/>
        <p:nvPr/>
      </p:nvGrpSpPr>
      <p:grpSpPr>
        <a:xfrm>
          <a:off x="0" y="0"/>
          <a:ext cx="0" cy="0"/>
          <a:chOff x="0" y="0"/>
          <a:chExt cx="0" cy="0"/>
        </a:xfrm>
      </p:grpSpPr>
      <p:sp>
        <p:nvSpPr>
          <p:cNvPr id="2350" name="Google Shape;2350;p216"/>
          <p:cNvSpPr txBox="1"/>
          <p:nvPr>
            <p:ph type="title"/>
          </p:nvPr>
        </p:nvSpPr>
        <p:spPr>
          <a:xfrm>
            <a:off x="990600" y="18585"/>
            <a:ext cx="6934200" cy="6281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Selecting Lubricants</a:t>
            </a:r>
            <a:endParaRPr/>
          </a:p>
        </p:txBody>
      </p:sp>
      <p:sp>
        <p:nvSpPr>
          <p:cNvPr id="2351" name="Google Shape;2351;p216"/>
          <p:cNvSpPr txBox="1"/>
          <p:nvPr>
            <p:ph idx="1" type="body"/>
          </p:nvPr>
        </p:nvSpPr>
        <p:spPr>
          <a:xfrm>
            <a:off x="89209" y="780585"/>
            <a:ext cx="8932127" cy="6036527"/>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b="1" lang="en-US" sz="2400"/>
              <a:t>Load and Speed:</a:t>
            </a:r>
            <a:endParaRPr b="1" sz="2400"/>
          </a:p>
          <a:p>
            <a:pPr indent="-285750" lvl="1" marL="742950" rtl="0" algn="l">
              <a:spcBef>
                <a:spcPts val="480"/>
              </a:spcBef>
              <a:spcAft>
                <a:spcPts val="0"/>
              </a:spcAft>
              <a:buClr>
                <a:schemeClr val="dk1"/>
              </a:buClr>
              <a:buSzPts val="2400"/>
              <a:buFont typeface="Calibri"/>
              <a:buChar char="―"/>
            </a:pPr>
            <a:r>
              <a:rPr lang="en-US" sz="2400"/>
              <a:t>Load is the amount of pressure exerted on the  lubricant when the system is operating.  The greater the load, the greater the possibility that the molecules in a lubricant will break up.  If the speed is high, the lubricated surfaces will wear faster because the amount of heat caused by friction tends to be higher.</a:t>
            </a:r>
            <a:endParaRPr/>
          </a:p>
          <a:p>
            <a:pPr indent="-285750" lvl="1" marL="742950" rtl="0" algn="l">
              <a:spcBef>
                <a:spcPts val="480"/>
              </a:spcBef>
              <a:spcAft>
                <a:spcPts val="0"/>
              </a:spcAft>
              <a:buClr>
                <a:schemeClr val="dk1"/>
              </a:buClr>
              <a:buSzPts val="2400"/>
              <a:buFont typeface="Calibri"/>
              <a:buChar char="―"/>
            </a:pPr>
            <a:r>
              <a:rPr lang="en-US" sz="2400"/>
              <a:t>For greater loads, a high viscosity lubricant is needed.</a:t>
            </a:r>
            <a:endParaRPr/>
          </a:p>
          <a:p>
            <a:pPr indent="-285750" lvl="1" marL="742950" rtl="0" algn="l">
              <a:spcBef>
                <a:spcPts val="480"/>
              </a:spcBef>
              <a:spcAft>
                <a:spcPts val="0"/>
              </a:spcAft>
              <a:buClr>
                <a:schemeClr val="dk1"/>
              </a:buClr>
              <a:buSzPts val="2400"/>
              <a:buFont typeface="Calibri"/>
              <a:buChar char="―"/>
            </a:pPr>
            <a:r>
              <a:rPr lang="en-US" sz="2400"/>
              <a:t>For high speed operations, a low viscosity lubricant is needed.</a:t>
            </a:r>
            <a:endParaRPr/>
          </a:p>
          <a:p>
            <a:pPr indent="-342900" lvl="0" marL="342900" rtl="0" algn="l">
              <a:spcBef>
                <a:spcPts val="480"/>
              </a:spcBef>
              <a:spcAft>
                <a:spcPts val="0"/>
              </a:spcAft>
              <a:buClr>
                <a:schemeClr val="dk1"/>
              </a:buClr>
              <a:buSzPts val="2400"/>
              <a:buChar char="•"/>
            </a:pPr>
            <a:r>
              <a:rPr b="1" lang="en-US" sz="2400"/>
              <a:t>Temperature</a:t>
            </a:r>
            <a:endParaRPr/>
          </a:p>
          <a:p>
            <a:pPr indent="-285750" lvl="1" marL="742950" rtl="0" algn="l">
              <a:spcBef>
                <a:spcPts val="480"/>
              </a:spcBef>
              <a:spcAft>
                <a:spcPts val="0"/>
              </a:spcAft>
              <a:buClr>
                <a:schemeClr val="dk1"/>
              </a:buClr>
              <a:buSzPts val="2400"/>
              <a:buChar char="–"/>
            </a:pPr>
            <a:r>
              <a:rPr lang="en-US" sz="2400"/>
              <a:t>Low temperatures cause a lubricant to thicken</a:t>
            </a:r>
            <a:endParaRPr/>
          </a:p>
          <a:p>
            <a:pPr indent="-285750" lvl="1" marL="742950" rtl="0" algn="l">
              <a:spcBef>
                <a:spcPts val="480"/>
              </a:spcBef>
              <a:spcAft>
                <a:spcPts val="0"/>
              </a:spcAft>
              <a:buClr>
                <a:schemeClr val="dk1"/>
              </a:buClr>
              <a:buSzPts val="2400"/>
              <a:buChar char="–"/>
            </a:pPr>
            <a:r>
              <a:rPr lang="en-US" sz="2400"/>
              <a:t>High temperatures cause a lubricant to thin</a:t>
            </a:r>
            <a:endParaRPr sz="1400"/>
          </a:p>
          <a:p>
            <a:pPr indent="-285750" lvl="1" marL="742950" rtl="0" algn="l">
              <a:spcBef>
                <a:spcPts val="280"/>
              </a:spcBef>
              <a:spcAft>
                <a:spcPts val="0"/>
              </a:spcAft>
              <a:buClr>
                <a:schemeClr val="dk1"/>
              </a:buClr>
              <a:buSzPts val="1400"/>
              <a:buFont typeface="Calibri"/>
              <a:buNone/>
            </a:pPr>
            <a:r>
              <a:t/>
            </a:r>
            <a:endParaRPr sz="1400"/>
          </a:p>
        </p:txBody>
      </p:sp>
      <p:sp>
        <p:nvSpPr>
          <p:cNvPr id="2352" name="Google Shape;2352;p21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7" name="Shape 2357"/>
        <p:cNvGrpSpPr/>
        <p:nvPr/>
      </p:nvGrpSpPr>
      <p:grpSpPr>
        <a:xfrm>
          <a:off x="0" y="0"/>
          <a:ext cx="0" cy="0"/>
          <a:chOff x="0" y="0"/>
          <a:chExt cx="0" cy="0"/>
        </a:xfrm>
      </p:grpSpPr>
      <p:sp>
        <p:nvSpPr>
          <p:cNvPr id="2358" name="Google Shape;2358;p217"/>
          <p:cNvSpPr txBox="1"/>
          <p:nvPr>
            <p:ph type="title"/>
          </p:nvPr>
        </p:nvSpPr>
        <p:spPr>
          <a:xfrm>
            <a:off x="990600" y="29737"/>
            <a:ext cx="6934200" cy="62818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Selecting Lubricants </a:t>
            </a:r>
            <a:r>
              <a:rPr lang="en-US" sz="3100"/>
              <a:t>(Cont’d.)</a:t>
            </a:r>
            <a:endParaRPr/>
          </a:p>
        </p:txBody>
      </p:sp>
      <p:sp>
        <p:nvSpPr>
          <p:cNvPr id="2359" name="Google Shape;2359;p217"/>
          <p:cNvSpPr txBox="1"/>
          <p:nvPr>
            <p:ph idx="1" type="body"/>
          </p:nvPr>
        </p:nvSpPr>
        <p:spPr>
          <a:xfrm>
            <a:off x="89209" y="780586"/>
            <a:ext cx="8932127" cy="413506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b="1" lang="en-US" sz="2400"/>
              <a:t>Substances in the environment</a:t>
            </a:r>
            <a:endParaRPr/>
          </a:p>
          <a:p>
            <a:pPr indent="-285750" lvl="1" marL="742950" rtl="0" algn="l">
              <a:spcBef>
                <a:spcPts val="480"/>
              </a:spcBef>
              <a:spcAft>
                <a:spcPts val="0"/>
              </a:spcAft>
              <a:buClr>
                <a:schemeClr val="dk1"/>
              </a:buClr>
              <a:buSzPts val="2400"/>
              <a:buChar char="–"/>
            </a:pPr>
            <a:r>
              <a:rPr lang="en-US" sz="2400"/>
              <a:t>In highly corrosive areas, chemicals in the air can cause a lubricant to break down.</a:t>
            </a:r>
            <a:endParaRPr/>
          </a:p>
          <a:p>
            <a:pPr indent="-285750" lvl="1" marL="742950" rtl="0" algn="l">
              <a:spcBef>
                <a:spcPts val="480"/>
              </a:spcBef>
              <a:spcAft>
                <a:spcPts val="0"/>
              </a:spcAft>
              <a:buClr>
                <a:schemeClr val="dk1"/>
              </a:buClr>
              <a:buSzPts val="2400"/>
              <a:buChar char="–"/>
            </a:pPr>
            <a:r>
              <a:rPr lang="en-US" sz="2400"/>
              <a:t>Water in a system requires a lubricant to be emulsion resistant</a:t>
            </a:r>
            <a:endParaRPr/>
          </a:p>
          <a:p>
            <a:pPr indent="-342900" lvl="0" marL="342900" rtl="0" algn="l">
              <a:spcBef>
                <a:spcPts val="480"/>
              </a:spcBef>
              <a:spcAft>
                <a:spcPts val="0"/>
              </a:spcAft>
              <a:buClr>
                <a:schemeClr val="dk1"/>
              </a:buClr>
              <a:buSzPts val="2400"/>
              <a:buChar char="•"/>
            </a:pPr>
            <a:r>
              <a:rPr b="1" lang="en-US" sz="2400"/>
              <a:t>Special considerations</a:t>
            </a:r>
            <a:endParaRPr/>
          </a:p>
          <a:p>
            <a:pPr indent="-285750" lvl="1" marL="742950" rtl="0" algn="l">
              <a:spcBef>
                <a:spcPts val="480"/>
              </a:spcBef>
              <a:spcAft>
                <a:spcPts val="0"/>
              </a:spcAft>
              <a:buClr>
                <a:schemeClr val="dk1"/>
              </a:buClr>
              <a:buSzPts val="2400"/>
              <a:buChar char="–"/>
            </a:pPr>
            <a:r>
              <a:rPr lang="en-US" sz="2400"/>
              <a:t>Product - An example would be a watch’s mechanisms. They require low friction and need a very low viscosity oil</a:t>
            </a:r>
            <a:endParaRPr sz="2400"/>
          </a:p>
          <a:p>
            <a:pPr indent="-285750" lvl="1" marL="742950" rtl="0" algn="l">
              <a:spcBef>
                <a:spcPts val="480"/>
              </a:spcBef>
              <a:spcAft>
                <a:spcPts val="0"/>
              </a:spcAft>
              <a:buClr>
                <a:schemeClr val="dk1"/>
              </a:buClr>
              <a:buSzPts val="2400"/>
              <a:buChar char="–"/>
            </a:pPr>
            <a:r>
              <a:rPr lang="en-US" sz="2400"/>
              <a:t>Machinery - An example would be open gears and chains. They need a tacky oil or grease because the lubricant may be thrown off the moving parts</a:t>
            </a:r>
            <a:r>
              <a:rPr lang="en-US" sz="2400">
                <a:latin typeface="Times New Roman"/>
                <a:ea typeface="Times New Roman"/>
                <a:cs typeface="Times New Roman"/>
                <a:sym typeface="Times New Roman"/>
              </a:rPr>
              <a:t>.</a:t>
            </a:r>
            <a:endParaRPr sz="2400"/>
          </a:p>
          <a:p>
            <a:pPr indent="-196850" lvl="1" marL="742950" rtl="0" algn="l">
              <a:spcBef>
                <a:spcPts val="280"/>
              </a:spcBef>
              <a:spcAft>
                <a:spcPts val="0"/>
              </a:spcAft>
              <a:buClr>
                <a:schemeClr val="dk1"/>
              </a:buClr>
              <a:buSzPts val="1400"/>
              <a:buFont typeface="Arial"/>
              <a:buNone/>
            </a:pPr>
            <a:r>
              <a:t/>
            </a:r>
            <a:endParaRPr sz="1400"/>
          </a:p>
          <a:p>
            <a:pPr indent="-285750" lvl="1" marL="742950" rtl="0" algn="l">
              <a:spcBef>
                <a:spcPts val="280"/>
              </a:spcBef>
              <a:spcAft>
                <a:spcPts val="0"/>
              </a:spcAft>
              <a:buClr>
                <a:schemeClr val="dk1"/>
              </a:buClr>
              <a:buSzPts val="1400"/>
              <a:buFont typeface="Calibri"/>
              <a:buNone/>
            </a:pPr>
            <a:r>
              <a:t/>
            </a:r>
            <a:endParaRPr sz="1400"/>
          </a:p>
        </p:txBody>
      </p:sp>
      <p:sp>
        <p:nvSpPr>
          <p:cNvPr id="2360" name="Google Shape;2360;p21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5" name="Shape 2365"/>
        <p:cNvGrpSpPr/>
        <p:nvPr/>
      </p:nvGrpSpPr>
      <p:grpSpPr>
        <a:xfrm>
          <a:off x="0" y="0"/>
          <a:ext cx="0" cy="0"/>
          <a:chOff x="0" y="0"/>
          <a:chExt cx="0" cy="0"/>
        </a:xfrm>
      </p:grpSpPr>
      <p:pic>
        <p:nvPicPr>
          <p:cNvPr id="2366" name="Google Shape;2366;p218"/>
          <p:cNvPicPr preferRelativeResize="0"/>
          <p:nvPr/>
        </p:nvPicPr>
        <p:blipFill rotWithShape="1">
          <a:blip r:embed="rId3">
            <a:alphaModFix/>
          </a:blip>
          <a:srcRect b="0" l="0" r="0" t="0"/>
          <a:stretch/>
        </p:blipFill>
        <p:spPr>
          <a:xfrm flipH="1" rot="-1427378">
            <a:off x="5885617" y="637806"/>
            <a:ext cx="2606910" cy="1512342"/>
          </a:xfrm>
          <a:prstGeom prst="rect">
            <a:avLst/>
          </a:prstGeom>
          <a:noFill/>
          <a:ln>
            <a:noFill/>
          </a:ln>
        </p:spPr>
      </p:pic>
      <p:sp>
        <p:nvSpPr>
          <p:cNvPr id="2367" name="Google Shape;2367;p218"/>
          <p:cNvSpPr txBox="1"/>
          <p:nvPr>
            <p:ph type="title"/>
          </p:nvPr>
        </p:nvSpPr>
        <p:spPr>
          <a:xfrm>
            <a:off x="0" y="16415"/>
            <a:ext cx="9144000" cy="5746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US"/>
              <a:t>Bearing Lubrication </a:t>
            </a:r>
            <a:endParaRPr/>
          </a:p>
        </p:txBody>
      </p:sp>
      <p:sp>
        <p:nvSpPr>
          <p:cNvPr id="2368" name="Google Shape;2368;p218"/>
          <p:cNvSpPr txBox="1"/>
          <p:nvPr/>
        </p:nvSpPr>
        <p:spPr>
          <a:xfrm>
            <a:off x="152400" y="635693"/>
            <a:ext cx="8534400" cy="5566317"/>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marR="0" rtl="0" algn="l">
              <a:spcBef>
                <a:spcPts val="0"/>
              </a:spcBef>
              <a:spcAft>
                <a:spcPts val="0"/>
              </a:spcAft>
              <a:buClr>
                <a:schemeClr val="dk1"/>
              </a:buClr>
              <a:buSzPct val="100000"/>
              <a:buFont typeface="Arial"/>
              <a:buChar char="•"/>
            </a:pPr>
            <a:r>
              <a:rPr lang="en-US" sz="2200">
                <a:solidFill>
                  <a:schemeClr val="dk1"/>
                </a:solidFill>
                <a:latin typeface="Calibri"/>
                <a:ea typeface="Calibri"/>
                <a:cs typeface="Calibri"/>
                <a:sym typeface="Calibri"/>
              </a:rPr>
              <a:t>When selecting a bearing lubricant, it’s important to consider:</a:t>
            </a:r>
            <a:endParaRPr/>
          </a:p>
          <a:p>
            <a:pPr indent="-285750" lvl="1" marL="742950" marR="0" rtl="0" algn="l">
              <a:spcBef>
                <a:spcPts val="407"/>
              </a:spcBef>
              <a:spcAft>
                <a:spcPts val="0"/>
              </a:spcAft>
              <a:buClr>
                <a:schemeClr val="dk1"/>
              </a:buClr>
              <a:buSzPct val="100000"/>
              <a:buFont typeface="Arial"/>
              <a:buChar char="–"/>
            </a:pPr>
            <a:r>
              <a:rPr b="0" i="0" lang="en-US" sz="2200" u="none" cap="none" strike="noStrike">
                <a:solidFill>
                  <a:schemeClr val="dk1"/>
                </a:solidFill>
                <a:latin typeface="Calibri"/>
                <a:ea typeface="Calibri"/>
                <a:cs typeface="Calibri"/>
                <a:sym typeface="Calibri"/>
              </a:rPr>
              <a:t>Operating temperature</a:t>
            </a:r>
            <a:endParaRPr/>
          </a:p>
          <a:p>
            <a:pPr indent="-285750" lvl="1" marL="742950" marR="0" rtl="0" algn="l">
              <a:spcBef>
                <a:spcPts val="407"/>
              </a:spcBef>
              <a:spcAft>
                <a:spcPts val="0"/>
              </a:spcAft>
              <a:buClr>
                <a:schemeClr val="dk1"/>
              </a:buClr>
              <a:buSzPct val="100000"/>
              <a:buFont typeface="Arial"/>
              <a:buChar char="–"/>
            </a:pPr>
            <a:r>
              <a:rPr b="0" i="0" lang="en-US" sz="2200" u="none" cap="none" strike="noStrike">
                <a:solidFill>
                  <a:schemeClr val="dk1"/>
                </a:solidFill>
                <a:latin typeface="Calibri"/>
                <a:ea typeface="Calibri"/>
                <a:cs typeface="Calibri"/>
                <a:sym typeface="Calibri"/>
              </a:rPr>
              <a:t>Bearing load</a:t>
            </a:r>
            <a:endParaRPr/>
          </a:p>
          <a:p>
            <a:pPr indent="-285750" lvl="1" marL="742950" marR="0" rtl="0" algn="l">
              <a:spcBef>
                <a:spcPts val="407"/>
              </a:spcBef>
              <a:spcAft>
                <a:spcPts val="0"/>
              </a:spcAft>
              <a:buClr>
                <a:schemeClr val="dk1"/>
              </a:buClr>
              <a:buSzPct val="100000"/>
              <a:buFont typeface="Arial"/>
              <a:buChar char="–"/>
            </a:pPr>
            <a:r>
              <a:rPr b="0" i="0" lang="en-US" sz="2200" u="none" cap="none" strike="noStrike">
                <a:solidFill>
                  <a:schemeClr val="dk1"/>
                </a:solidFill>
                <a:latin typeface="Calibri"/>
                <a:ea typeface="Calibri"/>
                <a:cs typeface="Calibri"/>
                <a:sym typeface="Calibri"/>
              </a:rPr>
              <a:t>Bearing speed</a:t>
            </a:r>
            <a:endParaRPr/>
          </a:p>
          <a:p>
            <a:pPr indent="-285750" lvl="1" marL="742950" marR="0" rtl="0" algn="l">
              <a:spcBef>
                <a:spcPts val="407"/>
              </a:spcBef>
              <a:spcAft>
                <a:spcPts val="0"/>
              </a:spcAft>
              <a:buClr>
                <a:schemeClr val="dk1"/>
              </a:buClr>
              <a:buSzPct val="100000"/>
              <a:buFont typeface="Arial"/>
              <a:buChar char="–"/>
            </a:pPr>
            <a:r>
              <a:rPr b="0" i="0" lang="en-US" sz="2200" u="none" cap="none" strike="noStrike">
                <a:solidFill>
                  <a:schemeClr val="dk1"/>
                </a:solidFill>
                <a:latin typeface="Calibri"/>
                <a:ea typeface="Calibri"/>
                <a:cs typeface="Calibri"/>
                <a:sym typeface="Calibri"/>
              </a:rPr>
              <a:t>Shaft and bearing clearances</a:t>
            </a:r>
            <a:endParaRPr/>
          </a:p>
          <a:p>
            <a:pPr indent="-342900" lvl="0" marL="342900" marR="0" rtl="0" algn="l">
              <a:spcBef>
                <a:spcPts val="407"/>
              </a:spcBef>
              <a:spcAft>
                <a:spcPts val="0"/>
              </a:spcAft>
              <a:buClr>
                <a:schemeClr val="dk1"/>
              </a:buClr>
              <a:buSzPct val="100000"/>
              <a:buFont typeface="Arial"/>
              <a:buChar char="•"/>
            </a:pPr>
            <a:r>
              <a:rPr b="1" lang="en-US" sz="2200" u="sng">
                <a:solidFill>
                  <a:schemeClr val="dk1"/>
                </a:solidFill>
                <a:latin typeface="Calibri"/>
                <a:ea typeface="Calibri"/>
                <a:cs typeface="Calibri"/>
                <a:sym typeface="Calibri"/>
              </a:rPr>
              <a:t>Most common problem with lubricating bearings is over-lubrication</a:t>
            </a:r>
            <a:r>
              <a:rPr lang="en-US" sz="2200">
                <a:solidFill>
                  <a:schemeClr val="dk1"/>
                </a:solidFill>
                <a:latin typeface="Calibri"/>
                <a:ea typeface="Calibri"/>
                <a:cs typeface="Calibri"/>
                <a:sym typeface="Calibri"/>
              </a:rPr>
              <a:t>.  Too much will increase operating temperature and a decrease in viscosity.   If lubricant becomes too thin, it can’t carry the load inside the bearing causing bearing failure.   Too much lubricant can burst bearing seals and cause the lubricant to escape from the bearing and allow contaminants to enter</a:t>
            </a:r>
            <a:r>
              <a:rPr lang="en-US" sz="2200">
                <a:solidFill>
                  <a:schemeClr val="dk1"/>
                </a:solidFill>
                <a:latin typeface="Times New Roman"/>
                <a:ea typeface="Times New Roman"/>
                <a:cs typeface="Times New Roman"/>
                <a:sym typeface="Times New Roman"/>
              </a:rPr>
              <a:t>.</a:t>
            </a:r>
            <a:endParaRPr/>
          </a:p>
          <a:p>
            <a:pPr indent="-342900" lvl="0" marL="342900" marR="0" rtl="0" algn="l">
              <a:spcBef>
                <a:spcPts val="407"/>
              </a:spcBef>
              <a:spcAft>
                <a:spcPts val="0"/>
              </a:spcAft>
              <a:buClr>
                <a:schemeClr val="dk1"/>
              </a:buClr>
              <a:buSzPct val="100000"/>
              <a:buFont typeface="Arial"/>
              <a:buChar char="•"/>
            </a:pPr>
            <a:r>
              <a:rPr lang="en-US" sz="2200">
                <a:solidFill>
                  <a:schemeClr val="dk1"/>
                </a:solidFill>
                <a:latin typeface="Calibri"/>
                <a:ea typeface="Calibri"/>
                <a:cs typeface="Calibri"/>
                <a:sym typeface="Calibri"/>
              </a:rPr>
              <a:t>Lubrication charts are provided by the manufacturer.</a:t>
            </a:r>
            <a:endParaRPr/>
          </a:p>
          <a:p>
            <a:pPr indent="-285750" lvl="1" marL="742950" marR="0" rtl="0" algn="l">
              <a:spcBef>
                <a:spcPts val="407"/>
              </a:spcBef>
              <a:spcAft>
                <a:spcPts val="0"/>
              </a:spcAft>
              <a:buClr>
                <a:schemeClr val="dk1"/>
              </a:buClr>
              <a:buSzPct val="100000"/>
              <a:buFont typeface="Arial"/>
              <a:buChar char="–"/>
            </a:pPr>
            <a:r>
              <a:rPr b="0" i="0" lang="en-US" sz="2200" u="none" cap="none" strike="noStrike">
                <a:solidFill>
                  <a:schemeClr val="dk1"/>
                </a:solidFill>
                <a:latin typeface="Calibri"/>
                <a:ea typeface="Calibri"/>
                <a:cs typeface="Calibri"/>
                <a:sym typeface="Calibri"/>
              </a:rPr>
              <a:t>Designed for specific machine and can’t be used for other machines</a:t>
            </a:r>
            <a:endParaRPr/>
          </a:p>
          <a:p>
            <a:pPr indent="-285750" lvl="1" marL="742950" marR="0" rtl="0" algn="l">
              <a:spcBef>
                <a:spcPts val="407"/>
              </a:spcBef>
              <a:spcAft>
                <a:spcPts val="0"/>
              </a:spcAft>
              <a:buClr>
                <a:schemeClr val="dk1"/>
              </a:buClr>
              <a:buSzPct val="100000"/>
              <a:buFont typeface="Arial"/>
              <a:buChar char="–"/>
            </a:pPr>
            <a:r>
              <a:rPr b="0" i="0" lang="en-US" sz="2200" u="none" cap="none" strike="noStrike">
                <a:solidFill>
                  <a:schemeClr val="dk1"/>
                </a:solidFill>
                <a:latin typeface="Calibri"/>
                <a:ea typeface="Calibri"/>
                <a:cs typeface="Calibri"/>
                <a:sym typeface="Calibri"/>
              </a:rPr>
              <a:t>Before lubricating any machine, must follow lubrication chart in operating manual</a:t>
            </a:r>
            <a:endParaRPr/>
          </a:p>
          <a:p>
            <a:pPr indent="-209422" lvl="1" marL="742950" marR="0" rtl="0" algn="l">
              <a:spcBef>
                <a:spcPts val="240"/>
              </a:spcBef>
              <a:spcAft>
                <a:spcPts val="0"/>
              </a:spcAft>
              <a:buClr>
                <a:schemeClr val="dk1"/>
              </a:buClr>
              <a:buSzPct val="100000"/>
              <a:buFont typeface="Arial"/>
              <a:buNone/>
            </a:pPr>
            <a:r>
              <a:t/>
            </a:r>
            <a:endParaRPr b="0" i="0" sz="1300" u="none" cap="none" strike="noStrike">
              <a:solidFill>
                <a:schemeClr val="dk1"/>
              </a:solidFill>
              <a:latin typeface="Calibri"/>
              <a:ea typeface="Calibri"/>
              <a:cs typeface="Calibri"/>
              <a:sym typeface="Calibri"/>
            </a:endParaRPr>
          </a:p>
          <a:p>
            <a:pPr indent="0" lvl="0" marL="57150" marR="0" rtl="0" algn="ctr">
              <a:spcBef>
                <a:spcPts val="481"/>
              </a:spcBef>
              <a:spcAft>
                <a:spcPts val="0"/>
              </a:spcAft>
              <a:buClr>
                <a:srgbClr val="FF0000"/>
              </a:buClr>
              <a:buSzPct val="100000"/>
              <a:buFont typeface="Arial"/>
              <a:buNone/>
            </a:pPr>
            <a:r>
              <a:rPr b="1" lang="en-US" sz="2600">
                <a:solidFill>
                  <a:srgbClr val="FF0000"/>
                </a:solidFill>
                <a:latin typeface="Calibri"/>
                <a:ea typeface="Calibri"/>
                <a:cs typeface="Calibri"/>
                <a:sym typeface="Calibri"/>
              </a:rPr>
              <a:t>Caution:   </a:t>
            </a:r>
            <a:r>
              <a:rPr lang="en-US" sz="2600">
                <a:solidFill>
                  <a:srgbClr val="FF0000"/>
                </a:solidFill>
                <a:latin typeface="Calibri"/>
                <a:ea typeface="Calibri"/>
                <a:cs typeface="Calibri"/>
                <a:sym typeface="Calibri"/>
              </a:rPr>
              <a:t>The correct lubrication chart must be used to prevent bearing damage.</a:t>
            </a:r>
            <a:endParaRPr sz="1400">
              <a:solidFill>
                <a:schemeClr val="dk1"/>
              </a:solidFill>
              <a:latin typeface="Times New Roman"/>
              <a:ea typeface="Times New Roman"/>
              <a:cs typeface="Times New Roman"/>
              <a:sym typeface="Times New Roman"/>
            </a:endParaRPr>
          </a:p>
        </p:txBody>
      </p:sp>
      <p:sp>
        <p:nvSpPr>
          <p:cNvPr id="2369" name="Google Shape;2369;p21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5" name="Shape 2375"/>
        <p:cNvGrpSpPr/>
        <p:nvPr/>
      </p:nvGrpSpPr>
      <p:grpSpPr>
        <a:xfrm>
          <a:off x="0" y="0"/>
          <a:ext cx="0" cy="0"/>
          <a:chOff x="0" y="0"/>
          <a:chExt cx="0" cy="0"/>
        </a:xfrm>
      </p:grpSpPr>
      <p:sp>
        <p:nvSpPr>
          <p:cNvPr id="2376" name="Google Shape;2376;p219"/>
          <p:cNvSpPr txBox="1"/>
          <p:nvPr>
            <p:ph type="title"/>
          </p:nvPr>
        </p:nvSpPr>
        <p:spPr>
          <a:xfrm>
            <a:off x="434435" y="1640522"/>
            <a:ext cx="2191407" cy="173552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Calibri"/>
              <a:buNone/>
            </a:pPr>
            <a:r>
              <a:rPr lang="en-US" sz="3200"/>
              <a:t>Lubrication Chart Sample</a:t>
            </a:r>
            <a:endParaRPr/>
          </a:p>
        </p:txBody>
      </p:sp>
      <p:sp>
        <p:nvSpPr>
          <p:cNvPr id="2377" name="Google Shape;2377;p219"/>
          <p:cNvSpPr/>
          <p:nvPr/>
        </p:nvSpPr>
        <p:spPr>
          <a:xfrm>
            <a:off x="0" y="598488"/>
            <a:ext cx="9144000" cy="490537"/>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descr="LubChart3.png" id="2378" name="Google Shape;2378;p219"/>
          <p:cNvPicPr preferRelativeResize="0"/>
          <p:nvPr>
            <p:ph idx="1" type="body"/>
          </p:nvPr>
        </p:nvPicPr>
        <p:blipFill rotWithShape="1">
          <a:blip r:embed="rId3">
            <a:alphaModFix/>
          </a:blip>
          <a:srcRect b="4310" l="0" r="-1151" t="2579"/>
          <a:stretch/>
        </p:blipFill>
        <p:spPr>
          <a:xfrm rot="5400000">
            <a:off x="2971235" y="220456"/>
            <a:ext cx="5864194" cy="5724589"/>
          </a:xfrm>
          <a:prstGeom prst="rect">
            <a:avLst/>
          </a:prstGeom>
          <a:noFill/>
          <a:ln>
            <a:noFill/>
          </a:ln>
        </p:spPr>
      </p:pic>
      <p:sp>
        <p:nvSpPr>
          <p:cNvPr id="2379" name="Google Shape;2379;p21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4" name="Shape 2384"/>
        <p:cNvGrpSpPr/>
        <p:nvPr/>
      </p:nvGrpSpPr>
      <p:grpSpPr>
        <a:xfrm>
          <a:off x="0" y="0"/>
          <a:ext cx="0" cy="0"/>
          <a:chOff x="0" y="0"/>
          <a:chExt cx="0" cy="0"/>
        </a:xfrm>
      </p:grpSpPr>
      <p:sp>
        <p:nvSpPr>
          <p:cNvPr id="2385" name="Google Shape;2385;p220"/>
          <p:cNvSpPr txBox="1"/>
          <p:nvPr>
            <p:ph type="title"/>
          </p:nvPr>
        </p:nvSpPr>
        <p:spPr>
          <a:xfrm>
            <a:off x="1024956" y="287008"/>
            <a:ext cx="6934200" cy="838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Lubrication Points Sample</a:t>
            </a:r>
            <a:endParaRPr/>
          </a:p>
        </p:txBody>
      </p:sp>
      <p:pic>
        <p:nvPicPr>
          <p:cNvPr descr="LubChartEx.png" id="2386" name="Google Shape;2386;p220"/>
          <p:cNvPicPr preferRelativeResize="0"/>
          <p:nvPr>
            <p:ph idx="1" type="body"/>
          </p:nvPr>
        </p:nvPicPr>
        <p:blipFill rotWithShape="1">
          <a:blip r:embed="rId3">
            <a:alphaModFix/>
          </a:blip>
          <a:srcRect b="713" l="-7887" r="-7887" t="0"/>
          <a:stretch/>
        </p:blipFill>
        <p:spPr>
          <a:xfrm>
            <a:off x="298814" y="1066800"/>
            <a:ext cx="7401185" cy="4592700"/>
          </a:xfrm>
          <a:prstGeom prst="rect">
            <a:avLst/>
          </a:prstGeom>
          <a:noFill/>
          <a:ln>
            <a:noFill/>
          </a:ln>
        </p:spPr>
      </p:pic>
      <p:pic>
        <p:nvPicPr>
          <p:cNvPr descr="greasefitting.jpg" id="2387" name="Google Shape;2387;p220"/>
          <p:cNvPicPr preferRelativeResize="0"/>
          <p:nvPr/>
        </p:nvPicPr>
        <p:blipFill rotWithShape="1">
          <a:blip r:embed="rId4">
            <a:alphaModFix/>
          </a:blip>
          <a:srcRect b="0" l="0" r="0" t="0"/>
          <a:stretch/>
        </p:blipFill>
        <p:spPr>
          <a:xfrm flipH="1">
            <a:off x="6553200" y="4119140"/>
            <a:ext cx="1524000" cy="1184256"/>
          </a:xfrm>
          <a:prstGeom prst="rect">
            <a:avLst/>
          </a:prstGeom>
          <a:noFill/>
          <a:ln>
            <a:noFill/>
          </a:ln>
        </p:spPr>
      </p:pic>
      <p:sp>
        <p:nvSpPr>
          <p:cNvPr id="2388" name="Google Shape;2388;p220"/>
          <p:cNvSpPr txBox="1"/>
          <p:nvPr/>
        </p:nvSpPr>
        <p:spPr>
          <a:xfrm>
            <a:off x="6753922" y="5453927"/>
            <a:ext cx="147469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ZERK FITTING</a:t>
            </a:r>
            <a:endParaRPr b="1" sz="1800">
              <a:solidFill>
                <a:schemeClr val="dk1"/>
              </a:solidFill>
              <a:latin typeface="Calibri"/>
              <a:ea typeface="Calibri"/>
              <a:cs typeface="Calibri"/>
              <a:sym typeface="Calibri"/>
            </a:endParaRPr>
          </a:p>
        </p:txBody>
      </p:sp>
      <p:sp>
        <p:nvSpPr>
          <p:cNvPr id="2389" name="Google Shape;2389;p22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4" name="Shape 2394"/>
        <p:cNvGrpSpPr/>
        <p:nvPr/>
      </p:nvGrpSpPr>
      <p:grpSpPr>
        <a:xfrm>
          <a:off x="0" y="0"/>
          <a:ext cx="0" cy="0"/>
          <a:chOff x="0" y="0"/>
          <a:chExt cx="0" cy="0"/>
        </a:xfrm>
      </p:grpSpPr>
      <p:sp>
        <p:nvSpPr>
          <p:cNvPr id="2395" name="Google Shape;2395;p221"/>
          <p:cNvSpPr txBox="1"/>
          <p:nvPr>
            <p:ph idx="1" type="body"/>
          </p:nvPr>
        </p:nvSpPr>
        <p:spPr>
          <a:xfrm>
            <a:off x="457200" y="609601"/>
            <a:ext cx="8229600" cy="5516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5400"/>
              <a:buNone/>
            </a:pPr>
            <a:r>
              <a:rPr lang="en-US" sz="5400"/>
              <a:t>End Section 2.8</a:t>
            </a:r>
            <a:endParaRPr/>
          </a:p>
          <a:p>
            <a:pPr indent="0" lvl="0" marL="0" rtl="0" algn="ctr">
              <a:spcBef>
                <a:spcPts val="1080"/>
              </a:spcBef>
              <a:spcAft>
                <a:spcPts val="0"/>
              </a:spcAft>
              <a:buClr>
                <a:schemeClr val="dk1"/>
              </a:buClr>
              <a:buSzPts val="5400"/>
              <a:buNone/>
            </a:pPr>
            <a:r>
              <a:rPr lang="en-US" sz="5400"/>
              <a:t>Lubrication</a:t>
            </a:r>
            <a:endParaRPr/>
          </a:p>
          <a:p>
            <a:pPr indent="0" lvl="0" marL="0" rtl="0" algn="ctr">
              <a:spcBef>
                <a:spcPts val="1080"/>
              </a:spcBef>
              <a:spcAft>
                <a:spcPts val="0"/>
              </a:spcAft>
              <a:buClr>
                <a:schemeClr val="dk1"/>
              </a:buClr>
              <a:buSzPts val="5400"/>
              <a:buNone/>
            </a:pPr>
            <a:r>
              <a:rPr lang="en-US" sz="5400"/>
              <a:t>Questions</a:t>
            </a:r>
            <a:endParaRPr/>
          </a:p>
          <a:p>
            <a:pPr indent="0" lvl="0" marL="0" rtl="0" algn="l">
              <a:spcBef>
                <a:spcPts val="640"/>
              </a:spcBef>
              <a:spcAft>
                <a:spcPts val="0"/>
              </a:spcAft>
              <a:buClr>
                <a:schemeClr val="dk1"/>
              </a:buClr>
              <a:buSzPts val="3200"/>
              <a:buNone/>
            </a:pPr>
            <a:r>
              <a:t/>
            </a:r>
            <a:endParaRPr/>
          </a:p>
        </p:txBody>
      </p:sp>
      <p:pic>
        <p:nvPicPr>
          <p:cNvPr descr="C:\Users\pgander\AppData\Local\Microsoft\Windows\Temporary Internet Files\Content.IE5\ORA4UI32\MC900434859[1].png" id="2396" name="Google Shape;2396;p221"/>
          <p:cNvPicPr preferRelativeResize="0"/>
          <p:nvPr/>
        </p:nvPicPr>
        <p:blipFill rotWithShape="1">
          <a:blip r:embed="rId3">
            <a:alphaModFix/>
          </a:blip>
          <a:srcRect b="0" l="0" r="0" t="0"/>
          <a:stretch/>
        </p:blipFill>
        <p:spPr>
          <a:xfrm>
            <a:off x="6592889" y="4078288"/>
            <a:ext cx="1714500" cy="1714500"/>
          </a:xfrm>
          <a:prstGeom prst="rect">
            <a:avLst/>
          </a:prstGeom>
          <a:noFill/>
          <a:ln>
            <a:noFill/>
          </a:ln>
        </p:spPr>
      </p:pic>
      <p:sp>
        <p:nvSpPr>
          <p:cNvPr id="2397" name="Google Shape;2397;p22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2" name="Shape 2402"/>
        <p:cNvGrpSpPr/>
        <p:nvPr/>
      </p:nvGrpSpPr>
      <p:grpSpPr>
        <a:xfrm>
          <a:off x="0" y="0"/>
          <a:ext cx="0" cy="0"/>
          <a:chOff x="0" y="0"/>
          <a:chExt cx="0" cy="0"/>
        </a:xfrm>
      </p:grpSpPr>
      <p:sp>
        <p:nvSpPr>
          <p:cNvPr id="2403" name="Google Shape;2403;p222"/>
          <p:cNvSpPr txBox="1"/>
          <p:nvPr>
            <p:ph type="title"/>
          </p:nvPr>
        </p:nvSpPr>
        <p:spPr>
          <a:xfrm>
            <a:off x="38100" y="152400"/>
            <a:ext cx="9105900" cy="77315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Section 2.9: Conveyor Systems</a:t>
            </a:r>
            <a:endParaRPr/>
          </a:p>
        </p:txBody>
      </p:sp>
      <p:sp>
        <p:nvSpPr>
          <p:cNvPr id="2404" name="Google Shape;2404;p222"/>
          <p:cNvSpPr txBox="1"/>
          <p:nvPr>
            <p:ph idx="1" type="body"/>
          </p:nvPr>
        </p:nvSpPr>
        <p:spPr>
          <a:xfrm>
            <a:off x="427463" y="1124414"/>
            <a:ext cx="7391400"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800"/>
              <a:buChar char="•"/>
            </a:pPr>
            <a:r>
              <a:rPr lang="en-US" sz="2800"/>
              <a:t>Belt Conveyor</a:t>
            </a:r>
            <a:endParaRPr/>
          </a:p>
          <a:p>
            <a:pPr indent="-285750" lvl="1" marL="742950" rtl="0" algn="l">
              <a:lnSpc>
                <a:spcPct val="90000"/>
              </a:lnSpc>
              <a:spcBef>
                <a:spcPts val="480"/>
              </a:spcBef>
              <a:spcAft>
                <a:spcPts val="0"/>
              </a:spcAft>
              <a:buClr>
                <a:schemeClr val="dk1"/>
              </a:buClr>
              <a:buSzPts val="2400"/>
              <a:buChar char="–"/>
            </a:pPr>
            <a:r>
              <a:rPr lang="en-US" sz="2400"/>
              <a:t>Allows for mechanical power, torque, and speed to be transmitted across axes.</a:t>
            </a:r>
            <a:endParaRPr/>
          </a:p>
          <a:p>
            <a:pPr indent="-342900" lvl="0" marL="342900" rtl="0" algn="l">
              <a:lnSpc>
                <a:spcPct val="90000"/>
              </a:lnSpc>
              <a:spcBef>
                <a:spcPts val="140"/>
              </a:spcBef>
              <a:spcAft>
                <a:spcPts val="0"/>
              </a:spcAft>
              <a:buClr>
                <a:schemeClr val="dk1"/>
              </a:buClr>
              <a:buSzPts val="700"/>
              <a:buFont typeface="Calibri"/>
              <a:buNone/>
            </a:pPr>
            <a:r>
              <a:t/>
            </a:r>
            <a:endParaRPr sz="700"/>
          </a:p>
          <a:p>
            <a:pPr indent="-342900" lvl="0" marL="342900" rtl="0" algn="l">
              <a:lnSpc>
                <a:spcPct val="90000"/>
              </a:lnSpc>
              <a:spcBef>
                <a:spcPts val="560"/>
              </a:spcBef>
              <a:spcAft>
                <a:spcPts val="0"/>
              </a:spcAft>
              <a:buClr>
                <a:schemeClr val="dk1"/>
              </a:buClr>
              <a:buSzPts val="2800"/>
              <a:buChar char="•"/>
            </a:pPr>
            <a:r>
              <a:rPr lang="en-US" sz="2800"/>
              <a:t>Belt Conveyor Systems</a:t>
            </a:r>
            <a:endParaRPr/>
          </a:p>
          <a:p>
            <a:pPr indent="-285750" lvl="1" marL="742950" rtl="0" algn="l">
              <a:lnSpc>
                <a:spcPct val="90000"/>
              </a:lnSpc>
              <a:spcBef>
                <a:spcPts val="480"/>
              </a:spcBef>
              <a:spcAft>
                <a:spcPts val="0"/>
              </a:spcAft>
              <a:buClr>
                <a:schemeClr val="dk1"/>
              </a:buClr>
              <a:buSzPts val="2400"/>
              <a:buChar char="–"/>
            </a:pPr>
            <a:r>
              <a:rPr lang="en-US" sz="2400"/>
              <a:t>Transports items with irregular bottom surfaces, small items or bags that would fall between rollers.</a:t>
            </a:r>
            <a:endParaRPr/>
          </a:p>
          <a:p>
            <a:pPr indent="-231775" lvl="2" marL="968375" rtl="0" algn="l">
              <a:lnSpc>
                <a:spcPct val="90000"/>
              </a:lnSpc>
              <a:spcBef>
                <a:spcPts val="400"/>
              </a:spcBef>
              <a:spcAft>
                <a:spcPts val="0"/>
              </a:spcAft>
              <a:buClr>
                <a:schemeClr val="dk1"/>
              </a:buClr>
              <a:buSzPts val="2000"/>
              <a:buChar char="•"/>
            </a:pPr>
            <a:r>
              <a:rPr lang="en-US" sz="2000"/>
              <a:t>Snake sandwich belt </a:t>
            </a:r>
            <a:br>
              <a:rPr lang="en-US" sz="2000"/>
            </a:br>
            <a:r>
              <a:rPr lang="en-US" sz="2000"/>
              <a:t>conveyor</a:t>
            </a:r>
            <a:endParaRPr/>
          </a:p>
          <a:p>
            <a:pPr indent="-231775" lvl="2" marL="968375" rtl="0" algn="l">
              <a:lnSpc>
                <a:spcPct val="90000"/>
              </a:lnSpc>
              <a:spcBef>
                <a:spcPts val="400"/>
              </a:spcBef>
              <a:spcAft>
                <a:spcPts val="0"/>
              </a:spcAft>
              <a:buClr>
                <a:schemeClr val="dk1"/>
              </a:buClr>
              <a:buSzPts val="2000"/>
              <a:buChar char="•"/>
            </a:pPr>
            <a:r>
              <a:rPr lang="en-US" sz="2000"/>
              <a:t>Vibrating conveyor</a:t>
            </a:r>
            <a:endParaRPr/>
          </a:p>
          <a:p>
            <a:pPr indent="-231775" lvl="2" marL="968375" rtl="0" algn="l">
              <a:lnSpc>
                <a:spcPct val="90000"/>
              </a:lnSpc>
              <a:spcBef>
                <a:spcPts val="400"/>
              </a:spcBef>
              <a:spcAft>
                <a:spcPts val="0"/>
              </a:spcAft>
              <a:buClr>
                <a:schemeClr val="dk1"/>
              </a:buClr>
              <a:buSzPts val="2000"/>
              <a:buChar char="•"/>
            </a:pPr>
            <a:r>
              <a:rPr lang="en-US" sz="2000"/>
              <a:t>Flexible conveyor</a:t>
            </a:r>
            <a:endParaRPr/>
          </a:p>
          <a:p>
            <a:pPr indent="-231775" lvl="2" marL="968375" rtl="0" algn="l">
              <a:lnSpc>
                <a:spcPct val="90000"/>
              </a:lnSpc>
              <a:spcBef>
                <a:spcPts val="400"/>
              </a:spcBef>
              <a:spcAft>
                <a:spcPts val="0"/>
              </a:spcAft>
              <a:buClr>
                <a:schemeClr val="dk1"/>
              </a:buClr>
              <a:buSzPts val="2000"/>
              <a:buChar char="•"/>
            </a:pPr>
            <a:r>
              <a:rPr lang="en-US" sz="2000"/>
              <a:t>Pneumatic conveyor</a:t>
            </a:r>
            <a:endParaRPr/>
          </a:p>
          <a:p>
            <a:pPr indent="-231775" lvl="2" marL="968375" rtl="0" algn="l">
              <a:lnSpc>
                <a:spcPct val="90000"/>
              </a:lnSpc>
              <a:spcBef>
                <a:spcPts val="400"/>
              </a:spcBef>
              <a:spcAft>
                <a:spcPts val="0"/>
              </a:spcAft>
              <a:buClr>
                <a:schemeClr val="dk1"/>
              </a:buClr>
              <a:buSzPts val="2000"/>
              <a:buChar char="•"/>
            </a:pPr>
            <a:r>
              <a:rPr lang="en-US" sz="2000"/>
              <a:t>Screw</a:t>
            </a:r>
            <a:endParaRPr/>
          </a:p>
          <a:p>
            <a:pPr indent="-165100" lvl="0" marL="342900" rtl="0" algn="l">
              <a:lnSpc>
                <a:spcPct val="90000"/>
              </a:lnSpc>
              <a:spcBef>
                <a:spcPts val="560"/>
              </a:spcBef>
              <a:spcAft>
                <a:spcPts val="0"/>
              </a:spcAft>
              <a:buClr>
                <a:schemeClr val="dk1"/>
              </a:buClr>
              <a:buSzPts val="2800"/>
              <a:buNone/>
            </a:pPr>
            <a:r>
              <a:t/>
            </a:r>
            <a:endParaRPr sz="2800">
              <a:solidFill>
                <a:schemeClr val="hlink"/>
              </a:solidFill>
            </a:endParaRPr>
          </a:p>
        </p:txBody>
      </p:sp>
      <p:pic>
        <p:nvPicPr>
          <p:cNvPr descr="Point of contact between a power transmission belt and its pulley. A conveyor belt uses a wide belt and pulleys and is supported by rollers or a flat pan along its path." id="2405" name="Google Shape;2405;p222"/>
          <p:cNvPicPr preferRelativeResize="0"/>
          <p:nvPr/>
        </p:nvPicPr>
        <p:blipFill rotWithShape="1">
          <a:blip r:embed="rId3">
            <a:alphaModFix/>
          </a:blip>
          <a:srcRect b="0" l="0" r="0" t="0"/>
          <a:stretch/>
        </p:blipFill>
        <p:spPr>
          <a:xfrm>
            <a:off x="5715000" y="3821151"/>
            <a:ext cx="2804532" cy="2103399"/>
          </a:xfrm>
          <a:prstGeom prst="rect">
            <a:avLst/>
          </a:prstGeom>
          <a:noFill/>
          <a:ln>
            <a:noFill/>
          </a:ln>
        </p:spPr>
      </p:pic>
      <p:sp>
        <p:nvSpPr>
          <p:cNvPr id="2406" name="Google Shape;2406;p22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1" name="Shape 2411"/>
        <p:cNvGrpSpPr/>
        <p:nvPr/>
      </p:nvGrpSpPr>
      <p:grpSpPr>
        <a:xfrm>
          <a:off x="0" y="0"/>
          <a:ext cx="0" cy="0"/>
          <a:chOff x="0" y="0"/>
          <a:chExt cx="0" cy="0"/>
        </a:xfrm>
      </p:grpSpPr>
      <p:sp>
        <p:nvSpPr>
          <p:cNvPr id="2412" name="Google Shape;2412;p223"/>
          <p:cNvSpPr txBox="1"/>
          <p:nvPr>
            <p:ph type="title"/>
          </p:nvPr>
        </p:nvSpPr>
        <p:spPr>
          <a:xfrm>
            <a:off x="0" y="0"/>
            <a:ext cx="9144000" cy="7239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Types of Conveyor Systems</a:t>
            </a:r>
            <a:endParaRPr b="0" sz="2400"/>
          </a:p>
        </p:txBody>
      </p:sp>
      <p:sp>
        <p:nvSpPr>
          <p:cNvPr id="2413" name="Google Shape;2413;p223"/>
          <p:cNvSpPr txBox="1"/>
          <p:nvPr>
            <p:ph idx="1" type="body"/>
          </p:nvPr>
        </p:nvSpPr>
        <p:spPr>
          <a:xfrm>
            <a:off x="5464629" y="1268549"/>
            <a:ext cx="2895600" cy="457200"/>
          </a:xfrm>
          <a:prstGeom prst="rect">
            <a:avLst/>
          </a:prstGeom>
          <a:noFill/>
          <a:ln>
            <a:noFill/>
          </a:ln>
        </p:spPr>
        <p:txBody>
          <a:bodyPr anchorCtr="0" anchor="t" bIns="45700" lIns="91425" spcFirstLastPara="1" rIns="91425" wrap="square" tIns="45700">
            <a:normAutofit/>
          </a:bodyPr>
          <a:lstStyle/>
          <a:p>
            <a:pPr indent="-285750" lvl="1" marL="742950" rtl="0" algn="l">
              <a:spcBef>
                <a:spcPts val="0"/>
              </a:spcBef>
              <a:spcAft>
                <a:spcPts val="0"/>
              </a:spcAft>
              <a:buClr>
                <a:schemeClr val="dk1"/>
              </a:buClr>
              <a:buSzPts val="1800"/>
              <a:buNone/>
            </a:pPr>
            <a:r>
              <a:rPr b="1" lang="en-US" sz="1800"/>
              <a:t>Vibrating Conveyor</a:t>
            </a:r>
            <a:endParaRPr/>
          </a:p>
          <a:p>
            <a:pPr indent="-342900" lvl="0" marL="342900" rtl="0" algn="l">
              <a:spcBef>
                <a:spcPts val="640"/>
              </a:spcBef>
              <a:spcAft>
                <a:spcPts val="0"/>
              </a:spcAft>
              <a:buClr>
                <a:schemeClr val="dk1"/>
              </a:buClr>
              <a:buSzPts val="3200"/>
              <a:buFont typeface="Calibri"/>
              <a:buNone/>
            </a:pPr>
            <a:r>
              <a:t/>
            </a:r>
            <a:endParaRPr/>
          </a:p>
        </p:txBody>
      </p:sp>
      <p:sp>
        <p:nvSpPr>
          <p:cNvPr id="2414" name="Google Shape;2414;p223"/>
          <p:cNvSpPr txBox="1"/>
          <p:nvPr/>
        </p:nvSpPr>
        <p:spPr>
          <a:xfrm>
            <a:off x="2057400" y="5638800"/>
            <a:ext cx="1981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Screw Conveyor</a:t>
            </a:r>
            <a:endParaRPr/>
          </a:p>
        </p:txBody>
      </p:sp>
      <p:pic>
        <p:nvPicPr>
          <p:cNvPr descr="Vib conveyor2" id="2415" name="Google Shape;2415;p223"/>
          <p:cNvPicPr preferRelativeResize="0"/>
          <p:nvPr/>
        </p:nvPicPr>
        <p:blipFill rotWithShape="1">
          <a:blip r:embed="rId3">
            <a:alphaModFix/>
          </a:blip>
          <a:srcRect b="0" l="0" r="0" t="0"/>
          <a:stretch/>
        </p:blipFill>
        <p:spPr>
          <a:xfrm>
            <a:off x="4220471" y="1973536"/>
            <a:ext cx="4665458" cy="3535092"/>
          </a:xfrm>
          <a:prstGeom prst="rect">
            <a:avLst/>
          </a:prstGeom>
          <a:noFill/>
          <a:ln>
            <a:noFill/>
          </a:ln>
          <a:effectLst>
            <a:outerShdw blurRad="292100" rotWithShape="0" algn="tl" dir="2700000" dist="139700">
              <a:srgbClr val="333333">
                <a:alpha val="64705"/>
              </a:srgbClr>
            </a:outerShdw>
          </a:effectLst>
        </p:spPr>
      </p:pic>
      <p:pic>
        <p:nvPicPr>
          <p:cNvPr descr="Screw conveyor3" id="2416" name="Google Shape;2416;p223"/>
          <p:cNvPicPr preferRelativeResize="0"/>
          <p:nvPr/>
        </p:nvPicPr>
        <p:blipFill rotWithShape="1">
          <a:blip r:embed="rId4">
            <a:alphaModFix/>
          </a:blip>
          <a:srcRect b="0" l="0" r="0" t="0"/>
          <a:stretch/>
        </p:blipFill>
        <p:spPr>
          <a:xfrm>
            <a:off x="338137" y="893955"/>
            <a:ext cx="3438525" cy="4686300"/>
          </a:xfrm>
          <a:prstGeom prst="rect">
            <a:avLst/>
          </a:prstGeom>
          <a:noFill/>
          <a:ln>
            <a:noFill/>
          </a:ln>
          <a:effectLst>
            <a:outerShdw blurRad="292100" rotWithShape="0" algn="tl" dir="2700000" dist="139700">
              <a:srgbClr val="333333">
                <a:alpha val="64705"/>
              </a:srgbClr>
            </a:outerShdw>
          </a:effectLst>
        </p:spPr>
      </p:pic>
      <p:sp>
        <p:nvSpPr>
          <p:cNvPr id="2417" name="Google Shape;2417;p22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2" name="Shape 2422"/>
        <p:cNvGrpSpPr/>
        <p:nvPr/>
      </p:nvGrpSpPr>
      <p:grpSpPr>
        <a:xfrm>
          <a:off x="0" y="0"/>
          <a:ext cx="0" cy="0"/>
          <a:chOff x="0" y="0"/>
          <a:chExt cx="0" cy="0"/>
        </a:xfrm>
      </p:grpSpPr>
      <p:sp>
        <p:nvSpPr>
          <p:cNvPr id="2423" name="Google Shape;2423;p224"/>
          <p:cNvSpPr txBox="1"/>
          <p:nvPr>
            <p:ph type="title"/>
          </p:nvPr>
        </p:nvSpPr>
        <p:spPr>
          <a:xfrm>
            <a:off x="0" y="0"/>
            <a:ext cx="9144000" cy="741556"/>
          </a:xfrm>
          <a:prstGeom prst="rect">
            <a:avLst/>
          </a:prstGeom>
          <a:noFill/>
          <a:ln>
            <a:noFill/>
          </a:ln>
        </p:spPr>
        <p:txBody>
          <a:bodyPr anchorCtr="0" anchor="ctr" bIns="45700" lIns="91425" spcFirstLastPara="1" rIns="91425" wrap="square" tIns="45700">
            <a:normAutofit/>
          </a:bodyPr>
          <a:lstStyle/>
          <a:p>
            <a:pPr indent="-838200" lvl="0" marL="838200" rtl="0" algn="ctr">
              <a:spcBef>
                <a:spcPts val="0"/>
              </a:spcBef>
              <a:spcAft>
                <a:spcPts val="0"/>
              </a:spcAft>
              <a:buClr>
                <a:schemeClr val="dk1"/>
              </a:buClr>
              <a:buSzPts val="4000"/>
              <a:buFont typeface="Calibri"/>
              <a:buNone/>
            </a:pPr>
            <a:r>
              <a:rPr lang="en-US" sz="4000"/>
              <a:t>Conveyor System Maintenance</a:t>
            </a:r>
            <a:endParaRPr/>
          </a:p>
        </p:txBody>
      </p:sp>
      <p:sp>
        <p:nvSpPr>
          <p:cNvPr id="2424" name="Google Shape;2424;p2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Inspection and preventive maintenance increases life span of components.</a:t>
            </a:r>
            <a:endParaRPr/>
          </a:p>
          <a:p>
            <a:pPr indent="-285750" lvl="1" marL="742950" rtl="0" algn="l">
              <a:spcBef>
                <a:spcPts val="560"/>
              </a:spcBef>
              <a:spcAft>
                <a:spcPts val="0"/>
              </a:spcAft>
              <a:buClr>
                <a:schemeClr val="dk1"/>
              </a:buClr>
              <a:buSzPts val="2800"/>
              <a:buChar char="–"/>
            </a:pPr>
            <a:r>
              <a:rPr i="1" lang="en-US"/>
              <a:t>Manual take-ups are commonly over-tensioned </a:t>
            </a:r>
            <a:endParaRPr/>
          </a:p>
          <a:p>
            <a:pPr indent="-285750" lvl="1" marL="742950" rtl="0" algn="l">
              <a:spcBef>
                <a:spcPts val="560"/>
              </a:spcBef>
              <a:spcAft>
                <a:spcPts val="0"/>
              </a:spcAft>
              <a:buClr>
                <a:schemeClr val="dk1"/>
              </a:buClr>
              <a:buSzPts val="2800"/>
              <a:buChar char="–"/>
            </a:pPr>
            <a:r>
              <a:rPr i="1" lang="en-US"/>
              <a:t>Maintain pulleys at peak performance by keeping bearings in good shape. </a:t>
            </a:r>
            <a:endParaRPr/>
          </a:p>
        </p:txBody>
      </p:sp>
      <p:pic>
        <p:nvPicPr>
          <p:cNvPr id="2425" name="Google Shape;2425;p224"/>
          <p:cNvPicPr preferRelativeResize="0"/>
          <p:nvPr/>
        </p:nvPicPr>
        <p:blipFill rotWithShape="1">
          <a:blip r:embed="rId3">
            <a:alphaModFix/>
          </a:blip>
          <a:srcRect b="0" l="0" r="0" t="0"/>
          <a:stretch/>
        </p:blipFill>
        <p:spPr>
          <a:xfrm>
            <a:off x="2116641" y="4246466"/>
            <a:ext cx="4286250" cy="1828800"/>
          </a:xfrm>
          <a:prstGeom prst="rect">
            <a:avLst/>
          </a:prstGeom>
          <a:noFill/>
          <a:ln>
            <a:noFill/>
          </a:ln>
        </p:spPr>
      </p:pic>
      <p:sp>
        <p:nvSpPr>
          <p:cNvPr id="2426" name="Google Shape;2426;p224"/>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1" name="Shape 2431"/>
        <p:cNvGrpSpPr/>
        <p:nvPr/>
      </p:nvGrpSpPr>
      <p:grpSpPr>
        <a:xfrm>
          <a:off x="0" y="0"/>
          <a:ext cx="0" cy="0"/>
          <a:chOff x="0" y="0"/>
          <a:chExt cx="0" cy="0"/>
        </a:xfrm>
      </p:grpSpPr>
      <p:sp>
        <p:nvSpPr>
          <p:cNvPr id="2432" name="Google Shape;2432;p225"/>
          <p:cNvSpPr txBox="1"/>
          <p:nvPr>
            <p:ph type="title"/>
          </p:nvPr>
        </p:nvSpPr>
        <p:spPr>
          <a:xfrm>
            <a:off x="0" y="-27878"/>
            <a:ext cx="9144000" cy="77501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a:p>
        </p:txBody>
      </p:sp>
      <p:sp>
        <p:nvSpPr>
          <p:cNvPr id="2433" name="Google Shape;2433;p225"/>
          <p:cNvSpPr txBox="1"/>
          <p:nvPr>
            <p:ph idx="1" type="body"/>
          </p:nvPr>
        </p:nvSpPr>
        <p:spPr>
          <a:xfrm>
            <a:off x="178419" y="87692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Maintenance checklist </a:t>
            </a:r>
            <a:endParaRPr/>
          </a:p>
          <a:p>
            <a:pPr indent="-285750" lvl="1" marL="742950" rtl="0" algn="l">
              <a:spcBef>
                <a:spcPts val="560"/>
              </a:spcBef>
              <a:spcAft>
                <a:spcPts val="0"/>
              </a:spcAft>
              <a:buClr>
                <a:schemeClr val="dk1"/>
              </a:buClr>
              <a:buSzPts val="2800"/>
              <a:buChar char="–"/>
            </a:pPr>
            <a:r>
              <a:rPr lang="en-US"/>
              <a:t>Test hubs and bushings</a:t>
            </a:r>
            <a:endParaRPr/>
          </a:p>
          <a:p>
            <a:pPr indent="-285750" lvl="1" marL="742950" rtl="0" algn="l">
              <a:spcBef>
                <a:spcPts val="560"/>
              </a:spcBef>
              <a:spcAft>
                <a:spcPts val="0"/>
              </a:spcAft>
              <a:buClr>
                <a:schemeClr val="dk1"/>
              </a:buClr>
              <a:buSzPts val="2800"/>
              <a:buChar char="–"/>
            </a:pPr>
            <a:r>
              <a:rPr lang="en-US"/>
              <a:t>Look for:</a:t>
            </a:r>
            <a:endParaRPr/>
          </a:p>
          <a:p>
            <a:pPr indent="-228600" lvl="2" marL="1143000" rtl="0" algn="l">
              <a:spcBef>
                <a:spcPts val="480"/>
              </a:spcBef>
              <a:spcAft>
                <a:spcPts val="0"/>
              </a:spcAft>
              <a:buClr>
                <a:schemeClr val="dk1"/>
              </a:buClr>
              <a:buSzPts val="2400"/>
              <a:buChar char="•"/>
            </a:pPr>
            <a:r>
              <a:rPr lang="en-US"/>
              <a:t>circumferential or longitudinal rim cracks</a:t>
            </a:r>
            <a:endParaRPr/>
          </a:p>
          <a:p>
            <a:pPr indent="-228600" lvl="2" marL="1143000" rtl="0" algn="l">
              <a:spcBef>
                <a:spcPts val="480"/>
              </a:spcBef>
              <a:spcAft>
                <a:spcPts val="0"/>
              </a:spcAft>
              <a:buClr>
                <a:schemeClr val="dk1"/>
              </a:buClr>
              <a:buSzPts val="2400"/>
              <a:buChar char="•"/>
            </a:pPr>
            <a:r>
              <a:rPr lang="en-US"/>
              <a:t>bad rim seal welds</a:t>
            </a:r>
            <a:endParaRPr/>
          </a:p>
          <a:p>
            <a:pPr indent="-228600" lvl="2" marL="1143000" rtl="0" algn="l">
              <a:spcBef>
                <a:spcPts val="480"/>
              </a:spcBef>
              <a:spcAft>
                <a:spcPts val="0"/>
              </a:spcAft>
              <a:buClr>
                <a:schemeClr val="dk1"/>
              </a:buClr>
              <a:buSzPts val="2400"/>
              <a:buChar char="•"/>
            </a:pPr>
            <a:r>
              <a:rPr lang="en-US"/>
              <a:t>bad rim-to-end disc welds </a:t>
            </a:r>
            <a:endParaRPr/>
          </a:p>
          <a:p>
            <a:pPr indent="-228600" lvl="2" marL="1143000" rtl="0" algn="l">
              <a:spcBef>
                <a:spcPts val="480"/>
              </a:spcBef>
              <a:spcAft>
                <a:spcPts val="0"/>
              </a:spcAft>
              <a:buClr>
                <a:schemeClr val="dk1"/>
              </a:buClr>
              <a:buSzPts val="2400"/>
              <a:buChar char="•"/>
            </a:pPr>
            <a:r>
              <a:rPr lang="en-US"/>
              <a:t>excessive pulley wear (Check for cracks around each pulley's hub and end disc weld.)</a:t>
            </a:r>
            <a:endParaRPr/>
          </a:p>
        </p:txBody>
      </p:sp>
      <p:pic>
        <p:nvPicPr>
          <p:cNvPr id="2434" name="Google Shape;2434;p225"/>
          <p:cNvPicPr preferRelativeResize="0"/>
          <p:nvPr/>
        </p:nvPicPr>
        <p:blipFill rotWithShape="1">
          <a:blip r:embed="rId3">
            <a:alphaModFix/>
          </a:blip>
          <a:srcRect b="0" l="0" r="0" t="0"/>
          <a:stretch/>
        </p:blipFill>
        <p:spPr>
          <a:xfrm>
            <a:off x="6125737" y="4231967"/>
            <a:ext cx="2561063" cy="1920797"/>
          </a:xfrm>
          <a:prstGeom prst="rect">
            <a:avLst/>
          </a:prstGeom>
          <a:noFill/>
          <a:ln>
            <a:noFill/>
          </a:ln>
        </p:spPr>
      </p:pic>
      <p:sp>
        <p:nvSpPr>
          <p:cNvPr id="2435" name="Google Shape;2435;p22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0" name="Shape 2440"/>
        <p:cNvGrpSpPr/>
        <p:nvPr/>
      </p:nvGrpSpPr>
      <p:grpSpPr>
        <a:xfrm>
          <a:off x="0" y="0"/>
          <a:ext cx="0" cy="0"/>
          <a:chOff x="0" y="0"/>
          <a:chExt cx="0" cy="0"/>
        </a:xfrm>
      </p:grpSpPr>
      <p:sp>
        <p:nvSpPr>
          <p:cNvPr id="2441" name="Google Shape;2441;p226"/>
          <p:cNvSpPr txBox="1"/>
          <p:nvPr>
            <p:ph type="title"/>
          </p:nvPr>
        </p:nvSpPr>
        <p:spPr>
          <a:xfrm>
            <a:off x="26126" y="152400"/>
            <a:ext cx="9117874"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b="0" sz="2400"/>
          </a:p>
        </p:txBody>
      </p:sp>
      <p:sp>
        <p:nvSpPr>
          <p:cNvPr id="2442" name="Google Shape;2442;p226"/>
          <p:cNvSpPr txBox="1"/>
          <p:nvPr>
            <p:ph idx="1" type="body"/>
          </p:nvPr>
        </p:nvSpPr>
        <p:spPr>
          <a:xfrm>
            <a:off x="381000" y="1297124"/>
            <a:ext cx="8305800" cy="4953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Pulley failure often spurred by end disc failure. </a:t>
            </a:r>
            <a:endParaRPr sz="1200"/>
          </a:p>
          <a:p>
            <a:pPr indent="-342900" lvl="0" marL="342900" rtl="0" algn="l">
              <a:spcBef>
                <a:spcPts val="600"/>
              </a:spcBef>
              <a:spcAft>
                <a:spcPts val="0"/>
              </a:spcAft>
              <a:buClr>
                <a:schemeClr val="dk1"/>
              </a:buClr>
              <a:buSzPts val="3200"/>
              <a:buChar char="•"/>
            </a:pPr>
            <a:r>
              <a:rPr lang="en-US"/>
              <a:t>To prevent end disc failure, minimize the load.</a:t>
            </a:r>
            <a:endParaRPr sz="1000"/>
          </a:p>
          <a:p>
            <a:pPr indent="-342900" lvl="0" marL="342900" rtl="0" algn="l">
              <a:spcBef>
                <a:spcPts val="600"/>
              </a:spcBef>
              <a:spcAft>
                <a:spcPts val="0"/>
              </a:spcAft>
              <a:buClr>
                <a:schemeClr val="dk1"/>
              </a:buClr>
              <a:buSzPts val="3200"/>
              <a:buChar char="•"/>
            </a:pPr>
            <a:r>
              <a:rPr lang="en-US" u="sng"/>
              <a:t>Lagging</a:t>
            </a:r>
            <a:r>
              <a:rPr lang="en-US"/>
              <a:t> can extend life of the pulley, and increases the effective service time of the belt. </a:t>
            </a:r>
            <a:endParaRPr/>
          </a:p>
        </p:txBody>
      </p:sp>
      <p:pic>
        <p:nvPicPr>
          <p:cNvPr id="2443" name="Google Shape;2443;p226"/>
          <p:cNvPicPr preferRelativeResize="0"/>
          <p:nvPr/>
        </p:nvPicPr>
        <p:blipFill rotWithShape="1">
          <a:blip r:embed="rId3">
            <a:alphaModFix/>
          </a:blip>
          <a:srcRect b="0" l="0" r="0" t="0"/>
          <a:stretch/>
        </p:blipFill>
        <p:spPr>
          <a:xfrm>
            <a:off x="2742752" y="3773624"/>
            <a:ext cx="3684621" cy="2093776"/>
          </a:xfrm>
          <a:prstGeom prst="rect">
            <a:avLst/>
          </a:prstGeom>
          <a:noFill/>
          <a:ln>
            <a:noFill/>
          </a:ln>
        </p:spPr>
      </p:pic>
      <p:sp>
        <p:nvSpPr>
          <p:cNvPr id="2444" name="Google Shape;2444;p226"/>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9" name="Shape 2449"/>
        <p:cNvGrpSpPr/>
        <p:nvPr/>
      </p:nvGrpSpPr>
      <p:grpSpPr>
        <a:xfrm>
          <a:off x="0" y="0"/>
          <a:ext cx="0" cy="0"/>
          <a:chOff x="0" y="0"/>
          <a:chExt cx="0" cy="0"/>
        </a:xfrm>
      </p:grpSpPr>
      <p:sp>
        <p:nvSpPr>
          <p:cNvPr id="2450" name="Google Shape;2450;p227"/>
          <p:cNvSpPr txBox="1"/>
          <p:nvPr>
            <p:ph type="title"/>
          </p:nvPr>
        </p:nvSpPr>
        <p:spPr>
          <a:xfrm>
            <a:off x="26126" y="0"/>
            <a:ext cx="9117874" cy="85306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b="0" sz="2400"/>
          </a:p>
        </p:txBody>
      </p:sp>
      <p:sp>
        <p:nvSpPr>
          <p:cNvPr id="2451" name="Google Shape;2451;p227"/>
          <p:cNvSpPr txBox="1"/>
          <p:nvPr>
            <p:ph idx="1" type="body"/>
          </p:nvPr>
        </p:nvSpPr>
        <p:spPr>
          <a:xfrm>
            <a:off x="457200" y="1027732"/>
            <a:ext cx="8229600" cy="30480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Consider operating conditions before making modifications/alterations. </a:t>
            </a:r>
            <a:endParaRPr/>
          </a:p>
          <a:p>
            <a:pPr indent="-342900" lvl="0" marL="342900" rtl="0" algn="l">
              <a:spcBef>
                <a:spcPts val="200"/>
              </a:spcBef>
              <a:spcAft>
                <a:spcPts val="0"/>
              </a:spcAft>
              <a:buClr>
                <a:schemeClr val="dk1"/>
              </a:buClr>
              <a:buSzPts val="1000"/>
              <a:buFont typeface="Calibri"/>
              <a:buNone/>
            </a:pPr>
            <a:r>
              <a:t/>
            </a:r>
            <a:endParaRPr sz="1000"/>
          </a:p>
          <a:p>
            <a:pPr indent="-342900" lvl="0" marL="342900" rtl="0" algn="l">
              <a:spcBef>
                <a:spcPts val="640"/>
              </a:spcBef>
              <a:spcAft>
                <a:spcPts val="0"/>
              </a:spcAft>
              <a:buClr>
                <a:schemeClr val="dk1"/>
              </a:buClr>
              <a:buSzPts val="3200"/>
              <a:buChar char="•"/>
            </a:pPr>
            <a:r>
              <a:rPr lang="en-US"/>
              <a:t>System modifications can fail to take horsepower, speed and belt type into account.</a:t>
            </a:r>
            <a:endParaRPr sz="1000"/>
          </a:p>
        </p:txBody>
      </p:sp>
      <p:pic>
        <p:nvPicPr>
          <p:cNvPr id="2452" name="Google Shape;2452;p227"/>
          <p:cNvPicPr preferRelativeResize="0"/>
          <p:nvPr/>
        </p:nvPicPr>
        <p:blipFill rotWithShape="1">
          <a:blip r:embed="rId3">
            <a:alphaModFix/>
          </a:blip>
          <a:srcRect b="0" l="0" r="0" t="0"/>
          <a:stretch/>
        </p:blipFill>
        <p:spPr>
          <a:xfrm>
            <a:off x="3143250" y="3733723"/>
            <a:ext cx="2857500" cy="2143125"/>
          </a:xfrm>
          <a:prstGeom prst="rect">
            <a:avLst/>
          </a:prstGeom>
          <a:noFill/>
          <a:ln>
            <a:noFill/>
          </a:ln>
        </p:spPr>
      </p:pic>
      <p:sp>
        <p:nvSpPr>
          <p:cNvPr id="2453" name="Google Shape;2453;p227"/>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8" name="Shape 2458"/>
        <p:cNvGrpSpPr/>
        <p:nvPr/>
      </p:nvGrpSpPr>
      <p:grpSpPr>
        <a:xfrm>
          <a:off x="0" y="0"/>
          <a:ext cx="0" cy="0"/>
          <a:chOff x="0" y="0"/>
          <a:chExt cx="0" cy="0"/>
        </a:xfrm>
      </p:grpSpPr>
      <p:sp>
        <p:nvSpPr>
          <p:cNvPr id="2459" name="Google Shape;2459;p228"/>
          <p:cNvSpPr txBox="1"/>
          <p:nvPr>
            <p:ph type="title"/>
          </p:nvPr>
        </p:nvSpPr>
        <p:spPr>
          <a:xfrm>
            <a:off x="0" y="228600"/>
            <a:ext cx="91440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b="0" sz="2400"/>
          </a:p>
        </p:txBody>
      </p:sp>
      <p:sp>
        <p:nvSpPr>
          <p:cNvPr id="2460" name="Google Shape;2460;p228"/>
          <p:cNvSpPr txBox="1"/>
          <p:nvPr>
            <p:ph idx="1" type="body"/>
          </p:nvPr>
        </p:nvSpPr>
        <p:spPr>
          <a:xfrm>
            <a:off x="342900" y="1366024"/>
            <a:ext cx="8458200" cy="253992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Alignment basics</a:t>
            </a:r>
            <a:endParaRPr/>
          </a:p>
          <a:p>
            <a:pPr indent="-395288" lvl="0" marL="395288" rtl="0" algn="l">
              <a:spcBef>
                <a:spcPts val="240"/>
              </a:spcBef>
              <a:spcAft>
                <a:spcPts val="0"/>
              </a:spcAft>
              <a:buClr>
                <a:schemeClr val="dk1"/>
              </a:buClr>
              <a:buSzPts val="1200"/>
              <a:buFont typeface="Calibri"/>
              <a:buNone/>
            </a:pPr>
            <a:r>
              <a:t/>
            </a:r>
            <a:endParaRPr sz="1200"/>
          </a:p>
          <a:p>
            <a:pPr indent="-341313" lvl="1" marL="736600" rtl="0" algn="l">
              <a:spcBef>
                <a:spcPts val="560"/>
              </a:spcBef>
              <a:spcAft>
                <a:spcPts val="0"/>
              </a:spcAft>
              <a:buClr>
                <a:schemeClr val="dk1"/>
              </a:buClr>
              <a:buSzPts val="2800"/>
              <a:buChar char="–"/>
            </a:pPr>
            <a:r>
              <a:rPr lang="en-US"/>
              <a:t>Components must be square, relative to each other.</a:t>
            </a:r>
            <a:endParaRPr/>
          </a:p>
          <a:p>
            <a:pPr indent="-341313" lvl="1" marL="736600" rtl="0" algn="l">
              <a:spcBef>
                <a:spcPts val="200"/>
              </a:spcBef>
              <a:spcAft>
                <a:spcPts val="0"/>
              </a:spcAft>
              <a:buClr>
                <a:schemeClr val="dk1"/>
              </a:buClr>
              <a:buSzPts val="1000"/>
              <a:buFont typeface="Calibri"/>
              <a:buNone/>
            </a:pPr>
            <a:r>
              <a:t/>
            </a:r>
            <a:endParaRPr sz="1000"/>
          </a:p>
          <a:p>
            <a:pPr indent="-341313" lvl="1" marL="736600" rtl="0" algn="l">
              <a:spcBef>
                <a:spcPts val="560"/>
              </a:spcBef>
              <a:spcAft>
                <a:spcPts val="0"/>
              </a:spcAft>
              <a:buClr>
                <a:schemeClr val="dk1"/>
              </a:buClr>
              <a:buSzPts val="2800"/>
              <a:buChar char="–"/>
            </a:pPr>
            <a:r>
              <a:rPr lang="en-US"/>
              <a:t>Belting material must be squarely spliced, free of deformities, and operating at proper tensions</a:t>
            </a:r>
            <a:r>
              <a:rPr i="1" lang="en-US"/>
              <a:t>.</a:t>
            </a:r>
            <a:endParaRPr/>
          </a:p>
          <a:p>
            <a:pPr indent="-163512" lvl="1" marL="1255713" rtl="0" algn="l">
              <a:spcBef>
                <a:spcPts val="560"/>
              </a:spcBef>
              <a:spcAft>
                <a:spcPts val="0"/>
              </a:spcAft>
              <a:buClr>
                <a:schemeClr val="dk1"/>
              </a:buClr>
              <a:buSzPts val="2800"/>
              <a:buNone/>
            </a:pPr>
            <a:r>
              <a:t/>
            </a:r>
            <a:endParaRPr/>
          </a:p>
        </p:txBody>
      </p:sp>
      <p:pic>
        <p:nvPicPr>
          <p:cNvPr id="2461" name="Google Shape;2461;p228"/>
          <p:cNvPicPr preferRelativeResize="0"/>
          <p:nvPr/>
        </p:nvPicPr>
        <p:blipFill rotWithShape="1">
          <a:blip r:embed="rId3">
            <a:alphaModFix/>
          </a:blip>
          <a:srcRect b="0" l="0" r="0" t="0"/>
          <a:stretch/>
        </p:blipFill>
        <p:spPr>
          <a:xfrm>
            <a:off x="3031738" y="3905947"/>
            <a:ext cx="2857500" cy="2162175"/>
          </a:xfrm>
          <a:prstGeom prst="rect">
            <a:avLst/>
          </a:prstGeom>
          <a:noFill/>
          <a:ln>
            <a:noFill/>
          </a:ln>
        </p:spPr>
      </p:pic>
      <p:sp>
        <p:nvSpPr>
          <p:cNvPr id="2462" name="Google Shape;2462;p228"/>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7" name="Shape 2467"/>
        <p:cNvGrpSpPr/>
        <p:nvPr/>
      </p:nvGrpSpPr>
      <p:grpSpPr>
        <a:xfrm>
          <a:off x="0" y="0"/>
          <a:ext cx="0" cy="0"/>
          <a:chOff x="0" y="0"/>
          <a:chExt cx="0" cy="0"/>
        </a:xfrm>
      </p:grpSpPr>
      <p:sp>
        <p:nvSpPr>
          <p:cNvPr id="2468" name="Google Shape;2468;p229"/>
          <p:cNvSpPr txBox="1"/>
          <p:nvPr>
            <p:ph type="title"/>
          </p:nvPr>
        </p:nvSpPr>
        <p:spPr>
          <a:xfrm>
            <a:off x="13062" y="16727"/>
            <a:ext cx="9130937" cy="77501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sz="2400"/>
          </a:p>
        </p:txBody>
      </p:sp>
      <p:sp>
        <p:nvSpPr>
          <p:cNvPr id="2469" name="Google Shape;2469;p229"/>
          <p:cNvSpPr txBox="1"/>
          <p:nvPr>
            <p:ph idx="1" type="body"/>
          </p:nvPr>
        </p:nvSpPr>
        <p:spPr>
          <a:xfrm>
            <a:off x="457200" y="1195039"/>
            <a:ext cx="8229600" cy="4572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sz="2800"/>
              <a:t>Misalignment or tracking problems include:</a:t>
            </a:r>
            <a:endParaRPr/>
          </a:p>
          <a:p>
            <a:pPr indent="-342900" lvl="0" marL="342900" rtl="0" algn="l">
              <a:lnSpc>
                <a:spcPct val="90000"/>
              </a:lnSpc>
              <a:spcBef>
                <a:spcPts val="200"/>
              </a:spcBef>
              <a:spcAft>
                <a:spcPts val="0"/>
              </a:spcAft>
              <a:buClr>
                <a:schemeClr val="dk1"/>
              </a:buClr>
              <a:buSzPts val="1000"/>
              <a:buFont typeface="Calibri"/>
              <a:buNone/>
            </a:pPr>
            <a:r>
              <a:t/>
            </a:r>
            <a:endParaRPr sz="1000"/>
          </a:p>
          <a:p>
            <a:pPr indent="-341313" lvl="1" marL="682625" rtl="0" algn="l">
              <a:lnSpc>
                <a:spcPct val="90000"/>
              </a:lnSpc>
              <a:spcBef>
                <a:spcPts val="480"/>
              </a:spcBef>
              <a:spcAft>
                <a:spcPts val="0"/>
              </a:spcAft>
              <a:buClr>
                <a:schemeClr val="dk1"/>
              </a:buClr>
              <a:buSzPts val="2400"/>
              <a:buChar char="–"/>
            </a:pPr>
            <a:r>
              <a:rPr lang="en-US" sz="2400"/>
              <a:t>Belting’s construction, type, and condition</a:t>
            </a:r>
            <a:endParaRPr/>
          </a:p>
          <a:p>
            <a:pPr indent="-341313" lvl="1" marL="682625" rtl="0" algn="l">
              <a:lnSpc>
                <a:spcPct val="90000"/>
              </a:lnSpc>
              <a:spcBef>
                <a:spcPts val="480"/>
              </a:spcBef>
              <a:spcAft>
                <a:spcPts val="0"/>
              </a:spcAft>
              <a:buClr>
                <a:schemeClr val="dk1"/>
              </a:buClr>
              <a:buSzPts val="2400"/>
              <a:buChar char="–"/>
            </a:pPr>
            <a:r>
              <a:rPr lang="en-US" sz="2400"/>
              <a:t>Power and tension levels</a:t>
            </a:r>
            <a:endParaRPr/>
          </a:p>
          <a:p>
            <a:pPr indent="-341313" lvl="1" marL="682625" rtl="0" algn="l">
              <a:lnSpc>
                <a:spcPct val="90000"/>
              </a:lnSpc>
              <a:spcBef>
                <a:spcPts val="480"/>
              </a:spcBef>
              <a:spcAft>
                <a:spcPts val="0"/>
              </a:spcAft>
              <a:buClr>
                <a:schemeClr val="dk1"/>
              </a:buClr>
              <a:buSzPts val="2400"/>
              <a:buChar char="–"/>
            </a:pPr>
            <a:r>
              <a:rPr lang="en-US" sz="2400"/>
              <a:t>Accuracy of alignment of each rolling component</a:t>
            </a:r>
            <a:endParaRPr/>
          </a:p>
          <a:p>
            <a:pPr indent="-341313" lvl="1" marL="682625" rtl="0" algn="l">
              <a:lnSpc>
                <a:spcPct val="90000"/>
              </a:lnSpc>
              <a:spcBef>
                <a:spcPts val="480"/>
              </a:spcBef>
              <a:spcAft>
                <a:spcPts val="0"/>
              </a:spcAft>
              <a:buClr>
                <a:schemeClr val="dk1"/>
              </a:buClr>
              <a:buSzPts val="2400"/>
              <a:buChar char="–"/>
            </a:pPr>
            <a:r>
              <a:rPr lang="en-US" sz="2400"/>
              <a:t>Accuracy of belt splices relative to squareness </a:t>
            </a:r>
            <a:endParaRPr/>
          </a:p>
          <a:p>
            <a:pPr indent="-341313" lvl="1" marL="682625" rtl="0" algn="l">
              <a:lnSpc>
                <a:spcPct val="90000"/>
              </a:lnSpc>
              <a:spcBef>
                <a:spcPts val="480"/>
              </a:spcBef>
              <a:spcAft>
                <a:spcPts val="0"/>
              </a:spcAft>
              <a:buClr>
                <a:schemeClr val="dk1"/>
              </a:buClr>
              <a:buSzPts val="2400"/>
              <a:buChar char="–"/>
            </a:pPr>
            <a:r>
              <a:rPr lang="en-US" sz="2400"/>
              <a:t>Presence of dirt and water on backside of belting </a:t>
            </a:r>
            <a:endParaRPr/>
          </a:p>
          <a:p>
            <a:pPr indent="-341313" lvl="1" marL="682625" rtl="0" algn="l">
              <a:lnSpc>
                <a:spcPct val="90000"/>
              </a:lnSpc>
              <a:spcBef>
                <a:spcPts val="480"/>
              </a:spcBef>
              <a:spcAft>
                <a:spcPts val="0"/>
              </a:spcAft>
              <a:buClr>
                <a:schemeClr val="dk1"/>
              </a:buClr>
              <a:buSzPts val="2400"/>
              <a:buChar char="–"/>
            </a:pPr>
            <a:r>
              <a:rPr lang="en-US" sz="2400"/>
              <a:t>Direction of loading and centering of load at loading point</a:t>
            </a:r>
            <a:endParaRPr/>
          </a:p>
          <a:p>
            <a:pPr indent="-341313" lvl="1" marL="682625" rtl="0" algn="l">
              <a:lnSpc>
                <a:spcPct val="90000"/>
              </a:lnSpc>
              <a:spcBef>
                <a:spcPts val="480"/>
              </a:spcBef>
              <a:spcAft>
                <a:spcPts val="0"/>
              </a:spcAft>
              <a:buClr>
                <a:schemeClr val="dk1"/>
              </a:buClr>
              <a:buSzPts val="2400"/>
              <a:buChar char="–"/>
            </a:pPr>
            <a:r>
              <a:rPr lang="en-US" sz="2400"/>
              <a:t>Belts used intermittently in both directions of belt travel require much higher level of alignment accuracy </a:t>
            </a:r>
            <a:endParaRPr/>
          </a:p>
          <a:p>
            <a:pPr indent="-188912" lvl="1" marL="860425" rtl="0" algn="l">
              <a:lnSpc>
                <a:spcPct val="90000"/>
              </a:lnSpc>
              <a:spcBef>
                <a:spcPts val="480"/>
              </a:spcBef>
              <a:spcAft>
                <a:spcPts val="0"/>
              </a:spcAft>
              <a:buClr>
                <a:schemeClr val="dk1"/>
              </a:buClr>
              <a:buSzPts val="2400"/>
              <a:buNone/>
            </a:pPr>
            <a:r>
              <a:t/>
            </a:r>
            <a:endParaRPr i="1" sz="2400"/>
          </a:p>
        </p:txBody>
      </p:sp>
      <p:sp>
        <p:nvSpPr>
          <p:cNvPr id="2470" name="Google Shape;2470;p229"/>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5" name="Shape 2475"/>
        <p:cNvGrpSpPr/>
        <p:nvPr/>
      </p:nvGrpSpPr>
      <p:grpSpPr>
        <a:xfrm>
          <a:off x="0" y="0"/>
          <a:ext cx="0" cy="0"/>
          <a:chOff x="0" y="0"/>
          <a:chExt cx="0" cy="0"/>
        </a:xfrm>
      </p:grpSpPr>
      <p:sp>
        <p:nvSpPr>
          <p:cNvPr id="2476" name="Google Shape;2476;p230"/>
          <p:cNvSpPr txBox="1"/>
          <p:nvPr>
            <p:ph type="title"/>
          </p:nvPr>
        </p:nvSpPr>
        <p:spPr>
          <a:xfrm>
            <a:off x="0" y="5576"/>
            <a:ext cx="9144000" cy="908824"/>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b="0" sz="2400"/>
          </a:p>
        </p:txBody>
      </p:sp>
      <p:sp>
        <p:nvSpPr>
          <p:cNvPr id="2477" name="Google Shape;2477;p230"/>
          <p:cNvSpPr txBox="1"/>
          <p:nvPr>
            <p:ph idx="1" type="body"/>
          </p:nvPr>
        </p:nvSpPr>
        <p:spPr>
          <a:xfrm>
            <a:off x="228600" y="1161779"/>
            <a:ext cx="8458200" cy="303108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200"/>
              <a:buNone/>
            </a:pPr>
            <a:r>
              <a:rPr lang="en-US"/>
              <a:t>Belt Composition</a:t>
            </a:r>
            <a:endParaRPr/>
          </a:p>
          <a:p>
            <a:pPr indent="-347663" lvl="1" marL="804863" rtl="0" algn="l">
              <a:spcBef>
                <a:spcPts val="640"/>
              </a:spcBef>
              <a:spcAft>
                <a:spcPts val="0"/>
              </a:spcAft>
              <a:buClr>
                <a:schemeClr val="dk1"/>
              </a:buClr>
              <a:buSzPts val="3200"/>
              <a:buChar char="–"/>
            </a:pPr>
            <a:r>
              <a:rPr i="1" lang="en-US" sz="3200"/>
              <a:t>No two belts behave exactly the same. </a:t>
            </a:r>
            <a:endParaRPr/>
          </a:p>
          <a:p>
            <a:pPr indent="-347663" lvl="1" marL="804863" rtl="0" algn="l">
              <a:spcBef>
                <a:spcPts val="640"/>
              </a:spcBef>
              <a:spcAft>
                <a:spcPts val="0"/>
              </a:spcAft>
              <a:buClr>
                <a:schemeClr val="dk1"/>
              </a:buClr>
              <a:buSzPts val="3200"/>
              <a:buChar char="–"/>
            </a:pPr>
            <a:r>
              <a:rPr i="1" lang="en-US" sz="3200"/>
              <a:t>Deformation from storage, internal deterioration from older belts, variances at splice points, adds to unique behavior of belting.</a:t>
            </a:r>
            <a:endParaRPr/>
          </a:p>
        </p:txBody>
      </p:sp>
      <p:pic>
        <p:nvPicPr>
          <p:cNvPr id="2478" name="Google Shape;2478;p230"/>
          <p:cNvPicPr preferRelativeResize="0"/>
          <p:nvPr/>
        </p:nvPicPr>
        <p:blipFill rotWithShape="1">
          <a:blip r:embed="rId3">
            <a:alphaModFix/>
          </a:blip>
          <a:srcRect b="0" l="0" r="0" t="0"/>
          <a:stretch/>
        </p:blipFill>
        <p:spPr>
          <a:xfrm>
            <a:off x="3009434" y="3780264"/>
            <a:ext cx="3190643" cy="2392982"/>
          </a:xfrm>
          <a:prstGeom prst="rect">
            <a:avLst/>
          </a:prstGeom>
          <a:noFill/>
          <a:ln>
            <a:noFill/>
          </a:ln>
        </p:spPr>
      </p:pic>
      <p:sp>
        <p:nvSpPr>
          <p:cNvPr id="2479" name="Google Shape;2479;p230"/>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4" name="Shape 2484"/>
        <p:cNvGrpSpPr/>
        <p:nvPr/>
      </p:nvGrpSpPr>
      <p:grpSpPr>
        <a:xfrm>
          <a:off x="0" y="0"/>
          <a:ext cx="0" cy="0"/>
          <a:chOff x="0" y="0"/>
          <a:chExt cx="0" cy="0"/>
        </a:xfrm>
      </p:grpSpPr>
      <p:sp>
        <p:nvSpPr>
          <p:cNvPr id="2485" name="Google Shape;2485;p231"/>
          <p:cNvSpPr/>
          <p:nvPr/>
        </p:nvSpPr>
        <p:spPr>
          <a:xfrm>
            <a:off x="533400" y="1524000"/>
            <a:ext cx="8001000" cy="3962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Belt Tension</a:t>
            </a:r>
            <a:endParaRPr/>
          </a:p>
          <a:p>
            <a:pPr indent="-347663" lvl="1" marL="804863" marR="0" rtl="0" algn="l">
              <a:spcBef>
                <a:spcPts val="560"/>
              </a:spcBef>
              <a:spcAft>
                <a:spcPts val="0"/>
              </a:spcAft>
              <a:buClr>
                <a:schemeClr val="dk1"/>
              </a:buClr>
              <a:buSzPts val="2800"/>
              <a:buFont typeface="Calibri"/>
              <a:buChar char="–"/>
            </a:pPr>
            <a:r>
              <a:rPr b="0" i="1" lang="en-US" sz="2800" u="none" cap="none" strike="noStrike">
                <a:solidFill>
                  <a:schemeClr val="dk1"/>
                </a:solidFill>
                <a:latin typeface="Calibri"/>
                <a:ea typeface="Calibri"/>
                <a:cs typeface="Calibri"/>
                <a:sym typeface="Calibri"/>
              </a:rPr>
              <a:t>Proper tension is important to tracking behavior.</a:t>
            </a:r>
            <a:endParaRPr/>
          </a:p>
          <a:p>
            <a:pPr indent="-347663" lvl="1" marL="804863" marR="0" rtl="0" algn="l">
              <a:spcBef>
                <a:spcPts val="560"/>
              </a:spcBef>
              <a:spcAft>
                <a:spcPts val="0"/>
              </a:spcAft>
              <a:buClr>
                <a:schemeClr val="dk1"/>
              </a:buClr>
              <a:buSzPts val="2800"/>
              <a:buFont typeface="Calibri"/>
              <a:buChar char="–"/>
            </a:pPr>
            <a:r>
              <a:rPr b="0" i="1" lang="en-US" sz="2800" u="none" cap="none" strike="noStrike">
                <a:solidFill>
                  <a:schemeClr val="dk1"/>
                </a:solidFill>
                <a:latin typeface="Calibri"/>
                <a:ea typeface="Calibri"/>
                <a:cs typeface="Calibri"/>
                <a:sym typeface="Calibri"/>
              </a:rPr>
              <a:t>Too much tension causes:</a:t>
            </a:r>
            <a:endParaRPr/>
          </a:p>
          <a:p>
            <a:pPr indent="-396875" lvl="2" marL="1201738" marR="0" rtl="0" algn="l">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Premature failure of rolling components</a:t>
            </a:r>
            <a:endParaRPr/>
          </a:p>
          <a:p>
            <a:pPr indent="-396875" lvl="2" marL="1201738" marR="0" rtl="0" algn="l">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Curling of belt edges</a:t>
            </a:r>
            <a:endParaRPr/>
          </a:p>
          <a:p>
            <a:pPr indent="-396875" lvl="2" marL="1201738" marR="0" rtl="0" algn="l">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Cupping</a:t>
            </a:r>
            <a:endParaRPr/>
          </a:p>
          <a:p>
            <a:pPr indent="-396875" lvl="2" marL="1201738" marR="0" rtl="0" algn="l">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Premature failure of splices</a:t>
            </a:r>
            <a:endParaRPr/>
          </a:p>
        </p:txBody>
      </p:sp>
      <p:sp>
        <p:nvSpPr>
          <p:cNvPr id="2486" name="Google Shape;2486;p231"/>
          <p:cNvSpPr txBox="1"/>
          <p:nvPr>
            <p:ph type="title"/>
          </p:nvPr>
        </p:nvSpPr>
        <p:spPr>
          <a:xfrm>
            <a:off x="0" y="-7434"/>
            <a:ext cx="9144000" cy="7880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b="0" sz="2400"/>
          </a:p>
        </p:txBody>
      </p:sp>
      <p:sp>
        <p:nvSpPr>
          <p:cNvPr id="2487" name="Google Shape;2487;p231"/>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2" name="Shape 2492"/>
        <p:cNvGrpSpPr/>
        <p:nvPr/>
      </p:nvGrpSpPr>
      <p:grpSpPr>
        <a:xfrm>
          <a:off x="0" y="0"/>
          <a:ext cx="0" cy="0"/>
          <a:chOff x="0" y="0"/>
          <a:chExt cx="0" cy="0"/>
        </a:xfrm>
      </p:grpSpPr>
      <p:pic>
        <p:nvPicPr>
          <p:cNvPr descr="Green-belt-conveyor.jpg" id="2493" name="Google Shape;2493;p232"/>
          <p:cNvPicPr preferRelativeResize="0"/>
          <p:nvPr/>
        </p:nvPicPr>
        <p:blipFill rotWithShape="1">
          <a:blip r:embed="rId3">
            <a:alphaModFix/>
          </a:blip>
          <a:srcRect b="0" l="0" r="0" t="0"/>
          <a:stretch/>
        </p:blipFill>
        <p:spPr>
          <a:xfrm>
            <a:off x="4995746" y="3583604"/>
            <a:ext cx="3310054" cy="2482541"/>
          </a:xfrm>
          <a:prstGeom prst="rect">
            <a:avLst/>
          </a:prstGeom>
          <a:noFill/>
          <a:ln>
            <a:noFill/>
          </a:ln>
        </p:spPr>
      </p:pic>
      <p:sp>
        <p:nvSpPr>
          <p:cNvPr id="2494" name="Google Shape;2494;p232"/>
          <p:cNvSpPr txBox="1"/>
          <p:nvPr>
            <p:ph type="title"/>
          </p:nvPr>
        </p:nvSpPr>
        <p:spPr>
          <a:xfrm>
            <a:off x="0" y="-14868"/>
            <a:ext cx="9144000" cy="80737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b="0" sz="2400"/>
          </a:p>
        </p:txBody>
      </p:sp>
      <p:sp>
        <p:nvSpPr>
          <p:cNvPr id="2495" name="Google Shape;2495;p232"/>
          <p:cNvSpPr txBox="1"/>
          <p:nvPr>
            <p:ph idx="1" type="body"/>
          </p:nvPr>
        </p:nvSpPr>
        <p:spPr>
          <a:xfrm>
            <a:off x="215591" y="960044"/>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Belt Tracking</a:t>
            </a:r>
            <a:endParaRPr/>
          </a:p>
          <a:p>
            <a:pPr indent="-285750" lvl="1" marL="742950" rtl="0" algn="l">
              <a:spcBef>
                <a:spcPts val="560"/>
              </a:spcBef>
              <a:spcAft>
                <a:spcPts val="0"/>
              </a:spcAft>
              <a:buClr>
                <a:schemeClr val="dk1"/>
              </a:buClr>
              <a:buSzPts val="2800"/>
              <a:buChar char="–"/>
            </a:pPr>
            <a:r>
              <a:rPr i="1" lang="en-US"/>
              <a:t>Diagnosing and improving tracking</a:t>
            </a:r>
            <a:endParaRPr/>
          </a:p>
          <a:p>
            <a:pPr indent="-355600" lvl="2" marL="1092200" rtl="0" algn="l">
              <a:spcBef>
                <a:spcPts val="480"/>
              </a:spcBef>
              <a:spcAft>
                <a:spcPts val="0"/>
              </a:spcAft>
              <a:buClr>
                <a:schemeClr val="dk1"/>
              </a:buClr>
              <a:buSzPts val="2400"/>
              <a:buChar char="•"/>
            </a:pPr>
            <a:r>
              <a:rPr lang="en-US"/>
              <a:t>Mark area of misalignment.</a:t>
            </a:r>
            <a:endParaRPr/>
          </a:p>
          <a:p>
            <a:pPr indent="-355600" lvl="2" marL="1092200" rtl="0" algn="l">
              <a:spcBef>
                <a:spcPts val="480"/>
              </a:spcBef>
              <a:spcAft>
                <a:spcPts val="0"/>
              </a:spcAft>
              <a:buClr>
                <a:schemeClr val="dk1"/>
              </a:buClr>
              <a:buSzPts val="2400"/>
              <a:buChar char="•"/>
            </a:pPr>
            <a:r>
              <a:rPr lang="en-US"/>
              <a:t>Only one person makes alignment decisions and adjustments.</a:t>
            </a:r>
            <a:endParaRPr/>
          </a:p>
          <a:p>
            <a:pPr indent="-355600" lvl="2" marL="1092200" rtl="0" algn="l">
              <a:spcBef>
                <a:spcPts val="480"/>
              </a:spcBef>
              <a:spcAft>
                <a:spcPts val="0"/>
              </a:spcAft>
              <a:buClr>
                <a:schemeClr val="dk1"/>
              </a:buClr>
              <a:buSzPts val="2400"/>
              <a:buChar char="•"/>
            </a:pPr>
            <a:r>
              <a:rPr lang="en-US"/>
              <a:t>Leave complex alignments to experienced specialists.</a:t>
            </a:r>
            <a:endParaRPr/>
          </a:p>
          <a:p>
            <a:pPr indent="-139700" lvl="0" marL="342900" rtl="0" algn="l">
              <a:spcBef>
                <a:spcPts val="640"/>
              </a:spcBef>
              <a:spcAft>
                <a:spcPts val="0"/>
              </a:spcAft>
              <a:buClr>
                <a:schemeClr val="dk1"/>
              </a:buClr>
              <a:buSzPts val="3200"/>
              <a:buNone/>
            </a:pPr>
            <a:r>
              <a:t/>
            </a:r>
            <a:endParaRPr/>
          </a:p>
        </p:txBody>
      </p:sp>
      <p:sp>
        <p:nvSpPr>
          <p:cNvPr id="2496" name="Google Shape;2496;p232"/>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1" name="Shape 2501"/>
        <p:cNvGrpSpPr/>
        <p:nvPr/>
      </p:nvGrpSpPr>
      <p:grpSpPr>
        <a:xfrm>
          <a:off x="0" y="0"/>
          <a:ext cx="0" cy="0"/>
          <a:chOff x="0" y="0"/>
          <a:chExt cx="0" cy="0"/>
        </a:xfrm>
      </p:grpSpPr>
      <p:sp>
        <p:nvSpPr>
          <p:cNvPr id="2502" name="Google Shape;2502;p233"/>
          <p:cNvSpPr txBox="1"/>
          <p:nvPr>
            <p:ph type="title"/>
          </p:nvPr>
        </p:nvSpPr>
        <p:spPr>
          <a:xfrm>
            <a:off x="0" y="0"/>
            <a:ext cx="9144000" cy="750849"/>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b="0" sz="2400"/>
          </a:p>
        </p:txBody>
      </p:sp>
      <p:sp>
        <p:nvSpPr>
          <p:cNvPr id="2503" name="Google Shape;2503;p233"/>
          <p:cNvSpPr txBox="1"/>
          <p:nvPr>
            <p:ph idx="1" type="body"/>
          </p:nvPr>
        </p:nvSpPr>
        <p:spPr>
          <a:xfrm>
            <a:off x="457200" y="1109557"/>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Basic Rules For Conveyor Belt Tracking</a:t>
            </a:r>
            <a:endParaRPr/>
          </a:p>
          <a:p>
            <a:pPr indent="-347663" lvl="1" marL="804863" rtl="0" algn="l">
              <a:spcBef>
                <a:spcPts val="560"/>
              </a:spcBef>
              <a:spcAft>
                <a:spcPts val="0"/>
              </a:spcAft>
              <a:buClr>
                <a:schemeClr val="dk1"/>
              </a:buClr>
              <a:buSzPts val="2800"/>
              <a:buChar char="–"/>
            </a:pPr>
            <a:r>
              <a:rPr lang="en-US"/>
              <a:t>Basic rule of tracking - belt moves toward the end of the roller that it contacts first.</a:t>
            </a:r>
            <a:endParaRPr/>
          </a:p>
          <a:p>
            <a:pPr indent="-347663" lvl="1" marL="804863" rtl="0" algn="l">
              <a:spcBef>
                <a:spcPts val="560"/>
              </a:spcBef>
              <a:spcAft>
                <a:spcPts val="0"/>
              </a:spcAft>
              <a:buClr>
                <a:schemeClr val="dk1"/>
              </a:buClr>
              <a:buSzPts val="2800"/>
              <a:buChar char="–"/>
            </a:pPr>
            <a:r>
              <a:rPr lang="en-US"/>
              <a:t>The conveyor structure must be "true" and level.</a:t>
            </a:r>
            <a:endParaRPr/>
          </a:p>
        </p:txBody>
      </p:sp>
      <p:pic>
        <p:nvPicPr>
          <p:cNvPr id="2504" name="Google Shape;2504;p233"/>
          <p:cNvPicPr preferRelativeResize="0"/>
          <p:nvPr/>
        </p:nvPicPr>
        <p:blipFill rotWithShape="1">
          <a:blip r:embed="rId3">
            <a:alphaModFix/>
          </a:blip>
          <a:srcRect b="0" l="0" r="0" t="0"/>
          <a:stretch/>
        </p:blipFill>
        <p:spPr>
          <a:xfrm>
            <a:off x="2080463" y="3241590"/>
            <a:ext cx="4659865" cy="2752638"/>
          </a:xfrm>
          <a:prstGeom prst="rect">
            <a:avLst/>
          </a:prstGeom>
          <a:noFill/>
          <a:ln>
            <a:noFill/>
          </a:ln>
        </p:spPr>
      </p:pic>
      <p:sp>
        <p:nvSpPr>
          <p:cNvPr id="2505" name="Google Shape;2505;p233"/>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0" name="Shape 2510"/>
        <p:cNvGrpSpPr/>
        <p:nvPr/>
      </p:nvGrpSpPr>
      <p:grpSpPr>
        <a:xfrm>
          <a:off x="0" y="0"/>
          <a:ext cx="0" cy="0"/>
          <a:chOff x="0" y="0"/>
          <a:chExt cx="0" cy="0"/>
        </a:xfrm>
      </p:grpSpPr>
      <p:sp>
        <p:nvSpPr>
          <p:cNvPr id="2511" name="Google Shape;2511;p234"/>
          <p:cNvSpPr txBox="1"/>
          <p:nvPr>
            <p:ph type="title"/>
          </p:nvPr>
        </p:nvSpPr>
        <p:spPr>
          <a:xfrm>
            <a:off x="23949" y="0"/>
            <a:ext cx="9120051" cy="78616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000"/>
              <a:buFont typeface="Calibri"/>
              <a:buNone/>
            </a:pPr>
            <a:r>
              <a:rPr lang="en-US" sz="4000"/>
              <a:t>Conveyor System Maintenance </a:t>
            </a:r>
            <a:r>
              <a:rPr lang="en-US" sz="2800"/>
              <a:t>(Cont’d.)</a:t>
            </a:r>
            <a:endParaRPr b="0" sz="2400"/>
          </a:p>
        </p:txBody>
      </p:sp>
      <p:sp>
        <p:nvSpPr>
          <p:cNvPr id="2512" name="Google Shape;2512;p234"/>
          <p:cNvSpPr txBox="1"/>
          <p:nvPr>
            <p:ph idx="1" type="body"/>
          </p:nvPr>
        </p:nvSpPr>
        <p:spPr>
          <a:xfrm>
            <a:off x="268452" y="100361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sz="2800"/>
              <a:t>Basic Rules For Conveyor Belt Tracking (Cont’d.)</a:t>
            </a:r>
            <a:endParaRPr/>
          </a:p>
          <a:p>
            <a:pPr indent="-341313" lvl="1" marL="682625" rtl="0" algn="l">
              <a:spcBef>
                <a:spcPts val="480"/>
              </a:spcBef>
              <a:spcAft>
                <a:spcPts val="0"/>
              </a:spcAft>
              <a:buClr>
                <a:schemeClr val="dk1"/>
              </a:buClr>
              <a:buSzPts val="2400"/>
              <a:buChar char="–"/>
            </a:pPr>
            <a:r>
              <a:rPr lang="en-US" sz="2400"/>
              <a:t>Pulleys, snub rollers, carrying idlers and return idlers must be square with frame and parallel to each other.</a:t>
            </a:r>
            <a:endParaRPr/>
          </a:p>
          <a:p>
            <a:pPr indent="-341313" lvl="1" marL="682625" rtl="0" algn="l">
              <a:spcBef>
                <a:spcPts val="480"/>
              </a:spcBef>
              <a:spcAft>
                <a:spcPts val="0"/>
              </a:spcAft>
              <a:buClr>
                <a:schemeClr val="dk1"/>
              </a:buClr>
              <a:buSzPts val="2400"/>
              <a:buChar char="–"/>
            </a:pPr>
            <a:r>
              <a:rPr lang="en-US" sz="2400"/>
              <a:t>Belt tension must be great enough to:</a:t>
            </a:r>
            <a:endParaRPr/>
          </a:p>
          <a:p>
            <a:pPr indent="-341313" lvl="2" marL="1023938" rtl="0" algn="l">
              <a:spcBef>
                <a:spcPts val="480"/>
              </a:spcBef>
              <a:spcAft>
                <a:spcPts val="0"/>
              </a:spcAft>
              <a:buClr>
                <a:schemeClr val="dk1"/>
              </a:buClr>
              <a:buSzPts val="2400"/>
              <a:buChar char="•"/>
            </a:pPr>
            <a:r>
              <a:rPr lang="en-US"/>
              <a:t>Prevent slippage between the drive pulley and the belt</a:t>
            </a:r>
            <a:endParaRPr/>
          </a:p>
          <a:p>
            <a:pPr indent="-341313" lvl="2" marL="1023938" rtl="0" algn="l">
              <a:spcBef>
                <a:spcPts val="480"/>
              </a:spcBef>
              <a:spcAft>
                <a:spcPts val="0"/>
              </a:spcAft>
              <a:buClr>
                <a:schemeClr val="dk1"/>
              </a:buClr>
              <a:buSzPts val="2400"/>
              <a:buChar char="•"/>
            </a:pPr>
            <a:r>
              <a:rPr lang="en-US"/>
              <a:t>Force the belt to conform to the crown on the crowned pulleys.</a:t>
            </a:r>
            <a:endParaRPr/>
          </a:p>
          <a:p>
            <a:pPr indent="-341313" lvl="1" marL="682625" rtl="0" algn="l">
              <a:spcBef>
                <a:spcPts val="480"/>
              </a:spcBef>
              <a:spcAft>
                <a:spcPts val="0"/>
              </a:spcAft>
              <a:buClr>
                <a:schemeClr val="dk1"/>
              </a:buClr>
              <a:buSzPts val="2400"/>
              <a:buChar char="–"/>
            </a:pPr>
            <a:r>
              <a:rPr lang="en-US" sz="2400"/>
              <a:t>Cleanliness is essential. </a:t>
            </a:r>
            <a:endParaRPr/>
          </a:p>
          <a:p>
            <a:pPr indent="-341313" lvl="1" marL="682625" rtl="0" algn="l">
              <a:spcBef>
                <a:spcPts val="480"/>
              </a:spcBef>
              <a:spcAft>
                <a:spcPts val="0"/>
              </a:spcAft>
              <a:buClr>
                <a:schemeClr val="dk1"/>
              </a:buClr>
              <a:buSzPts val="2400"/>
              <a:buChar char="–"/>
            </a:pPr>
            <a:r>
              <a:rPr lang="en-US" sz="2400"/>
              <a:t>The conveyor belt must be straight, and ends must be squared and laced properly.</a:t>
            </a:r>
            <a:endParaRPr/>
          </a:p>
        </p:txBody>
      </p:sp>
      <p:sp>
        <p:nvSpPr>
          <p:cNvPr id="2513" name="Google Shape;2513;p234"/>
          <p:cNvSpPr txBox="1"/>
          <p:nvPr>
            <p:ph idx="4294967295" type="sldNum"/>
          </p:nvPr>
        </p:nvSpPr>
        <p:spPr>
          <a:xfrm>
            <a:off x="6568141"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8" name="Shape 2518"/>
        <p:cNvGrpSpPr/>
        <p:nvPr/>
      </p:nvGrpSpPr>
      <p:grpSpPr>
        <a:xfrm>
          <a:off x="0" y="0"/>
          <a:ext cx="0" cy="0"/>
          <a:chOff x="0" y="0"/>
          <a:chExt cx="0" cy="0"/>
        </a:xfrm>
      </p:grpSpPr>
      <p:sp>
        <p:nvSpPr>
          <p:cNvPr id="2519" name="Google Shape;2519;p235"/>
          <p:cNvSpPr txBox="1"/>
          <p:nvPr>
            <p:ph type="title"/>
          </p:nvPr>
        </p:nvSpPr>
        <p:spPr>
          <a:xfrm>
            <a:off x="609600" y="274638"/>
            <a:ext cx="8077200" cy="1143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4000"/>
              <a:buFont typeface="Calibri"/>
              <a:buNone/>
            </a:pPr>
            <a:r>
              <a:rPr b="1" lang="en-US" sz="4000">
                <a:solidFill>
                  <a:srgbClr val="000000"/>
                </a:solidFill>
              </a:rPr>
              <a:t>Summary</a:t>
            </a:r>
            <a:endParaRPr/>
          </a:p>
        </p:txBody>
      </p:sp>
      <p:sp>
        <p:nvSpPr>
          <p:cNvPr id="2520" name="Google Shape;2520;p235"/>
          <p:cNvSpPr txBox="1"/>
          <p:nvPr>
            <p:ph idx="1" type="body"/>
          </p:nvPr>
        </p:nvSpPr>
        <p:spPr>
          <a:xfrm>
            <a:off x="457200" y="1200150"/>
            <a:ext cx="8229600" cy="4525963"/>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rgbClr val="800000"/>
              </a:buClr>
              <a:buSzPct val="100000"/>
              <a:buChar char="•"/>
            </a:pPr>
            <a:r>
              <a:rPr lang="en-US">
                <a:solidFill>
                  <a:srgbClr val="800000"/>
                </a:solidFill>
              </a:rPr>
              <a:t>Fasteners</a:t>
            </a:r>
            <a:endParaRPr/>
          </a:p>
          <a:p>
            <a:pPr indent="-342900" lvl="0" marL="342900" rtl="0" algn="l">
              <a:spcBef>
                <a:spcPts val="592"/>
              </a:spcBef>
              <a:spcAft>
                <a:spcPts val="0"/>
              </a:spcAft>
              <a:buClr>
                <a:srgbClr val="008000"/>
              </a:buClr>
              <a:buSzPct val="100000"/>
              <a:buChar char="•"/>
            </a:pPr>
            <a:r>
              <a:rPr lang="en-US">
                <a:solidFill>
                  <a:srgbClr val="008000"/>
                </a:solidFill>
              </a:rPr>
              <a:t>Bearings and Shafts            </a:t>
            </a:r>
            <a:endParaRPr/>
          </a:p>
          <a:p>
            <a:pPr indent="-342900" lvl="0" marL="342900" rtl="0" algn="l">
              <a:spcBef>
                <a:spcPts val="592"/>
              </a:spcBef>
              <a:spcAft>
                <a:spcPts val="0"/>
              </a:spcAft>
              <a:buClr>
                <a:srgbClr val="FF0000"/>
              </a:buClr>
              <a:buSzPct val="100000"/>
              <a:buChar char="•"/>
            </a:pPr>
            <a:r>
              <a:rPr lang="en-US">
                <a:solidFill>
                  <a:srgbClr val="FF0000"/>
                </a:solidFill>
              </a:rPr>
              <a:t>Couplings </a:t>
            </a:r>
            <a:endParaRPr/>
          </a:p>
          <a:p>
            <a:pPr indent="-342900" lvl="0" marL="342900" rtl="0" algn="l">
              <a:spcBef>
                <a:spcPts val="592"/>
              </a:spcBef>
              <a:spcAft>
                <a:spcPts val="0"/>
              </a:spcAft>
              <a:buClr>
                <a:schemeClr val="accent2"/>
              </a:buClr>
              <a:buSzPct val="100000"/>
              <a:buChar char="•"/>
            </a:pPr>
            <a:r>
              <a:rPr lang="en-US">
                <a:solidFill>
                  <a:schemeClr val="accent2"/>
                </a:solidFill>
              </a:rPr>
              <a:t>Alignment</a:t>
            </a:r>
            <a:endParaRPr/>
          </a:p>
          <a:p>
            <a:pPr indent="-342900" lvl="0" marL="342900" rtl="0" algn="l">
              <a:spcBef>
                <a:spcPts val="592"/>
              </a:spcBef>
              <a:spcAft>
                <a:spcPts val="0"/>
              </a:spcAft>
              <a:buClr>
                <a:srgbClr val="006666"/>
              </a:buClr>
              <a:buSzPct val="100000"/>
              <a:buChar char="•"/>
            </a:pPr>
            <a:r>
              <a:rPr lang="en-US">
                <a:solidFill>
                  <a:srgbClr val="006666"/>
                </a:solidFill>
              </a:rPr>
              <a:t>Belts</a:t>
            </a:r>
            <a:endParaRPr/>
          </a:p>
          <a:p>
            <a:pPr indent="-342900" lvl="0" marL="342900" rtl="0" algn="l">
              <a:spcBef>
                <a:spcPts val="592"/>
              </a:spcBef>
              <a:spcAft>
                <a:spcPts val="0"/>
              </a:spcAft>
              <a:buClr>
                <a:srgbClr val="800000"/>
              </a:buClr>
              <a:buSzPct val="100000"/>
              <a:buChar char="•"/>
            </a:pPr>
            <a:r>
              <a:rPr lang="en-US">
                <a:solidFill>
                  <a:srgbClr val="800000"/>
                </a:solidFill>
              </a:rPr>
              <a:t>Chains </a:t>
            </a:r>
            <a:endParaRPr/>
          </a:p>
          <a:p>
            <a:pPr indent="-342900" lvl="0" marL="342900" rtl="0" algn="l">
              <a:spcBef>
                <a:spcPts val="592"/>
              </a:spcBef>
              <a:spcAft>
                <a:spcPts val="0"/>
              </a:spcAft>
              <a:buClr>
                <a:srgbClr val="008000"/>
              </a:buClr>
              <a:buSzPct val="100000"/>
              <a:buChar char="•"/>
            </a:pPr>
            <a:r>
              <a:rPr lang="en-US">
                <a:solidFill>
                  <a:srgbClr val="008000"/>
                </a:solidFill>
              </a:rPr>
              <a:t>Gear Drives</a:t>
            </a:r>
            <a:endParaRPr/>
          </a:p>
          <a:p>
            <a:pPr indent="-342900" lvl="0" marL="342900" rtl="0" algn="l">
              <a:spcBef>
                <a:spcPts val="592"/>
              </a:spcBef>
              <a:spcAft>
                <a:spcPts val="0"/>
              </a:spcAft>
              <a:buClr>
                <a:srgbClr val="008000"/>
              </a:buClr>
              <a:buSzPct val="100000"/>
              <a:buChar char="•"/>
            </a:pPr>
            <a:r>
              <a:rPr lang="en-US">
                <a:solidFill>
                  <a:srgbClr val="008000"/>
                </a:solidFill>
              </a:rPr>
              <a:t>Lubrication</a:t>
            </a:r>
            <a:endParaRPr/>
          </a:p>
          <a:p>
            <a:pPr indent="-342900" lvl="0" marL="342900" rtl="0" algn="l">
              <a:spcBef>
                <a:spcPts val="592"/>
              </a:spcBef>
              <a:spcAft>
                <a:spcPts val="0"/>
              </a:spcAft>
              <a:buClr>
                <a:srgbClr val="008000"/>
              </a:buClr>
              <a:buSzPct val="100000"/>
              <a:buChar char="•"/>
            </a:pPr>
            <a:r>
              <a:rPr lang="en-US">
                <a:solidFill>
                  <a:srgbClr val="008000"/>
                </a:solidFill>
              </a:rPr>
              <a:t>Conveyors</a:t>
            </a:r>
            <a:endParaRPr/>
          </a:p>
        </p:txBody>
      </p:sp>
      <p:pic>
        <p:nvPicPr>
          <p:cNvPr descr="MCj02372840000[1]" id="2521" name="Google Shape;2521;p235"/>
          <p:cNvPicPr preferRelativeResize="0"/>
          <p:nvPr/>
        </p:nvPicPr>
        <p:blipFill rotWithShape="1">
          <a:blip r:embed="rId3">
            <a:alphaModFix/>
          </a:blip>
          <a:srcRect b="0" l="0" r="0" t="0"/>
          <a:stretch/>
        </p:blipFill>
        <p:spPr>
          <a:xfrm>
            <a:off x="5105400" y="2849755"/>
            <a:ext cx="3352800" cy="1679189"/>
          </a:xfrm>
          <a:prstGeom prst="rect">
            <a:avLst/>
          </a:prstGeom>
          <a:noFill/>
          <a:ln>
            <a:noFill/>
          </a:ln>
        </p:spPr>
      </p:pic>
      <p:sp>
        <p:nvSpPr>
          <p:cNvPr id="2522" name="Google Shape;2522;p235"/>
          <p:cNvSpPr txBox="1"/>
          <p:nvPr>
            <p:ph idx="4294967295"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r>
              <a:rPr lang="en-US" sz="1200">
                <a:solidFill>
                  <a:srgbClr val="888888"/>
                </a:solidFill>
                <a:latin typeface="Calibri"/>
                <a:ea typeface="Calibri"/>
                <a:cs typeface="Calibri"/>
                <a:sym typeface="Calibri"/>
              </a:rPr>
              <a:t>/191</a:t>
            </a:r>
            <a:endParaRPr sz="1200">
              <a:solidFill>
                <a:srgbClr val="888888"/>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0">
                                            <p:txEl>
                                              <p:pRg end="0" st="0"/>
                                            </p:txEl>
                                          </p:spTgt>
                                        </p:tgtEl>
                                        <p:attrNameLst>
                                          <p:attrName>style.visibility</p:attrName>
                                        </p:attrNameLst>
                                      </p:cBhvr>
                                      <p:to>
                                        <p:strVal val="visible"/>
                                      </p:to>
                                    </p:set>
                                    <p:animEffect filter="fade" transition="in">
                                      <p:cBhvr>
                                        <p:cTn dur="500"/>
                                        <p:tgtEl>
                                          <p:spTgt spid="25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0">
                                            <p:txEl>
                                              <p:pRg end="1" st="1"/>
                                            </p:txEl>
                                          </p:spTgt>
                                        </p:tgtEl>
                                        <p:attrNameLst>
                                          <p:attrName>style.visibility</p:attrName>
                                        </p:attrNameLst>
                                      </p:cBhvr>
                                      <p:to>
                                        <p:strVal val="visible"/>
                                      </p:to>
                                    </p:set>
                                    <p:animEffect filter="fade" transition="in">
                                      <p:cBhvr>
                                        <p:cTn dur="500"/>
                                        <p:tgtEl>
                                          <p:spTgt spid="252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0">
                                            <p:txEl>
                                              <p:pRg end="2" st="2"/>
                                            </p:txEl>
                                          </p:spTgt>
                                        </p:tgtEl>
                                        <p:attrNameLst>
                                          <p:attrName>style.visibility</p:attrName>
                                        </p:attrNameLst>
                                      </p:cBhvr>
                                      <p:to>
                                        <p:strVal val="visible"/>
                                      </p:to>
                                    </p:set>
                                    <p:animEffect filter="fade" transition="in">
                                      <p:cBhvr>
                                        <p:cTn dur="500"/>
                                        <p:tgtEl>
                                          <p:spTgt spid="252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0">
                                            <p:txEl>
                                              <p:pRg end="3" st="3"/>
                                            </p:txEl>
                                          </p:spTgt>
                                        </p:tgtEl>
                                        <p:attrNameLst>
                                          <p:attrName>style.visibility</p:attrName>
                                        </p:attrNameLst>
                                      </p:cBhvr>
                                      <p:to>
                                        <p:strVal val="visible"/>
                                      </p:to>
                                    </p:set>
                                    <p:animEffect filter="fade" transition="in">
                                      <p:cBhvr>
                                        <p:cTn dur="500"/>
                                        <p:tgtEl>
                                          <p:spTgt spid="252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0">
                                            <p:txEl>
                                              <p:pRg end="4" st="4"/>
                                            </p:txEl>
                                          </p:spTgt>
                                        </p:tgtEl>
                                        <p:attrNameLst>
                                          <p:attrName>style.visibility</p:attrName>
                                        </p:attrNameLst>
                                      </p:cBhvr>
                                      <p:to>
                                        <p:strVal val="visible"/>
                                      </p:to>
                                    </p:set>
                                    <p:animEffect filter="fade" transition="in">
                                      <p:cBhvr>
                                        <p:cTn dur="500"/>
                                        <p:tgtEl>
                                          <p:spTgt spid="252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0">
                                            <p:txEl>
                                              <p:pRg end="5" st="5"/>
                                            </p:txEl>
                                          </p:spTgt>
                                        </p:tgtEl>
                                        <p:attrNameLst>
                                          <p:attrName>style.visibility</p:attrName>
                                        </p:attrNameLst>
                                      </p:cBhvr>
                                      <p:to>
                                        <p:strVal val="visible"/>
                                      </p:to>
                                    </p:set>
                                    <p:animEffect filter="fade" transition="in">
                                      <p:cBhvr>
                                        <p:cTn dur="500"/>
                                        <p:tgtEl>
                                          <p:spTgt spid="252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0">
                                            <p:txEl>
                                              <p:pRg end="6" st="6"/>
                                            </p:txEl>
                                          </p:spTgt>
                                        </p:tgtEl>
                                        <p:attrNameLst>
                                          <p:attrName>style.visibility</p:attrName>
                                        </p:attrNameLst>
                                      </p:cBhvr>
                                      <p:to>
                                        <p:strVal val="visible"/>
                                      </p:to>
                                    </p:set>
                                    <p:animEffect filter="fade" transition="in">
                                      <p:cBhvr>
                                        <p:cTn dur="500"/>
                                        <p:tgtEl>
                                          <p:spTgt spid="252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0">
                                            <p:txEl>
                                              <p:pRg end="7" st="7"/>
                                            </p:txEl>
                                          </p:spTgt>
                                        </p:tgtEl>
                                        <p:attrNameLst>
                                          <p:attrName>style.visibility</p:attrName>
                                        </p:attrNameLst>
                                      </p:cBhvr>
                                      <p:to>
                                        <p:strVal val="visible"/>
                                      </p:to>
                                    </p:set>
                                    <p:animEffect filter="fade" transition="in">
                                      <p:cBhvr>
                                        <p:cTn dur="500"/>
                                        <p:tgtEl>
                                          <p:spTgt spid="252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0">
                                            <p:txEl>
                                              <p:pRg end="8" st="8"/>
                                            </p:txEl>
                                          </p:spTgt>
                                        </p:tgtEl>
                                        <p:attrNameLst>
                                          <p:attrName>style.visibility</p:attrName>
                                        </p:attrNameLst>
                                      </p:cBhvr>
                                      <p:to>
                                        <p:strVal val="visible"/>
                                      </p:to>
                                    </p:set>
                                    <p:animEffect filter="fade" transition="in">
                                      <p:cBhvr>
                                        <p:cTn dur="500"/>
                                        <p:tgtEl>
                                          <p:spTgt spid="2520">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maintenance slides master (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