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y="6858000" cx="9144000"/>
  <p:notesSz cx="6858000" cy="9144000"/>
  <p:embeddedFontLst>
    <p:embeddedFont>
      <p:font typeface="Arimo"/>
      <p:regular r:id="rId67"/>
      <p:bold r:id="rId68"/>
      <p:italic r:id="rId69"/>
      <p:boldItalic r:id="rId70"/>
    </p:embeddedFont>
    <p:embeddedFont>
      <p:font typeface="Arial Narrow"/>
      <p:regular r:id="rId71"/>
      <p:bold r:id="rId72"/>
      <p:italic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ArialNarrow-italic.fntdata"/><Relationship Id="rId72" Type="http://schemas.openxmlformats.org/officeDocument/2006/relationships/font" Target="fonts/ArialNarrow-bold.fntdata"/><Relationship Id="rId31" Type="http://schemas.openxmlformats.org/officeDocument/2006/relationships/slide" Target="slides/slide26.xml"/><Relationship Id="rId30" Type="http://schemas.openxmlformats.org/officeDocument/2006/relationships/slide" Target="slides/slide25.xml"/><Relationship Id="rId74" Type="http://schemas.openxmlformats.org/officeDocument/2006/relationships/font" Target="fonts/ArialNarrow-boldItalic.fntdata"/><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ArialNarrow-regular.fntdata"/><Relationship Id="rId70" Type="http://schemas.openxmlformats.org/officeDocument/2006/relationships/font" Target="fonts/Arimo-bold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font" Target="fonts/Arimo-bold.fntdata"/><Relationship Id="rId23" Type="http://schemas.openxmlformats.org/officeDocument/2006/relationships/slide" Target="slides/slide18.xml"/><Relationship Id="rId67" Type="http://schemas.openxmlformats.org/officeDocument/2006/relationships/font" Target="fonts/Arimo-regular.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Arimo-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Arial"/>
                <a:ea typeface="Arial"/>
                <a:cs typeface="Arial"/>
                <a:sym typeface="Arial"/>
              </a:rPr>
              <a:t>READ TO STUDENTS:</a:t>
            </a:r>
            <a:endParaRPr/>
          </a:p>
          <a:p>
            <a:pPr indent="0" lvl="0" marL="0" rtl="0" algn="l">
              <a:spcBef>
                <a:spcPts val="0"/>
              </a:spcBef>
              <a:spcAft>
                <a:spcPts val="0"/>
              </a:spcAft>
              <a:buNone/>
            </a:pPr>
            <a:r>
              <a:rPr lang="en-US" sz="1200"/>
              <a:t>A vast range of production-based systems throughout the manufacturing industry use the force and power of fluids such as water, oil, and air. For example, the operation of powered clamps opening and closing uses the force of pressurized air or oil; large presses make use of hydraulic pressure to shape and form metal components, and torque-based power tools use pressurized air to fasten components during the production process. In all cases, fluid power provides the energy necessary to exert significant mechanical forces during these production-related processes.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solidFill>
                  <a:schemeClr val="dk1"/>
                </a:solidFill>
                <a:latin typeface="Arial"/>
                <a:ea typeface="Arial"/>
                <a:cs typeface="Arial"/>
                <a:sym typeface="Arial"/>
              </a:rPr>
              <a:t>Hydraulic and pneumatic (air) systems are utilized in production equipment to move parts and power tools.  Maintenance of these systems is critical to production.</a:t>
            </a:r>
            <a:endParaRPr sz="1200">
              <a:solidFill>
                <a:schemeClr val="dk1"/>
              </a:solidFill>
              <a:latin typeface="Arial"/>
              <a:ea typeface="Arial"/>
              <a:cs typeface="Arial"/>
              <a:sym typeface="Arial"/>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Pictured- (Left) – hydraulic cylinder, (Right) – car lift,  multiplies force f1 due to increased surface area at f2 </a:t>
            </a:r>
            <a:endParaRPr sz="1200">
              <a:solidFill>
                <a:schemeClr val="dk1"/>
              </a:solidFill>
              <a:latin typeface="Arial"/>
              <a:ea typeface="Arial"/>
              <a:cs typeface="Arial"/>
              <a:sym typeface="Arial"/>
            </a:endParaRPr>
          </a:p>
        </p:txBody>
      </p:sp>
      <p:sp>
        <p:nvSpPr>
          <p:cNvPr id="71" name="Google Shape;71;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1" name="Google Shape;81;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100"/>
          </a:p>
        </p:txBody>
      </p:sp>
      <p:sp>
        <p:nvSpPr>
          <p:cNvPr id="82" name="Google Shape;82;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 name="Google Shape;8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 name="Google Shape;9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 name="Google Shape;114;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Air supply</a:t>
            </a:r>
            <a:endParaRPr/>
          </a:p>
          <a:p>
            <a:pPr indent="0" lvl="0" marL="0" rtl="0" algn="l">
              <a:spcBef>
                <a:spcPts val="0"/>
              </a:spcBef>
              <a:spcAft>
                <a:spcPts val="0"/>
              </a:spcAft>
              <a:buNone/>
            </a:pPr>
            <a:r>
              <a:rPr lang="en-US"/>
              <a:t>Buffer Tank</a:t>
            </a:r>
            <a:endParaRPr/>
          </a:p>
          <a:p>
            <a:pPr indent="0" lvl="0" marL="0" rtl="0" algn="l">
              <a:spcBef>
                <a:spcPts val="0"/>
              </a:spcBef>
              <a:spcAft>
                <a:spcPts val="0"/>
              </a:spcAft>
              <a:buNone/>
            </a:pPr>
            <a:r>
              <a:rPr lang="en-US"/>
              <a:t>DCV</a:t>
            </a:r>
            <a:endParaRPr/>
          </a:p>
          <a:p>
            <a:pPr indent="0" lvl="0" marL="0" rtl="0" algn="l">
              <a:spcBef>
                <a:spcPts val="0"/>
              </a:spcBef>
              <a:spcAft>
                <a:spcPts val="0"/>
              </a:spcAft>
              <a:buNone/>
            </a:pPr>
            <a:r>
              <a:rPr lang="en-US"/>
              <a:t>Dual action cylinder</a:t>
            </a:r>
            <a:endParaRPr/>
          </a:p>
        </p:txBody>
      </p:sp>
      <p:sp>
        <p:nvSpPr>
          <p:cNvPr id="115" name="Google Shape;115;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9" name="Google Shape;149;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closed loop system (not vented to atmosphere)</a:t>
            </a:r>
            <a:endParaRPr/>
          </a:p>
        </p:txBody>
      </p:sp>
      <p:sp>
        <p:nvSpPr>
          <p:cNvPr id="150" name="Google Shape;150;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5" name="Google Shape;19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3" name="Google Shape;20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4" name="Google Shape;214;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3" name="Google Shape;223;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5" name="Google Shape;235;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4" name="Google Shape;24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57150" rtl="0" algn="l">
              <a:spcBef>
                <a:spcPts val="0"/>
              </a:spcBef>
              <a:spcAft>
                <a:spcPts val="0"/>
              </a:spcAft>
              <a:buClr>
                <a:schemeClr val="dk1"/>
              </a:buClr>
              <a:buSzPts val="1200"/>
              <a:buFont typeface="Calibri"/>
              <a:buNone/>
            </a:pPr>
            <a:r>
              <a:rPr lang="en-US"/>
              <a:t>The law of conservation of energy states that energy can not be created nor destroyed, it can only be changed from one form to another. </a:t>
            </a:r>
            <a:endParaRPr/>
          </a:p>
          <a:p>
            <a:pPr indent="0" lvl="0" marL="5715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 pressure increases – volume decreases</a:t>
            </a:r>
            <a:endParaRPr/>
          </a:p>
        </p:txBody>
      </p:sp>
      <p:sp>
        <p:nvSpPr>
          <p:cNvPr id="261" name="Google Shape;261;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0" name="Google Shape;270;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 temperature increases – volume increases</a:t>
            </a:r>
            <a:endParaRPr/>
          </a:p>
          <a:p>
            <a:pPr indent="0" lvl="0" marL="0" rtl="0" algn="l">
              <a:spcBef>
                <a:spcPts val="0"/>
              </a:spcBef>
              <a:spcAft>
                <a:spcPts val="0"/>
              </a:spcAft>
              <a:buNone/>
            </a:pPr>
            <a:r>
              <a:rPr lang="en-US"/>
              <a:t>Ie. If you heat a fluid it expands</a:t>
            </a:r>
            <a:endParaRPr/>
          </a:p>
        </p:txBody>
      </p:sp>
      <p:sp>
        <p:nvSpPr>
          <p:cNvPr id="271" name="Google Shape;271;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0" name="Google Shape;28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8" name="Google Shape;288;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7" name="Google Shape;297;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1" marL="0" marR="0" rtl="0" algn="l">
              <a:lnSpc>
                <a:spcPct val="100000"/>
              </a:lnSpc>
              <a:spcBef>
                <a:spcPts val="0"/>
              </a:spcBef>
              <a:spcAft>
                <a:spcPts val="0"/>
              </a:spcAft>
              <a:buClr>
                <a:schemeClr val="dk1"/>
              </a:buClr>
              <a:buSzPts val="2000"/>
              <a:buFont typeface="Calibri"/>
              <a:buNone/>
            </a:pPr>
            <a:r>
              <a:rPr lang="en-US" sz="2000"/>
              <a:t>If a pressure gauge is calibrated to read zero in space, then at sea level on Earth it would read 14.7 psi. Thus a reading of 30 psig, on Earth, on a tire gauge represents an absolute pressure of 44.7 psi.</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6000/6.895 = 870</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extra 000’s on the kPa scale equal Pascals, not kPa</a:t>
            </a:r>
            <a:endParaRPr/>
          </a:p>
        </p:txBody>
      </p:sp>
      <p:sp>
        <p:nvSpPr>
          <p:cNvPr id="307" name="Google Shape;307;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5" name="Google Shape;315;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 “Introduction to Pneumatics” by Fluid Power Education Foundation</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Directional Control Valve</a:t>
            </a:r>
            <a:endParaRPr/>
          </a:p>
        </p:txBody>
      </p:sp>
      <p:sp>
        <p:nvSpPr>
          <p:cNvPr id="325" name="Google Shape;325;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4" name="Google Shape;334;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 “Introduction to Pneumatics” by Fluid Power Education Foundation</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 name="Google Shape;343;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 “Introduction to Pneumatics” by Fluid Power Education Foundation</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3" name="Google Shape;353;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 “Introduction to Pneumatics” by Fluid Power Education Foundation</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2" name="Google Shape;362;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Reference: “Introduction to Pneumatics” by Fluid Power Education Foundation</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2" name="Google Shape;382;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2" name="Google Shape;412;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0" name="Google Shape;42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0" name="Google Shape;430;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9" name="Google Shape;439;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7" name="Google Shape;447;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5" name="Google Shape;455;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Top left – Vane pump</a:t>
            </a:r>
            <a:endParaRPr/>
          </a:p>
          <a:p>
            <a:pPr indent="0" lvl="0" marL="0" rtl="0" algn="l">
              <a:spcBef>
                <a:spcPts val="0"/>
              </a:spcBef>
              <a:spcAft>
                <a:spcPts val="0"/>
              </a:spcAft>
              <a:buNone/>
            </a:pPr>
            <a:r>
              <a:rPr lang="en-US"/>
              <a:t>Top center – gear Pump</a:t>
            </a:r>
            <a:endParaRPr/>
          </a:p>
          <a:p>
            <a:pPr indent="0" lvl="0" marL="0" rtl="0" algn="l">
              <a:spcBef>
                <a:spcPts val="0"/>
              </a:spcBef>
              <a:spcAft>
                <a:spcPts val="0"/>
              </a:spcAft>
              <a:buNone/>
            </a:pPr>
            <a:r>
              <a:rPr lang="en-US"/>
              <a:t>Top Right – Diaphragm Pump</a:t>
            </a:r>
            <a:endParaRPr/>
          </a:p>
          <a:p>
            <a:pPr indent="0" lvl="0" marL="0" rtl="0" algn="l">
              <a:spcBef>
                <a:spcPts val="0"/>
              </a:spcBef>
              <a:spcAft>
                <a:spcPts val="0"/>
              </a:spcAft>
              <a:buNone/>
            </a:pPr>
            <a:r>
              <a:rPr lang="en-US"/>
              <a:t>Bottom Left – </a:t>
            </a:r>
            <a:r>
              <a:rPr b="0" lang="en-US"/>
              <a:t>peristaltic pump </a:t>
            </a:r>
            <a:endParaRPr b="0"/>
          </a:p>
          <a:p>
            <a:pPr indent="0" lvl="0" marL="0" rtl="0" algn="l">
              <a:spcBef>
                <a:spcPts val="0"/>
              </a:spcBef>
              <a:spcAft>
                <a:spcPts val="0"/>
              </a:spcAft>
              <a:buNone/>
            </a:pPr>
            <a:r>
              <a:rPr lang="en-US"/>
              <a:t>Bottom middle – Variable displacement Pump</a:t>
            </a:r>
            <a:endParaRPr/>
          </a:p>
          <a:p>
            <a:pPr indent="0" lvl="0" marL="0" rtl="0" algn="l">
              <a:spcBef>
                <a:spcPts val="0"/>
              </a:spcBef>
              <a:spcAft>
                <a:spcPts val="0"/>
              </a:spcAft>
              <a:buNone/>
            </a:pPr>
            <a:r>
              <a:rPr lang="en-US"/>
              <a:t>Bottom Right – Screw Pump</a:t>
            </a:r>
            <a:endParaRPr/>
          </a:p>
        </p:txBody>
      </p:sp>
      <p:sp>
        <p:nvSpPr>
          <p:cNvPr id="480" name="Google Shape;480;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9" name="Google Shape;529;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 over the operations and fluid flow of the pump.</a:t>
            </a:r>
            <a:endParaRPr/>
          </a:p>
          <a:p>
            <a:pPr indent="0" lvl="0" marL="0" rtl="0" algn="l">
              <a:spcBef>
                <a:spcPts val="0"/>
              </a:spcBef>
              <a:spcAft>
                <a:spcPts val="0"/>
              </a:spcAft>
              <a:buNone/>
            </a:pPr>
            <a:r>
              <a:rPr lang="en-US"/>
              <a:t>Make sure to state:</a:t>
            </a:r>
            <a:endParaRPr/>
          </a:p>
          <a:p>
            <a:pPr indent="0" lvl="1" marL="457200" rtl="0" algn="l">
              <a:spcBef>
                <a:spcPts val="0"/>
              </a:spcBef>
              <a:spcAft>
                <a:spcPts val="0"/>
              </a:spcAft>
              <a:buNone/>
            </a:pPr>
            <a:r>
              <a:rPr lang="en-US"/>
              <a:t>The plunger applies the necessary pressure to get the liquid into the system.</a:t>
            </a:r>
            <a:endParaRPr/>
          </a:p>
          <a:p>
            <a:pPr indent="0" lvl="1" marL="457200" rtl="0" algn="l">
              <a:spcBef>
                <a:spcPts val="0"/>
              </a:spcBef>
              <a:spcAft>
                <a:spcPts val="0"/>
              </a:spcAft>
              <a:buNone/>
            </a:pPr>
            <a:r>
              <a:rPr lang="en-US"/>
              <a:t>Constant cycling of the plunger results in a pulsating rate of flow at whatever pressure is required.</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36" name="Google Shape;536;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7" name="Google Shape;537;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Pressure washer pumps are used in car washes, sold for deck pressure cleaning and rented for the same purpose.</a:t>
            </a:r>
            <a:endParaRPr/>
          </a:p>
          <a:p>
            <a:pPr indent="0" lvl="0" marL="0" rtl="0" algn="l">
              <a:spcBef>
                <a:spcPts val="0"/>
              </a:spcBef>
              <a:spcAft>
                <a:spcPts val="0"/>
              </a:spcAft>
              <a:buNone/>
            </a:pPr>
            <a:r>
              <a:rPr lang="en-US"/>
              <a:t>They can be powered by gas, diesel, electric or hydraulic drives, or can be portable, stationary or trailer mounted.  </a:t>
            </a:r>
            <a:br>
              <a:rPr lang="en-US"/>
            </a:b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7" name="Google Shape;547;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Discuss the workings of the rotary positive displacement pump.  Make sure to cover :</a:t>
            </a:r>
            <a:endParaRPr/>
          </a:p>
          <a:p>
            <a:pPr indent="0" lvl="1" marL="457200" rtl="0" algn="l">
              <a:spcBef>
                <a:spcPts val="0"/>
              </a:spcBef>
              <a:spcAft>
                <a:spcPts val="0"/>
              </a:spcAft>
              <a:buNone/>
            </a:pPr>
            <a:r>
              <a:rPr lang="en-US"/>
              <a:t>The increasing volume on the inlet side allows for the liquid to fill the pump.</a:t>
            </a:r>
            <a:endParaRPr/>
          </a:p>
          <a:p>
            <a:pPr indent="0" lvl="1" marL="457200" rtl="0" algn="l">
              <a:spcBef>
                <a:spcPts val="0"/>
              </a:spcBef>
              <a:spcAft>
                <a:spcPts val="0"/>
              </a:spcAft>
              <a:buNone/>
            </a:pPr>
            <a:r>
              <a:rPr lang="en-US"/>
              <a:t>The decreasing volume on the outlet side forcefully pushes the liquid into the system.</a:t>
            </a:r>
            <a:endParaRPr/>
          </a:p>
          <a:p>
            <a:pPr indent="0" lvl="1" marL="457200" rtl="0" algn="l">
              <a:spcBef>
                <a:spcPts val="0"/>
              </a:spcBef>
              <a:spcAft>
                <a:spcPts val="0"/>
              </a:spcAft>
              <a:buNone/>
            </a:pPr>
            <a:r>
              <a:rPr lang="en-US"/>
              <a:t>The press</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56" name="Google Shape;556;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7" name="Google Shape;557;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Slurry pump</a:t>
            </a:r>
            <a:endParaRPr/>
          </a:p>
        </p:txBody>
      </p:sp>
      <p:sp>
        <p:nvSpPr>
          <p:cNvPr id="582" name="Google Shape;582;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7" name="Google Shape;607;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16" name="Google Shape;616;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7" name="Google Shape;617;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See examples of cavitation on both wisc on line and on you tube</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24" name="Google Shape;624;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5" name="Google Shape;625;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b="1" lang="en-US" sz="700"/>
              <a:t>Step One:</a:t>
            </a:r>
            <a:r>
              <a:rPr lang="en-US" sz="700"/>
              <a:t> </a:t>
            </a:r>
            <a:r>
              <a:rPr b="1" lang="en-US" sz="700"/>
              <a:t>Formation of bubbles inside the liquid being pumped.</a:t>
            </a:r>
            <a:endParaRPr/>
          </a:p>
          <a:p>
            <a:pPr indent="0" lvl="0" marL="0" rtl="0" algn="l">
              <a:lnSpc>
                <a:spcPct val="80000"/>
              </a:lnSpc>
              <a:spcBef>
                <a:spcPts val="0"/>
              </a:spcBef>
              <a:spcAft>
                <a:spcPts val="0"/>
              </a:spcAft>
              <a:buNone/>
            </a:pPr>
            <a:r>
              <a:rPr lang="en-US" sz="700"/>
              <a:t>The bubbles form inside the liquid when it vaporizes i.e. phase change from liquid to vapor. </a:t>
            </a:r>
            <a:endParaRPr/>
          </a:p>
          <a:p>
            <a:pPr indent="0" lvl="0" marL="0" rtl="0" algn="l">
              <a:lnSpc>
                <a:spcPct val="80000"/>
              </a:lnSpc>
              <a:spcBef>
                <a:spcPts val="0"/>
              </a:spcBef>
              <a:spcAft>
                <a:spcPts val="0"/>
              </a:spcAft>
              <a:buNone/>
            </a:pPr>
            <a:r>
              <a:rPr lang="en-US" sz="700"/>
              <a:t>But how does vaporization of the liquid occur during a pumping operation?</a:t>
            </a:r>
            <a:endParaRPr/>
          </a:p>
          <a:p>
            <a:pPr indent="0" lvl="0" marL="0" rtl="0" algn="l">
              <a:lnSpc>
                <a:spcPct val="80000"/>
              </a:lnSpc>
              <a:spcBef>
                <a:spcPts val="0"/>
              </a:spcBef>
              <a:spcAft>
                <a:spcPts val="0"/>
              </a:spcAft>
              <a:buNone/>
            </a:pPr>
            <a:r>
              <a:rPr lang="en-US" sz="700"/>
              <a:t>Vaporization of any liquid inside a closed container can occur if either pressure on the liquid surface decreases such that it becomes equal to or less than the liquid vapor pressure at the operating temperature, or the temperature of the liquid rises, raising the vapor pressure such that it becomes equal to or greater than the operating pressure at the liquid surface. </a:t>
            </a:r>
            <a:endParaRPr/>
          </a:p>
          <a:p>
            <a:pPr indent="0" lvl="0" marL="0" rtl="0" algn="l">
              <a:lnSpc>
                <a:spcPct val="80000"/>
              </a:lnSpc>
              <a:spcBef>
                <a:spcPts val="0"/>
              </a:spcBef>
              <a:spcAft>
                <a:spcPts val="0"/>
              </a:spcAft>
              <a:buNone/>
            </a:pPr>
            <a:r>
              <a:rPr lang="en-US" sz="700"/>
              <a:t>For example, if water at room temperature (about 77 °F) is kept in a closed container and the system pressure is reduced to its vapor pressure (about 0.52 PSIA), the water quickly changes to a vapor. </a:t>
            </a:r>
            <a:endParaRPr/>
          </a:p>
          <a:p>
            <a:pPr indent="0" lvl="0" marL="0" rtl="0" algn="l">
              <a:lnSpc>
                <a:spcPct val="80000"/>
              </a:lnSpc>
              <a:spcBef>
                <a:spcPts val="0"/>
              </a:spcBef>
              <a:spcAft>
                <a:spcPts val="0"/>
              </a:spcAft>
              <a:buNone/>
            </a:pPr>
            <a:r>
              <a:rPr lang="en-US" sz="700"/>
              <a:t>Also, if the operating pressure is to remain constant at about 0.52 PSIA and the temperature is allowed to rise above 77 </a:t>
            </a:r>
            <a:r>
              <a:rPr baseline="30000" lang="en-US" sz="700"/>
              <a:t>°</a:t>
            </a:r>
            <a:r>
              <a:rPr lang="en-US" sz="700"/>
              <a:t>F, then the water quickly changes to a vapor.</a:t>
            </a:r>
            <a:endParaRPr/>
          </a:p>
          <a:p>
            <a:pPr indent="0" lvl="0" marL="0" rtl="0" algn="l">
              <a:lnSpc>
                <a:spcPct val="80000"/>
              </a:lnSpc>
              <a:spcBef>
                <a:spcPts val="0"/>
              </a:spcBef>
              <a:spcAft>
                <a:spcPts val="0"/>
              </a:spcAft>
              <a:buNone/>
            </a:pPr>
            <a:r>
              <a:rPr lang="en-US" sz="700"/>
              <a:t>Just like in a closed container, vaporization of the liquid can occur in centrifugal pumps when the local static pressure reduces below that of the vapor pressure of the liquid at the pumping temperature. </a:t>
            </a:r>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33" name="Google Shape;63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4" name="Google Shape;634;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t/>
            </a:r>
            <a:endParaRPr sz="900"/>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53" name="Google Shape;653;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4" name="Google Shape;654;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t/>
            </a:r>
            <a:endParaRPr sz="900"/>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63" name="Google Shape;663;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4" name="Google Shape;664;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6" name="Google Shape;676;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2" name="Google Shape;692;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9" name="Google Shape;699;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 name="Google Shape;22;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 name="Shape 23"/>
        <p:cNvGrpSpPr/>
        <p:nvPr/>
      </p:nvGrpSpPr>
      <p:grpSpPr>
        <a:xfrm>
          <a:off x="0" y="0"/>
          <a:ext cx="0" cy="0"/>
          <a:chOff x="0" y="0"/>
          <a:chExt cx="0" cy="0"/>
        </a:xfrm>
      </p:grpSpPr>
      <p:sp>
        <p:nvSpPr>
          <p:cNvPr id="24" name="Google Shape;24;p4"/>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25" name="Shape 25"/>
        <p:cNvGrpSpPr/>
        <p:nvPr/>
      </p:nvGrpSpPr>
      <p:grpSpPr>
        <a:xfrm>
          <a:off x="0" y="0"/>
          <a:ext cx="0" cy="0"/>
          <a:chOff x="0" y="0"/>
          <a:chExt cx="0" cy="0"/>
        </a:xfrm>
      </p:grpSpPr>
      <p:sp>
        <p:nvSpPr>
          <p:cNvPr id="26" name="Google Shape;26;p5"/>
          <p:cNvSpPr txBox="1"/>
          <p:nvPr>
            <p:ph type="title"/>
          </p:nvPr>
        </p:nvSpPr>
        <p:spPr>
          <a:xfrm>
            <a:off x="285750" y="0"/>
            <a:ext cx="6934200" cy="838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
          <p:cNvSpPr txBox="1"/>
          <p:nvPr>
            <p:ph idx="1" type="body"/>
          </p:nvPr>
        </p:nvSpPr>
        <p:spPr>
          <a:xfrm>
            <a:off x="304800" y="1066800"/>
            <a:ext cx="4191000" cy="53340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
          <p:cNvSpPr txBox="1"/>
          <p:nvPr>
            <p:ph idx="2" type="body"/>
          </p:nvPr>
        </p:nvSpPr>
        <p:spPr>
          <a:xfrm>
            <a:off x="4648200" y="1066800"/>
            <a:ext cx="4191000" cy="53340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9" name="Google Shape;29;p5"/>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6"/>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6" name="Google Shape;36;p7"/>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 name="Google Shape;37;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2" name="Google Shape;42;p8"/>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6" name="Google Shape;46;p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7" name="Google Shape;47;p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8" name="Google Shape;48;p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 name="Google Shape;49;p9"/>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0" name="Shape 50"/>
        <p:cNvGrpSpPr/>
        <p:nvPr/>
      </p:nvGrpSpPr>
      <p:grpSpPr>
        <a:xfrm>
          <a:off x="0" y="0"/>
          <a:ext cx="0" cy="0"/>
          <a:chOff x="0" y="0"/>
          <a:chExt cx="0" cy="0"/>
        </a:xfrm>
      </p:grpSpPr>
      <p:sp>
        <p:nvSpPr>
          <p:cNvPr id="51" name="Google Shape;51;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3" name="Google Shape;53;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4" name="Google Shape;54;p10"/>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1"/>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8" name="Google Shape;58;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9" name="Google Shape;59;p11"/>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0" name="Shape 60"/>
        <p:cNvGrpSpPr/>
        <p:nvPr/>
      </p:nvGrpSpPr>
      <p:grpSpPr>
        <a:xfrm>
          <a:off x="0" y="0"/>
          <a:ext cx="0" cy="0"/>
          <a:chOff x="0" y="0"/>
          <a:chExt cx="0" cy="0"/>
        </a:xfrm>
      </p:grpSpPr>
      <p:sp>
        <p:nvSpPr>
          <p:cNvPr id="61" name="Google Shape;61;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3" name="Google Shape;63;p12"/>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4" name="Shape 64"/>
        <p:cNvGrpSpPr/>
        <p:nvPr/>
      </p:nvGrpSpPr>
      <p:grpSpPr>
        <a:xfrm>
          <a:off x="0" y="0"/>
          <a:ext cx="0" cy="0"/>
          <a:chOff x="0" y="0"/>
          <a:chExt cx="0" cy="0"/>
        </a:xfrm>
      </p:grpSpPr>
      <p:sp>
        <p:nvSpPr>
          <p:cNvPr id="65" name="Google Shape;65;p1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7" name="Google Shape;67;p13"/>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maintenanceslide1.png" id="10" name="Google Shape;10;p1"/>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11" name="Google Shape;11;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r>
              <a:rPr lang="en-US"/>
              <a:t>/61</a:t>
            </a:r>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8.gif"/><Relationship Id="rId5"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6.png"/><Relationship Id="rId5" Type="http://schemas.openxmlformats.org/officeDocument/2006/relationships/image" Target="../media/image10.png"/><Relationship Id="rId6"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6.png"/><Relationship Id="rId7" Type="http://schemas.openxmlformats.org/officeDocument/2006/relationships/image" Target="../media/image5.png"/><Relationship Id="rId8"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gif"/><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27.png"/><Relationship Id="rId5" Type="http://schemas.openxmlformats.org/officeDocument/2006/relationships/image" Target="../media/image21.png"/><Relationship Id="rId6"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en.wikipedia.org/wiki/Image:Boyles_Law_animated.gif" TargetMode="External"/><Relationship Id="rId4" Type="http://schemas.openxmlformats.org/officeDocument/2006/relationships/image" Target="../media/image28.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en.wikipedia.org/wiki/Image:Charles_and_Gay-Lussac's_Law_animated.gif" TargetMode="External"/><Relationship Id="rId4" Type="http://schemas.openxmlformats.org/officeDocument/2006/relationships/image" Target="../media/image22.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jpg"/><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2.jpg"/><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9.jpg"/><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2.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36.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9.jpg"/><Relationship Id="rId4" Type="http://schemas.openxmlformats.org/officeDocument/2006/relationships/image" Target="../media/image43.jpg"/><Relationship Id="rId5" Type="http://schemas.openxmlformats.org/officeDocument/2006/relationships/image" Target="../media/image41.gif"/><Relationship Id="rId6" Type="http://schemas.openxmlformats.org/officeDocument/2006/relationships/image" Target="../media/image51.jpg"/><Relationship Id="rId7" Type="http://schemas.openxmlformats.org/officeDocument/2006/relationships/image" Target="../media/image45.jpg"/><Relationship Id="rId8" Type="http://schemas.openxmlformats.org/officeDocument/2006/relationships/image" Target="../media/image5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48.gif"/><Relationship Id="rId4" Type="http://schemas.openxmlformats.org/officeDocument/2006/relationships/image" Target="../media/image52.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4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6.jpg"/><Relationship Id="rId4" Type="http://schemas.openxmlformats.org/officeDocument/2006/relationships/image" Target="../media/image5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5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6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6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en.wikipedia.org/wiki/Pressure"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60.jpg"/><Relationship Id="rId4" Type="http://schemas.openxmlformats.org/officeDocument/2006/relationships/image" Target="../media/image5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61.jpg"/><Relationship Id="rId4" Type="http://schemas.openxmlformats.org/officeDocument/2006/relationships/image" Target="../media/image69.g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63.jpg"/><Relationship Id="rId4" Type="http://schemas.openxmlformats.org/officeDocument/2006/relationships/image" Target="../media/image68.jpg"/><Relationship Id="rId5" Type="http://schemas.openxmlformats.org/officeDocument/2006/relationships/image" Target="../media/image67.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6.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6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p:nvPr/>
        </p:nvSpPr>
        <p:spPr>
          <a:xfrm>
            <a:off x="3733800" y="304800"/>
            <a:ext cx="5181600" cy="1524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rgbClr val="000000"/>
                </a:solidFill>
                <a:latin typeface="Calibri"/>
                <a:ea typeface="Calibri"/>
                <a:cs typeface="Calibri"/>
                <a:sym typeface="Calibri"/>
              </a:rPr>
              <a:t>Manufacturing Fundamentals</a:t>
            </a:r>
            <a:endParaRPr b="1" i="0" sz="4000" u="none" cap="none" strike="noStrike">
              <a:solidFill>
                <a:srgbClr val="000000"/>
              </a:solidFill>
              <a:latin typeface="Calibri"/>
              <a:ea typeface="Calibri"/>
              <a:cs typeface="Calibri"/>
              <a:sym typeface="Calibri"/>
            </a:endParaRPr>
          </a:p>
        </p:txBody>
      </p:sp>
      <p:sp>
        <p:nvSpPr>
          <p:cNvPr id="74" name="Google Shape;74;p14"/>
          <p:cNvSpPr txBox="1"/>
          <p:nvPr>
            <p:ph idx="1" type="subTitle"/>
          </p:nvPr>
        </p:nvSpPr>
        <p:spPr>
          <a:xfrm>
            <a:off x="1371600" y="2706189"/>
            <a:ext cx="64008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200"/>
              <a:buNone/>
            </a:pPr>
            <a:r>
              <a:rPr b="1" lang="en-US">
                <a:solidFill>
                  <a:srgbClr val="000000"/>
                </a:solidFill>
              </a:rPr>
              <a:t>Section 4: Fluid Systems</a:t>
            </a:r>
            <a:endParaRPr>
              <a:solidFill>
                <a:srgbClr val="000000"/>
              </a:solidFill>
            </a:endParaRPr>
          </a:p>
        </p:txBody>
      </p:sp>
      <p:sp>
        <p:nvSpPr>
          <p:cNvPr id="75" name="Google Shape;75;p14"/>
          <p:cNvSpPr txBox="1"/>
          <p:nvPr>
            <p:ph type="ctrTitle"/>
          </p:nvPr>
        </p:nvSpPr>
        <p:spPr>
          <a:xfrm>
            <a:off x="228600" y="1876697"/>
            <a:ext cx="8382000" cy="6096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b="1" lang="en-US" sz="3600">
                <a:solidFill>
                  <a:srgbClr val="000000"/>
                </a:solidFill>
              </a:rPr>
              <a:t>Domain3: Maintenance Awareness</a:t>
            </a:r>
            <a:endParaRPr/>
          </a:p>
        </p:txBody>
      </p:sp>
      <p:pic>
        <p:nvPicPr>
          <p:cNvPr id="76" name="Google Shape;76;p14"/>
          <p:cNvPicPr preferRelativeResize="0"/>
          <p:nvPr/>
        </p:nvPicPr>
        <p:blipFill rotWithShape="1">
          <a:blip r:embed="rId3">
            <a:alphaModFix/>
          </a:blip>
          <a:srcRect b="0" l="0" r="0" t="0"/>
          <a:stretch/>
        </p:blipFill>
        <p:spPr>
          <a:xfrm>
            <a:off x="12700" y="610892"/>
            <a:ext cx="4180952" cy="711626"/>
          </a:xfrm>
          <a:prstGeom prst="rect">
            <a:avLst/>
          </a:prstGeom>
          <a:noFill/>
          <a:ln>
            <a:noFill/>
          </a:ln>
        </p:spPr>
      </p:pic>
      <p:pic>
        <p:nvPicPr>
          <p:cNvPr descr="http://pmsswilliams.weebly.com/uploads/1/9/1/6/19166311/906392306.gif" id="77" name="Google Shape;77;p14"/>
          <p:cNvPicPr preferRelativeResize="0"/>
          <p:nvPr/>
        </p:nvPicPr>
        <p:blipFill rotWithShape="1">
          <a:blip r:embed="rId4">
            <a:alphaModFix/>
          </a:blip>
          <a:srcRect b="0" l="0" r="0" t="0"/>
          <a:stretch/>
        </p:blipFill>
        <p:spPr>
          <a:xfrm>
            <a:off x="5682343" y="3722430"/>
            <a:ext cx="2381250" cy="1819276"/>
          </a:xfrm>
          <a:prstGeom prst="rect">
            <a:avLst/>
          </a:prstGeom>
          <a:noFill/>
          <a:ln>
            <a:noFill/>
          </a:ln>
        </p:spPr>
      </p:pic>
      <p:pic>
        <p:nvPicPr>
          <p:cNvPr descr="http://www.airoil.com/uploads/assets/product_images/lehigh_fluid_power-stainless_steel_cylinders.jpg" id="78" name="Google Shape;78;p14"/>
          <p:cNvPicPr preferRelativeResize="0"/>
          <p:nvPr/>
        </p:nvPicPr>
        <p:blipFill rotWithShape="1">
          <a:blip r:embed="rId5">
            <a:alphaModFix/>
          </a:blip>
          <a:srcRect b="0" l="0" r="0" t="0"/>
          <a:stretch/>
        </p:blipFill>
        <p:spPr>
          <a:xfrm>
            <a:off x="1149529" y="3637187"/>
            <a:ext cx="3645013" cy="19045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5"/>
          <p:cNvSpPr txBox="1"/>
          <p:nvPr>
            <p:ph idx="1" type="body"/>
          </p:nvPr>
        </p:nvSpPr>
        <p:spPr>
          <a:xfrm>
            <a:off x="241441" y="1587357"/>
            <a:ext cx="8614881" cy="3886200"/>
          </a:xfrm>
          <a:prstGeom prst="rect">
            <a:avLst/>
          </a:prstGeom>
          <a:noFill/>
          <a:ln>
            <a:noFill/>
          </a:ln>
        </p:spPr>
        <p:txBody>
          <a:bodyPr anchorCtr="0" anchor="t" bIns="45700" lIns="91425" spcFirstLastPara="1" rIns="91425" wrap="square" tIns="45700">
            <a:normAutofit/>
          </a:bodyPr>
          <a:lstStyle/>
          <a:p>
            <a:pPr indent="-350838" lvl="0" marL="350838" rtl="0" algn="l">
              <a:spcBef>
                <a:spcPts val="0"/>
              </a:spcBef>
              <a:spcAft>
                <a:spcPts val="0"/>
              </a:spcAft>
              <a:buClr>
                <a:srgbClr val="CC3300"/>
              </a:buClr>
              <a:buSzPts val="3200"/>
              <a:buChar char="•"/>
            </a:pPr>
            <a:r>
              <a:rPr b="1" lang="en-US">
                <a:solidFill>
                  <a:srgbClr val="CC3300"/>
                </a:solidFill>
              </a:rPr>
              <a:t>Contrast</a:t>
            </a:r>
            <a:r>
              <a:rPr b="1" lang="en-US"/>
              <a:t> </a:t>
            </a:r>
            <a:r>
              <a:rPr lang="en-US"/>
              <a:t>the two types of fluid power systems.  </a:t>
            </a:r>
            <a:endParaRPr>
              <a:solidFill>
                <a:srgbClr val="008000"/>
              </a:solidFill>
            </a:endParaRPr>
          </a:p>
          <a:p>
            <a:pPr indent="-350838" lvl="0" marL="350838" rtl="0" algn="l">
              <a:spcBef>
                <a:spcPts val="640"/>
              </a:spcBef>
              <a:spcAft>
                <a:spcPts val="0"/>
              </a:spcAft>
              <a:buClr>
                <a:schemeClr val="accent2"/>
              </a:buClr>
              <a:buSzPts val="3200"/>
              <a:buChar char="•"/>
            </a:pPr>
            <a:r>
              <a:rPr b="1" lang="en-US">
                <a:solidFill>
                  <a:schemeClr val="accent2"/>
                </a:solidFill>
              </a:rPr>
              <a:t>List</a:t>
            </a:r>
            <a:r>
              <a:rPr b="1" lang="en-US"/>
              <a:t> </a:t>
            </a:r>
            <a:r>
              <a:rPr lang="en-US"/>
              <a:t>the three fluid power laws.</a:t>
            </a:r>
            <a:endParaRPr/>
          </a:p>
          <a:p>
            <a:pPr indent="-350838" lvl="0" marL="350838" rtl="0" algn="l">
              <a:spcBef>
                <a:spcPts val="640"/>
              </a:spcBef>
              <a:spcAft>
                <a:spcPts val="0"/>
              </a:spcAft>
              <a:buClr>
                <a:srgbClr val="974806"/>
              </a:buClr>
              <a:buSzPts val="3200"/>
              <a:buChar char="•"/>
            </a:pPr>
            <a:r>
              <a:rPr b="1" lang="en-US">
                <a:solidFill>
                  <a:srgbClr val="974806"/>
                </a:solidFill>
              </a:rPr>
              <a:t>Describe</a:t>
            </a:r>
            <a:r>
              <a:rPr b="1" lang="en-US"/>
              <a:t> </a:t>
            </a:r>
            <a:r>
              <a:rPr lang="en-US"/>
              <a:t>different types of pumps </a:t>
            </a:r>
            <a:endParaRPr>
              <a:solidFill>
                <a:srgbClr val="008000"/>
              </a:solidFill>
            </a:endParaRPr>
          </a:p>
          <a:p>
            <a:pPr indent="-350838" lvl="0" marL="350838" rtl="0" algn="l">
              <a:spcBef>
                <a:spcPts val="640"/>
              </a:spcBef>
              <a:spcAft>
                <a:spcPts val="0"/>
              </a:spcAft>
              <a:buClr>
                <a:srgbClr val="006600"/>
              </a:buClr>
              <a:buSzPts val="3200"/>
              <a:buChar char="•"/>
            </a:pPr>
            <a:r>
              <a:rPr b="1" lang="en-US">
                <a:solidFill>
                  <a:srgbClr val="006600"/>
                </a:solidFill>
              </a:rPr>
              <a:t>Present </a:t>
            </a:r>
            <a:r>
              <a:rPr lang="en-US"/>
              <a:t>the factors that affect fluid power system efficiency.</a:t>
            </a:r>
            <a:endParaRPr/>
          </a:p>
        </p:txBody>
      </p:sp>
      <p:sp>
        <p:nvSpPr>
          <p:cNvPr id="85" name="Google Shape;85;p15"/>
          <p:cNvSpPr txBox="1"/>
          <p:nvPr/>
        </p:nvSpPr>
        <p:spPr>
          <a:xfrm>
            <a:off x="2281628" y="91392"/>
            <a:ext cx="427157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000" u="none" cap="none" strike="noStrike">
                <a:solidFill>
                  <a:schemeClr val="dk1"/>
                </a:solidFill>
                <a:latin typeface="Calibri"/>
                <a:ea typeface="Calibri"/>
                <a:cs typeface="Calibri"/>
                <a:sym typeface="Calibri"/>
              </a:rPr>
              <a:t>Learning Objectives</a:t>
            </a:r>
            <a:endParaRPr/>
          </a:p>
        </p:txBody>
      </p:sp>
      <p:sp>
        <p:nvSpPr>
          <p:cNvPr id="86" name="Google Shape;86;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6"/>
          <p:cNvSpPr txBox="1"/>
          <p:nvPr>
            <p:ph type="title"/>
          </p:nvPr>
        </p:nvSpPr>
        <p:spPr>
          <a:xfrm>
            <a:off x="381000" y="274638"/>
            <a:ext cx="8305800" cy="845245"/>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What is Fluid Power? </a:t>
            </a:r>
            <a:endParaRPr/>
          </a:p>
        </p:txBody>
      </p:sp>
      <p:sp>
        <p:nvSpPr>
          <p:cNvPr id="93" name="Google Shape;93;p16"/>
          <p:cNvSpPr txBox="1"/>
          <p:nvPr>
            <p:ph idx="1" type="body"/>
          </p:nvPr>
        </p:nvSpPr>
        <p:spPr>
          <a:xfrm>
            <a:off x="177120" y="1600200"/>
            <a:ext cx="8912831" cy="25908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800000"/>
              </a:buClr>
              <a:buSzPts val="3200"/>
              <a:buChar char="•"/>
            </a:pPr>
            <a:r>
              <a:rPr lang="en-US">
                <a:solidFill>
                  <a:srgbClr val="800000"/>
                </a:solidFill>
              </a:rPr>
              <a:t>Energy transmitted by pressurizing and controlling a contained fluid.</a:t>
            </a:r>
            <a:endParaRPr/>
          </a:p>
          <a:p>
            <a:pPr indent="-342900" lvl="0" marL="342900" rtl="0" algn="l">
              <a:lnSpc>
                <a:spcPct val="90000"/>
              </a:lnSpc>
              <a:spcBef>
                <a:spcPts val="640"/>
              </a:spcBef>
              <a:spcAft>
                <a:spcPts val="0"/>
              </a:spcAft>
              <a:buClr>
                <a:srgbClr val="800000"/>
              </a:buClr>
              <a:buSzPts val="3200"/>
              <a:buChar char="•"/>
            </a:pPr>
            <a:r>
              <a:rPr lang="en-US">
                <a:solidFill>
                  <a:srgbClr val="800000"/>
                </a:solidFill>
              </a:rPr>
              <a:t>Transports power from one location to another.</a:t>
            </a:r>
            <a:endParaRPr/>
          </a:p>
          <a:p>
            <a:pPr indent="-342900" lvl="0" marL="342900" rtl="0" algn="l">
              <a:lnSpc>
                <a:spcPct val="90000"/>
              </a:lnSpc>
              <a:spcBef>
                <a:spcPts val="320"/>
              </a:spcBef>
              <a:spcAft>
                <a:spcPts val="0"/>
              </a:spcAft>
              <a:buClr>
                <a:schemeClr val="dk1"/>
              </a:buClr>
              <a:buSzPts val="1600"/>
              <a:buFont typeface="Calibri"/>
              <a:buNone/>
            </a:pPr>
            <a:r>
              <a:t/>
            </a:r>
            <a:endParaRPr sz="1600">
              <a:solidFill>
                <a:srgbClr val="800000"/>
              </a:solidFill>
            </a:endParaRPr>
          </a:p>
        </p:txBody>
      </p:sp>
      <p:sp>
        <p:nvSpPr>
          <p:cNvPr id="94" name="Google Shape;94;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7"/>
          <p:cNvSpPr txBox="1"/>
          <p:nvPr>
            <p:ph type="title"/>
          </p:nvPr>
        </p:nvSpPr>
        <p:spPr>
          <a:xfrm>
            <a:off x="228600" y="6849"/>
            <a:ext cx="8686800" cy="78426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Types of Fluid Power Systems</a:t>
            </a:r>
            <a:endParaRPr/>
          </a:p>
        </p:txBody>
      </p:sp>
      <p:sp>
        <p:nvSpPr>
          <p:cNvPr id="101" name="Google Shape;101;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50838" lvl="0" marL="350838" rtl="0" algn="l">
              <a:spcBef>
                <a:spcPts val="0"/>
              </a:spcBef>
              <a:spcAft>
                <a:spcPts val="0"/>
              </a:spcAft>
              <a:buClr>
                <a:srgbClr val="FF0000"/>
              </a:buClr>
              <a:buSzPts val="4000"/>
              <a:buChar char="•"/>
            </a:pPr>
            <a:r>
              <a:rPr lang="en-US" sz="4000">
                <a:solidFill>
                  <a:srgbClr val="FF0000"/>
                </a:solidFill>
              </a:rPr>
              <a:t>Pneumatic Systems</a:t>
            </a:r>
            <a:endParaRPr/>
          </a:p>
          <a:p>
            <a:pPr indent="-350838" lvl="1" marL="808038" rtl="0" algn="l">
              <a:spcBef>
                <a:spcPts val="560"/>
              </a:spcBef>
              <a:spcAft>
                <a:spcPts val="0"/>
              </a:spcAft>
              <a:buClr>
                <a:srgbClr val="FF0000"/>
              </a:buClr>
              <a:buSzPts val="2800"/>
              <a:buChar char="–"/>
            </a:pPr>
            <a:r>
              <a:rPr lang="en-US">
                <a:solidFill>
                  <a:srgbClr val="FF0000"/>
                </a:solidFill>
              </a:rPr>
              <a:t>Air, CO</a:t>
            </a:r>
            <a:r>
              <a:rPr baseline="-25000" lang="en-US">
                <a:solidFill>
                  <a:srgbClr val="FF0000"/>
                </a:solidFill>
              </a:rPr>
              <a:t>2</a:t>
            </a:r>
            <a:r>
              <a:rPr lang="en-US">
                <a:solidFill>
                  <a:srgbClr val="FF0000"/>
                </a:solidFill>
              </a:rPr>
              <a:t> and other gases</a:t>
            </a:r>
            <a:endParaRPr/>
          </a:p>
          <a:p>
            <a:pPr indent="-350838" lvl="0" marL="350838" rtl="0" algn="l">
              <a:spcBef>
                <a:spcPts val="800"/>
              </a:spcBef>
              <a:spcAft>
                <a:spcPts val="0"/>
              </a:spcAft>
              <a:buClr>
                <a:srgbClr val="003399"/>
              </a:buClr>
              <a:buSzPts val="4000"/>
              <a:buChar char="•"/>
            </a:pPr>
            <a:r>
              <a:rPr lang="en-US" sz="4000">
                <a:solidFill>
                  <a:srgbClr val="003399"/>
                </a:solidFill>
              </a:rPr>
              <a:t>Hydraulic Systems</a:t>
            </a:r>
            <a:endParaRPr/>
          </a:p>
          <a:p>
            <a:pPr indent="-350838" lvl="1" marL="808038" rtl="0" algn="l">
              <a:spcBef>
                <a:spcPts val="560"/>
              </a:spcBef>
              <a:spcAft>
                <a:spcPts val="0"/>
              </a:spcAft>
              <a:buClr>
                <a:srgbClr val="003399"/>
              </a:buClr>
              <a:buSzPts val="2800"/>
              <a:buChar char="–"/>
            </a:pPr>
            <a:r>
              <a:rPr lang="en-US">
                <a:solidFill>
                  <a:srgbClr val="003399"/>
                </a:solidFill>
              </a:rPr>
              <a:t>Oil or hydraulic fluids (non-compressable)</a:t>
            </a:r>
            <a:endParaRPr/>
          </a:p>
          <a:p>
            <a:pPr indent="-406400" lvl="0" marL="609600" rtl="0" algn="l">
              <a:spcBef>
                <a:spcPts val="640"/>
              </a:spcBef>
              <a:spcAft>
                <a:spcPts val="0"/>
              </a:spcAft>
              <a:buClr>
                <a:schemeClr val="dk1"/>
              </a:buClr>
              <a:buSzPts val="3200"/>
              <a:buFont typeface="Calibri"/>
              <a:buNone/>
            </a:pPr>
            <a:r>
              <a:t/>
            </a:r>
            <a:endParaRPr>
              <a:solidFill>
                <a:srgbClr val="003399"/>
              </a:solidFill>
            </a:endParaRPr>
          </a:p>
          <a:p>
            <a:pPr indent="-406400" lvl="0" marL="609600" rtl="0" algn="l">
              <a:spcBef>
                <a:spcPts val="640"/>
              </a:spcBef>
              <a:spcAft>
                <a:spcPts val="0"/>
              </a:spcAft>
              <a:buClr>
                <a:schemeClr val="dk1"/>
              </a:buClr>
              <a:buSzPts val="3200"/>
              <a:buFont typeface="Calibri"/>
              <a:buNone/>
            </a:pPr>
            <a:r>
              <a:t/>
            </a:r>
            <a:endParaRPr>
              <a:solidFill>
                <a:srgbClr val="003399"/>
              </a:solidFill>
            </a:endParaRPr>
          </a:p>
          <a:p>
            <a:pPr indent="-406400" lvl="0" marL="609600" rtl="0" algn="l">
              <a:spcBef>
                <a:spcPts val="640"/>
              </a:spcBef>
              <a:spcAft>
                <a:spcPts val="0"/>
              </a:spcAft>
              <a:buClr>
                <a:schemeClr val="dk1"/>
              </a:buClr>
              <a:buSzPts val="3200"/>
              <a:buNone/>
            </a:pPr>
            <a:r>
              <a:t/>
            </a:r>
            <a:endParaRPr/>
          </a:p>
        </p:txBody>
      </p:sp>
      <p:sp>
        <p:nvSpPr>
          <p:cNvPr id="102" name="Google Shape;10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descr="7-06new" id="107" name="Google Shape;107;p18"/>
          <p:cNvPicPr preferRelativeResize="0"/>
          <p:nvPr/>
        </p:nvPicPr>
        <p:blipFill rotWithShape="1">
          <a:blip r:embed="rId3">
            <a:alphaModFix/>
          </a:blip>
          <a:srcRect b="16647" l="0" r="0" t="0"/>
          <a:stretch/>
        </p:blipFill>
        <p:spPr>
          <a:xfrm>
            <a:off x="3278676" y="237436"/>
            <a:ext cx="5440523" cy="2660487"/>
          </a:xfrm>
          <a:prstGeom prst="rect">
            <a:avLst/>
          </a:prstGeom>
          <a:noFill/>
          <a:ln>
            <a:noFill/>
          </a:ln>
        </p:spPr>
      </p:pic>
      <p:sp>
        <p:nvSpPr>
          <p:cNvPr id="108" name="Google Shape;108;p18"/>
          <p:cNvSpPr/>
          <p:nvPr/>
        </p:nvSpPr>
        <p:spPr>
          <a:xfrm>
            <a:off x="2438400" y="3200400"/>
            <a:ext cx="5943600" cy="1143000"/>
          </a:xfrm>
          <a:prstGeom prst="rect">
            <a:avLst/>
          </a:prstGeom>
          <a:solidFill>
            <a:schemeClr val="lt1"/>
          </a:solidFill>
          <a:ln cap="sq"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2400">
              <a:solidFill>
                <a:schemeClr val="dk1"/>
              </a:solidFill>
              <a:latin typeface="Arial Narrow"/>
              <a:ea typeface="Arial Narrow"/>
              <a:cs typeface="Arial Narrow"/>
              <a:sym typeface="Arial Narrow"/>
            </a:endParaRPr>
          </a:p>
        </p:txBody>
      </p:sp>
      <p:sp>
        <p:nvSpPr>
          <p:cNvPr id="109" name="Google Shape;109;p18"/>
          <p:cNvSpPr txBox="1"/>
          <p:nvPr>
            <p:ph idx="1" type="body"/>
          </p:nvPr>
        </p:nvSpPr>
        <p:spPr>
          <a:xfrm>
            <a:off x="944004" y="2003862"/>
            <a:ext cx="7866336" cy="412981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000"/>
              <a:buNone/>
            </a:pPr>
            <a:r>
              <a:rPr lang="en-US" sz="2000"/>
              <a:t>Seals</a:t>
            </a:r>
            <a:endParaRPr/>
          </a:p>
          <a:p>
            <a:pPr indent="-285750" lvl="1" marL="742950" rtl="0" algn="l">
              <a:spcBef>
                <a:spcPts val="400"/>
              </a:spcBef>
              <a:spcAft>
                <a:spcPts val="0"/>
              </a:spcAft>
              <a:buClr>
                <a:schemeClr val="dk1"/>
              </a:buClr>
              <a:buSzPts val="2000"/>
              <a:buChar char="–"/>
            </a:pPr>
            <a:r>
              <a:rPr lang="en-US" sz="2000"/>
              <a:t>Piston seal</a:t>
            </a:r>
            <a:endParaRPr/>
          </a:p>
          <a:p>
            <a:pPr indent="-228600" lvl="2" marL="1143000" rtl="0" algn="l">
              <a:spcBef>
                <a:spcPts val="360"/>
              </a:spcBef>
              <a:spcAft>
                <a:spcPts val="0"/>
              </a:spcAft>
              <a:buClr>
                <a:schemeClr val="dk1"/>
              </a:buClr>
              <a:buSzPts val="1800"/>
              <a:buChar char="•"/>
            </a:pPr>
            <a:r>
              <a:rPr lang="en-US" sz="1800"/>
              <a:t>Cast iron piston rings</a:t>
            </a:r>
            <a:endParaRPr/>
          </a:p>
          <a:p>
            <a:pPr indent="-228600" lvl="2" marL="1143000" rtl="0" algn="l">
              <a:spcBef>
                <a:spcPts val="360"/>
              </a:spcBef>
              <a:spcAft>
                <a:spcPts val="0"/>
              </a:spcAft>
              <a:buClr>
                <a:schemeClr val="dk1"/>
              </a:buClr>
              <a:buSzPts val="1800"/>
              <a:buChar char="•"/>
            </a:pPr>
            <a:r>
              <a:rPr lang="en-US" sz="1800"/>
              <a:t>Prevents fluid from internally bypassing the piston </a:t>
            </a:r>
            <a:endParaRPr/>
          </a:p>
          <a:p>
            <a:pPr indent="-228600" lvl="2" marL="1143000" rtl="0" algn="l">
              <a:spcBef>
                <a:spcPts val="360"/>
              </a:spcBef>
              <a:spcAft>
                <a:spcPts val="0"/>
              </a:spcAft>
              <a:buClr>
                <a:schemeClr val="dk1"/>
              </a:buClr>
              <a:buSzPts val="1800"/>
              <a:buChar char="•"/>
            </a:pPr>
            <a:r>
              <a:rPr lang="en-US" sz="1800"/>
              <a:t>Permits slow drifting with the control valve closed</a:t>
            </a:r>
            <a:endParaRPr/>
          </a:p>
          <a:p>
            <a:pPr indent="-285750" lvl="1" marL="742950" rtl="0" algn="l">
              <a:spcBef>
                <a:spcPts val="400"/>
              </a:spcBef>
              <a:spcAft>
                <a:spcPts val="0"/>
              </a:spcAft>
              <a:buClr>
                <a:schemeClr val="dk1"/>
              </a:buClr>
              <a:buSzPts val="2000"/>
              <a:buChar char="–"/>
            </a:pPr>
            <a:r>
              <a:rPr lang="en-US" sz="2000"/>
              <a:t>Rod seal</a:t>
            </a:r>
            <a:endParaRPr/>
          </a:p>
          <a:p>
            <a:pPr indent="-228600" lvl="2" marL="1143000" rtl="0" algn="l">
              <a:spcBef>
                <a:spcPts val="360"/>
              </a:spcBef>
              <a:spcAft>
                <a:spcPts val="0"/>
              </a:spcAft>
              <a:buClr>
                <a:schemeClr val="dk1"/>
              </a:buClr>
              <a:buSzPts val="1800"/>
              <a:buChar char="•"/>
            </a:pPr>
            <a:r>
              <a:rPr lang="en-US" sz="1800"/>
              <a:t>Rubber-like materials</a:t>
            </a:r>
            <a:endParaRPr/>
          </a:p>
          <a:p>
            <a:pPr indent="-228600" lvl="2" marL="1143000" rtl="0" algn="l">
              <a:spcBef>
                <a:spcPts val="360"/>
              </a:spcBef>
              <a:spcAft>
                <a:spcPts val="0"/>
              </a:spcAft>
              <a:buClr>
                <a:schemeClr val="dk1"/>
              </a:buClr>
              <a:buSzPts val="1800"/>
              <a:buChar char="•"/>
            </a:pPr>
            <a:r>
              <a:rPr lang="en-US" sz="1800"/>
              <a:t>Sealing of moving surfaces</a:t>
            </a:r>
            <a:endParaRPr/>
          </a:p>
          <a:p>
            <a:pPr indent="-228600" lvl="3" marL="1600200" rtl="0" algn="l">
              <a:spcBef>
                <a:spcPts val="360"/>
              </a:spcBef>
              <a:spcAft>
                <a:spcPts val="0"/>
              </a:spcAft>
              <a:buClr>
                <a:schemeClr val="dk1"/>
              </a:buClr>
              <a:buSzPts val="1800"/>
              <a:buChar char="–"/>
            </a:pPr>
            <a:r>
              <a:rPr lang="en-US" sz="1800"/>
              <a:t>Prevents external fluid leakage along the rod</a:t>
            </a:r>
            <a:endParaRPr/>
          </a:p>
          <a:p>
            <a:pPr indent="-285750" lvl="1" marL="742950" rtl="0" algn="l">
              <a:spcBef>
                <a:spcPts val="400"/>
              </a:spcBef>
              <a:spcAft>
                <a:spcPts val="0"/>
              </a:spcAft>
              <a:buClr>
                <a:schemeClr val="dk1"/>
              </a:buClr>
              <a:buSzPts val="2000"/>
              <a:buChar char="–"/>
            </a:pPr>
            <a:r>
              <a:rPr lang="en-US" sz="2000"/>
              <a:t>Rod wiper or scraper</a:t>
            </a:r>
            <a:endParaRPr/>
          </a:p>
          <a:p>
            <a:pPr indent="-228600" lvl="2" marL="1143000" rtl="0" algn="l">
              <a:spcBef>
                <a:spcPts val="360"/>
              </a:spcBef>
              <a:spcAft>
                <a:spcPts val="0"/>
              </a:spcAft>
              <a:buClr>
                <a:schemeClr val="dk1"/>
              </a:buClr>
              <a:buSzPts val="1800"/>
              <a:buChar char="•"/>
            </a:pPr>
            <a:r>
              <a:rPr lang="en-US" sz="1800"/>
              <a:t>Keeps foreign material from entering the cylinder and system</a:t>
            </a:r>
            <a:endParaRPr/>
          </a:p>
          <a:p>
            <a:pPr indent="-228600" lvl="2" marL="1143000" rtl="0" algn="l">
              <a:spcBef>
                <a:spcPts val="360"/>
              </a:spcBef>
              <a:spcAft>
                <a:spcPts val="0"/>
              </a:spcAft>
              <a:buClr>
                <a:schemeClr val="dk1"/>
              </a:buClr>
              <a:buSzPts val="1800"/>
              <a:buChar char="•"/>
            </a:pPr>
            <a:r>
              <a:rPr lang="en-US" sz="1800"/>
              <a:t>Maintenance is very important</a:t>
            </a:r>
            <a:endParaRPr/>
          </a:p>
        </p:txBody>
      </p:sp>
      <p:sp>
        <p:nvSpPr>
          <p:cNvPr id="110" name="Google Shape;110;p18"/>
          <p:cNvSpPr/>
          <p:nvPr/>
        </p:nvSpPr>
        <p:spPr>
          <a:xfrm>
            <a:off x="-1" y="120181"/>
            <a:ext cx="3187535" cy="685800"/>
          </a:xfrm>
          <a:prstGeom prst="rect">
            <a:avLst/>
          </a:prstGeom>
          <a:noFill/>
          <a:ln>
            <a:noFill/>
          </a:ln>
        </p:spPr>
        <p:txBody>
          <a:bodyPr anchorCtr="0" anchor="t" bIns="46025" lIns="92075" spcFirstLastPara="1" rIns="92075" wrap="square" tIns="46025">
            <a:noAutofit/>
          </a:bodyPr>
          <a:lstStyle/>
          <a:p>
            <a:pPr indent="0" lvl="0" marL="0" marR="0" rtl="0" algn="ctr">
              <a:lnSpc>
                <a:spcPct val="100000"/>
              </a:lnSpc>
              <a:spcBef>
                <a:spcPts val="0"/>
              </a:spcBef>
              <a:spcAft>
                <a:spcPts val="0"/>
              </a:spcAft>
              <a:buNone/>
            </a:pPr>
            <a:r>
              <a:rPr b="0" lang="en-US" sz="4000">
                <a:solidFill>
                  <a:schemeClr val="dk1"/>
                </a:solidFill>
                <a:latin typeface="Calibri"/>
                <a:ea typeface="Calibri"/>
                <a:cs typeface="Calibri"/>
                <a:sym typeface="Calibri"/>
              </a:rPr>
              <a:t>Cylinders</a:t>
            </a:r>
            <a:endParaRPr b="0" sz="4000">
              <a:solidFill>
                <a:schemeClr val="dk1"/>
              </a:solidFill>
              <a:latin typeface="Calibri"/>
              <a:ea typeface="Calibri"/>
              <a:cs typeface="Calibri"/>
              <a:sym typeface="Calibri"/>
            </a:endParaRPr>
          </a:p>
        </p:txBody>
      </p:sp>
      <p:sp>
        <p:nvSpPr>
          <p:cNvPr id="111" name="Google Shape;111;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19"/>
          <p:cNvPicPr preferRelativeResize="0"/>
          <p:nvPr/>
        </p:nvPicPr>
        <p:blipFill rotWithShape="1">
          <a:blip r:embed="rId3">
            <a:alphaModFix/>
          </a:blip>
          <a:srcRect b="0" l="0" r="0" t="0"/>
          <a:stretch/>
        </p:blipFill>
        <p:spPr>
          <a:xfrm>
            <a:off x="2489200" y="5487988"/>
            <a:ext cx="3276600" cy="200025"/>
          </a:xfrm>
          <a:prstGeom prst="rect">
            <a:avLst/>
          </a:prstGeom>
          <a:noFill/>
          <a:ln>
            <a:noFill/>
          </a:ln>
        </p:spPr>
      </p:pic>
      <p:sp>
        <p:nvSpPr>
          <p:cNvPr id="118" name="Google Shape;118;p19"/>
          <p:cNvSpPr txBox="1"/>
          <p:nvPr>
            <p:ph type="title"/>
          </p:nvPr>
        </p:nvSpPr>
        <p:spPr>
          <a:xfrm>
            <a:off x="685800" y="48726"/>
            <a:ext cx="7924800" cy="789475"/>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Basic Pneumatic System</a:t>
            </a:r>
            <a:endParaRPr/>
          </a:p>
        </p:txBody>
      </p:sp>
      <p:pic>
        <p:nvPicPr>
          <p:cNvPr id="119" name="Google Shape;119;p19"/>
          <p:cNvPicPr preferRelativeResize="0"/>
          <p:nvPr/>
        </p:nvPicPr>
        <p:blipFill rotWithShape="1">
          <a:blip r:embed="rId4">
            <a:alphaModFix/>
          </a:blip>
          <a:srcRect b="0" l="0" r="0" t="0"/>
          <a:stretch/>
        </p:blipFill>
        <p:spPr>
          <a:xfrm>
            <a:off x="3048000" y="1247775"/>
            <a:ext cx="4343400" cy="4543425"/>
          </a:xfrm>
          <a:prstGeom prst="rect">
            <a:avLst/>
          </a:prstGeom>
          <a:noFill/>
          <a:ln>
            <a:noFill/>
          </a:ln>
        </p:spPr>
      </p:pic>
      <p:pic>
        <p:nvPicPr>
          <p:cNvPr id="120" name="Google Shape;120;p19"/>
          <p:cNvPicPr preferRelativeResize="0"/>
          <p:nvPr/>
        </p:nvPicPr>
        <p:blipFill rotWithShape="1">
          <a:blip r:embed="rId5">
            <a:alphaModFix/>
          </a:blip>
          <a:srcRect b="0" l="0" r="0" t="0"/>
          <a:stretch/>
        </p:blipFill>
        <p:spPr>
          <a:xfrm>
            <a:off x="3886200" y="4484688"/>
            <a:ext cx="361950" cy="152400"/>
          </a:xfrm>
          <a:prstGeom prst="rect">
            <a:avLst/>
          </a:prstGeom>
          <a:noFill/>
          <a:ln>
            <a:noFill/>
          </a:ln>
        </p:spPr>
      </p:pic>
      <p:pic>
        <p:nvPicPr>
          <p:cNvPr id="121" name="Google Shape;121;p19"/>
          <p:cNvPicPr preferRelativeResize="0"/>
          <p:nvPr/>
        </p:nvPicPr>
        <p:blipFill rotWithShape="1">
          <a:blip r:embed="rId6">
            <a:alphaModFix/>
          </a:blip>
          <a:srcRect b="0" l="0" r="0" t="0"/>
          <a:stretch/>
        </p:blipFill>
        <p:spPr>
          <a:xfrm>
            <a:off x="4048125" y="4456113"/>
            <a:ext cx="400050" cy="200025"/>
          </a:xfrm>
          <a:prstGeom prst="rect">
            <a:avLst/>
          </a:prstGeom>
          <a:noFill/>
          <a:ln>
            <a:noFill/>
          </a:ln>
        </p:spPr>
      </p:pic>
      <p:cxnSp>
        <p:nvCxnSpPr>
          <p:cNvPr id="122" name="Google Shape;122;p19"/>
          <p:cNvCxnSpPr/>
          <p:nvPr/>
        </p:nvCxnSpPr>
        <p:spPr>
          <a:xfrm>
            <a:off x="4651375" y="3663950"/>
            <a:ext cx="0" cy="609600"/>
          </a:xfrm>
          <a:prstGeom prst="straightConnector1">
            <a:avLst/>
          </a:prstGeom>
          <a:noFill/>
          <a:ln cap="flat" cmpd="sng" w="28575">
            <a:solidFill>
              <a:srgbClr val="0000CC"/>
            </a:solidFill>
            <a:prstDash val="solid"/>
            <a:round/>
            <a:headEnd len="med" w="med" type="none"/>
            <a:tailEnd len="med" w="med" type="none"/>
          </a:ln>
        </p:spPr>
      </p:cxnSp>
      <p:cxnSp>
        <p:nvCxnSpPr>
          <p:cNvPr id="123" name="Google Shape;123;p19"/>
          <p:cNvCxnSpPr/>
          <p:nvPr/>
        </p:nvCxnSpPr>
        <p:spPr>
          <a:xfrm>
            <a:off x="4648200" y="4267200"/>
            <a:ext cx="152400" cy="457200"/>
          </a:xfrm>
          <a:prstGeom prst="straightConnector1">
            <a:avLst/>
          </a:prstGeom>
          <a:noFill/>
          <a:ln cap="flat" cmpd="sng" w="28575">
            <a:solidFill>
              <a:srgbClr val="0000CC"/>
            </a:solidFill>
            <a:prstDash val="solid"/>
            <a:round/>
            <a:headEnd len="med" w="med" type="none"/>
            <a:tailEnd len="med" w="med" type="none"/>
          </a:ln>
        </p:spPr>
      </p:cxnSp>
      <p:cxnSp>
        <p:nvCxnSpPr>
          <p:cNvPr id="124" name="Google Shape;124;p19"/>
          <p:cNvCxnSpPr/>
          <p:nvPr/>
        </p:nvCxnSpPr>
        <p:spPr>
          <a:xfrm>
            <a:off x="4800600" y="4721225"/>
            <a:ext cx="0" cy="460375"/>
          </a:xfrm>
          <a:prstGeom prst="straightConnector1">
            <a:avLst/>
          </a:prstGeom>
          <a:noFill/>
          <a:ln cap="flat" cmpd="sng" w="28575">
            <a:solidFill>
              <a:srgbClr val="0000CC"/>
            </a:solidFill>
            <a:prstDash val="solid"/>
            <a:round/>
            <a:headEnd len="med" w="med" type="none"/>
            <a:tailEnd len="med" w="med" type="none"/>
          </a:ln>
        </p:spPr>
      </p:cxnSp>
      <p:cxnSp>
        <p:nvCxnSpPr>
          <p:cNvPr id="125" name="Google Shape;125;p19"/>
          <p:cNvCxnSpPr/>
          <p:nvPr/>
        </p:nvCxnSpPr>
        <p:spPr>
          <a:xfrm rot="10800000">
            <a:off x="4121150" y="4406900"/>
            <a:ext cx="0" cy="742950"/>
          </a:xfrm>
          <a:prstGeom prst="straightConnector1">
            <a:avLst/>
          </a:prstGeom>
          <a:noFill/>
          <a:ln cap="flat" cmpd="sng" w="28575">
            <a:solidFill>
              <a:srgbClr val="FF0000"/>
            </a:solidFill>
            <a:prstDash val="solid"/>
            <a:round/>
            <a:headEnd len="med" w="med" type="none"/>
            <a:tailEnd len="med" w="med" type="none"/>
          </a:ln>
        </p:spPr>
      </p:cxnSp>
      <p:cxnSp>
        <p:nvCxnSpPr>
          <p:cNvPr id="126" name="Google Shape;126;p19"/>
          <p:cNvCxnSpPr/>
          <p:nvPr/>
        </p:nvCxnSpPr>
        <p:spPr>
          <a:xfrm>
            <a:off x="4114800" y="4419600"/>
            <a:ext cx="1295400" cy="0"/>
          </a:xfrm>
          <a:prstGeom prst="straightConnector1">
            <a:avLst/>
          </a:prstGeom>
          <a:noFill/>
          <a:ln cap="flat" cmpd="sng" w="28575">
            <a:solidFill>
              <a:srgbClr val="FF0000"/>
            </a:solidFill>
            <a:prstDash val="solid"/>
            <a:round/>
            <a:headEnd len="med" w="med" type="none"/>
            <a:tailEnd len="med" w="med" type="triangle"/>
          </a:ln>
        </p:spPr>
      </p:cxnSp>
      <p:cxnSp>
        <p:nvCxnSpPr>
          <p:cNvPr id="127" name="Google Shape;127;p19"/>
          <p:cNvCxnSpPr/>
          <p:nvPr/>
        </p:nvCxnSpPr>
        <p:spPr>
          <a:xfrm>
            <a:off x="4419600" y="3657600"/>
            <a:ext cx="0" cy="609600"/>
          </a:xfrm>
          <a:prstGeom prst="straightConnector1">
            <a:avLst/>
          </a:prstGeom>
          <a:noFill/>
          <a:ln cap="flat" cmpd="sng" w="28575">
            <a:solidFill>
              <a:srgbClr val="0000CC"/>
            </a:solidFill>
            <a:prstDash val="solid"/>
            <a:round/>
            <a:headEnd len="med" w="med" type="none"/>
            <a:tailEnd len="med" w="med" type="none"/>
          </a:ln>
        </p:spPr>
      </p:cxnSp>
      <p:cxnSp>
        <p:nvCxnSpPr>
          <p:cNvPr id="128" name="Google Shape;128;p19"/>
          <p:cNvCxnSpPr/>
          <p:nvPr/>
        </p:nvCxnSpPr>
        <p:spPr>
          <a:xfrm flipH="1">
            <a:off x="4114800" y="4257675"/>
            <a:ext cx="307975" cy="466725"/>
          </a:xfrm>
          <a:prstGeom prst="straightConnector1">
            <a:avLst/>
          </a:prstGeom>
          <a:noFill/>
          <a:ln cap="flat" cmpd="sng" w="28575">
            <a:solidFill>
              <a:srgbClr val="0000CC"/>
            </a:solidFill>
            <a:prstDash val="solid"/>
            <a:round/>
            <a:headEnd len="med" w="med" type="none"/>
            <a:tailEnd len="med" w="med" type="none"/>
          </a:ln>
        </p:spPr>
      </p:cxnSp>
      <p:cxnSp>
        <p:nvCxnSpPr>
          <p:cNvPr id="129" name="Google Shape;129;p19"/>
          <p:cNvCxnSpPr/>
          <p:nvPr/>
        </p:nvCxnSpPr>
        <p:spPr>
          <a:xfrm>
            <a:off x="4114800" y="4718050"/>
            <a:ext cx="0" cy="457200"/>
          </a:xfrm>
          <a:prstGeom prst="straightConnector1">
            <a:avLst/>
          </a:prstGeom>
          <a:noFill/>
          <a:ln cap="flat" cmpd="sng" w="28575">
            <a:solidFill>
              <a:srgbClr val="0000CC"/>
            </a:solidFill>
            <a:prstDash val="solid"/>
            <a:round/>
            <a:headEnd len="med" w="med" type="none"/>
            <a:tailEnd len="med" w="med" type="none"/>
          </a:ln>
        </p:spPr>
      </p:cxnSp>
      <p:cxnSp>
        <p:nvCxnSpPr>
          <p:cNvPr id="130" name="Google Shape;130;p19"/>
          <p:cNvCxnSpPr/>
          <p:nvPr/>
        </p:nvCxnSpPr>
        <p:spPr>
          <a:xfrm rot="10800000">
            <a:off x="4727575" y="4629150"/>
            <a:ext cx="0" cy="533400"/>
          </a:xfrm>
          <a:prstGeom prst="straightConnector1">
            <a:avLst/>
          </a:prstGeom>
          <a:noFill/>
          <a:ln cap="flat" cmpd="sng" w="28575">
            <a:solidFill>
              <a:srgbClr val="FF0000"/>
            </a:solidFill>
            <a:prstDash val="solid"/>
            <a:round/>
            <a:headEnd len="med" w="med" type="none"/>
            <a:tailEnd len="med" w="med" type="none"/>
          </a:ln>
        </p:spPr>
      </p:cxnSp>
      <p:cxnSp>
        <p:nvCxnSpPr>
          <p:cNvPr id="131" name="Google Shape;131;p19"/>
          <p:cNvCxnSpPr/>
          <p:nvPr/>
        </p:nvCxnSpPr>
        <p:spPr>
          <a:xfrm>
            <a:off x="4714875" y="4616450"/>
            <a:ext cx="685800" cy="0"/>
          </a:xfrm>
          <a:prstGeom prst="straightConnector1">
            <a:avLst/>
          </a:prstGeom>
          <a:noFill/>
          <a:ln cap="flat" cmpd="sng" w="28575">
            <a:solidFill>
              <a:srgbClr val="FF0000"/>
            </a:solidFill>
            <a:prstDash val="solid"/>
            <a:round/>
            <a:headEnd len="med" w="med" type="none"/>
            <a:tailEnd len="med" w="med" type="triangle"/>
          </a:ln>
        </p:spPr>
      </p:cxnSp>
      <p:cxnSp>
        <p:nvCxnSpPr>
          <p:cNvPr id="132" name="Google Shape;132;p19"/>
          <p:cNvCxnSpPr/>
          <p:nvPr/>
        </p:nvCxnSpPr>
        <p:spPr>
          <a:xfrm>
            <a:off x="4787900" y="5165725"/>
            <a:ext cx="1219200" cy="0"/>
          </a:xfrm>
          <a:prstGeom prst="straightConnector1">
            <a:avLst/>
          </a:prstGeom>
          <a:noFill/>
          <a:ln cap="flat" cmpd="sng" w="28575">
            <a:solidFill>
              <a:srgbClr val="0000CC"/>
            </a:solidFill>
            <a:prstDash val="solid"/>
            <a:round/>
            <a:headEnd len="med" w="med" type="none"/>
            <a:tailEnd len="med" w="med" type="none"/>
          </a:ln>
        </p:spPr>
      </p:cxnSp>
      <p:cxnSp>
        <p:nvCxnSpPr>
          <p:cNvPr id="133" name="Google Shape;133;p19"/>
          <p:cNvCxnSpPr/>
          <p:nvPr/>
        </p:nvCxnSpPr>
        <p:spPr>
          <a:xfrm>
            <a:off x="5997575" y="5151438"/>
            <a:ext cx="0" cy="411162"/>
          </a:xfrm>
          <a:prstGeom prst="straightConnector1">
            <a:avLst/>
          </a:prstGeom>
          <a:noFill/>
          <a:ln cap="flat" cmpd="sng" w="28575">
            <a:solidFill>
              <a:srgbClr val="0000CC"/>
            </a:solidFill>
            <a:prstDash val="solid"/>
            <a:round/>
            <a:headEnd len="med" w="med" type="none"/>
            <a:tailEnd len="med" w="med" type="none"/>
          </a:ln>
        </p:spPr>
      </p:cxnSp>
      <p:cxnSp>
        <p:nvCxnSpPr>
          <p:cNvPr id="134" name="Google Shape;134;p19"/>
          <p:cNvCxnSpPr/>
          <p:nvPr/>
        </p:nvCxnSpPr>
        <p:spPr>
          <a:xfrm rot="10800000">
            <a:off x="4946650" y="5575300"/>
            <a:ext cx="1066800" cy="0"/>
          </a:xfrm>
          <a:prstGeom prst="straightConnector1">
            <a:avLst/>
          </a:prstGeom>
          <a:noFill/>
          <a:ln cap="flat" cmpd="sng" w="28575">
            <a:solidFill>
              <a:srgbClr val="0000CC"/>
            </a:solidFill>
            <a:prstDash val="solid"/>
            <a:round/>
            <a:headEnd len="med" w="med" type="none"/>
            <a:tailEnd len="med" w="med" type="triangle"/>
          </a:ln>
        </p:spPr>
      </p:cxnSp>
      <p:cxnSp>
        <p:nvCxnSpPr>
          <p:cNvPr id="135" name="Google Shape;135;p19"/>
          <p:cNvCxnSpPr/>
          <p:nvPr/>
        </p:nvCxnSpPr>
        <p:spPr>
          <a:xfrm rot="10800000">
            <a:off x="3352800" y="5588000"/>
            <a:ext cx="762000" cy="0"/>
          </a:xfrm>
          <a:prstGeom prst="straightConnector1">
            <a:avLst/>
          </a:prstGeom>
          <a:noFill/>
          <a:ln cap="flat" cmpd="sng" w="28575">
            <a:solidFill>
              <a:srgbClr val="FF0000"/>
            </a:solidFill>
            <a:prstDash val="solid"/>
            <a:round/>
            <a:headEnd len="med" w="med" type="none"/>
            <a:tailEnd len="med" w="med" type="none"/>
          </a:ln>
        </p:spPr>
      </p:cxnSp>
      <p:cxnSp>
        <p:nvCxnSpPr>
          <p:cNvPr id="136" name="Google Shape;136;p19"/>
          <p:cNvCxnSpPr/>
          <p:nvPr/>
        </p:nvCxnSpPr>
        <p:spPr>
          <a:xfrm rot="10800000">
            <a:off x="3352800" y="5140325"/>
            <a:ext cx="0" cy="457200"/>
          </a:xfrm>
          <a:prstGeom prst="straightConnector1">
            <a:avLst/>
          </a:prstGeom>
          <a:noFill/>
          <a:ln cap="flat" cmpd="sng" w="28575">
            <a:solidFill>
              <a:srgbClr val="FF0000"/>
            </a:solidFill>
            <a:prstDash val="solid"/>
            <a:round/>
            <a:headEnd len="med" w="med" type="none"/>
            <a:tailEnd len="med" w="med" type="none"/>
          </a:ln>
        </p:spPr>
      </p:cxnSp>
      <p:cxnSp>
        <p:nvCxnSpPr>
          <p:cNvPr id="137" name="Google Shape;137;p19"/>
          <p:cNvCxnSpPr/>
          <p:nvPr/>
        </p:nvCxnSpPr>
        <p:spPr>
          <a:xfrm>
            <a:off x="3359150" y="5153025"/>
            <a:ext cx="776288" cy="0"/>
          </a:xfrm>
          <a:prstGeom prst="straightConnector1">
            <a:avLst/>
          </a:prstGeom>
          <a:noFill/>
          <a:ln cap="flat" cmpd="sng" w="28575">
            <a:solidFill>
              <a:srgbClr val="FF0000"/>
            </a:solidFill>
            <a:prstDash val="solid"/>
            <a:round/>
            <a:headEnd len="med" w="med" type="none"/>
            <a:tailEnd len="med" w="med" type="none"/>
          </a:ln>
        </p:spPr>
      </p:cxnSp>
      <p:cxnSp>
        <p:nvCxnSpPr>
          <p:cNvPr id="138" name="Google Shape;138;p19"/>
          <p:cNvCxnSpPr/>
          <p:nvPr/>
        </p:nvCxnSpPr>
        <p:spPr>
          <a:xfrm rot="10800000">
            <a:off x="3365500" y="5162550"/>
            <a:ext cx="762000" cy="0"/>
          </a:xfrm>
          <a:prstGeom prst="straightConnector1">
            <a:avLst/>
          </a:prstGeom>
          <a:noFill/>
          <a:ln cap="flat" cmpd="sng" w="28575">
            <a:solidFill>
              <a:srgbClr val="0000CC"/>
            </a:solidFill>
            <a:prstDash val="solid"/>
            <a:round/>
            <a:headEnd len="med" w="med" type="none"/>
            <a:tailEnd len="med" w="med" type="none"/>
          </a:ln>
        </p:spPr>
      </p:cxnSp>
      <p:cxnSp>
        <p:nvCxnSpPr>
          <p:cNvPr id="139" name="Google Shape;139;p19"/>
          <p:cNvCxnSpPr/>
          <p:nvPr/>
        </p:nvCxnSpPr>
        <p:spPr>
          <a:xfrm>
            <a:off x="3355975" y="5146675"/>
            <a:ext cx="0" cy="457200"/>
          </a:xfrm>
          <a:prstGeom prst="straightConnector1">
            <a:avLst/>
          </a:prstGeom>
          <a:noFill/>
          <a:ln cap="flat" cmpd="sng" w="28575">
            <a:solidFill>
              <a:srgbClr val="0000CC"/>
            </a:solidFill>
            <a:prstDash val="solid"/>
            <a:round/>
            <a:headEnd len="med" w="med" type="none"/>
            <a:tailEnd len="med" w="med" type="none"/>
          </a:ln>
        </p:spPr>
      </p:cxnSp>
      <p:cxnSp>
        <p:nvCxnSpPr>
          <p:cNvPr id="140" name="Google Shape;140;p19"/>
          <p:cNvCxnSpPr/>
          <p:nvPr/>
        </p:nvCxnSpPr>
        <p:spPr>
          <a:xfrm>
            <a:off x="3352800" y="5591175"/>
            <a:ext cx="762000" cy="0"/>
          </a:xfrm>
          <a:prstGeom prst="straightConnector1">
            <a:avLst/>
          </a:prstGeom>
          <a:noFill/>
          <a:ln cap="flat" cmpd="sng" w="28575">
            <a:solidFill>
              <a:srgbClr val="0000CC"/>
            </a:solidFill>
            <a:prstDash val="solid"/>
            <a:round/>
            <a:headEnd len="med" w="med" type="none"/>
            <a:tailEnd len="med" w="med" type="triangle"/>
          </a:ln>
        </p:spPr>
      </p:cxnSp>
      <p:cxnSp>
        <p:nvCxnSpPr>
          <p:cNvPr id="141" name="Google Shape;141;p19"/>
          <p:cNvCxnSpPr/>
          <p:nvPr/>
        </p:nvCxnSpPr>
        <p:spPr>
          <a:xfrm>
            <a:off x="4946650" y="5575300"/>
            <a:ext cx="1066800" cy="0"/>
          </a:xfrm>
          <a:prstGeom prst="straightConnector1">
            <a:avLst/>
          </a:prstGeom>
          <a:noFill/>
          <a:ln cap="flat" cmpd="sng" w="28575">
            <a:solidFill>
              <a:srgbClr val="FF0000"/>
            </a:solidFill>
            <a:prstDash val="solid"/>
            <a:round/>
            <a:headEnd len="med" w="med" type="none"/>
            <a:tailEnd len="med" w="med" type="none"/>
          </a:ln>
        </p:spPr>
      </p:cxnSp>
      <p:cxnSp>
        <p:nvCxnSpPr>
          <p:cNvPr id="142" name="Google Shape;142;p19"/>
          <p:cNvCxnSpPr/>
          <p:nvPr/>
        </p:nvCxnSpPr>
        <p:spPr>
          <a:xfrm rot="10800000">
            <a:off x="6000750" y="5149850"/>
            <a:ext cx="0" cy="438150"/>
          </a:xfrm>
          <a:prstGeom prst="straightConnector1">
            <a:avLst/>
          </a:prstGeom>
          <a:noFill/>
          <a:ln cap="flat" cmpd="sng" w="28575">
            <a:solidFill>
              <a:srgbClr val="FF0000"/>
            </a:solidFill>
            <a:prstDash val="solid"/>
            <a:round/>
            <a:headEnd len="med" w="med" type="none"/>
            <a:tailEnd len="med" w="med" type="none"/>
          </a:ln>
        </p:spPr>
      </p:cxnSp>
      <p:cxnSp>
        <p:nvCxnSpPr>
          <p:cNvPr id="143" name="Google Shape;143;p19"/>
          <p:cNvCxnSpPr/>
          <p:nvPr/>
        </p:nvCxnSpPr>
        <p:spPr>
          <a:xfrm rot="10800000">
            <a:off x="4718050" y="5149850"/>
            <a:ext cx="1295400" cy="0"/>
          </a:xfrm>
          <a:prstGeom prst="straightConnector1">
            <a:avLst/>
          </a:prstGeom>
          <a:noFill/>
          <a:ln cap="flat" cmpd="sng" w="28575">
            <a:solidFill>
              <a:srgbClr val="FF0000"/>
            </a:solidFill>
            <a:prstDash val="solid"/>
            <a:round/>
            <a:headEnd len="med" w="med" type="none"/>
            <a:tailEnd len="med" w="med" type="none"/>
          </a:ln>
        </p:spPr>
      </p:cxnSp>
      <p:sp>
        <p:nvSpPr>
          <p:cNvPr id="144" name="Google Shape;144;p19"/>
          <p:cNvSpPr txBox="1"/>
          <p:nvPr/>
        </p:nvSpPr>
        <p:spPr>
          <a:xfrm>
            <a:off x="1606731" y="3866606"/>
            <a:ext cx="252870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Directional Control Valve</a:t>
            </a:r>
            <a:endParaRPr sz="1800">
              <a:solidFill>
                <a:schemeClr val="dk1"/>
              </a:solidFill>
              <a:latin typeface="Calibri"/>
              <a:ea typeface="Calibri"/>
              <a:cs typeface="Calibri"/>
              <a:sym typeface="Calibri"/>
            </a:endParaRPr>
          </a:p>
        </p:txBody>
      </p:sp>
      <p:sp>
        <p:nvSpPr>
          <p:cNvPr id="145" name="Google Shape;145;p19"/>
          <p:cNvSpPr txBox="1"/>
          <p:nvPr/>
        </p:nvSpPr>
        <p:spPr>
          <a:xfrm>
            <a:off x="6139543" y="5487988"/>
            <a:ext cx="2116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Cylinder</a:t>
            </a:r>
            <a:endParaRPr sz="1800">
              <a:solidFill>
                <a:schemeClr val="dk1"/>
              </a:solidFill>
              <a:latin typeface="Calibri"/>
              <a:ea typeface="Calibri"/>
              <a:cs typeface="Calibri"/>
              <a:sym typeface="Calibri"/>
            </a:endParaRPr>
          </a:p>
        </p:txBody>
      </p:sp>
      <p:sp>
        <p:nvSpPr>
          <p:cNvPr id="146" name="Google Shape;146;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500"/>
                                        <p:tgtEl>
                                          <p:spTgt spid="12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500"/>
                                        <p:tgtEl>
                                          <p:spTgt spid="12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
                                        <p:tgtEl>
                                          <p:spTgt spid="12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500"/>
                                        <p:tgtEl>
                                          <p:spTgt spid="13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500"/>
                                        <p:tgtEl>
                                          <p:spTgt spid="136"/>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500"/>
                                        <p:tgtEl>
                                          <p:spTgt spid="137"/>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500"/>
                                        <p:tgtEl>
                                          <p:spTgt spid="125"/>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500"/>
                                        <p:tgtEl>
                                          <p:spTgt spid="1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2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2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3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3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3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2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2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2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3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3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34"/>
                                        </p:tgtEl>
                                        <p:attrNameLst>
                                          <p:attrName>style.visibility</p:attrName>
                                        </p:attrNameLst>
                                      </p:cBhvr>
                                      <p:to>
                                        <p:strVal val="hidden"/>
                                      </p:to>
                                    </p:set>
                                  </p:childTnLst>
                                </p:cTn>
                              </p:par>
                            </p:childTnLst>
                          </p:cTn>
                        </p:par>
                        <p:par>
                          <p:cTn fill="hold">
                            <p:stCondLst>
                              <p:cond delay="1"/>
                            </p:stCondLst>
                            <p:childTnLst>
                              <p:par>
                                <p:cTn fill="hold" nodeType="after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500"/>
                                        <p:tgtEl>
                                          <p:spTgt spid="127"/>
                                        </p:tgtEl>
                                      </p:cBhvr>
                                    </p:animEffect>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500"/>
                                        <p:tgtEl>
                                          <p:spTgt spid="128"/>
                                        </p:tgtEl>
                                      </p:cBhvr>
                                    </p:animEffect>
                                  </p:childTnLst>
                                </p:cTn>
                              </p:par>
                            </p:childTnLst>
                          </p:cTn>
                        </p:par>
                        <p:par>
                          <p:cTn fill="hold">
                            <p:stCondLst>
                              <p:cond delay="1001"/>
                            </p:stCondLst>
                            <p:childTnLst>
                              <p:par>
                                <p:cTn fill="hold" nodeType="after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500"/>
                                        <p:tgtEl>
                                          <p:spTgt spid="129"/>
                                        </p:tgtEl>
                                      </p:cBhvr>
                                    </p:animEffect>
                                  </p:childTnLst>
                                </p:cTn>
                              </p:par>
                            </p:childTnLst>
                          </p:cTn>
                        </p:par>
                        <p:par>
                          <p:cTn fill="hold">
                            <p:stCondLst>
                              <p:cond delay="1501"/>
                            </p:stCondLst>
                            <p:childTnLst>
                              <p:par>
                                <p:cTn fill="hold" nodeType="after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500"/>
                                        <p:tgtEl>
                                          <p:spTgt spid="138"/>
                                        </p:tgtEl>
                                      </p:cBhvr>
                                    </p:animEffect>
                                  </p:childTnLst>
                                </p:cTn>
                              </p:par>
                            </p:childTnLst>
                          </p:cTn>
                        </p:par>
                        <p:par>
                          <p:cTn fill="hold">
                            <p:stCondLst>
                              <p:cond delay="2001"/>
                            </p:stCondLst>
                            <p:childTnLst>
                              <p:par>
                                <p:cTn fill="hold" nodeType="after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500"/>
                                        <p:tgtEl>
                                          <p:spTgt spid="139"/>
                                        </p:tgtEl>
                                      </p:cBhvr>
                                    </p:animEffect>
                                  </p:childTnLst>
                                </p:cTn>
                              </p:par>
                            </p:childTnLst>
                          </p:cTn>
                        </p:par>
                        <p:par>
                          <p:cTn fill="hold">
                            <p:stCondLst>
                              <p:cond delay="2501"/>
                            </p:stCondLst>
                            <p:childTnLst>
                              <p:par>
                                <p:cTn fill="hold" nodeType="after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500"/>
                                        <p:tgtEl>
                                          <p:spTgt spid="140"/>
                                        </p:tgtEl>
                                      </p:cBhvr>
                                    </p:animEffect>
                                  </p:childTnLst>
                                </p:cTn>
                              </p:par>
                            </p:childTnLst>
                          </p:cTn>
                        </p:par>
                        <p:par>
                          <p:cTn fill="hold">
                            <p:stCondLst>
                              <p:cond delay="3001"/>
                            </p:stCondLst>
                            <p:childTnLst>
                              <p:par>
                                <p:cTn fill="hold" nodeType="after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500"/>
                                        <p:tgtEl>
                                          <p:spTgt spid="141"/>
                                        </p:tgtEl>
                                      </p:cBhvr>
                                    </p:animEffect>
                                  </p:childTnLst>
                                </p:cTn>
                              </p:par>
                            </p:childTnLst>
                          </p:cTn>
                        </p:par>
                        <p:par>
                          <p:cTn fill="hold">
                            <p:stCondLst>
                              <p:cond delay="3501"/>
                            </p:stCondLst>
                            <p:childTnLst>
                              <p:par>
                                <p:cTn fill="hold" nodeType="after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par>
                          <p:cTn fill="hold">
                            <p:stCondLst>
                              <p:cond delay="4001"/>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par>
                          <p:cTn fill="hold">
                            <p:stCondLst>
                              <p:cond delay="4501"/>
                            </p:stCondLst>
                            <p:childTnLst>
                              <p:par>
                                <p:cTn fill="hold" nodeType="after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500"/>
                                        <p:tgtEl>
                                          <p:spTgt spid="130"/>
                                        </p:tgtEl>
                                      </p:cBhvr>
                                    </p:animEffect>
                                  </p:childTnLst>
                                </p:cTn>
                              </p:par>
                            </p:childTnLst>
                          </p:cTn>
                        </p:par>
                        <p:par>
                          <p:cTn fill="hold">
                            <p:stCondLst>
                              <p:cond delay="5001"/>
                            </p:stCondLst>
                            <p:childTnLst>
                              <p:par>
                                <p:cTn fill="hold" nodeType="after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0"/>
          <p:cNvSpPr/>
          <p:nvPr/>
        </p:nvSpPr>
        <p:spPr>
          <a:xfrm>
            <a:off x="6924675" y="3863975"/>
            <a:ext cx="76200" cy="762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 name="Google Shape;153;p20"/>
          <p:cNvSpPr/>
          <p:nvPr/>
        </p:nvSpPr>
        <p:spPr>
          <a:xfrm>
            <a:off x="5130800" y="3425825"/>
            <a:ext cx="76200" cy="762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54" name="Google Shape;154;p20"/>
          <p:cNvPicPr preferRelativeResize="0"/>
          <p:nvPr/>
        </p:nvPicPr>
        <p:blipFill rotWithShape="1">
          <a:blip r:embed="rId3">
            <a:alphaModFix/>
          </a:blip>
          <a:srcRect b="0" l="0" r="0" t="0"/>
          <a:stretch/>
        </p:blipFill>
        <p:spPr>
          <a:xfrm>
            <a:off x="2489200" y="5487988"/>
            <a:ext cx="3276600" cy="200025"/>
          </a:xfrm>
          <a:prstGeom prst="rect">
            <a:avLst/>
          </a:prstGeom>
          <a:noFill/>
          <a:ln>
            <a:noFill/>
          </a:ln>
        </p:spPr>
      </p:pic>
      <p:pic>
        <p:nvPicPr>
          <p:cNvPr id="155" name="Google Shape;155;p20"/>
          <p:cNvPicPr preferRelativeResize="0"/>
          <p:nvPr/>
        </p:nvPicPr>
        <p:blipFill rotWithShape="1">
          <a:blip r:embed="rId4">
            <a:alphaModFix/>
          </a:blip>
          <a:srcRect b="0" l="0" r="0" t="0"/>
          <a:stretch/>
        </p:blipFill>
        <p:spPr>
          <a:xfrm>
            <a:off x="3025775" y="2171700"/>
            <a:ext cx="5524500" cy="3619500"/>
          </a:xfrm>
          <a:prstGeom prst="rect">
            <a:avLst/>
          </a:prstGeom>
          <a:noFill/>
          <a:ln>
            <a:noFill/>
          </a:ln>
        </p:spPr>
      </p:pic>
      <p:sp>
        <p:nvSpPr>
          <p:cNvPr id="156" name="Google Shape;156;p20"/>
          <p:cNvSpPr txBox="1"/>
          <p:nvPr>
            <p:ph idx="4294967295" type="title"/>
          </p:nvPr>
        </p:nvSpPr>
        <p:spPr>
          <a:xfrm>
            <a:off x="647736" y="27593"/>
            <a:ext cx="7924800" cy="88003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Basic Hydraulic System</a:t>
            </a:r>
            <a:endParaRPr/>
          </a:p>
        </p:txBody>
      </p:sp>
      <p:cxnSp>
        <p:nvCxnSpPr>
          <p:cNvPr id="157" name="Google Shape;157;p20"/>
          <p:cNvCxnSpPr/>
          <p:nvPr/>
        </p:nvCxnSpPr>
        <p:spPr>
          <a:xfrm>
            <a:off x="4651375" y="3663950"/>
            <a:ext cx="0" cy="609600"/>
          </a:xfrm>
          <a:prstGeom prst="straightConnector1">
            <a:avLst/>
          </a:prstGeom>
          <a:noFill/>
          <a:ln cap="flat" cmpd="sng" w="28575">
            <a:solidFill>
              <a:srgbClr val="0000CC"/>
            </a:solidFill>
            <a:prstDash val="solid"/>
            <a:round/>
            <a:headEnd len="med" w="med" type="none"/>
            <a:tailEnd len="med" w="med" type="none"/>
          </a:ln>
        </p:spPr>
      </p:cxnSp>
      <p:cxnSp>
        <p:nvCxnSpPr>
          <p:cNvPr id="158" name="Google Shape;158;p20"/>
          <p:cNvCxnSpPr/>
          <p:nvPr/>
        </p:nvCxnSpPr>
        <p:spPr>
          <a:xfrm>
            <a:off x="4648200" y="4267200"/>
            <a:ext cx="152400" cy="457200"/>
          </a:xfrm>
          <a:prstGeom prst="straightConnector1">
            <a:avLst/>
          </a:prstGeom>
          <a:noFill/>
          <a:ln cap="flat" cmpd="sng" w="28575">
            <a:solidFill>
              <a:srgbClr val="0000CC"/>
            </a:solidFill>
            <a:prstDash val="solid"/>
            <a:round/>
            <a:headEnd len="med" w="med" type="none"/>
            <a:tailEnd len="med" w="med" type="none"/>
          </a:ln>
        </p:spPr>
      </p:cxnSp>
      <p:cxnSp>
        <p:nvCxnSpPr>
          <p:cNvPr id="159" name="Google Shape;159;p20"/>
          <p:cNvCxnSpPr/>
          <p:nvPr/>
        </p:nvCxnSpPr>
        <p:spPr>
          <a:xfrm>
            <a:off x="4800600" y="4721225"/>
            <a:ext cx="0" cy="460375"/>
          </a:xfrm>
          <a:prstGeom prst="straightConnector1">
            <a:avLst/>
          </a:prstGeom>
          <a:noFill/>
          <a:ln cap="flat" cmpd="sng" w="28575">
            <a:solidFill>
              <a:srgbClr val="0000CC"/>
            </a:solidFill>
            <a:prstDash val="solid"/>
            <a:round/>
            <a:headEnd len="med" w="med" type="none"/>
            <a:tailEnd len="med" w="med" type="none"/>
          </a:ln>
        </p:spPr>
      </p:cxnSp>
      <p:cxnSp>
        <p:nvCxnSpPr>
          <p:cNvPr id="160" name="Google Shape;160;p20"/>
          <p:cNvCxnSpPr/>
          <p:nvPr/>
        </p:nvCxnSpPr>
        <p:spPr>
          <a:xfrm>
            <a:off x="4114800" y="4419600"/>
            <a:ext cx="1295400" cy="0"/>
          </a:xfrm>
          <a:prstGeom prst="straightConnector1">
            <a:avLst/>
          </a:prstGeom>
          <a:noFill/>
          <a:ln cap="flat" cmpd="sng" w="28575">
            <a:solidFill>
              <a:srgbClr val="FF0000"/>
            </a:solidFill>
            <a:prstDash val="solid"/>
            <a:round/>
            <a:headEnd len="med" w="med" type="none"/>
            <a:tailEnd len="med" w="med" type="triangle"/>
          </a:ln>
        </p:spPr>
      </p:cxnSp>
      <p:cxnSp>
        <p:nvCxnSpPr>
          <p:cNvPr id="161" name="Google Shape;161;p20"/>
          <p:cNvCxnSpPr/>
          <p:nvPr/>
        </p:nvCxnSpPr>
        <p:spPr>
          <a:xfrm>
            <a:off x="4419600" y="3657600"/>
            <a:ext cx="0" cy="609600"/>
          </a:xfrm>
          <a:prstGeom prst="straightConnector1">
            <a:avLst/>
          </a:prstGeom>
          <a:noFill/>
          <a:ln cap="flat" cmpd="sng" w="28575">
            <a:solidFill>
              <a:srgbClr val="0000CC"/>
            </a:solidFill>
            <a:prstDash val="solid"/>
            <a:round/>
            <a:headEnd len="med" w="med" type="none"/>
            <a:tailEnd len="med" w="med" type="none"/>
          </a:ln>
        </p:spPr>
      </p:cxnSp>
      <p:cxnSp>
        <p:nvCxnSpPr>
          <p:cNvPr id="162" name="Google Shape;162;p20"/>
          <p:cNvCxnSpPr/>
          <p:nvPr/>
        </p:nvCxnSpPr>
        <p:spPr>
          <a:xfrm>
            <a:off x="4114800" y="4718050"/>
            <a:ext cx="0" cy="457200"/>
          </a:xfrm>
          <a:prstGeom prst="straightConnector1">
            <a:avLst/>
          </a:prstGeom>
          <a:noFill/>
          <a:ln cap="flat" cmpd="sng" w="28575">
            <a:solidFill>
              <a:srgbClr val="0000CC"/>
            </a:solidFill>
            <a:prstDash val="solid"/>
            <a:round/>
            <a:headEnd len="med" w="med" type="none"/>
            <a:tailEnd len="med" w="med" type="none"/>
          </a:ln>
        </p:spPr>
      </p:cxnSp>
      <p:cxnSp>
        <p:nvCxnSpPr>
          <p:cNvPr id="163" name="Google Shape;163;p20"/>
          <p:cNvCxnSpPr/>
          <p:nvPr/>
        </p:nvCxnSpPr>
        <p:spPr>
          <a:xfrm rot="10800000">
            <a:off x="4727575" y="4629150"/>
            <a:ext cx="0" cy="533400"/>
          </a:xfrm>
          <a:prstGeom prst="straightConnector1">
            <a:avLst/>
          </a:prstGeom>
          <a:noFill/>
          <a:ln cap="flat" cmpd="sng" w="28575">
            <a:solidFill>
              <a:srgbClr val="FF0000"/>
            </a:solidFill>
            <a:prstDash val="solid"/>
            <a:round/>
            <a:headEnd len="med" w="med" type="none"/>
            <a:tailEnd len="med" w="med" type="none"/>
          </a:ln>
        </p:spPr>
      </p:cxnSp>
      <p:cxnSp>
        <p:nvCxnSpPr>
          <p:cNvPr id="164" name="Google Shape;164;p20"/>
          <p:cNvCxnSpPr/>
          <p:nvPr/>
        </p:nvCxnSpPr>
        <p:spPr>
          <a:xfrm>
            <a:off x="4714875" y="4616450"/>
            <a:ext cx="685800" cy="0"/>
          </a:xfrm>
          <a:prstGeom prst="straightConnector1">
            <a:avLst/>
          </a:prstGeom>
          <a:noFill/>
          <a:ln cap="flat" cmpd="sng" w="28575">
            <a:solidFill>
              <a:srgbClr val="FF0000"/>
            </a:solidFill>
            <a:prstDash val="solid"/>
            <a:round/>
            <a:headEnd len="med" w="med" type="none"/>
            <a:tailEnd len="med" w="med" type="triangle"/>
          </a:ln>
        </p:spPr>
      </p:cxnSp>
      <p:cxnSp>
        <p:nvCxnSpPr>
          <p:cNvPr id="165" name="Google Shape;165;p20"/>
          <p:cNvCxnSpPr/>
          <p:nvPr/>
        </p:nvCxnSpPr>
        <p:spPr>
          <a:xfrm>
            <a:off x="4787900" y="5165725"/>
            <a:ext cx="1219200" cy="0"/>
          </a:xfrm>
          <a:prstGeom prst="straightConnector1">
            <a:avLst/>
          </a:prstGeom>
          <a:noFill/>
          <a:ln cap="flat" cmpd="sng" w="28575">
            <a:solidFill>
              <a:srgbClr val="0000CC"/>
            </a:solidFill>
            <a:prstDash val="solid"/>
            <a:round/>
            <a:headEnd len="med" w="med" type="none"/>
            <a:tailEnd len="med" w="med" type="none"/>
          </a:ln>
        </p:spPr>
      </p:cxnSp>
      <p:cxnSp>
        <p:nvCxnSpPr>
          <p:cNvPr id="166" name="Google Shape;166;p20"/>
          <p:cNvCxnSpPr/>
          <p:nvPr/>
        </p:nvCxnSpPr>
        <p:spPr>
          <a:xfrm>
            <a:off x="5997575" y="5151438"/>
            <a:ext cx="0" cy="411162"/>
          </a:xfrm>
          <a:prstGeom prst="straightConnector1">
            <a:avLst/>
          </a:prstGeom>
          <a:noFill/>
          <a:ln cap="flat" cmpd="sng" w="28575">
            <a:solidFill>
              <a:srgbClr val="0000CC"/>
            </a:solidFill>
            <a:prstDash val="solid"/>
            <a:round/>
            <a:headEnd len="med" w="med" type="none"/>
            <a:tailEnd len="med" w="med" type="none"/>
          </a:ln>
        </p:spPr>
      </p:cxnSp>
      <p:cxnSp>
        <p:nvCxnSpPr>
          <p:cNvPr id="167" name="Google Shape;167;p20"/>
          <p:cNvCxnSpPr/>
          <p:nvPr/>
        </p:nvCxnSpPr>
        <p:spPr>
          <a:xfrm rot="10800000">
            <a:off x="4946650" y="5575300"/>
            <a:ext cx="1066800" cy="0"/>
          </a:xfrm>
          <a:prstGeom prst="straightConnector1">
            <a:avLst/>
          </a:prstGeom>
          <a:noFill/>
          <a:ln cap="flat" cmpd="sng" w="28575">
            <a:solidFill>
              <a:srgbClr val="0000CC"/>
            </a:solidFill>
            <a:prstDash val="solid"/>
            <a:round/>
            <a:headEnd len="med" w="med" type="none"/>
            <a:tailEnd len="med" w="med" type="triangle"/>
          </a:ln>
        </p:spPr>
      </p:cxnSp>
      <p:cxnSp>
        <p:nvCxnSpPr>
          <p:cNvPr id="168" name="Google Shape;168;p20"/>
          <p:cNvCxnSpPr/>
          <p:nvPr/>
        </p:nvCxnSpPr>
        <p:spPr>
          <a:xfrm rot="10800000">
            <a:off x="3352800" y="5588000"/>
            <a:ext cx="762000" cy="0"/>
          </a:xfrm>
          <a:prstGeom prst="straightConnector1">
            <a:avLst/>
          </a:prstGeom>
          <a:noFill/>
          <a:ln cap="flat" cmpd="sng" w="28575">
            <a:solidFill>
              <a:srgbClr val="FF0000"/>
            </a:solidFill>
            <a:prstDash val="solid"/>
            <a:round/>
            <a:headEnd len="med" w="med" type="none"/>
            <a:tailEnd len="med" w="med" type="none"/>
          </a:ln>
        </p:spPr>
      </p:cxnSp>
      <p:cxnSp>
        <p:nvCxnSpPr>
          <p:cNvPr id="169" name="Google Shape;169;p20"/>
          <p:cNvCxnSpPr/>
          <p:nvPr/>
        </p:nvCxnSpPr>
        <p:spPr>
          <a:xfrm rot="10800000">
            <a:off x="3352800" y="5140325"/>
            <a:ext cx="0" cy="457200"/>
          </a:xfrm>
          <a:prstGeom prst="straightConnector1">
            <a:avLst/>
          </a:prstGeom>
          <a:noFill/>
          <a:ln cap="flat" cmpd="sng" w="28575">
            <a:solidFill>
              <a:srgbClr val="FF0000"/>
            </a:solidFill>
            <a:prstDash val="solid"/>
            <a:round/>
            <a:headEnd len="med" w="med" type="none"/>
            <a:tailEnd len="med" w="med" type="none"/>
          </a:ln>
        </p:spPr>
      </p:cxnSp>
      <p:cxnSp>
        <p:nvCxnSpPr>
          <p:cNvPr id="170" name="Google Shape;170;p20"/>
          <p:cNvCxnSpPr/>
          <p:nvPr/>
        </p:nvCxnSpPr>
        <p:spPr>
          <a:xfrm>
            <a:off x="3359150" y="5153025"/>
            <a:ext cx="776288" cy="0"/>
          </a:xfrm>
          <a:prstGeom prst="straightConnector1">
            <a:avLst/>
          </a:prstGeom>
          <a:noFill/>
          <a:ln cap="flat" cmpd="sng" w="28575">
            <a:solidFill>
              <a:srgbClr val="FF0000"/>
            </a:solidFill>
            <a:prstDash val="solid"/>
            <a:round/>
            <a:headEnd len="med" w="med" type="none"/>
            <a:tailEnd len="med" w="med" type="none"/>
          </a:ln>
        </p:spPr>
      </p:cxnSp>
      <p:cxnSp>
        <p:nvCxnSpPr>
          <p:cNvPr id="171" name="Google Shape;171;p20"/>
          <p:cNvCxnSpPr/>
          <p:nvPr/>
        </p:nvCxnSpPr>
        <p:spPr>
          <a:xfrm rot="10800000">
            <a:off x="3365500" y="5162550"/>
            <a:ext cx="762000" cy="0"/>
          </a:xfrm>
          <a:prstGeom prst="straightConnector1">
            <a:avLst/>
          </a:prstGeom>
          <a:noFill/>
          <a:ln cap="flat" cmpd="sng" w="28575">
            <a:solidFill>
              <a:srgbClr val="0000CC"/>
            </a:solidFill>
            <a:prstDash val="solid"/>
            <a:round/>
            <a:headEnd len="med" w="med" type="none"/>
            <a:tailEnd len="med" w="med" type="none"/>
          </a:ln>
        </p:spPr>
      </p:cxnSp>
      <p:cxnSp>
        <p:nvCxnSpPr>
          <p:cNvPr id="172" name="Google Shape;172;p20"/>
          <p:cNvCxnSpPr/>
          <p:nvPr/>
        </p:nvCxnSpPr>
        <p:spPr>
          <a:xfrm>
            <a:off x="3355975" y="5146675"/>
            <a:ext cx="0" cy="457200"/>
          </a:xfrm>
          <a:prstGeom prst="straightConnector1">
            <a:avLst/>
          </a:prstGeom>
          <a:noFill/>
          <a:ln cap="flat" cmpd="sng" w="28575">
            <a:solidFill>
              <a:srgbClr val="0000CC"/>
            </a:solidFill>
            <a:prstDash val="solid"/>
            <a:round/>
            <a:headEnd len="med" w="med" type="none"/>
            <a:tailEnd len="med" w="med" type="none"/>
          </a:ln>
        </p:spPr>
      </p:cxnSp>
      <p:cxnSp>
        <p:nvCxnSpPr>
          <p:cNvPr id="173" name="Google Shape;173;p20"/>
          <p:cNvCxnSpPr/>
          <p:nvPr/>
        </p:nvCxnSpPr>
        <p:spPr>
          <a:xfrm>
            <a:off x="3352800" y="5591175"/>
            <a:ext cx="762000" cy="0"/>
          </a:xfrm>
          <a:prstGeom prst="straightConnector1">
            <a:avLst/>
          </a:prstGeom>
          <a:noFill/>
          <a:ln cap="flat" cmpd="sng" w="28575">
            <a:solidFill>
              <a:srgbClr val="0000CC"/>
            </a:solidFill>
            <a:prstDash val="solid"/>
            <a:round/>
            <a:headEnd len="med" w="med" type="none"/>
            <a:tailEnd len="med" w="med" type="triangle"/>
          </a:ln>
        </p:spPr>
      </p:cxnSp>
      <p:cxnSp>
        <p:nvCxnSpPr>
          <p:cNvPr id="174" name="Google Shape;174;p20"/>
          <p:cNvCxnSpPr/>
          <p:nvPr/>
        </p:nvCxnSpPr>
        <p:spPr>
          <a:xfrm>
            <a:off x="4946650" y="5575300"/>
            <a:ext cx="1066800" cy="0"/>
          </a:xfrm>
          <a:prstGeom prst="straightConnector1">
            <a:avLst/>
          </a:prstGeom>
          <a:noFill/>
          <a:ln cap="flat" cmpd="sng" w="28575">
            <a:solidFill>
              <a:srgbClr val="FF0000"/>
            </a:solidFill>
            <a:prstDash val="solid"/>
            <a:round/>
            <a:headEnd len="med" w="med" type="none"/>
            <a:tailEnd len="med" w="med" type="none"/>
          </a:ln>
        </p:spPr>
      </p:cxnSp>
      <p:cxnSp>
        <p:nvCxnSpPr>
          <p:cNvPr id="175" name="Google Shape;175;p20"/>
          <p:cNvCxnSpPr/>
          <p:nvPr/>
        </p:nvCxnSpPr>
        <p:spPr>
          <a:xfrm rot="10800000">
            <a:off x="6000750" y="5149850"/>
            <a:ext cx="0" cy="438150"/>
          </a:xfrm>
          <a:prstGeom prst="straightConnector1">
            <a:avLst/>
          </a:prstGeom>
          <a:noFill/>
          <a:ln cap="flat" cmpd="sng" w="28575">
            <a:solidFill>
              <a:srgbClr val="FF0000"/>
            </a:solidFill>
            <a:prstDash val="solid"/>
            <a:round/>
            <a:headEnd len="med" w="med" type="none"/>
            <a:tailEnd len="med" w="med" type="none"/>
          </a:ln>
        </p:spPr>
      </p:cxnSp>
      <p:cxnSp>
        <p:nvCxnSpPr>
          <p:cNvPr id="176" name="Google Shape;176;p20"/>
          <p:cNvCxnSpPr/>
          <p:nvPr/>
        </p:nvCxnSpPr>
        <p:spPr>
          <a:xfrm rot="10800000">
            <a:off x="4718050" y="5149850"/>
            <a:ext cx="1295400" cy="0"/>
          </a:xfrm>
          <a:prstGeom prst="straightConnector1">
            <a:avLst/>
          </a:prstGeom>
          <a:noFill/>
          <a:ln cap="flat" cmpd="sng" w="28575">
            <a:solidFill>
              <a:srgbClr val="FF0000"/>
            </a:solidFill>
            <a:prstDash val="solid"/>
            <a:round/>
            <a:headEnd len="med" w="med" type="none"/>
            <a:tailEnd len="med" w="med" type="none"/>
          </a:ln>
        </p:spPr>
      </p:cxnSp>
      <p:pic>
        <p:nvPicPr>
          <p:cNvPr id="177" name="Google Shape;177;p20"/>
          <p:cNvPicPr preferRelativeResize="0"/>
          <p:nvPr/>
        </p:nvPicPr>
        <p:blipFill rotWithShape="1">
          <a:blip r:embed="rId5">
            <a:alphaModFix/>
          </a:blip>
          <a:srcRect b="0" l="0" r="0" t="0"/>
          <a:stretch/>
        </p:blipFill>
        <p:spPr>
          <a:xfrm>
            <a:off x="3886200" y="4484688"/>
            <a:ext cx="361950" cy="152400"/>
          </a:xfrm>
          <a:prstGeom prst="rect">
            <a:avLst/>
          </a:prstGeom>
          <a:noFill/>
          <a:ln>
            <a:noFill/>
          </a:ln>
        </p:spPr>
      </p:pic>
      <p:pic>
        <p:nvPicPr>
          <p:cNvPr id="178" name="Google Shape;178;p20"/>
          <p:cNvPicPr preferRelativeResize="0"/>
          <p:nvPr/>
        </p:nvPicPr>
        <p:blipFill rotWithShape="1">
          <a:blip r:embed="rId6">
            <a:alphaModFix/>
          </a:blip>
          <a:srcRect b="0" l="0" r="0" t="0"/>
          <a:stretch/>
        </p:blipFill>
        <p:spPr>
          <a:xfrm>
            <a:off x="4032250" y="4456113"/>
            <a:ext cx="400050" cy="200025"/>
          </a:xfrm>
          <a:prstGeom prst="rect">
            <a:avLst/>
          </a:prstGeom>
          <a:noFill/>
          <a:ln>
            <a:noFill/>
          </a:ln>
        </p:spPr>
      </p:pic>
      <p:cxnSp>
        <p:nvCxnSpPr>
          <p:cNvPr id="179" name="Google Shape;179;p20"/>
          <p:cNvCxnSpPr/>
          <p:nvPr/>
        </p:nvCxnSpPr>
        <p:spPr>
          <a:xfrm rot="10800000">
            <a:off x="4121150" y="4406900"/>
            <a:ext cx="0" cy="742950"/>
          </a:xfrm>
          <a:prstGeom prst="straightConnector1">
            <a:avLst/>
          </a:prstGeom>
          <a:noFill/>
          <a:ln cap="flat" cmpd="sng" w="28575">
            <a:solidFill>
              <a:srgbClr val="FF0000"/>
            </a:solidFill>
            <a:prstDash val="solid"/>
            <a:round/>
            <a:headEnd len="med" w="med" type="none"/>
            <a:tailEnd len="med" w="med" type="none"/>
          </a:ln>
        </p:spPr>
      </p:cxnSp>
      <p:cxnSp>
        <p:nvCxnSpPr>
          <p:cNvPr id="180" name="Google Shape;180;p20"/>
          <p:cNvCxnSpPr/>
          <p:nvPr/>
        </p:nvCxnSpPr>
        <p:spPr>
          <a:xfrm flipH="1">
            <a:off x="4114800" y="4257675"/>
            <a:ext cx="307975" cy="466725"/>
          </a:xfrm>
          <a:prstGeom prst="straightConnector1">
            <a:avLst/>
          </a:prstGeom>
          <a:noFill/>
          <a:ln cap="flat" cmpd="sng" w="28575">
            <a:solidFill>
              <a:srgbClr val="0000CC"/>
            </a:solidFill>
            <a:prstDash val="solid"/>
            <a:round/>
            <a:headEnd len="med" w="med" type="none"/>
            <a:tailEnd len="med" w="med" type="none"/>
          </a:ln>
        </p:spPr>
      </p:cxnSp>
      <p:sp>
        <p:nvSpPr>
          <p:cNvPr id="181" name="Google Shape;181;p20"/>
          <p:cNvSpPr/>
          <p:nvPr/>
        </p:nvSpPr>
        <p:spPr>
          <a:xfrm>
            <a:off x="6934200" y="3559175"/>
            <a:ext cx="685800" cy="685800"/>
          </a:xfrm>
          <a:prstGeom prst="flowChartSummingJunction">
            <a:avLst/>
          </a:prstGeom>
          <a:solidFill>
            <a:schemeClr val="lt2"/>
          </a:solid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82" name="Google Shape;182;p20"/>
          <p:cNvPicPr preferRelativeResize="0"/>
          <p:nvPr/>
        </p:nvPicPr>
        <p:blipFill rotWithShape="1">
          <a:blip r:embed="rId7">
            <a:alphaModFix/>
          </a:blip>
          <a:srcRect b="0" l="0" r="0" t="0"/>
          <a:stretch/>
        </p:blipFill>
        <p:spPr>
          <a:xfrm>
            <a:off x="5095875" y="2185988"/>
            <a:ext cx="695325" cy="2419350"/>
          </a:xfrm>
          <a:prstGeom prst="rect">
            <a:avLst/>
          </a:prstGeom>
          <a:noFill/>
          <a:ln>
            <a:noFill/>
          </a:ln>
        </p:spPr>
      </p:pic>
      <p:pic>
        <p:nvPicPr>
          <p:cNvPr id="183" name="Google Shape;183;p20"/>
          <p:cNvPicPr preferRelativeResize="0"/>
          <p:nvPr/>
        </p:nvPicPr>
        <p:blipFill rotWithShape="1">
          <a:blip r:embed="rId8">
            <a:alphaModFix/>
          </a:blip>
          <a:srcRect b="0" l="0" r="0" t="0"/>
          <a:stretch/>
        </p:blipFill>
        <p:spPr>
          <a:xfrm>
            <a:off x="5730875" y="2187575"/>
            <a:ext cx="438150" cy="962025"/>
          </a:xfrm>
          <a:prstGeom prst="rect">
            <a:avLst/>
          </a:prstGeom>
          <a:noFill/>
          <a:ln>
            <a:noFill/>
          </a:ln>
        </p:spPr>
      </p:pic>
      <p:sp>
        <p:nvSpPr>
          <p:cNvPr id="184" name="Google Shape;184;p20"/>
          <p:cNvSpPr/>
          <p:nvPr/>
        </p:nvSpPr>
        <p:spPr>
          <a:xfrm>
            <a:off x="4549775" y="2667000"/>
            <a:ext cx="174625" cy="304800"/>
          </a:xfrm>
          <a:prstGeom prst="rect">
            <a:avLst/>
          </a:prstGeom>
          <a:solidFill>
            <a:srgbClr val="EAEAEA"/>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P</a:t>
            </a:r>
            <a:endParaRPr/>
          </a:p>
        </p:txBody>
      </p:sp>
      <p:cxnSp>
        <p:nvCxnSpPr>
          <p:cNvPr id="185" name="Google Shape;185;p20"/>
          <p:cNvCxnSpPr>
            <a:stCxn id="184" idx="3"/>
            <a:endCxn id="153" idx="1"/>
          </p:cNvCxnSpPr>
          <p:nvPr/>
        </p:nvCxnSpPr>
        <p:spPr>
          <a:xfrm>
            <a:off x="4724400" y="2819400"/>
            <a:ext cx="406500" cy="644400"/>
          </a:xfrm>
          <a:prstGeom prst="curvedConnector3">
            <a:avLst>
              <a:gd fmla="val 49988" name="adj1"/>
            </a:avLst>
          </a:prstGeom>
          <a:noFill/>
          <a:ln cap="flat" cmpd="sng" w="9525">
            <a:solidFill>
              <a:srgbClr val="33CC33"/>
            </a:solidFill>
            <a:prstDash val="solid"/>
            <a:round/>
            <a:headEnd len="med" w="med" type="none"/>
            <a:tailEnd len="med" w="med" type="triangle"/>
          </a:ln>
        </p:spPr>
      </p:cxnSp>
      <p:cxnSp>
        <p:nvCxnSpPr>
          <p:cNvPr id="186" name="Google Shape;186;p20"/>
          <p:cNvCxnSpPr>
            <a:stCxn id="184" idx="3"/>
            <a:endCxn id="152" idx="1"/>
          </p:cNvCxnSpPr>
          <p:nvPr/>
        </p:nvCxnSpPr>
        <p:spPr>
          <a:xfrm>
            <a:off x="4724400" y="2819400"/>
            <a:ext cx="2200200" cy="1082700"/>
          </a:xfrm>
          <a:prstGeom prst="curvedConnector3">
            <a:avLst>
              <a:gd fmla="val 40621" name="adj1"/>
            </a:avLst>
          </a:prstGeom>
          <a:noFill/>
          <a:ln cap="flat" cmpd="sng" w="9525">
            <a:solidFill>
              <a:srgbClr val="33CC33"/>
            </a:solidFill>
            <a:prstDash val="solid"/>
            <a:round/>
            <a:headEnd len="med" w="med" type="none"/>
            <a:tailEnd len="med" w="med" type="triangle"/>
          </a:ln>
        </p:spPr>
      </p:cxnSp>
      <p:sp>
        <p:nvSpPr>
          <p:cNvPr id="187" name="Google Shape;187;p20"/>
          <p:cNvSpPr txBox="1"/>
          <p:nvPr/>
        </p:nvSpPr>
        <p:spPr>
          <a:xfrm>
            <a:off x="3365500" y="2602468"/>
            <a:ext cx="1076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Pressure</a:t>
            </a:r>
            <a:endParaRPr sz="2000">
              <a:solidFill>
                <a:schemeClr val="dk1"/>
              </a:solidFill>
              <a:latin typeface="Calibri"/>
              <a:ea typeface="Calibri"/>
              <a:cs typeface="Calibri"/>
              <a:sym typeface="Calibri"/>
            </a:endParaRPr>
          </a:p>
        </p:txBody>
      </p:sp>
      <p:sp>
        <p:nvSpPr>
          <p:cNvPr id="188" name="Google Shape;188;p20"/>
          <p:cNvSpPr txBox="1"/>
          <p:nvPr/>
        </p:nvSpPr>
        <p:spPr>
          <a:xfrm>
            <a:off x="7642533" y="3490288"/>
            <a:ext cx="113646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Pump</a:t>
            </a:r>
            <a:endParaRPr sz="2000">
              <a:solidFill>
                <a:schemeClr val="dk1"/>
              </a:solidFill>
              <a:latin typeface="Calibri"/>
              <a:ea typeface="Calibri"/>
              <a:cs typeface="Calibri"/>
              <a:sym typeface="Calibri"/>
            </a:endParaRPr>
          </a:p>
        </p:txBody>
      </p:sp>
      <p:sp>
        <p:nvSpPr>
          <p:cNvPr id="189" name="Google Shape;189;p20"/>
          <p:cNvSpPr txBox="1"/>
          <p:nvPr/>
        </p:nvSpPr>
        <p:spPr>
          <a:xfrm>
            <a:off x="6796087" y="5216956"/>
            <a:ext cx="1651000" cy="40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Reservoir</a:t>
            </a:r>
            <a:endParaRPr sz="2000">
              <a:solidFill>
                <a:schemeClr val="dk1"/>
              </a:solidFill>
              <a:latin typeface="Calibri"/>
              <a:ea typeface="Calibri"/>
              <a:cs typeface="Calibri"/>
              <a:sym typeface="Calibri"/>
            </a:endParaRPr>
          </a:p>
        </p:txBody>
      </p:sp>
      <p:sp>
        <p:nvSpPr>
          <p:cNvPr id="190" name="Google Shape;190;p20"/>
          <p:cNvSpPr txBox="1"/>
          <p:nvPr/>
        </p:nvSpPr>
        <p:spPr>
          <a:xfrm>
            <a:off x="70984" y="1341456"/>
            <a:ext cx="3804104"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Hydraulic Power Unit (HPU)</a:t>
            </a:r>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	Reservoir</a:t>
            </a:r>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	Pump</a:t>
            </a:r>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	Filter</a:t>
            </a:r>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	Control Valve</a:t>
            </a:r>
            <a:endParaRPr sz="2400">
              <a:solidFill>
                <a:schemeClr val="dk1"/>
              </a:solidFill>
              <a:latin typeface="Calibri"/>
              <a:ea typeface="Calibri"/>
              <a:cs typeface="Calibri"/>
              <a:sym typeface="Calibri"/>
            </a:endParaRPr>
          </a:p>
        </p:txBody>
      </p:sp>
      <p:sp>
        <p:nvSpPr>
          <p:cNvPr id="191" name="Google Shape;191;p20"/>
          <p:cNvSpPr txBox="1"/>
          <p:nvPr/>
        </p:nvSpPr>
        <p:spPr>
          <a:xfrm>
            <a:off x="5873837" y="1849438"/>
            <a:ext cx="72372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Filter</a:t>
            </a:r>
            <a:endParaRPr sz="2000">
              <a:solidFill>
                <a:schemeClr val="dk1"/>
              </a:solidFill>
              <a:latin typeface="Calibri"/>
              <a:ea typeface="Calibri"/>
              <a:cs typeface="Calibri"/>
              <a:sym typeface="Calibri"/>
            </a:endParaRPr>
          </a:p>
        </p:txBody>
      </p:sp>
      <p:sp>
        <p:nvSpPr>
          <p:cNvPr id="192" name="Google Shape;192;p20"/>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/61</a:t>
            </a:r>
            <a:endParaRPr sz="1200">
              <a:solidFill>
                <a:srgbClr val="BFBFB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500"/>
                                        <p:tgtEl>
                                          <p:spTgt spid="18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500"/>
                                        <p:tgtEl>
                                          <p:spTgt spid="18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500"/>
                                        <p:tgtEl>
                                          <p:spTgt spid="185"/>
                                        </p:tgtEl>
                                      </p:cBhvr>
                                    </p:animEffect>
                                  </p:childTnLst>
                                </p:cTn>
                              </p:par>
                            </p:childTnLst>
                          </p:cTn>
                        </p:par>
                        <p:par>
                          <p:cTn fill="hold">
                            <p:stCondLst>
                              <p:cond delay="1500"/>
                            </p:stCondLst>
                            <p:childTnLst>
                              <p:par>
                                <p:cTn fill="hold" nodeType="afterEffect" presetClass="emph" presetID="8" presetSubtype="0">
                                  <p:stCondLst>
                                    <p:cond delay="0"/>
                                  </p:stCondLst>
                                  <p:childTnLst>
                                    <p:animRot by="-21600000">
                                      <p:cBhvr>
                                        <p:cTn dur="1000" fill="hold"/>
                                        <p:tgtEl>
                                          <p:spTgt spid="181"/>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182"/>
                                        </p:tgtEl>
                                      </p:cBhvr>
                                    </p:animEffect>
                                    <p:set>
                                      <p:cBhvr>
                                        <p:cTn dur="1" fill="hold">
                                          <p:stCondLst>
                                            <p:cond delay="500"/>
                                          </p:stCondLst>
                                        </p:cTn>
                                        <p:tgtEl>
                                          <p:spTgt spid="182"/>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85"/>
                                        </p:tgtEl>
                                      </p:cBhvr>
                                    </p:animEffect>
                                    <p:set>
                                      <p:cBhvr>
                                        <p:cTn dur="1" fill="hold">
                                          <p:stCondLst>
                                            <p:cond delay="500"/>
                                          </p:stCondLst>
                                        </p:cTn>
                                        <p:tgtEl>
                                          <p:spTgt spid="185"/>
                                        </p:tgtEl>
                                        <p:attrNameLst>
                                          <p:attrName>style.visibility</p:attrName>
                                        </p:attrNameLst>
                                      </p:cBhvr>
                                      <p:to>
                                        <p:strVal val="hidden"/>
                                      </p:to>
                                    </p:se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500"/>
                                        <p:tgtEl>
                                          <p:spTgt spid="18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500"/>
                                        <p:tgtEl>
                                          <p:spTgt spid="186"/>
                                        </p:tgtEl>
                                      </p:cBhvr>
                                    </p:animEffect>
                                  </p:childTnLst>
                                </p:cTn>
                              </p:par>
                            </p:childTnLst>
                          </p:cTn>
                        </p:par>
                        <p:par>
                          <p:cTn fill="hold">
                            <p:stCondLst>
                              <p:cond delay="1500"/>
                            </p:stCondLst>
                            <p:childTnLst>
                              <p:par>
                                <p:cTn fill="hold" nodeType="afterEffect" presetClass="emph" presetID="8" presetSubtype="0">
                                  <p:stCondLst>
                                    <p:cond delay="0"/>
                                  </p:stCondLst>
                                  <p:childTnLst>
                                    <p:animRot by="-21600000">
                                      <p:cBhvr>
                                        <p:cTn dur="1000" fill="hold"/>
                                        <p:tgtEl>
                                          <p:spTgt spid="181"/>
                                        </p:tgtEl>
                                        <p:attrNameLst>
                                          <p:attrName>r</p:attrName>
                                        </p:attrNameLst>
                                      </p:cBhvr>
                                    </p:animRot>
                                  </p:childTnLst>
                                </p:cTn>
                              </p:par>
                            </p:childTnLst>
                          </p:cTn>
                        </p:par>
                        <p:par>
                          <p:cTn fill="hold">
                            <p:stCondLst>
                              <p:cond delay="2500"/>
                            </p:stCondLst>
                            <p:childTnLst>
                              <p:par>
                                <p:cTn fill="hold" nodeType="afterEffect" presetClass="emph" presetID="8" presetSubtype="0">
                                  <p:stCondLst>
                                    <p:cond delay="1500"/>
                                  </p:stCondLst>
                                  <p:childTnLst>
                                    <p:animRot by="-21600000">
                                      <p:cBhvr>
                                        <p:cTn dur="1000" fill="hold"/>
                                        <p:tgtEl>
                                          <p:spTgt spid="181"/>
                                        </p:tgtEl>
                                        <p:attrNameLst>
                                          <p:attrName>r</p:attrName>
                                        </p:attrNameLst>
                                      </p:cBhvr>
                                    </p:animRot>
                                  </p:childTnLst>
                                </p:cTn>
                              </p:par>
                            </p:childTnLst>
                          </p:cTn>
                        </p:par>
                        <p:par>
                          <p:cTn fill="hold">
                            <p:stCondLst>
                              <p:cond delay="3500"/>
                            </p:stCondLst>
                            <p:childTnLst>
                              <p:par>
                                <p:cTn fill="hold" nodeType="afterEffect" presetClass="emph" presetID="8" presetSubtype="0">
                                  <p:stCondLst>
                                    <p:cond delay="2500"/>
                                  </p:stCondLst>
                                  <p:childTnLst>
                                    <p:animRot by="-21600000">
                                      <p:cBhvr>
                                        <p:cTn dur="1000" fill="hold"/>
                                        <p:tgtEl>
                                          <p:spTgt spid="181"/>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186"/>
                                        </p:tgtEl>
                                      </p:cBhvr>
                                    </p:animEffect>
                                    <p:set>
                                      <p:cBhvr>
                                        <p:cTn dur="1" fill="hold">
                                          <p:stCondLst>
                                            <p:cond delay="500"/>
                                          </p:stCondLst>
                                        </p:cTn>
                                        <p:tgtEl>
                                          <p:spTgt spid="186"/>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84"/>
                                        </p:tgtEl>
                                      </p:cBhvr>
                                    </p:animEffect>
                                    <p:set>
                                      <p:cBhvr>
                                        <p:cTn dur="1" fill="hold">
                                          <p:stCondLst>
                                            <p:cond delay="500"/>
                                          </p:stCondLst>
                                        </p:cTn>
                                        <p:tgtEl>
                                          <p:spTgt spid="184"/>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83"/>
                                        </p:tgtEl>
                                      </p:cBhvr>
                                    </p:animEffect>
                                    <p:set>
                                      <p:cBhvr>
                                        <p:cTn dur="1" fill="hold">
                                          <p:stCondLst>
                                            <p:cond delay="500"/>
                                          </p:stCondLst>
                                        </p:cTn>
                                        <p:tgtEl>
                                          <p:spTgt spid="183"/>
                                        </p:tgtEl>
                                        <p:attrNameLst>
                                          <p:attrName>style.visibility</p:attrName>
                                        </p:attrNameLst>
                                      </p:cBhvr>
                                      <p:to>
                                        <p:strVal val="hidden"/>
                                      </p:to>
                                    </p:se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500"/>
                                        <p:tgtEl>
                                          <p:spTgt spid="15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500"/>
                                        <p:tgtEl>
                                          <p:spTgt spid="158"/>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500"/>
                                        <p:tgtEl>
                                          <p:spTgt spid="15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500"/>
                                        <p:tgtEl>
                                          <p:spTgt spid="165"/>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
                                        <p:tgtEl>
                                          <p:spTgt spid="16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500"/>
                                        <p:tgtEl>
                                          <p:spTgt spid="167"/>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500"/>
                                        <p:tgtEl>
                                          <p:spTgt spid="168"/>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500"/>
                                        <p:tgtEl>
                                          <p:spTgt spid="169"/>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500"/>
                                        <p:tgtEl>
                                          <p:spTgt spid="170"/>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500"/>
                                        <p:tgtEl>
                                          <p:spTgt spid="179"/>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500"/>
                                        <p:tgtEl>
                                          <p:spTgt spid="1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7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6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6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7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5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5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5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6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6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67"/>
                                        </p:tgtEl>
                                        <p:attrNameLst>
                                          <p:attrName>style.visibility</p:attrName>
                                        </p:attrNameLst>
                                      </p:cBhvr>
                                      <p:to>
                                        <p:strVal val="hidden"/>
                                      </p:to>
                                    </p:set>
                                  </p:childTnLst>
                                </p:cTn>
                              </p:par>
                            </p:childTnLst>
                          </p:cTn>
                        </p:par>
                        <p:par>
                          <p:cTn fill="hold">
                            <p:stCondLst>
                              <p:cond delay="1"/>
                            </p:stCondLst>
                            <p:childTnLst>
                              <p:par>
                                <p:cTn fill="hold" nodeType="after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500"/>
                                        <p:tgtEl>
                                          <p:spTgt spid="161"/>
                                        </p:tgtEl>
                                      </p:cBhvr>
                                    </p:animEffect>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
                                        <p:tgtEl>
                                          <p:spTgt spid="180"/>
                                        </p:tgtEl>
                                      </p:cBhvr>
                                    </p:animEffect>
                                  </p:childTnLst>
                                </p:cTn>
                              </p:par>
                            </p:childTnLst>
                          </p:cTn>
                        </p:par>
                        <p:par>
                          <p:cTn fill="hold">
                            <p:stCondLst>
                              <p:cond delay="1001"/>
                            </p:stCondLst>
                            <p:childTnLst>
                              <p:par>
                                <p:cTn fill="hold" nodeType="after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500"/>
                                        <p:tgtEl>
                                          <p:spTgt spid="162"/>
                                        </p:tgtEl>
                                      </p:cBhvr>
                                    </p:animEffect>
                                  </p:childTnLst>
                                </p:cTn>
                              </p:par>
                            </p:childTnLst>
                          </p:cTn>
                        </p:par>
                        <p:par>
                          <p:cTn fill="hold">
                            <p:stCondLst>
                              <p:cond delay="1501"/>
                            </p:stCondLst>
                            <p:childTnLst>
                              <p:par>
                                <p:cTn fill="hold" nodeType="after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500"/>
                                        <p:tgtEl>
                                          <p:spTgt spid="171"/>
                                        </p:tgtEl>
                                      </p:cBhvr>
                                    </p:animEffect>
                                  </p:childTnLst>
                                </p:cTn>
                              </p:par>
                            </p:childTnLst>
                          </p:cTn>
                        </p:par>
                        <p:par>
                          <p:cTn fill="hold">
                            <p:stCondLst>
                              <p:cond delay="2001"/>
                            </p:stCondLst>
                            <p:childTnLst>
                              <p:par>
                                <p:cTn fill="hold" nodeType="after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500"/>
                                        <p:tgtEl>
                                          <p:spTgt spid="172"/>
                                        </p:tgtEl>
                                      </p:cBhvr>
                                    </p:animEffect>
                                  </p:childTnLst>
                                </p:cTn>
                              </p:par>
                            </p:childTnLst>
                          </p:cTn>
                        </p:par>
                        <p:par>
                          <p:cTn fill="hold">
                            <p:stCondLst>
                              <p:cond delay="2501"/>
                            </p:stCondLst>
                            <p:childTnLst>
                              <p:par>
                                <p:cTn fill="hold" nodeType="after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500"/>
                                        <p:tgtEl>
                                          <p:spTgt spid="173"/>
                                        </p:tgtEl>
                                      </p:cBhvr>
                                    </p:animEffect>
                                  </p:childTnLst>
                                </p:cTn>
                              </p:par>
                            </p:childTnLst>
                          </p:cTn>
                        </p:par>
                        <p:par>
                          <p:cTn fill="hold">
                            <p:stCondLst>
                              <p:cond delay="3001"/>
                            </p:stCondLst>
                            <p:childTnLst>
                              <p:par>
                                <p:cTn fill="hold" nodeType="after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par>
                          <p:cTn fill="hold">
                            <p:stCondLst>
                              <p:cond delay="3501"/>
                            </p:stCondLst>
                            <p:childTnLst>
                              <p:par>
                                <p:cTn fill="hold" nodeType="after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500"/>
                                        <p:tgtEl>
                                          <p:spTgt spid="175"/>
                                        </p:tgtEl>
                                      </p:cBhvr>
                                    </p:animEffect>
                                  </p:childTnLst>
                                </p:cTn>
                              </p:par>
                            </p:childTnLst>
                          </p:cTn>
                        </p:par>
                        <p:par>
                          <p:cTn fill="hold">
                            <p:stCondLst>
                              <p:cond delay="4001"/>
                            </p:stCondLst>
                            <p:childTnLst>
                              <p:par>
                                <p:cTn fill="hold" nodeType="after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500"/>
                                        <p:tgtEl>
                                          <p:spTgt spid="176"/>
                                        </p:tgtEl>
                                      </p:cBhvr>
                                    </p:animEffect>
                                  </p:childTnLst>
                                </p:cTn>
                              </p:par>
                            </p:childTnLst>
                          </p:cTn>
                        </p:par>
                        <p:par>
                          <p:cTn fill="hold">
                            <p:stCondLst>
                              <p:cond delay="4501"/>
                            </p:stCondLst>
                            <p:childTnLst>
                              <p:par>
                                <p:cTn fill="hold" nodeType="after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500"/>
                                        <p:tgtEl>
                                          <p:spTgt spid="163"/>
                                        </p:tgtEl>
                                      </p:cBhvr>
                                    </p:animEffect>
                                  </p:childTnLst>
                                </p:cTn>
                              </p:par>
                            </p:childTnLst>
                          </p:cTn>
                        </p:par>
                        <p:par>
                          <p:cTn fill="hold">
                            <p:stCondLst>
                              <p:cond delay="5001"/>
                            </p:stCondLst>
                            <p:childTnLst>
                              <p:par>
                                <p:cTn fill="hold" nodeType="after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5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1"/>
          <p:cNvSpPr txBox="1"/>
          <p:nvPr>
            <p:ph type="title"/>
          </p:nvPr>
        </p:nvSpPr>
        <p:spPr>
          <a:xfrm>
            <a:off x="533400" y="4572"/>
            <a:ext cx="8077200" cy="131052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Two Types of Loop Fluid </a:t>
            </a:r>
            <a:br>
              <a:rPr lang="en-US" sz="4000">
                <a:solidFill>
                  <a:srgbClr val="000000"/>
                </a:solidFill>
              </a:rPr>
            </a:br>
            <a:r>
              <a:rPr lang="en-US" sz="4000">
                <a:solidFill>
                  <a:srgbClr val="000000"/>
                </a:solidFill>
              </a:rPr>
              <a:t>Power Systems</a:t>
            </a:r>
            <a:endParaRPr/>
          </a:p>
        </p:txBody>
      </p:sp>
      <p:sp>
        <p:nvSpPr>
          <p:cNvPr id="199" name="Google Shape;199;p21"/>
          <p:cNvSpPr txBox="1"/>
          <p:nvPr>
            <p:ph idx="1" type="body"/>
          </p:nvPr>
        </p:nvSpPr>
        <p:spPr>
          <a:xfrm>
            <a:off x="457200" y="2057400"/>
            <a:ext cx="8229600" cy="4068763"/>
          </a:xfrm>
          <a:prstGeom prst="rect">
            <a:avLst/>
          </a:prstGeom>
          <a:noFill/>
          <a:ln>
            <a:noFill/>
          </a:ln>
        </p:spPr>
        <p:txBody>
          <a:bodyPr anchorCtr="0" anchor="t" bIns="45700" lIns="91425" spcFirstLastPara="1" rIns="91425" wrap="square" tIns="45700">
            <a:normAutofit/>
          </a:bodyPr>
          <a:lstStyle/>
          <a:p>
            <a:pPr indent="-350838" lvl="0" marL="350838" rtl="0" algn="l">
              <a:spcBef>
                <a:spcPts val="0"/>
              </a:spcBef>
              <a:spcAft>
                <a:spcPts val="0"/>
              </a:spcAft>
              <a:buClr>
                <a:srgbClr val="003399"/>
              </a:buClr>
              <a:buSzPts val="3200"/>
              <a:buChar char="•"/>
            </a:pPr>
            <a:r>
              <a:rPr lang="en-US">
                <a:solidFill>
                  <a:srgbClr val="003399"/>
                </a:solidFill>
              </a:rPr>
              <a:t>Closed loop system</a:t>
            </a:r>
            <a:endParaRPr/>
          </a:p>
          <a:p>
            <a:pPr indent="-350838" lvl="1" marL="808038" rtl="0" algn="l">
              <a:spcBef>
                <a:spcPts val="560"/>
              </a:spcBef>
              <a:spcAft>
                <a:spcPts val="0"/>
              </a:spcAft>
              <a:buClr>
                <a:srgbClr val="003399"/>
              </a:buClr>
              <a:buSzPts val="2800"/>
              <a:buChar char="–"/>
            </a:pPr>
            <a:r>
              <a:rPr lang="en-US">
                <a:solidFill>
                  <a:srgbClr val="003399"/>
                </a:solidFill>
              </a:rPr>
              <a:t>Hydraulic fluid is circulated in a pressurized system</a:t>
            </a:r>
            <a:endParaRPr/>
          </a:p>
          <a:p>
            <a:pPr indent="-350838" lvl="0" marL="350838" rtl="0" algn="l">
              <a:spcBef>
                <a:spcPts val="2400"/>
              </a:spcBef>
              <a:spcAft>
                <a:spcPts val="0"/>
              </a:spcAft>
              <a:buClr>
                <a:srgbClr val="FF0000"/>
              </a:buClr>
              <a:buSzPts val="3200"/>
              <a:buChar char="•"/>
            </a:pPr>
            <a:r>
              <a:rPr lang="en-US">
                <a:solidFill>
                  <a:srgbClr val="FF0000"/>
                </a:solidFill>
              </a:rPr>
              <a:t>Open loop system</a:t>
            </a:r>
            <a:endParaRPr/>
          </a:p>
          <a:p>
            <a:pPr indent="-350838" lvl="1" marL="808038" rtl="0" algn="l">
              <a:spcBef>
                <a:spcPts val="560"/>
              </a:spcBef>
              <a:spcAft>
                <a:spcPts val="0"/>
              </a:spcAft>
              <a:buClr>
                <a:srgbClr val="FF0000"/>
              </a:buClr>
              <a:buSzPts val="2800"/>
              <a:buChar char="–"/>
            </a:pPr>
            <a:r>
              <a:rPr lang="en-US">
                <a:solidFill>
                  <a:srgbClr val="FF0000"/>
                </a:solidFill>
              </a:rPr>
              <a:t>Pneumatic systems vent to the atmosphere</a:t>
            </a:r>
            <a:endParaRPr/>
          </a:p>
          <a:p>
            <a:pPr indent="-533400" lvl="1" marL="990600" rtl="0" algn="l">
              <a:spcBef>
                <a:spcPts val="280"/>
              </a:spcBef>
              <a:spcAft>
                <a:spcPts val="0"/>
              </a:spcAft>
              <a:buClr>
                <a:schemeClr val="dk1"/>
              </a:buClr>
              <a:buSzPts val="1400"/>
              <a:buFont typeface="Calibri"/>
              <a:buNone/>
            </a:pPr>
            <a:r>
              <a:t/>
            </a:r>
            <a:endParaRPr sz="1400">
              <a:solidFill>
                <a:srgbClr val="FF0000"/>
              </a:solidFill>
            </a:endParaRPr>
          </a:p>
        </p:txBody>
      </p:sp>
      <p:sp>
        <p:nvSpPr>
          <p:cNvPr id="200" name="Google Shape;20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descr="Hydraulic_circuit_directional_control.png" id="206" name="Google Shape;206;p22"/>
          <p:cNvPicPr preferRelativeResize="0"/>
          <p:nvPr/>
        </p:nvPicPr>
        <p:blipFill rotWithShape="1">
          <a:blip r:embed="rId3">
            <a:alphaModFix/>
          </a:blip>
          <a:srcRect b="0" l="0" r="0" t="0"/>
          <a:stretch/>
        </p:blipFill>
        <p:spPr>
          <a:xfrm>
            <a:off x="4890499" y="1493982"/>
            <a:ext cx="4101102" cy="3618619"/>
          </a:xfrm>
          <a:prstGeom prst="rect">
            <a:avLst/>
          </a:prstGeom>
          <a:noFill/>
          <a:ln>
            <a:noFill/>
          </a:ln>
        </p:spPr>
      </p:pic>
      <p:sp>
        <p:nvSpPr>
          <p:cNvPr id="207" name="Google Shape;207;p22"/>
          <p:cNvSpPr txBox="1"/>
          <p:nvPr>
            <p:ph type="title"/>
          </p:nvPr>
        </p:nvSpPr>
        <p:spPr>
          <a:xfrm>
            <a:off x="0" y="21987"/>
            <a:ext cx="9144000" cy="697204"/>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Parts of a Basic Hydraulic System</a:t>
            </a:r>
            <a:endParaRPr/>
          </a:p>
        </p:txBody>
      </p:sp>
      <p:sp>
        <p:nvSpPr>
          <p:cNvPr id="208" name="Google Shape;208;p22"/>
          <p:cNvSpPr txBox="1"/>
          <p:nvPr>
            <p:ph idx="1" type="body"/>
          </p:nvPr>
        </p:nvSpPr>
        <p:spPr>
          <a:xfrm>
            <a:off x="457200" y="1657189"/>
            <a:ext cx="8153400" cy="358263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200"/>
              <a:buChar char="•"/>
            </a:pPr>
            <a:r>
              <a:rPr lang="en-US">
                <a:solidFill>
                  <a:srgbClr val="006666"/>
                </a:solidFill>
              </a:rPr>
              <a:t>Reservoir </a:t>
            </a:r>
            <a:endParaRPr/>
          </a:p>
          <a:p>
            <a:pPr indent="-342900" lvl="0" marL="342900" rtl="0" algn="l">
              <a:spcBef>
                <a:spcPts val="640"/>
              </a:spcBef>
              <a:spcAft>
                <a:spcPts val="0"/>
              </a:spcAft>
              <a:buClr>
                <a:srgbClr val="800000"/>
              </a:buClr>
              <a:buSzPts val="3200"/>
              <a:buChar char="•"/>
            </a:pPr>
            <a:r>
              <a:rPr lang="en-US">
                <a:solidFill>
                  <a:srgbClr val="800000"/>
                </a:solidFill>
              </a:rPr>
              <a:t>Pump - power source</a:t>
            </a:r>
            <a:endParaRPr/>
          </a:p>
          <a:p>
            <a:pPr indent="-342900" lvl="0" marL="342900" rtl="0" algn="l">
              <a:spcBef>
                <a:spcPts val="640"/>
              </a:spcBef>
              <a:spcAft>
                <a:spcPts val="0"/>
              </a:spcAft>
              <a:buClr>
                <a:srgbClr val="660066"/>
              </a:buClr>
              <a:buSzPts val="3200"/>
              <a:buChar char="•"/>
            </a:pPr>
            <a:r>
              <a:rPr lang="en-US">
                <a:solidFill>
                  <a:srgbClr val="660066"/>
                </a:solidFill>
              </a:rPr>
              <a:t>Filter</a:t>
            </a:r>
            <a:endParaRPr/>
          </a:p>
          <a:p>
            <a:pPr indent="-342900" lvl="0" marL="342900" rtl="0" algn="l">
              <a:spcBef>
                <a:spcPts val="640"/>
              </a:spcBef>
              <a:spcAft>
                <a:spcPts val="0"/>
              </a:spcAft>
              <a:buClr>
                <a:srgbClr val="663300"/>
              </a:buClr>
              <a:buSzPts val="3200"/>
              <a:buChar char="•"/>
            </a:pPr>
            <a:r>
              <a:rPr lang="en-US">
                <a:solidFill>
                  <a:srgbClr val="663300"/>
                </a:solidFill>
              </a:rPr>
              <a:t>Directional control device</a:t>
            </a:r>
            <a:endParaRPr/>
          </a:p>
          <a:p>
            <a:pPr indent="-342900" lvl="0" marL="342900" rtl="0" algn="l">
              <a:spcBef>
                <a:spcPts val="640"/>
              </a:spcBef>
              <a:spcAft>
                <a:spcPts val="0"/>
              </a:spcAft>
              <a:buClr>
                <a:schemeClr val="accent2"/>
              </a:buClr>
              <a:buSzPts val="3200"/>
              <a:buChar char="•"/>
            </a:pPr>
            <a:r>
              <a:rPr lang="en-US">
                <a:solidFill>
                  <a:schemeClr val="accent2"/>
                </a:solidFill>
              </a:rPr>
              <a:t>Cylinder</a:t>
            </a:r>
            <a:endParaRPr/>
          </a:p>
          <a:p>
            <a:pPr indent="-342900" lvl="0" marL="342900" rtl="0" algn="l">
              <a:spcBef>
                <a:spcPts val="640"/>
              </a:spcBef>
              <a:spcAft>
                <a:spcPts val="0"/>
              </a:spcAft>
              <a:buClr>
                <a:srgbClr val="FF0000"/>
              </a:buClr>
              <a:buSzPts val="3200"/>
              <a:buChar char="•"/>
            </a:pPr>
            <a:r>
              <a:rPr lang="en-US">
                <a:solidFill>
                  <a:srgbClr val="FF0000"/>
                </a:solidFill>
              </a:rPr>
              <a:t>Stainless Steel Tubing</a:t>
            </a:r>
            <a:endParaRPr/>
          </a:p>
          <a:p>
            <a:pPr indent="-342900" lvl="0" marL="342900" rtl="0" algn="l">
              <a:spcBef>
                <a:spcPts val="640"/>
              </a:spcBef>
              <a:spcAft>
                <a:spcPts val="0"/>
              </a:spcAft>
              <a:buClr>
                <a:schemeClr val="dk1"/>
              </a:buClr>
              <a:buSzPts val="3200"/>
              <a:buFont typeface="Calibri"/>
              <a:buNone/>
            </a:pPr>
            <a:r>
              <a:t/>
            </a:r>
            <a:endParaRPr>
              <a:solidFill>
                <a:srgbClr val="006666"/>
              </a:solidFill>
            </a:endParaRPr>
          </a:p>
        </p:txBody>
      </p:sp>
      <p:sp>
        <p:nvSpPr>
          <p:cNvPr id="209" name="Google Shape;209;p22"/>
          <p:cNvSpPr/>
          <p:nvPr/>
        </p:nvSpPr>
        <p:spPr>
          <a:xfrm>
            <a:off x="3698156" y="5691685"/>
            <a:ext cx="195348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Wisc on line – flow</a:t>
            </a:r>
            <a:endParaRPr sz="1800">
              <a:solidFill>
                <a:schemeClr val="dk1"/>
              </a:solidFill>
              <a:latin typeface="Calibri"/>
              <a:ea typeface="Calibri"/>
              <a:cs typeface="Calibri"/>
              <a:sym typeface="Calibri"/>
            </a:endParaRPr>
          </a:p>
        </p:txBody>
      </p:sp>
      <p:sp>
        <p:nvSpPr>
          <p:cNvPr id="210" name="Google Shape;210;p22"/>
          <p:cNvSpPr/>
          <p:nvPr/>
        </p:nvSpPr>
        <p:spPr>
          <a:xfrm>
            <a:off x="3698156" y="5362690"/>
            <a:ext cx="218245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Wisc on line – pumps</a:t>
            </a:r>
            <a:endParaRPr sz="1800">
              <a:solidFill>
                <a:schemeClr val="dk1"/>
              </a:solidFill>
              <a:latin typeface="Calibri"/>
              <a:ea typeface="Calibri"/>
              <a:cs typeface="Calibri"/>
              <a:sym typeface="Calibri"/>
            </a:endParaRPr>
          </a:p>
        </p:txBody>
      </p:sp>
      <p:sp>
        <p:nvSpPr>
          <p:cNvPr id="211" name="Google Shape;211;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3"/>
          <p:cNvSpPr txBox="1"/>
          <p:nvPr>
            <p:ph type="title"/>
          </p:nvPr>
        </p:nvSpPr>
        <p:spPr>
          <a:xfrm>
            <a:off x="0" y="19050"/>
            <a:ext cx="9144000" cy="73096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Three Laws of Fluid Power Systems</a:t>
            </a:r>
            <a:endParaRPr/>
          </a:p>
        </p:txBody>
      </p:sp>
      <p:sp>
        <p:nvSpPr>
          <p:cNvPr id="218" name="Google Shape;218;p23"/>
          <p:cNvSpPr txBox="1"/>
          <p:nvPr>
            <p:ph idx="1" type="body"/>
          </p:nvPr>
        </p:nvSpPr>
        <p:spPr>
          <a:xfrm>
            <a:off x="457200" y="1752600"/>
            <a:ext cx="7696200" cy="31242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600"/>
              <a:buChar char="•"/>
            </a:pPr>
            <a:r>
              <a:rPr lang="en-US" sz="3600">
                <a:solidFill>
                  <a:srgbClr val="006666"/>
                </a:solidFill>
              </a:rPr>
              <a:t>Pascal’s Law</a:t>
            </a:r>
            <a:endParaRPr/>
          </a:p>
          <a:p>
            <a:pPr indent="-342900" lvl="0" marL="342900" rtl="0" algn="l">
              <a:spcBef>
                <a:spcPts val="720"/>
              </a:spcBef>
              <a:spcAft>
                <a:spcPts val="0"/>
              </a:spcAft>
              <a:buClr>
                <a:srgbClr val="800000"/>
              </a:buClr>
              <a:buSzPts val="3600"/>
              <a:buChar char="•"/>
            </a:pPr>
            <a:r>
              <a:rPr lang="en-US" sz="3600">
                <a:solidFill>
                  <a:srgbClr val="800000"/>
                </a:solidFill>
              </a:rPr>
              <a:t>Boyle’s Law</a:t>
            </a:r>
            <a:endParaRPr/>
          </a:p>
          <a:p>
            <a:pPr indent="-342900" lvl="0" marL="342900" rtl="0" algn="l">
              <a:spcBef>
                <a:spcPts val="720"/>
              </a:spcBef>
              <a:spcAft>
                <a:spcPts val="0"/>
              </a:spcAft>
              <a:buClr>
                <a:srgbClr val="660066"/>
              </a:buClr>
              <a:buSzPts val="3600"/>
              <a:buChar char="•"/>
            </a:pPr>
            <a:r>
              <a:rPr lang="en-US" sz="3600">
                <a:solidFill>
                  <a:srgbClr val="660066"/>
                </a:solidFill>
              </a:rPr>
              <a:t>Charles' Law</a:t>
            </a:r>
            <a:endParaRPr/>
          </a:p>
          <a:p>
            <a:pPr indent="-139700" lvl="0" marL="342900" rtl="0" algn="l">
              <a:spcBef>
                <a:spcPts val="640"/>
              </a:spcBef>
              <a:spcAft>
                <a:spcPts val="0"/>
              </a:spcAft>
              <a:buClr>
                <a:schemeClr val="dk1"/>
              </a:buClr>
              <a:buSzPts val="3200"/>
              <a:buNone/>
            </a:pPr>
            <a:r>
              <a:t/>
            </a:r>
            <a:endParaRPr/>
          </a:p>
        </p:txBody>
      </p:sp>
      <p:pic>
        <p:nvPicPr>
          <p:cNvPr descr="Hydraulic_ForceLindingo.png" id="219" name="Google Shape;219;p23"/>
          <p:cNvPicPr preferRelativeResize="0"/>
          <p:nvPr/>
        </p:nvPicPr>
        <p:blipFill rotWithShape="1">
          <a:blip r:embed="rId3">
            <a:alphaModFix/>
          </a:blip>
          <a:srcRect b="0" l="0" r="0" t="0"/>
          <a:stretch/>
        </p:blipFill>
        <p:spPr>
          <a:xfrm>
            <a:off x="4417888" y="786826"/>
            <a:ext cx="4512516" cy="5234517"/>
          </a:xfrm>
          <a:prstGeom prst="rect">
            <a:avLst/>
          </a:prstGeom>
          <a:noFill/>
          <a:ln>
            <a:noFill/>
          </a:ln>
        </p:spPr>
      </p:pic>
      <p:sp>
        <p:nvSpPr>
          <p:cNvPr id="220" name="Google Shape;22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4"/>
          <p:cNvSpPr txBox="1"/>
          <p:nvPr>
            <p:ph type="title"/>
          </p:nvPr>
        </p:nvSpPr>
        <p:spPr>
          <a:xfrm>
            <a:off x="0" y="0"/>
            <a:ext cx="9144000" cy="800545"/>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Pascal’s Law</a:t>
            </a:r>
            <a:endParaRPr/>
          </a:p>
        </p:txBody>
      </p:sp>
      <p:sp>
        <p:nvSpPr>
          <p:cNvPr id="227" name="Google Shape;227;p24"/>
          <p:cNvSpPr txBox="1"/>
          <p:nvPr>
            <p:ph idx="1" type="body"/>
          </p:nvPr>
        </p:nvSpPr>
        <p:spPr>
          <a:xfrm>
            <a:off x="625867" y="5109430"/>
            <a:ext cx="8229600" cy="685800"/>
          </a:xfrm>
          <a:prstGeom prst="rect">
            <a:avLst/>
          </a:prstGeom>
          <a:noFill/>
          <a:ln>
            <a:noFill/>
          </a:ln>
        </p:spPr>
        <p:txBody>
          <a:bodyPr anchorCtr="0" anchor="t" bIns="45700" lIns="91425" spcFirstLastPara="1" rIns="91425" wrap="square" tIns="45700">
            <a:normAutofit/>
          </a:bodyPr>
          <a:lstStyle/>
          <a:p>
            <a:pPr indent="-342900" lvl="0" marL="342900" rtl="0" algn="ctr">
              <a:spcBef>
                <a:spcPts val="0"/>
              </a:spcBef>
              <a:spcAft>
                <a:spcPts val="0"/>
              </a:spcAft>
              <a:buClr>
                <a:srgbClr val="FF0000"/>
              </a:buClr>
              <a:buSzPts val="2800"/>
              <a:buFont typeface="Calibri"/>
              <a:buNone/>
            </a:pPr>
            <a:r>
              <a:rPr lang="en-US" sz="2800">
                <a:solidFill>
                  <a:srgbClr val="FF0000"/>
                </a:solidFill>
              </a:rPr>
              <a:t>Pressure is the same throughout the entire vessel.</a:t>
            </a:r>
            <a:endParaRPr/>
          </a:p>
        </p:txBody>
      </p:sp>
      <p:grpSp>
        <p:nvGrpSpPr>
          <p:cNvPr id="228" name="Google Shape;228;p24"/>
          <p:cNvGrpSpPr/>
          <p:nvPr/>
        </p:nvGrpSpPr>
        <p:grpSpPr>
          <a:xfrm>
            <a:off x="2857500" y="1370510"/>
            <a:ext cx="3429000" cy="3434120"/>
            <a:chOff x="2819400" y="1676400"/>
            <a:chExt cx="3429000" cy="3434120"/>
          </a:xfrm>
        </p:grpSpPr>
        <p:pic>
          <p:nvPicPr>
            <p:cNvPr descr="pascals_law_36164_lg.gif" id="229" name="Google Shape;229;p24"/>
            <p:cNvPicPr preferRelativeResize="0"/>
            <p:nvPr/>
          </p:nvPicPr>
          <p:blipFill rotWithShape="1">
            <a:blip r:embed="rId3">
              <a:alphaModFix/>
            </a:blip>
            <a:srcRect b="0" l="0" r="0" t="0"/>
            <a:stretch/>
          </p:blipFill>
          <p:spPr>
            <a:xfrm>
              <a:off x="2971800" y="2667000"/>
              <a:ext cx="3276600" cy="2443520"/>
            </a:xfrm>
            <a:prstGeom prst="rect">
              <a:avLst/>
            </a:prstGeom>
            <a:noFill/>
            <a:ln>
              <a:noFill/>
            </a:ln>
          </p:spPr>
        </p:pic>
        <p:pic>
          <p:nvPicPr>
            <p:cNvPr descr="Lub101-Fig1" id="230" name="Google Shape;230;p24"/>
            <p:cNvPicPr preferRelativeResize="0"/>
            <p:nvPr/>
          </p:nvPicPr>
          <p:blipFill rotWithShape="1">
            <a:blip r:embed="rId4">
              <a:alphaModFix/>
            </a:blip>
            <a:srcRect b="0" l="0" r="0" t="0"/>
            <a:stretch/>
          </p:blipFill>
          <p:spPr>
            <a:xfrm>
              <a:off x="4800600" y="1676400"/>
              <a:ext cx="1143000" cy="1143000"/>
            </a:xfrm>
            <a:prstGeom prst="rect">
              <a:avLst/>
            </a:prstGeom>
            <a:noFill/>
            <a:ln>
              <a:noFill/>
            </a:ln>
          </p:spPr>
        </p:pic>
        <p:pic>
          <p:nvPicPr>
            <p:cNvPr descr="Lub101-Fig1" id="231" name="Google Shape;231;p24"/>
            <p:cNvPicPr preferRelativeResize="0"/>
            <p:nvPr/>
          </p:nvPicPr>
          <p:blipFill rotWithShape="1">
            <a:blip r:embed="rId4">
              <a:alphaModFix/>
            </a:blip>
            <a:srcRect b="0" l="0" r="0" t="0"/>
            <a:stretch/>
          </p:blipFill>
          <p:spPr>
            <a:xfrm>
              <a:off x="2819400" y="1676400"/>
              <a:ext cx="1143000" cy="1143000"/>
            </a:xfrm>
            <a:prstGeom prst="rect">
              <a:avLst/>
            </a:prstGeom>
            <a:noFill/>
            <a:ln>
              <a:noFill/>
            </a:ln>
          </p:spPr>
        </p:pic>
      </p:grpSp>
      <p:sp>
        <p:nvSpPr>
          <p:cNvPr id="232" name="Google Shape;232;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5"/>
          <p:cNvSpPr txBox="1"/>
          <p:nvPr>
            <p:ph type="title"/>
          </p:nvPr>
        </p:nvSpPr>
        <p:spPr>
          <a:xfrm>
            <a:off x="0" y="34905"/>
            <a:ext cx="9144000" cy="708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Pascal’s Law </a:t>
            </a:r>
            <a:r>
              <a:rPr lang="en-US" sz="2800"/>
              <a:t>(Cont’d.)   </a:t>
            </a:r>
            <a:endParaRPr/>
          </a:p>
        </p:txBody>
      </p:sp>
      <p:sp>
        <p:nvSpPr>
          <p:cNvPr id="238" name="Google Shape;238;p25"/>
          <p:cNvSpPr txBox="1"/>
          <p:nvPr>
            <p:ph idx="1" type="body"/>
          </p:nvPr>
        </p:nvSpPr>
        <p:spPr>
          <a:xfrm>
            <a:off x="166688" y="1595438"/>
            <a:ext cx="3567112" cy="389096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Pressure applied on a confined fluid is transmitted undiminished in all directions, acts with equal force on equal areas, and at right angles to them.</a:t>
            </a:r>
            <a:endParaRPr/>
          </a:p>
          <a:p>
            <a:pPr indent="-285750" lvl="1" marL="742950" rtl="0" algn="l">
              <a:spcBef>
                <a:spcPts val="480"/>
              </a:spcBef>
              <a:spcAft>
                <a:spcPts val="0"/>
              </a:spcAft>
              <a:buClr>
                <a:schemeClr val="dk1"/>
              </a:buClr>
              <a:buSzPts val="2400"/>
              <a:buFont typeface="Calibri"/>
              <a:buNone/>
            </a:pPr>
            <a:r>
              <a:t/>
            </a:r>
            <a:endParaRPr sz="2400"/>
          </a:p>
        </p:txBody>
      </p:sp>
      <p:pic>
        <p:nvPicPr>
          <p:cNvPr id="239" name="Google Shape;239;p25"/>
          <p:cNvPicPr preferRelativeResize="0"/>
          <p:nvPr/>
        </p:nvPicPr>
        <p:blipFill rotWithShape="1">
          <a:blip r:embed="rId3">
            <a:alphaModFix/>
          </a:blip>
          <a:srcRect b="12988" l="0" r="0" t="0"/>
          <a:stretch/>
        </p:blipFill>
        <p:spPr>
          <a:xfrm>
            <a:off x="3495580" y="1447801"/>
            <a:ext cx="5562600" cy="3820653"/>
          </a:xfrm>
          <a:prstGeom prst="rect">
            <a:avLst/>
          </a:prstGeom>
          <a:noFill/>
          <a:ln>
            <a:noFill/>
          </a:ln>
        </p:spPr>
      </p:pic>
      <p:sp>
        <p:nvSpPr>
          <p:cNvPr id="240" name="Google Shape;240;p25"/>
          <p:cNvSpPr txBox="1"/>
          <p:nvPr/>
        </p:nvSpPr>
        <p:spPr>
          <a:xfrm>
            <a:off x="3560061" y="5575256"/>
            <a:ext cx="26307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Wisc on line - Pascal’s Law</a:t>
            </a:r>
            <a:endParaRPr sz="1800">
              <a:solidFill>
                <a:schemeClr val="dk1"/>
              </a:solidFill>
              <a:latin typeface="Calibri"/>
              <a:ea typeface="Calibri"/>
              <a:cs typeface="Calibri"/>
              <a:sym typeface="Calibri"/>
            </a:endParaRPr>
          </a:p>
        </p:txBody>
      </p:sp>
      <p:sp>
        <p:nvSpPr>
          <p:cNvPr id="241" name="Google Shape;241;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26"/>
          <p:cNvPicPr preferRelativeResize="0"/>
          <p:nvPr/>
        </p:nvPicPr>
        <p:blipFill rotWithShape="1">
          <a:blip r:embed="rId3">
            <a:alphaModFix/>
          </a:blip>
          <a:srcRect b="0" l="0" r="0" t="0"/>
          <a:stretch/>
        </p:blipFill>
        <p:spPr>
          <a:xfrm>
            <a:off x="2044557" y="992003"/>
            <a:ext cx="5118243" cy="5071200"/>
          </a:xfrm>
          <a:prstGeom prst="rect">
            <a:avLst/>
          </a:prstGeom>
          <a:noFill/>
          <a:ln>
            <a:noFill/>
          </a:ln>
        </p:spPr>
      </p:pic>
      <p:sp>
        <p:nvSpPr>
          <p:cNvPr id="247" name="Google Shape;247;p26"/>
          <p:cNvSpPr/>
          <p:nvPr/>
        </p:nvSpPr>
        <p:spPr>
          <a:xfrm>
            <a:off x="5715000" y="1600200"/>
            <a:ext cx="685800" cy="3124200"/>
          </a:xfrm>
          <a:prstGeom prst="downArrow">
            <a:avLst>
              <a:gd fmla="val 50000" name="adj1"/>
              <a:gd fmla="val 113889"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6"/>
          <p:cNvSpPr txBox="1"/>
          <p:nvPr/>
        </p:nvSpPr>
        <p:spPr>
          <a:xfrm rot="5400000">
            <a:off x="4691063" y="2795587"/>
            <a:ext cx="2733675" cy="34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lang="en-US" sz="1800">
                <a:solidFill>
                  <a:schemeClr val="dk1"/>
                </a:solidFill>
                <a:latin typeface="Arial"/>
                <a:ea typeface="Arial"/>
                <a:cs typeface="Arial"/>
                <a:sym typeface="Arial"/>
              </a:rPr>
              <a:t>50 lb of Force</a:t>
            </a:r>
            <a:endParaRPr/>
          </a:p>
        </p:txBody>
      </p:sp>
      <p:sp>
        <p:nvSpPr>
          <p:cNvPr id="249" name="Google Shape;249;p26"/>
          <p:cNvSpPr/>
          <p:nvPr/>
        </p:nvSpPr>
        <p:spPr>
          <a:xfrm rot="10800000">
            <a:off x="1143000" y="1600200"/>
            <a:ext cx="685800" cy="3124200"/>
          </a:xfrm>
          <a:prstGeom prst="downArrow">
            <a:avLst>
              <a:gd fmla="val 50000" name="adj1"/>
              <a:gd fmla="val 113889" name="adj2"/>
            </a:avLst>
          </a:prstGeom>
          <a:solidFill>
            <a:srgbClr val="FF99FF"/>
          </a:solidFill>
          <a:ln cap="flat" cmpd="sng" w="9525">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6"/>
          <p:cNvSpPr txBox="1"/>
          <p:nvPr/>
        </p:nvSpPr>
        <p:spPr>
          <a:xfrm rot="-5400000">
            <a:off x="119063" y="3186113"/>
            <a:ext cx="2733675" cy="34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lang="en-US" sz="1800">
                <a:solidFill>
                  <a:schemeClr val="dk1"/>
                </a:solidFill>
                <a:latin typeface="Arial"/>
                <a:ea typeface="Arial"/>
                <a:cs typeface="Arial"/>
                <a:sym typeface="Arial"/>
              </a:rPr>
              <a:t>2500 lbs of Force</a:t>
            </a:r>
            <a:endParaRPr/>
          </a:p>
        </p:txBody>
      </p:sp>
      <p:pic>
        <p:nvPicPr>
          <p:cNvPr id="251" name="Google Shape;251;p26"/>
          <p:cNvPicPr preferRelativeResize="0"/>
          <p:nvPr/>
        </p:nvPicPr>
        <p:blipFill rotWithShape="1">
          <a:blip r:embed="rId4">
            <a:alphaModFix/>
          </a:blip>
          <a:srcRect b="0" l="0" r="0" t="0"/>
          <a:stretch/>
        </p:blipFill>
        <p:spPr>
          <a:xfrm>
            <a:off x="2065267" y="1047751"/>
            <a:ext cx="2286000" cy="2857500"/>
          </a:xfrm>
          <a:prstGeom prst="rect">
            <a:avLst/>
          </a:prstGeom>
          <a:noFill/>
          <a:ln>
            <a:noFill/>
          </a:ln>
        </p:spPr>
      </p:pic>
      <p:pic>
        <p:nvPicPr>
          <p:cNvPr id="252" name="Google Shape;252;p26"/>
          <p:cNvPicPr preferRelativeResize="0"/>
          <p:nvPr/>
        </p:nvPicPr>
        <p:blipFill rotWithShape="1">
          <a:blip r:embed="rId5">
            <a:alphaModFix/>
          </a:blip>
          <a:srcRect b="0" l="0" r="0" t="0"/>
          <a:stretch/>
        </p:blipFill>
        <p:spPr>
          <a:xfrm>
            <a:off x="2214563" y="3479800"/>
            <a:ext cx="1836737" cy="558800"/>
          </a:xfrm>
          <a:prstGeom prst="rect">
            <a:avLst/>
          </a:prstGeom>
          <a:noFill/>
          <a:ln>
            <a:noFill/>
          </a:ln>
        </p:spPr>
      </p:pic>
      <p:sp>
        <p:nvSpPr>
          <p:cNvPr id="253" name="Google Shape;253;p26"/>
          <p:cNvSpPr txBox="1"/>
          <p:nvPr/>
        </p:nvSpPr>
        <p:spPr>
          <a:xfrm>
            <a:off x="2895600" y="3995738"/>
            <a:ext cx="722313" cy="646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lang="en-US" sz="1800">
                <a:solidFill>
                  <a:schemeClr val="lt1"/>
                </a:solidFill>
                <a:latin typeface="Arial"/>
                <a:ea typeface="Arial"/>
                <a:cs typeface="Arial"/>
                <a:sym typeface="Arial"/>
              </a:rPr>
              <a:t>50</a:t>
            </a:r>
            <a:r>
              <a:rPr b="0" baseline="30000" lang="en-US" sz="1800">
                <a:solidFill>
                  <a:schemeClr val="lt1"/>
                </a:solidFill>
                <a:latin typeface="Arial"/>
                <a:ea typeface="Arial"/>
                <a:cs typeface="Arial"/>
                <a:sym typeface="Arial"/>
              </a:rPr>
              <a:t>sqin</a:t>
            </a:r>
            <a:endParaRPr/>
          </a:p>
          <a:p>
            <a:pPr indent="0" lvl="0" marL="0" marR="0" rtl="0" algn="l">
              <a:lnSpc>
                <a:spcPct val="100000"/>
              </a:lnSpc>
              <a:spcBef>
                <a:spcPts val="0"/>
              </a:spcBef>
              <a:spcAft>
                <a:spcPts val="0"/>
              </a:spcAft>
              <a:buNone/>
            </a:pPr>
            <a:r>
              <a:t/>
            </a:r>
            <a:endParaRPr b="0" sz="1800">
              <a:solidFill>
                <a:schemeClr val="lt1"/>
              </a:solidFill>
              <a:latin typeface="Arial"/>
              <a:ea typeface="Arial"/>
              <a:cs typeface="Arial"/>
              <a:sym typeface="Arial"/>
            </a:endParaRPr>
          </a:p>
        </p:txBody>
      </p:sp>
      <p:pic>
        <p:nvPicPr>
          <p:cNvPr id="254" name="Google Shape;254;p26"/>
          <p:cNvPicPr preferRelativeResize="0"/>
          <p:nvPr/>
        </p:nvPicPr>
        <p:blipFill rotWithShape="1">
          <a:blip r:embed="rId6">
            <a:alphaModFix/>
          </a:blip>
          <a:srcRect b="0" l="-9745" r="0" t="39879"/>
          <a:stretch/>
        </p:blipFill>
        <p:spPr>
          <a:xfrm>
            <a:off x="6694488" y="377544"/>
            <a:ext cx="411162" cy="1717956"/>
          </a:xfrm>
          <a:prstGeom prst="rect">
            <a:avLst/>
          </a:prstGeom>
          <a:noFill/>
          <a:ln>
            <a:noFill/>
          </a:ln>
        </p:spPr>
      </p:pic>
      <p:sp>
        <p:nvSpPr>
          <p:cNvPr id="255" name="Google Shape;255;p26"/>
          <p:cNvSpPr txBox="1"/>
          <p:nvPr/>
        </p:nvSpPr>
        <p:spPr>
          <a:xfrm>
            <a:off x="6694488" y="1752600"/>
            <a:ext cx="395287" cy="36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lang="en-US" sz="1800">
                <a:solidFill>
                  <a:schemeClr val="dk1"/>
                </a:solidFill>
                <a:latin typeface="Arial"/>
                <a:ea typeface="Arial"/>
                <a:cs typeface="Arial"/>
                <a:sym typeface="Arial"/>
              </a:rPr>
              <a:t>1</a:t>
            </a:r>
            <a:r>
              <a:rPr b="0" baseline="30000" lang="en-US" sz="1800">
                <a:solidFill>
                  <a:schemeClr val="dk1"/>
                </a:solidFill>
                <a:latin typeface="Arial"/>
                <a:ea typeface="Arial"/>
                <a:cs typeface="Arial"/>
                <a:sym typeface="Arial"/>
              </a:rPr>
              <a:t>2</a:t>
            </a:r>
            <a:endParaRPr b="0" sz="1800">
              <a:solidFill>
                <a:schemeClr val="dk1"/>
              </a:solidFill>
              <a:latin typeface="Arial"/>
              <a:ea typeface="Arial"/>
              <a:cs typeface="Arial"/>
              <a:sym typeface="Arial"/>
            </a:endParaRPr>
          </a:p>
        </p:txBody>
      </p:sp>
      <p:sp>
        <p:nvSpPr>
          <p:cNvPr id="256" name="Google Shape;256;p26"/>
          <p:cNvSpPr txBox="1"/>
          <p:nvPr>
            <p:ph type="title"/>
          </p:nvPr>
        </p:nvSpPr>
        <p:spPr>
          <a:xfrm>
            <a:off x="0" y="0"/>
            <a:ext cx="9144000" cy="8572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Forces Proportional   </a:t>
            </a:r>
            <a:endParaRPr/>
          </a:p>
        </p:txBody>
      </p:sp>
      <p:sp>
        <p:nvSpPr>
          <p:cNvPr id="257" name="Google Shape;257;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1000"/>
                                  </p:stCondLst>
                                  <p:childTnLst>
                                    <p:set>
                                      <p:cBhvr>
                                        <p:cTn dur="1" fill="hold">
                                          <p:stCondLst>
                                            <p:cond delay="0"/>
                                          </p:stCondLst>
                                        </p:cTn>
                                        <p:tgtEl>
                                          <p:spTgt spid="252"/>
                                        </p:tgtEl>
                                        <p:attrNameLst>
                                          <p:attrName>style.visibility</p:attrName>
                                        </p:attrNameLst>
                                      </p:cBhvr>
                                      <p:to>
                                        <p:strVal val="visible"/>
                                      </p:to>
                                    </p:set>
                                    <p:animEffect filter="fade" transition="in">
                                      <p:cBhvr>
                                        <p:cTn dur="5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7"/>
          <p:cNvSpPr txBox="1"/>
          <p:nvPr>
            <p:ph type="title"/>
          </p:nvPr>
        </p:nvSpPr>
        <p:spPr>
          <a:xfrm>
            <a:off x="0" y="31496"/>
            <a:ext cx="9144000" cy="863029"/>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Boyle’s Law</a:t>
            </a:r>
            <a:endParaRPr/>
          </a:p>
        </p:txBody>
      </p:sp>
      <p:pic>
        <p:nvPicPr>
          <p:cNvPr descr="An animation showing the relationship between pressure and volume when mass and temperature are held constant." id="264" name="Google Shape;264;p27">
            <a:hlinkClick r:id="rId3"/>
          </p:cNvPr>
          <p:cNvPicPr preferRelativeResize="0"/>
          <p:nvPr/>
        </p:nvPicPr>
        <p:blipFill rotWithShape="1">
          <a:blip r:embed="rId4">
            <a:alphaModFix/>
          </a:blip>
          <a:srcRect b="0" l="0" r="0" t="0"/>
          <a:stretch/>
        </p:blipFill>
        <p:spPr>
          <a:xfrm>
            <a:off x="1374338" y="790863"/>
            <a:ext cx="6413474" cy="4858327"/>
          </a:xfrm>
          <a:prstGeom prst="rect">
            <a:avLst/>
          </a:prstGeom>
          <a:noFill/>
          <a:ln>
            <a:noFill/>
          </a:ln>
        </p:spPr>
      </p:pic>
      <p:sp>
        <p:nvSpPr>
          <p:cNvPr id="265" name="Google Shape;265;p27"/>
          <p:cNvSpPr txBox="1"/>
          <p:nvPr/>
        </p:nvSpPr>
        <p:spPr>
          <a:xfrm>
            <a:off x="3154167" y="5743254"/>
            <a:ext cx="2576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Wisc on line – Boyles Law</a:t>
            </a:r>
            <a:endParaRPr sz="1800">
              <a:solidFill>
                <a:schemeClr val="dk1"/>
              </a:solidFill>
              <a:latin typeface="Calibri"/>
              <a:ea typeface="Calibri"/>
              <a:cs typeface="Calibri"/>
              <a:sym typeface="Calibri"/>
            </a:endParaRPr>
          </a:p>
        </p:txBody>
      </p:sp>
      <p:sp>
        <p:nvSpPr>
          <p:cNvPr id="266" name="Google Shape;266;p27"/>
          <p:cNvSpPr txBox="1"/>
          <p:nvPr/>
        </p:nvSpPr>
        <p:spPr>
          <a:xfrm>
            <a:off x="6882343" y="4079530"/>
            <a:ext cx="1984255"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As pressure increases- volume will decrease</a:t>
            </a:r>
            <a:endParaRPr sz="2800">
              <a:solidFill>
                <a:schemeClr val="dk1"/>
              </a:solidFill>
              <a:latin typeface="Calibri"/>
              <a:ea typeface="Calibri"/>
              <a:cs typeface="Calibri"/>
              <a:sym typeface="Calibri"/>
            </a:endParaRPr>
          </a:p>
        </p:txBody>
      </p:sp>
      <p:sp>
        <p:nvSpPr>
          <p:cNvPr id="267" name="Google Shape;267;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descr="An animation demonstrating the relationship between volume and temperature." id="273" name="Google Shape;273;p28">
            <a:hlinkClick r:id="rId3"/>
          </p:cNvPr>
          <p:cNvPicPr preferRelativeResize="0"/>
          <p:nvPr/>
        </p:nvPicPr>
        <p:blipFill rotWithShape="1">
          <a:blip r:embed="rId4">
            <a:alphaModFix/>
          </a:blip>
          <a:srcRect b="0" l="0" r="0" t="0"/>
          <a:stretch/>
        </p:blipFill>
        <p:spPr>
          <a:xfrm>
            <a:off x="1463579" y="685800"/>
            <a:ext cx="6225902" cy="4707390"/>
          </a:xfrm>
          <a:prstGeom prst="rect">
            <a:avLst/>
          </a:prstGeom>
          <a:noFill/>
          <a:ln>
            <a:noFill/>
          </a:ln>
        </p:spPr>
      </p:pic>
      <p:sp>
        <p:nvSpPr>
          <p:cNvPr id="274" name="Google Shape;274;p28"/>
          <p:cNvSpPr txBox="1"/>
          <p:nvPr>
            <p:ph type="title"/>
          </p:nvPr>
        </p:nvSpPr>
        <p:spPr>
          <a:xfrm>
            <a:off x="0" y="0"/>
            <a:ext cx="9144000" cy="6858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Charles’ Law</a:t>
            </a:r>
            <a:br>
              <a:rPr lang="en-US" sz="4000"/>
            </a:br>
            <a:endParaRPr sz="4000"/>
          </a:p>
        </p:txBody>
      </p:sp>
      <p:sp>
        <p:nvSpPr>
          <p:cNvPr id="275" name="Google Shape;275;p28"/>
          <p:cNvSpPr txBox="1"/>
          <p:nvPr>
            <p:ph idx="1" type="body"/>
          </p:nvPr>
        </p:nvSpPr>
        <p:spPr>
          <a:xfrm>
            <a:off x="6432478" y="4022198"/>
            <a:ext cx="2254322" cy="1948967"/>
          </a:xfrm>
          <a:prstGeom prst="rect">
            <a:avLst/>
          </a:prstGeom>
          <a:noFill/>
          <a:ln>
            <a:noFill/>
          </a:ln>
        </p:spPr>
        <p:txBody>
          <a:bodyPr anchorCtr="0" anchor="t" bIns="45700" lIns="91425" spcFirstLastPara="1" rIns="91425" wrap="square" tIns="45700">
            <a:normAutofit/>
          </a:bodyPr>
          <a:lstStyle/>
          <a:p>
            <a:pPr indent="0" lvl="0" marL="342900" rtl="0" algn="l">
              <a:spcBef>
                <a:spcPts val="0"/>
              </a:spcBef>
              <a:spcAft>
                <a:spcPts val="0"/>
              </a:spcAft>
              <a:buClr>
                <a:schemeClr val="dk1"/>
              </a:buClr>
              <a:buSzPts val="2800"/>
              <a:buFont typeface="Calibri"/>
              <a:buNone/>
            </a:pPr>
            <a:r>
              <a:rPr lang="en-US" sz="2800"/>
              <a:t>Pressure is Same, but volume is different</a:t>
            </a:r>
            <a:endParaRPr/>
          </a:p>
        </p:txBody>
      </p:sp>
      <p:sp>
        <p:nvSpPr>
          <p:cNvPr id="276" name="Google Shape;276;p28"/>
          <p:cNvSpPr/>
          <p:nvPr/>
        </p:nvSpPr>
        <p:spPr>
          <a:xfrm>
            <a:off x="3240546" y="5770602"/>
            <a:ext cx="2662908"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Wisc on line – Charles Law</a:t>
            </a:r>
            <a:endParaRPr/>
          </a:p>
        </p:txBody>
      </p:sp>
      <p:sp>
        <p:nvSpPr>
          <p:cNvPr id="277" name="Google Shape;277;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9"/>
          <p:cNvSpPr txBox="1"/>
          <p:nvPr>
            <p:ph type="title"/>
          </p:nvPr>
        </p:nvSpPr>
        <p:spPr>
          <a:xfrm>
            <a:off x="0" y="28058"/>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Atmospheric Pressure   </a:t>
            </a:r>
            <a:endParaRPr/>
          </a:p>
        </p:txBody>
      </p:sp>
      <p:sp>
        <p:nvSpPr>
          <p:cNvPr id="283" name="Google Shape;283;p29"/>
          <p:cNvSpPr/>
          <p:nvPr/>
        </p:nvSpPr>
        <p:spPr>
          <a:xfrm>
            <a:off x="166688" y="1143000"/>
            <a:ext cx="8977312" cy="685800"/>
          </a:xfrm>
          <a:prstGeom prst="rect">
            <a:avLst/>
          </a:prstGeom>
          <a:noFill/>
          <a:ln>
            <a:noFill/>
          </a:ln>
        </p:spPr>
        <p:txBody>
          <a:bodyPr anchorCtr="0" anchor="t" bIns="46025" lIns="92075" spcFirstLastPara="1" rIns="92075" wrap="square" tIns="46025">
            <a:noAutofit/>
          </a:bodyPr>
          <a:lstStyle/>
          <a:p>
            <a:pPr indent="0" lvl="0" marL="0" marR="0" rtl="0" algn="ctr">
              <a:lnSpc>
                <a:spcPct val="100000"/>
              </a:lnSpc>
              <a:spcBef>
                <a:spcPts val="0"/>
              </a:spcBef>
              <a:spcAft>
                <a:spcPts val="0"/>
              </a:spcAft>
              <a:buNone/>
            </a:pPr>
            <a:r>
              <a:rPr b="0" lang="en-US" sz="2400">
                <a:solidFill>
                  <a:schemeClr val="dk1"/>
                </a:solidFill>
                <a:latin typeface="Calibri"/>
                <a:ea typeface="Calibri"/>
                <a:cs typeface="Calibri"/>
                <a:sym typeface="Calibri"/>
              </a:rPr>
              <a:t>Pressure of the air in the atmosphere due to its weight.</a:t>
            </a:r>
            <a:endParaRPr/>
          </a:p>
        </p:txBody>
      </p:sp>
      <p:pic>
        <p:nvPicPr>
          <p:cNvPr id="284" name="Google Shape;284;p29"/>
          <p:cNvPicPr preferRelativeResize="0"/>
          <p:nvPr/>
        </p:nvPicPr>
        <p:blipFill rotWithShape="1">
          <a:blip r:embed="rId3">
            <a:alphaModFix/>
          </a:blip>
          <a:srcRect b="0" l="0" r="0" t="0"/>
          <a:stretch/>
        </p:blipFill>
        <p:spPr>
          <a:xfrm>
            <a:off x="1672975" y="1600201"/>
            <a:ext cx="6472238" cy="4297166"/>
          </a:xfrm>
          <a:prstGeom prst="rect">
            <a:avLst/>
          </a:prstGeom>
          <a:noFill/>
          <a:ln>
            <a:noFill/>
          </a:ln>
        </p:spPr>
      </p:pic>
      <p:sp>
        <p:nvSpPr>
          <p:cNvPr id="285" name="Google Shape;285;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0"/>
          <p:cNvSpPr txBox="1"/>
          <p:nvPr>
            <p:ph type="title"/>
          </p:nvPr>
        </p:nvSpPr>
        <p:spPr>
          <a:xfrm>
            <a:off x="457200" y="0"/>
            <a:ext cx="8229600" cy="688369"/>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Gauges   </a:t>
            </a:r>
            <a:endParaRPr/>
          </a:p>
        </p:txBody>
      </p:sp>
      <p:sp>
        <p:nvSpPr>
          <p:cNvPr id="291" name="Google Shape;291;p30"/>
          <p:cNvSpPr txBox="1"/>
          <p:nvPr>
            <p:ph idx="1" type="body"/>
          </p:nvPr>
        </p:nvSpPr>
        <p:spPr>
          <a:xfrm>
            <a:off x="300038" y="843704"/>
            <a:ext cx="8991600" cy="1528762"/>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0"/>
              </a:spcBef>
              <a:spcAft>
                <a:spcPts val="0"/>
              </a:spcAft>
              <a:buClr>
                <a:schemeClr val="dk1"/>
              </a:buClr>
              <a:buSzPct val="100000"/>
              <a:buFont typeface="Calibri"/>
              <a:buNone/>
            </a:pPr>
            <a:r>
              <a:rPr lang="en-US"/>
              <a:t>Absolute pressure includes atmospheric pressure</a:t>
            </a:r>
            <a:endParaRPr/>
          </a:p>
          <a:p>
            <a:pPr indent="-342900" lvl="0" marL="342900" rtl="0" algn="l">
              <a:spcBef>
                <a:spcPts val="544"/>
              </a:spcBef>
              <a:spcAft>
                <a:spcPts val="0"/>
              </a:spcAft>
              <a:buClr>
                <a:schemeClr val="dk1"/>
              </a:buClr>
              <a:buSzPct val="100000"/>
              <a:buChar char="•"/>
            </a:pPr>
            <a:r>
              <a:rPr lang="en-US"/>
              <a:t>Gauge Pressure (psig) + 14.7  = Absolute Pressure (psia)</a:t>
            </a:r>
            <a:endParaRPr/>
          </a:p>
          <a:p>
            <a:pPr indent="-342900" lvl="0" marL="342900" rtl="0" algn="l">
              <a:spcBef>
                <a:spcPts val="544"/>
              </a:spcBef>
              <a:spcAft>
                <a:spcPts val="0"/>
              </a:spcAft>
              <a:buClr>
                <a:schemeClr val="dk1"/>
              </a:buClr>
              <a:buSzPct val="100000"/>
              <a:buChar char="•"/>
            </a:pPr>
            <a:r>
              <a:rPr lang="en-US"/>
              <a:t>(Absolute Pressure – 14.7) = Gauge Pressure</a:t>
            </a:r>
            <a:endParaRPr/>
          </a:p>
        </p:txBody>
      </p:sp>
      <p:sp>
        <p:nvSpPr>
          <p:cNvPr id="292" name="Google Shape;292;p30"/>
          <p:cNvSpPr/>
          <p:nvPr/>
        </p:nvSpPr>
        <p:spPr>
          <a:xfrm>
            <a:off x="166688" y="1143000"/>
            <a:ext cx="8977312" cy="685800"/>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t/>
            </a:r>
            <a:endParaRPr b="0" sz="2400">
              <a:solidFill>
                <a:schemeClr val="dk1"/>
              </a:solidFill>
              <a:latin typeface="Arial Narrow"/>
              <a:ea typeface="Arial Narrow"/>
              <a:cs typeface="Arial Narrow"/>
              <a:sym typeface="Arial Narrow"/>
            </a:endParaRPr>
          </a:p>
        </p:txBody>
      </p:sp>
      <p:pic>
        <p:nvPicPr>
          <p:cNvPr descr="http://www.pneumatic-design.com/wp-content/uploads/2011/05/pressure-gauge.jpg" id="293" name="Google Shape;293;p30"/>
          <p:cNvPicPr preferRelativeResize="0"/>
          <p:nvPr/>
        </p:nvPicPr>
        <p:blipFill rotWithShape="1">
          <a:blip r:embed="rId3">
            <a:alphaModFix/>
          </a:blip>
          <a:srcRect b="10416" l="0" r="0" t="0"/>
          <a:stretch/>
        </p:blipFill>
        <p:spPr>
          <a:xfrm>
            <a:off x="1756511" y="2525677"/>
            <a:ext cx="5630977" cy="3524250"/>
          </a:xfrm>
          <a:prstGeom prst="rect">
            <a:avLst/>
          </a:prstGeom>
          <a:noFill/>
          <a:ln>
            <a:noFill/>
          </a:ln>
        </p:spPr>
      </p:pic>
      <p:sp>
        <p:nvSpPr>
          <p:cNvPr id="294" name="Google Shape;29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1"/>
          <p:cNvSpPr txBox="1"/>
          <p:nvPr>
            <p:ph type="title"/>
          </p:nvPr>
        </p:nvSpPr>
        <p:spPr>
          <a:xfrm>
            <a:off x="868376" y="14335"/>
            <a:ext cx="7696200"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Gauge Pressure</a:t>
            </a:r>
            <a:endParaRPr/>
          </a:p>
        </p:txBody>
      </p:sp>
      <p:sp>
        <p:nvSpPr>
          <p:cNvPr id="300" name="Google Shape;300;p31"/>
          <p:cNvSpPr/>
          <p:nvPr/>
        </p:nvSpPr>
        <p:spPr>
          <a:xfrm>
            <a:off x="188913" y="937068"/>
            <a:ext cx="4840287" cy="4100226"/>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400">
                <a:solidFill>
                  <a:schemeClr val="dk1"/>
                </a:solidFill>
                <a:latin typeface="Calibri"/>
                <a:ea typeface="Calibri"/>
                <a:cs typeface="Calibri"/>
                <a:sym typeface="Calibri"/>
              </a:rPr>
              <a:t>Gauge is in psia if it reads 0 when exposed to the  atmosphere</a:t>
            </a:r>
            <a:endParaRPr/>
          </a:p>
          <a:p>
            <a:pPr indent="0" lvl="0" marL="0" marR="0" rtl="0" algn="l">
              <a:lnSpc>
                <a:spcPct val="100000"/>
              </a:lnSpc>
              <a:spcBef>
                <a:spcPts val="1680"/>
              </a:spcBef>
              <a:spcAft>
                <a:spcPts val="0"/>
              </a:spcAft>
              <a:buNone/>
            </a:pPr>
            <a:r>
              <a:rPr b="0" lang="en-US" sz="2400">
                <a:solidFill>
                  <a:schemeClr val="dk1"/>
                </a:solidFill>
                <a:latin typeface="Calibri"/>
                <a:ea typeface="Calibri"/>
                <a:cs typeface="Calibri"/>
                <a:sym typeface="Calibri"/>
              </a:rPr>
              <a:t>Gauge is in Gauge pressure, if it shows 14.7 (sea level) when open to atm.  </a:t>
            </a:r>
            <a:r>
              <a:rPr lang="en-US" sz="2400">
                <a:solidFill>
                  <a:schemeClr val="dk1"/>
                </a:solidFill>
                <a:latin typeface="Calibri"/>
                <a:ea typeface="Calibri"/>
                <a:cs typeface="Calibri"/>
                <a:sym typeface="Calibri"/>
              </a:rPr>
              <a:t>I</a:t>
            </a:r>
            <a:r>
              <a:rPr b="0" lang="en-US" sz="2400">
                <a:solidFill>
                  <a:schemeClr val="dk1"/>
                </a:solidFill>
                <a:latin typeface="Calibri"/>
                <a:ea typeface="Calibri"/>
                <a:cs typeface="Calibri"/>
                <a:sym typeface="Calibri"/>
              </a:rPr>
              <a:t>t has been calibrated to show atm pressure</a:t>
            </a:r>
            <a:endParaRPr/>
          </a:p>
          <a:p>
            <a:pPr indent="0" lvl="0" marL="0" marR="0" rtl="0" algn="l">
              <a:lnSpc>
                <a:spcPct val="100000"/>
              </a:lnSpc>
              <a:spcBef>
                <a:spcPts val="1680"/>
              </a:spcBef>
              <a:spcAft>
                <a:spcPts val="0"/>
              </a:spcAft>
              <a:buNone/>
            </a:pPr>
            <a:r>
              <a:rPr lang="en-US" sz="2400">
                <a:solidFill>
                  <a:schemeClr val="dk1"/>
                </a:solidFill>
                <a:latin typeface="Calibri"/>
                <a:ea typeface="Calibri"/>
                <a:cs typeface="Calibri"/>
                <a:sym typeface="Calibri"/>
              </a:rPr>
              <a:t>Gauge pressure will be different in Denver than in Miami</a:t>
            </a:r>
            <a:endParaRPr/>
          </a:p>
          <a:p>
            <a:pPr indent="0" lvl="0" marL="0" marR="0" rtl="0" algn="l">
              <a:lnSpc>
                <a:spcPct val="100000"/>
              </a:lnSpc>
              <a:spcBef>
                <a:spcPts val="1680"/>
              </a:spcBef>
              <a:spcAft>
                <a:spcPts val="0"/>
              </a:spcAft>
              <a:buNone/>
            </a:pPr>
            <a:r>
              <a:rPr lang="en-US" sz="2400">
                <a:solidFill>
                  <a:schemeClr val="dk1"/>
                </a:solidFill>
                <a:latin typeface="Calibri"/>
                <a:ea typeface="Calibri"/>
                <a:cs typeface="Calibri"/>
                <a:sym typeface="Calibri"/>
              </a:rPr>
              <a:t>This gauge reads _________</a:t>
            </a:r>
            <a:endParaRPr b="0" sz="2400">
              <a:solidFill>
                <a:schemeClr val="dk1"/>
              </a:solidFill>
              <a:latin typeface="Calibri"/>
              <a:ea typeface="Calibri"/>
              <a:cs typeface="Calibri"/>
              <a:sym typeface="Calibri"/>
            </a:endParaRPr>
          </a:p>
        </p:txBody>
      </p:sp>
      <p:pic>
        <p:nvPicPr>
          <p:cNvPr descr="Pressure_Gage" id="301" name="Google Shape;301;p31"/>
          <p:cNvPicPr preferRelativeResize="0"/>
          <p:nvPr/>
        </p:nvPicPr>
        <p:blipFill rotWithShape="1">
          <a:blip r:embed="rId3">
            <a:alphaModFix/>
          </a:blip>
          <a:srcRect b="0" l="0" r="0" t="0"/>
          <a:stretch/>
        </p:blipFill>
        <p:spPr>
          <a:xfrm>
            <a:off x="5638800" y="1600200"/>
            <a:ext cx="3208338" cy="4311650"/>
          </a:xfrm>
          <a:prstGeom prst="rect">
            <a:avLst/>
          </a:prstGeom>
          <a:noFill/>
          <a:ln cap="flat" cmpd="sng" w="12700">
            <a:solidFill>
              <a:srgbClr val="000000"/>
            </a:solidFill>
            <a:prstDash val="solid"/>
            <a:miter lim="800000"/>
            <a:headEnd len="sm" w="sm" type="none"/>
            <a:tailEnd len="sm" w="sm" type="none"/>
          </a:ln>
        </p:spPr>
      </p:pic>
      <p:sp>
        <p:nvSpPr>
          <p:cNvPr id="302" name="Google Shape;302;p31"/>
          <p:cNvSpPr txBox="1"/>
          <p:nvPr/>
        </p:nvSpPr>
        <p:spPr>
          <a:xfrm>
            <a:off x="2691830" y="4541177"/>
            <a:ext cx="8527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Calibri"/>
                <a:ea typeface="Calibri"/>
                <a:cs typeface="Calibri"/>
                <a:sym typeface="Calibri"/>
              </a:rPr>
              <a:t>psia</a:t>
            </a:r>
            <a:endParaRPr sz="2400">
              <a:solidFill>
                <a:srgbClr val="FF0000"/>
              </a:solidFill>
              <a:latin typeface="Calibri"/>
              <a:ea typeface="Calibri"/>
              <a:cs typeface="Calibri"/>
              <a:sym typeface="Calibri"/>
            </a:endParaRPr>
          </a:p>
        </p:txBody>
      </p:sp>
      <p:sp>
        <p:nvSpPr>
          <p:cNvPr id="303" name="Google Shape;30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2"/>
          <p:cNvSpPr txBox="1"/>
          <p:nvPr>
            <p:ph type="title"/>
          </p:nvPr>
        </p:nvSpPr>
        <p:spPr>
          <a:xfrm>
            <a:off x="-138700" y="0"/>
            <a:ext cx="9282700" cy="84248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Gauge Readings</a:t>
            </a:r>
            <a:endParaRPr sz="4000"/>
          </a:p>
        </p:txBody>
      </p:sp>
      <p:pic>
        <p:nvPicPr>
          <p:cNvPr descr="Lub101-Fig1" id="310" name="Google Shape;310;p32"/>
          <p:cNvPicPr preferRelativeResize="0"/>
          <p:nvPr>
            <p:ph idx="1" type="body"/>
          </p:nvPr>
        </p:nvPicPr>
        <p:blipFill rotWithShape="1">
          <a:blip r:embed="rId3">
            <a:alphaModFix/>
          </a:blip>
          <a:srcRect b="0" l="0" r="0" t="0"/>
          <a:stretch/>
        </p:blipFill>
        <p:spPr>
          <a:xfrm>
            <a:off x="4690170" y="1276510"/>
            <a:ext cx="4339530" cy="4339530"/>
          </a:xfrm>
          <a:prstGeom prst="rect">
            <a:avLst/>
          </a:prstGeom>
          <a:noFill/>
          <a:ln>
            <a:noFill/>
          </a:ln>
        </p:spPr>
      </p:pic>
      <p:sp>
        <p:nvSpPr>
          <p:cNvPr id="311" name="Google Shape;311;p32"/>
          <p:cNvSpPr txBox="1"/>
          <p:nvPr/>
        </p:nvSpPr>
        <p:spPr>
          <a:xfrm>
            <a:off x="318500" y="1809660"/>
            <a:ext cx="3657600" cy="37240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Dual Scale </a:t>
            </a:r>
            <a:r>
              <a:rPr lang="en-US" sz="2800">
                <a:solidFill>
                  <a:schemeClr val="dk1"/>
                </a:solidFill>
                <a:latin typeface="Calibri"/>
                <a:ea typeface="Calibri"/>
                <a:cs typeface="Calibri"/>
                <a:sym typeface="Calibri"/>
              </a:rPr>
              <a:t>– </a:t>
            </a:r>
            <a:r>
              <a:rPr lang="en-US" sz="2800">
                <a:solidFill>
                  <a:srgbClr val="FF0000"/>
                </a:solidFill>
                <a:latin typeface="Calibri"/>
                <a:ea typeface="Calibri"/>
                <a:cs typeface="Calibri"/>
                <a:sym typeface="Calibri"/>
              </a:rPr>
              <a:t>red: PSI </a:t>
            </a:r>
            <a:r>
              <a:rPr lang="en-US" sz="2800">
                <a:solidFill>
                  <a:schemeClr val="dk1"/>
                </a:solidFill>
                <a:latin typeface="Calibri"/>
                <a:ea typeface="Calibri"/>
                <a:cs typeface="Calibri"/>
                <a:sym typeface="Calibri"/>
              </a:rPr>
              <a:t>Black: kPa</a:t>
            </a:r>
            <a:endParaRPr b="1" sz="2800">
              <a:solidFill>
                <a:schemeClr val="dk1"/>
              </a:solidFill>
              <a:latin typeface="Calibri"/>
              <a:ea typeface="Calibri"/>
              <a:cs typeface="Calibri"/>
              <a:sym typeface="Calibri"/>
            </a:endParaRPr>
          </a:p>
          <a:p>
            <a:pPr indent="0" lvl="0" marL="0" marR="0" rtl="0" algn="l">
              <a:spcBef>
                <a:spcPts val="2400"/>
              </a:spcBef>
              <a:spcAft>
                <a:spcPts val="0"/>
              </a:spcAft>
              <a:buNone/>
            </a:pPr>
            <a:r>
              <a:rPr b="1" lang="en-US" sz="2800">
                <a:solidFill>
                  <a:schemeClr val="dk1"/>
                </a:solidFill>
                <a:latin typeface="Calibri"/>
                <a:ea typeface="Calibri"/>
                <a:cs typeface="Calibri"/>
                <a:sym typeface="Calibri"/>
              </a:rPr>
              <a:t> </a:t>
            </a:r>
            <a:r>
              <a:rPr lang="en-US" sz="2800">
                <a:solidFill>
                  <a:schemeClr val="dk1"/>
                </a:solidFill>
                <a:latin typeface="Calibri"/>
                <a:ea typeface="Calibri"/>
                <a:cs typeface="Calibri"/>
                <a:sym typeface="Calibri"/>
              </a:rPr>
              <a:t> 1 psi = 6.895 Pa </a:t>
            </a:r>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  1000 psi = 6895 Pa</a:t>
            </a:r>
            <a:endParaRPr/>
          </a:p>
          <a:p>
            <a:pPr indent="0" lvl="0" marL="0" marR="0" rtl="0" algn="l">
              <a:spcBef>
                <a:spcPts val="2400"/>
              </a:spcBef>
              <a:spcAft>
                <a:spcPts val="0"/>
              </a:spcAft>
              <a:buNone/>
            </a:pPr>
            <a:r>
              <a:rPr b="1" lang="en-US" sz="2800">
                <a:solidFill>
                  <a:schemeClr val="dk1"/>
                </a:solidFill>
                <a:latin typeface="Calibri"/>
                <a:ea typeface="Calibri"/>
                <a:cs typeface="Calibri"/>
                <a:sym typeface="Calibri"/>
              </a:rPr>
              <a:t>Gauge Reading:</a:t>
            </a:r>
            <a:endParaRPr b="1"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6000 Pa = 870 psi</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     6 kPa = 870 psi</a:t>
            </a:r>
            <a:endParaRPr sz="2800">
              <a:solidFill>
                <a:schemeClr val="dk1"/>
              </a:solidFill>
              <a:latin typeface="Calibri"/>
              <a:ea typeface="Calibri"/>
              <a:cs typeface="Calibri"/>
              <a:sym typeface="Calibri"/>
            </a:endParaRPr>
          </a:p>
        </p:txBody>
      </p:sp>
      <p:sp>
        <p:nvSpPr>
          <p:cNvPr id="312" name="Google Shape;312;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descr="pg 6 top DCV" id="317" name="Google Shape;317;p33"/>
          <p:cNvPicPr preferRelativeResize="0"/>
          <p:nvPr/>
        </p:nvPicPr>
        <p:blipFill rotWithShape="1">
          <a:blip r:embed="rId3">
            <a:alphaModFix/>
          </a:blip>
          <a:srcRect b="0" l="0" r="0" t="0"/>
          <a:stretch/>
        </p:blipFill>
        <p:spPr>
          <a:xfrm>
            <a:off x="3614474" y="2757488"/>
            <a:ext cx="5425522" cy="2517271"/>
          </a:xfrm>
          <a:prstGeom prst="rect">
            <a:avLst/>
          </a:prstGeom>
          <a:noFill/>
          <a:ln>
            <a:noFill/>
          </a:ln>
        </p:spPr>
      </p:pic>
      <p:sp>
        <p:nvSpPr>
          <p:cNvPr id="318" name="Google Shape;318;p33"/>
          <p:cNvSpPr txBox="1"/>
          <p:nvPr>
            <p:ph type="title"/>
          </p:nvPr>
        </p:nvSpPr>
        <p:spPr>
          <a:xfrm>
            <a:off x="709138" y="33005"/>
            <a:ext cx="7696200" cy="75810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Directional Control Valves</a:t>
            </a:r>
            <a:endParaRPr/>
          </a:p>
        </p:txBody>
      </p:sp>
      <p:sp>
        <p:nvSpPr>
          <p:cNvPr id="319" name="Google Shape;319;p33"/>
          <p:cNvSpPr/>
          <p:nvPr/>
        </p:nvSpPr>
        <p:spPr>
          <a:xfrm>
            <a:off x="304000" y="1245966"/>
            <a:ext cx="8772596" cy="1600200"/>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400">
                <a:solidFill>
                  <a:schemeClr val="dk1"/>
                </a:solidFill>
                <a:latin typeface="Calibri"/>
                <a:ea typeface="Calibri"/>
                <a:cs typeface="Calibri"/>
                <a:sym typeface="Calibri"/>
              </a:rPr>
              <a:t>Moving part (spool) of Directional Control Valves (DCVs) connects and disconnects internal flow passages within the valve body by shifting or rotating a spool.</a:t>
            </a:r>
            <a:endParaRPr/>
          </a:p>
        </p:txBody>
      </p:sp>
      <p:pic>
        <p:nvPicPr>
          <p:cNvPr descr="direct" id="320" name="Google Shape;320;p33"/>
          <p:cNvPicPr preferRelativeResize="0"/>
          <p:nvPr/>
        </p:nvPicPr>
        <p:blipFill rotWithShape="1">
          <a:blip r:embed="rId4">
            <a:alphaModFix/>
          </a:blip>
          <a:srcRect b="0" l="0" r="0" t="0"/>
          <a:stretch/>
        </p:blipFill>
        <p:spPr>
          <a:xfrm>
            <a:off x="158399" y="2717296"/>
            <a:ext cx="3419475" cy="2557463"/>
          </a:xfrm>
          <a:prstGeom prst="rect">
            <a:avLst/>
          </a:prstGeom>
          <a:noFill/>
          <a:ln>
            <a:noFill/>
          </a:ln>
        </p:spPr>
      </p:pic>
      <p:sp>
        <p:nvSpPr>
          <p:cNvPr id="321" name="Google Shape;321;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4"/>
          <p:cNvSpPr txBox="1"/>
          <p:nvPr>
            <p:ph type="title"/>
          </p:nvPr>
        </p:nvSpPr>
        <p:spPr>
          <a:xfrm>
            <a:off x="457200" y="17784"/>
            <a:ext cx="8229600" cy="75277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Fluid Control Symbols</a:t>
            </a:r>
            <a:endParaRPr/>
          </a:p>
        </p:txBody>
      </p:sp>
      <p:grpSp>
        <p:nvGrpSpPr>
          <p:cNvPr id="328" name="Google Shape;328;p34"/>
          <p:cNvGrpSpPr/>
          <p:nvPr/>
        </p:nvGrpSpPr>
        <p:grpSpPr>
          <a:xfrm>
            <a:off x="944562" y="1600200"/>
            <a:ext cx="7513639" cy="3124200"/>
            <a:chOff x="931862" y="1524000"/>
            <a:chExt cx="7000875" cy="2400300"/>
          </a:xfrm>
        </p:grpSpPr>
        <p:pic>
          <p:nvPicPr>
            <p:cNvPr descr="pg 11 schematic symbols top" id="329" name="Google Shape;329;p34"/>
            <p:cNvPicPr preferRelativeResize="0"/>
            <p:nvPr/>
          </p:nvPicPr>
          <p:blipFill rotWithShape="1">
            <a:blip r:embed="rId3">
              <a:alphaModFix/>
            </a:blip>
            <a:srcRect b="0" l="0" r="0" t="0"/>
            <a:stretch/>
          </p:blipFill>
          <p:spPr>
            <a:xfrm>
              <a:off x="931862" y="1600200"/>
              <a:ext cx="7000875" cy="2324100"/>
            </a:xfrm>
            <a:prstGeom prst="rect">
              <a:avLst/>
            </a:prstGeom>
            <a:noFill/>
            <a:ln>
              <a:noFill/>
            </a:ln>
          </p:spPr>
        </p:pic>
        <p:sp>
          <p:nvSpPr>
            <p:cNvPr id="330" name="Google Shape;330;p34"/>
            <p:cNvSpPr txBox="1"/>
            <p:nvPr/>
          </p:nvSpPr>
          <p:spPr>
            <a:xfrm>
              <a:off x="931862" y="1524000"/>
              <a:ext cx="1201737" cy="49657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latin typeface="Calibri"/>
                  <a:ea typeface="Calibri"/>
                  <a:cs typeface="Calibri"/>
                  <a:sym typeface="Calibri"/>
                </a:rPr>
                <a:t>DCV</a:t>
              </a:r>
              <a:endParaRPr sz="3600">
                <a:solidFill>
                  <a:schemeClr val="dk1"/>
                </a:solidFill>
                <a:latin typeface="Calibri"/>
                <a:ea typeface="Calibri"/>
                <a:cs typeface="Calibri"/>
                <a:sym typeface="Calibri"/>
              </a:endParaRPr>
            </a:p>
          </p:txBody>
        </p:sp>
      </p:grpSp>
      <p:sp>
        <p:nvSpPr>
          <p:cNvPr id="331" name="Google Shape;331;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5"/>
          <p:cNvSpPr txBox="1"/>
          <p:nvPr>
            <p:ph type="title"/>
          </p:nvPr>
        </p:nvSpPr>
        <p:spPr>
          <a:xfrm>
            <a:off x="657646" y="0"/>
            <a:ext cx="7696200" cy="914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Types of DCVs</a:t>
            </a:r>
            <a:endParaRPr/>
          </a:p>
        </p:txBody>
      </p:sp>
      <p:sp>
        <p:nvSpPr>
          <p:cNvPr id="337" name="Google Shape;337;p35"/>
          <p:cNvSpPr/>
          <p:nvPr/>
        </p:nvSpPr>
        <p:spPr>
          <a:xfrm>
            <a:off x="828748" y="1618180"/>
            <a:ext cx="7353995" cy="2209800"/>
          </a:xfrm>
          <a:prstGeom prst="rect">
            <a:avLst/>
          </a:prstGeom>
          <a:noFill/>
          <a:ln>
            <a:noFill/>
          </a:ln>
        </p:spPr>
        <p:txBody>
          <a:bodyPr anchorCtr="0" anchor="t" bIns="46025" lIns="92075" spcFirstLastPara="1" rIns="92075" wrap="square" tIns="46025">
            <a:noAutofit/>
          </a:bodyPr>
          <a:lstStyle/>
          <a:p>
            <a:pPr indent="-228600" lvl="0" marL="228600" marR="0" rtl="0" algn="l">
              <a:lnSpc>
                <a:spcPct val="100000"/>
              </a:lnSpc>
              <a:spcBef>
                <a:spcPts val="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Number of ports (ways)</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Number of flow paths</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How internal ports can be connected (spool positions)</a:t>
            </a:r>
            <a:endParaRPr/>
          </a:p>
        </p:txBody>
      </p:sp>
      <p:sp>
        <p:nvSpPr>
          <p:cNvPr id="338" name="Google Shape;338;p35"/>
          <p:cNvSpPr/>
          <p:nvPr/>
        </p:nvSpPr>
        <p:spPr>
          <a:xfrm>
            <a:off x="166688" y="1130439"/>
            <a:ext cx="8422508" cy="570706"/>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400">
                <a:solidFill>
                  <a:schemeClr val="dk1"/>
                </a:solidFill>
                <a:latin typeface="Calibri"/>
                <a:ea typeface="Calibri"/>
                <a:cs typeface="Calibri"/>
                <a:sym typeface="Calibri"/>
              </a:rPr>
              <a:t>“Type” is named based on the following factors:</a:t>
            </a:r>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p:txBody>
      </p:sp>
      <p:pic>
        <p:nvPicPr>
          <p:cNvPr descr="pg 6 top DCV" id="339" name="Google Shape;339;p35"/>
          <p:cNvPicPr preferRelativeResize="0"/>
          <p:nvPr/>
        </p:nvPicPr>
        <p:blipFill rotWithShape="1">
          <a:blip r:embed="rId3">
            <a:alphaModFix/>
          </a:blip>
          <a:srcRect b="0" l="0" r="0" t="0"/>
          <a:stretch/>
        </p:blipFill>
        <p:spPr>
          <a:xfrm>
            <a:off x="1203789" y="3106158"/>
            <a:ext cx="6177184" cy="2866018"/>
          </a:xfrm>
          <a:prstGeom prst="rect">
            <a:avLst/>
          </a:prstGeom>
          <a:noFill/>
          <a:ln>
            <a:noFill/>
          </a:ln>
        </p:spPr>
      </p:pic>
      <p:sp>
        <p:nvSpPr>
          <p:cNvPr id="340" name="Google Shape;340;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6"/>
          <p:cNvSpPr txBox="1"/>
          <p:nvPr>
            <p:ph type="title"/>
          </p:nvPr>
        </p:nvSpPr>
        <p:spPr>
          <a:xfrm>
            <a:off x="1016630" y="81060"/>
            <a:ext cx="7696200" cy="914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Types of DCVs </a:t>
            </a:r>
            <a:r>
              <a:rPr lang="en-US" sz="2800"/>
              <a:t>(Cont’d.)</a:t>
            </a:r>
            <a:endParaRPr/>
          </a:p>
        </p:txBody>
      </p:sp>
      <p:sp>
        <p:nvSpPr>
          <p:cNvPr id="346" name="Google Shape;346;p36"/>
          <p:cNvSpPr/>
          <p:nvPr/>
        </p:nvSpPr>
        <p:spPr>
          <a:xfrm>
            <a:off x="166688" y="1600200"/>
            <a:ext cx="5014912" cy="4572000"/>
          </a:xfrm>
          <a:prstGeom prst="rect">
            <a:avLst/>
          </a:prstGeom>
          <a:noFill/>
          <a:ln>
            <a:noFill/>
          </a:ln>
        </p:spPr>
        <p:txBody>
          <a:bodyPr anchorCtr="0" anchor="t" bIns="46025" lIns="92075" spcFirstLastPara="1" rIns="92075" wrap="square" tIns="46025">
            <a:noAutofit/>
          </a:bodyPr>
          <a:lstStyle/>
          <a:p>
            <a:pPr indent="-228600" lvl="0" marL="228600" marR="0" rtl="0" algn="l">
              <a:lnSpc>
                <a:spcPct val="100000"/>
              </a:lnSpc>
              <a:spcBef>
                <a:spcPts val="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Two ports</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One flow path</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Ports are connected (flow path open) with spool in one position and closed when spool is in the other position.</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Gives an on-off function</a:t>
            </a:r>
            <a:endParaRPr/>
          </a:p>
          <a:p>
            <a:pPr indent="-228600" lvl="1" marL="571500" marR="0" rtl="0" algn="l">
              <a:lnSpc>
                <a:spcPct val="100000"/>
              </a:lnSpc>
              <a:spcBef>
                <a:spcPts val="400"/>
              </a:spcBef>
              <a:spcAft>
                <a:spcPts val="0"/>
              </a:spcAft>
              <a:buClr>
                <a:srgbClr val="BB2332"/>
              </a:buClr>
              <a:buSzPts val="2000"/>
              <a:buFont typeface="Calibri"/>
              <a:buChar char="–"/>
            </a:pPr>
            <a:r>
              <a:rPr b="0" i="0" lang="en-US" sz="2000" u="none" cap="none" strike="noStrike">
                <a:solidFill>
                  <a:schemeClr val="dk1"/>
                </a:solidFill>
                <a:latin typeface="Calibri"/>
                <a:ea typeface="Calibri"/>
                <a:cs typeface="Calibri"/>
                <a:sym typeface="Calibri"/>
              </a:rPr>
              <a:t>Safety interlock</a:t>
            </a:r>
            <a:endParaRPr/>
          </a:p>
          <a:p>
            <a:pPr indent="-228600" lvl="1" marL="571500" marR="0" rtl="0" algn="l">
              <a:lnSpc>
                <a:spcPct val="100000"/>
              </a:lnSpc>
              <a:spcBef>
                <a:spcPts val="400"/>
              </a:spcBef>
              <a:spcAft>
                <a:spcPts val="0"/>
              </a:spcAft>
              <a:buClr>
                <a:srgbClr val="BB2332"/>
              </a:buClr>
              <a:buSzPts val="2000"/>
              <a:buFont typeface="Calibri"/>
              <a:buChar char="–"/>
            </a:pPr>
            <a:r>
              <a:rPr b="0" i="0" lang="en-US" sz="2000" u="none" cap="none" strike="noStrike">
                <a:solidFill>
                  <a:schemeClr val="dk1"/>
                </a:solidFill>
                <a:latin typeface="Calibri"/>
                <a:ea typeface="Calibri"/>
                <a:cs typeface="Calibri"/>
                <a:sym typeface="Calibri"/>
              </a:rPr>
              <a:t>Isolate and connect various system parts</a:t>
            </a:r>
            <a:endParaRPr/>
          </a:p>
          <a:p>
            <a:pPr indent="-101600" lvl="1" marL="571500" marR="0" rtl="0" algn="l">
              <a:lnSpc>
                <a:spcPct val="100000"/>
              </a:lnSpc>
              <a:spcBef>
                <a:spcPts val="400"/>
              </a:spcBef>
              <a:spcAft>
                <a:spcPts val="0"/>
              </a:spcAft>
              <a:buClr>
                <a:srgbClr val="BB2332"/>
              </a:buClr>
              <a:buSzPts val="2000"/>
              <a:buFont typeface="Arial Narrow"/>
              <a:buNone/>
            </a:pPr>
            <a:r>
              <a:t/>
            </a:r>
            <a:endParaRPr b="0" i="0" sz="2000" u="none" cap="none" strike="noStrike">
              <a:solidFill>
                <a:schemeClr val="dk1"/>
              </a:solidFill>
              <a:latin typeface="Arial Narrow"/>
              <a:ea typeface="Arial Narrow"/>
              <a:cs typeface="Arial Narrow"/>
              <a:sym typeface="Arial Narrow"/>
            </a:endParaRPr>
          </a:p>
        </p:txBody>
      </p:sp>
      <p:sp>
        <p:nvSpPr>
          <p:cNvPr id="347" name="Google Shape;347;p36"/>
          <p:cNvSpPr/>
          <p:nvPr/>
        </p:nvSpPr>
        <p:spPr>
          <a:xfrm>
            <a:off x="166688" y="1143000"/>
            <a:ext cx="8977312" cy="685800"/>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400">
                <a:solidFill>
                  <a:schemeClr val="dk1"/>
                </a:solidFill>
                <a:latin typeface="Calibri"/>
                <a:ea typeface="Calibri"/>
                <a:cs typeface="Calibri"/>
                <a:sym typeface="Calibri"/>
              </a:rPr>
              <a:t>Two-way directional valve:</a:t>
            </a:r>
            <a:endParaRPr/>
          </a:p>
          <a:p>
            <a:pPr indent="0" lvl="0" marL="0" marR="0" rtl="0" algn="l">
              <a:lnSpc>
                <a:spcPct val="100000"/>
              </a:lnSpc>
              <a:spcBef>
                <a:spcPts val="480"/>
              </a:spcBef>
              <a:spcAft>
                <a:spcPts val="0"/>
              </a:spcAft>
              <a:buNone/>
            </a:pPr>
            <a:r>
              <a:t/>
            </a:r>
            <a:endParaRPr b="0" sz="2400">
              <a:solidFill>
                <a:schemeClr val="dk1"/>
              </a:solidFill>
              <a:latin typeface="Arial Narrow"/>
              <a:ea typeface="Arial Narrow"/>
              <a:cs typeface="Arial Narrow"/>
              <a:sym typeface="Arial Narrow"/>
            </a:endParaRPr>
          </a:p>
        </p:txBody>
      </p:sp>
      <p:pic>
        <p:nvPicPr>
          <p:cNvPr descr="pg 7 two-way DCV path closed" id="348" name="Google Shape;348;p36"/>
          <p:cNvPicPr preferRelativeResize="0"/>
          <p:nvPr/>
        </p:nvPicPr>
        <p:blipFill rotWithShape="1">
          <a:blip r:embed="rId3">
            <a:alphaModFix/>
          </a:blip>
          <a:srcRect b="0" l="0" r="0" t="0"/>
          <a:stretch/>
        </p:blipFill>
        <p:spPr>
          <a:xfrm>
            <a:off x="5776529" y="3405598"/>
            <a:ext cx="2892425" cy="2622550"/>
          </a:xfrm>
          <a:prstGeom prst="rect">
            <a:avLst/>
          </a:prstGeom>
          <a:noFill/>
          <a:ln>
            <a:noFill/>
          </a:ln>
        </p:spPr>
      </p:pic>
      <p:pic>
        <p:nvPicPr>
          <p:cNvPr descr="pg 7 two-way DCV path open" id="349" name="Google Shape;349;p36"/>
          <p:cNvPicPr preferRelativeResize="0"/>
          <p:nvPr/>
        </p:nvPicPr>
        <p:blipFill rotWithShape="1">
          <a:blip r:embed="rId4">
            <a:alphaModFix/>
          </a:blip>
          <a:srcRect b="0" l="0" r="0" t="0"/>
          <a:stretch/>
        </p:blipFill>
        <p:spPr>
          <a:xfrm>
            <a:off x="5617396" y="789398"/>
            <a:ext cx="2886075" cy="2616200"/>
          </a:xfrm>
          <a:prstGeom prst="rect">
            <a:avLst/>
          </a:prstGeom>
          <a:noFill/>
          <a:ln>
            <a:noFill/>
          </a:ln>
        </p:spPr>
      </p:pic>
      <p:sp>
        <p:nvSpPr>
          <p:cNvPr id="350" name="Google Shape;350;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7"/>
          <p:cNvSpPr txBox="1"/>
          <p:nvPr>
            <p:ph type="title"/>
          </p:nvPr>
        </p:nvSpPr>
        <p:spPr>
          <a:xfrm>
            <a:off x="0" y="0"/>
            <a:ext cx="9144000" cy="78051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Types of DCVs </a:t>
            </a:r>
            <a:r>
              <a:rPr lang="en-US" sz="2800"/>
              <a:t>(Cont’d.)</a:t>
            </a:r>
            <a:endParaRPr/>
          </a:p>
        </p:txBody>
      </p:sp>
      <p:sp>
        <p:nvSpPr>
          <p:cNvPr id="356" name="Google Shape;356;p37"/>
          <p:cNvSpPr/>
          <p:nvPr/>
        </p:nvSpPr>
        <p:spPr>
          <a:xfrm>
            <a:off x="385280" y="1363502"/>
            <a:ext cx="5701097" cy="4992848"/>
          </a:xfrm>
          <a:prstGeom prst="rect">
            <a:avLst/>
          </a:prstGeom>
          <a:noFill/>
          <a:ln>
            <a:noFill/>
          </a:ln>
        </p:spPr>
        <p:txBody>
          <a:bodyPr anchorCtr="0" anchor="t" bIns="46025" lIns="92075" spcFirstLastPara="1" rIns="92075" wrap="square" tIns="46025">
            <a:noAutofit/>
          </a:bodyPr>
          <a:lstStyle/>
          <a:p>
            <a:pPr indent="-228600" lvl="0" marL="228600" marR="0" rtl="0" algn="l">
              <a:lnSpc>
                <a:spcPct val="100000"/>
              </a:lnSpc>
              <a:spcBef>
                <a:spcPts val="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Three ports</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Two flow paths</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A single actuator port is vented with the spool in one position (top figure) and pressurized when spool is in the other position (bottom figure).</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Functions to pressurize and drain one actuator port</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Not generally found in hydraulic applications </a:t>
            </a:r>
            <a:endParaRPr/>
          </a:p>
          <a:p>
            <a:pPr indent="-228600" lvl="1" marL="914400" marR="0" rtl="0" algn="l">
              <a:lnSpc>
                <a:spcPct val="100000"/>
              </a:lnSpc>
              <a:spcBef>
                <a:spcPts val="400"/>
              </a:spcBef>
              <a:spcAft>
                <a:spcPts val="0"/>
              </a:spcAft>
              <a:buClr>
                <a:srgbClr val="BB2332"/>
              </a:buClr>
              <a:buSzPts val="2000"/>
              <a:buFont typeface="Calibri"/>
              <a:buChar char="–"/>
            </a:pPr>
            <a:r>
              <a:rPr b="0" i="0" lang="en-US" sz="2000" u="none" cap="none" strike="noStrike">
                <a:solidFill>
                  <a:schemeClr val="dk1"/>
                </a:solidFill>
                <a:latin typeface="Calibri"/>
                <a:ea typeface="Calibri"/>
                <a:cs typeface="Calibri"/>
                <a:sym typeface="Calibri"/>
              </a:rPr>
              <a:t>If required a four-way valve is converted to a three-way by plugging an actuator port</a:t>
            </a:r>
            <a:endParaRPr/>
          </a:p>
        </p:txBody>
      </p:sp>
      <p:sp>
        <p:nvSpPr>
          <p:cNvPr id="357" name="Google Shape;357;p37"/>
          <p:cNvSpPr/>
          <p:nvPr/>
        </p:nvSpPr>
        <p:spPr>
          <a:xfrm>
            <a:off x="166688" y="914400"/>
            <a:ext cx="8748712" cy="685800"/>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400">
                <a:solidFill>
                  <a:schemeClr val="dk1"/>
                </a:solidFill>
                <a:latin typeface="Calibri"/>
                <a:ea typeface="Calibri"/>
                <a:cs typeface="Calibri"/>
                <a:sym typeface="Calibri"/>
              </a:rPr>
              <a:t>Three-way directional valve:</a:t>
            </a:r>
            <a:endParaRPr/>
          </a:p>
          <a:p>
            <a:pPr indent="0" lvl="0" marL="0" marR="0" rtl="0" algn="l">
              <a:lnSpc>
                <a:spcPct val="100000"/>
              </a:lnSpc>
              <a:spcBef>
                <a:spcPts val="480"/>
              </a:spcBef>
              <a:spcAft>
                <a:spcPts val="0"/>
              </a:spcAft>
              <a:buNone/>
            </a:pPr>
            <a:r>
              <a:t/>
            </a:r>
            <a:endParaRPr b="0" sz="2400">
              <a:solidFill>
                <a:schemeClr val="dk1"/>
              </a:solidFill>
              <a:latin typeface="Arial Narrow"/>
              <a:ea typeface="Arial Narrow"/>
              <a:cs typeface="Arial Narrow"/>
              <a:sym typeface="Arial Narrow"/>
            </a:endParaRPr>
          </a:p>
          <a:p>
            <a:pPr indent="0" lvl="0" marL="0" marR="0" rtl="0" algn="l">
              <a:lnSpc>
                <a:spcPct val="100000"/>
              </a:lnSpc>
              <a:spcBef>
                <a:spcPts val="480"/>
              </a:spcBef>
              <a:spcAft>
                <a:spcPts val="0"/>
              </a:spcAft>
              <a:buNone/>
            </a:pPr>
            <a:r>
              <a:t/>
            </a:r>
            <a:endParaRPr b="0" sz="2400">
              <a:solidFill>
                <a:schemeClr val="dk1"/>
              </a:solidFill>
              <a:latin typeface="Arial Narrow"/>
              <a:ea typeface="Arial Narrow"/>
              <a:cs typeface="Arial Narrow"/>
              <a:sym typeface="Arial Narrow"/>
            </a:endParaRPr>
          </a:p>
        </p:txBody>
      </p:sp>
      <p:pic>
        <p:nvPicPr>
          <p:cNvPr id="358" name="Google Shape;358;p37"/>
          <p:cNvPicPr preferRelativeResize="0"/>
          <p:nvPr/>
        </p:nvPicPr>
        <p:blipFill rotWithShape="1">
          <a:blip r:embed="rId3">
            <a:alphaModFix/>
          </a:blip>
          <a:srcRect b="0" l="0" r="0" t="0"/>
          <a:stretch/>
        </p:blipFill>
        <p:spPr>
          <a:xfrm>
            <a:off x="5917915" y="914400"/>
            <a:ext cx="2926149" cy="5021102"/>
          </a:xfrm>
          <a:prstGeom prst="rect">
            <a:avLst/>
          </a:prstGeom>
          <a:noFill/>
          <a:ln>
            <a:noFill/>
          </a:ln>
        </p:spPr>
      </p:pic>
      <p:sp>
        <p:nvSpPr>
          <p:cNvPr id="359" name="Google Shape;359;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38"/>
          <p:cNvSpPr txBox="1"/>
          <p:nvPr>
            <p:ph type="title"/>
          </p:nvPr>
        </p:nvSpPr>
        <p:spPr>
          <a:xfrm>
            <a:off x="0" y="0"/>
            <a:ext cx="9144000" cy="914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Types of DCVs </a:t>
            </a:r>
            <a:r>
              <a:rPr lang="en-US" sz="2800"/>
              <a:t>(Cont’d.)</a:t>
            </a:r>
            <a:endParaRPr/>
          </a:p>
        </p:txBody>
      </p:sp>
      <p:sp>
        <p:nvSpPr>
          <p:cNvPr id="365" name="Google Shape;365;p38"/>
          <p:cNvSpPr/>
          <p:nvPr/>
        </p:nvSpPr>
        <p:spPr>
          <a:xfrm>
            <a:off x="352426" y="1513663"/>
            <a:ext cx="5014912" cy="4572000"/>
          </a:xfrm>
          <a:prstGeom prst="rect">
            <a:avLst/>
          </a:prstGeom>
          <a:noFill/>
          <a:ln>
            <a:noFill/>
          </a:ln>
        </p:spPr>
        <p:txBody>
          <a:bodyPr anchorCtr="0" anchor="t" bIns="46025" lIns="92075" spcFirstLastPara="1" rIns="92075" wrap="square" tIns="46025">
            <a:noAutofit/>
          </a:bodyPr>
          <a:lstStyle/>
          <a:p>
            <a:pPr indent="-228600" lvl="0" marL="228600" marR="0" rtl="0" algn="l">
              <a:lnSpc>
                <a:spcPct val="100000"/>
              </a:lnSpc>
              <a:spcBef>
                <a:spcPts val="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Four ports</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Four flow paths</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With the spool to the right, actuator port A is pressurized and port B is vented to exhaust.</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With the spool to the left, actuator port A is vented to exhaust and port B is pressurized.</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Functions to cause reversible motion of a cylinder or motor </a:t>
            </a:r>
            <a:endParaRPr/>
          </a:p>
        </p:txBody>
      </p:sp>
      <p:sp>
        <p:nvSpPr>
          <p:cNvPr id="366" name="Google Shape;366;p38"/>
          <p:cNvSpPr/>
          <p:nvPr/>
        </p:nvSpPr>
        <p:spPr>
          <a:xfrm>
            <a:off x="166688" y="1143000"/>
            <a:ext cx="8748712" cy="685800"/>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400">
                <a:solidFill>
                  <a:schemeClr val="dk1"/>
                </a:solidFill>
                <a:latin typeface="Calibri"/>
                <a:ea typeface="Calibri"/>
                <a:cs typeface="Calibri"/>
                <a:sym typeface="Calibri"/>
              </a:rPr>
              <a:t>Four-way directional valve:</a:t>
            </a:r>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p:txBody>
      </p:sp>
      <p:pic>
        <p:nvPicPr>
          <p:cNvPr descr="pg 9 four-way DCV right" id="367" name="Google Shape;367;p38"/>
          <p:cNvPicPr preferRelativeResize="0"/>
          <p:nvPr/>
        </p:nvPicPr>
        <p:blipFill rotWithShape="1">
          <a:blip r:embed="rId3">
            <a:alphaModFix/>
          </a:blip>
          <a:srcRect b="0" l="0" r="0" t="0"/>
          <a:stretch/>
        </p:blipFill>
        <p:spPr>
          <a:xfrm>
            <a:off x="5635625" y="3533775"/>
            <a:ext cx="2908300" cy="2584450"/>
          </a:xfrm>
          <a:prstGeom prst="rect">
            <a:avLst/>
          </a:prstGeom>
          <a:noFill/>
          <a:ln>
            <a:noFill/>
          </a:ln>
        </p:spPr>
      </p:pic>
      <p:pic>
        <p:nvPicPr>
          <p:cNvPr descr="pg 9 four-way DCV left" id="368" name="Google Shape;368;p38"/>
          <p:cNvPicPr preferRelativeResize="0"/>
          <p:nvPr/>
        </p:nvPicPr>
        <p:blipFill rotWithShape="1">
          <a:blip r:embed="rId4">
            <a:alphaModFix/>
          </a:blip>
          <a:srcRect b="0" l="0" r="0" t="0"/>
          <a:stretch/>
        </p:blipFill>
        <p:spPr>
          <a:xfrm>
            <a:off x="5553075" y="923925"/>
            <a:ext cx="2990850" cy="2609850"/>
          </a:xfrm>
          <a:prstGeom prst="rect">
            <a:avLst/>
          </a:prstGeom>
          <a:noFill/>
          <a:ln>
            <a:noFill/>
          </a:ln>
        </p:spPr>
      </p:pic>
      <p:sp>
        <p:nvSpPr>
          <p:cNvPr id="369" name="Google Shape;369;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9"/>
          <p:cNvSpPr txBox="1"/>
          <p:nvPr>
            <p:ph type="title"/>
          </p:nvPr>
        </p:nvSpPr>
        <p:spPr>
          <a:xfrm>
            <a:off x="457200" y="-2764"/>
            <a:ext cx="8229600" cy="80414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Fluid Control Symbols</a:t>
            </a:r>
            <a:endParaRPr/>
          </a:p>
        </p:txBody>
      </p:sp>
      <p:grpSp>
        <p:nvGrpSpPr>
          <p:cNvPr id="375" name="Google Shape;375;p39"/>
          <p:cNvGrpSpPr/>
          <p:nvPr/>
        </p:nvGrpSpPr>
        <p:grpSpPr>
          <a:xfrm>
            <a:off x="1325366" y="1976468"/>
            <a:ext cx="6796088" cy="3793162"/>
            <a:chOff x="1219200" y="3048000"/>
            <a:chExt cx="6338888" cy="3327400"/>
          </a:xfrm>
        </p:grpSpPr>
        <p:pic>
          <p:nvPicPr>
            <p:cNvPr id="376" name="Google Shape;376;p39"/>
            <p:cNvPicPr preferRelativeResize="0"/>
            <p:nvPr/>
          </p:nvPicPr>
          <p:blipFill rotWithShape="1">
            <a:blip r:embed="rId3">
              <a:alphaModFix/>
            </a:blip>
            <a:srcRect b="0" l="0" r="0" t="0"/>
            <a:stretch/>
          </p:blipFill>
          <p:spPr>
            <a:xfrm>
              <a:off x="1219200" y="3048000"/>
              <a:ext cx="2879725" cy="3327400"/>
            </a:xfrm>
            <a:prstGeom prst="rect">
              <a:avLst/>
            </a:prstGeom>
            <a:noFill/>
            <a:ln>
              <a:noFill/>
            </a:ln>
          </p:spPr>
        </p:pic>
        <p:pic>
          <p:nvPicPr>
            <p:cNvPr id="377" name="Google Shape;377;p39"/>
            <p:cNvPicPr preferRelativeResize="0"/>
            <p:nvPr/>
          </p:nvPicPr>
          <p:blipFill rotWithShape="1">
            <a:blip r:embed="rId4">
              <a:alphaModFix/>
            </a:blip>
            <a:srcRect b="0" l="0" r="0" t="0"/>
            <a:stretch/>
          </p:blipFill>
          <p:spPr>
            <a:xfrm>
              <a:off x="4679950" y="3222625"/>
              <a:ext cx="2878138" cy="2708275"/>
            </a:xfrm>
            <a:prstGeom prst="rect">
              <a:avLst/>
            </a:prstGeom>
            <a:noFill/>
            <a:ln>
              <a:noFill/>
            </a:ln>
          </p:spPr>
        </p:pic>
      </p:grpSp>
      <p:sp>
        <p:nvSpPr>
          <p:cNvPr id="378" name="Google Shape;378;p39"/>
          <p:cNvSpPr txBox="1"/>
          <p:nvPr/>
        </p:nvSpPr>
        <p:spPr>
          <a:xfrm>
            <a:off x="1828800" y="1217121"/>
            <a:ext cx="54864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Typical Valve Actuators</a:t>
            </a:r>
            <a:endParaRPr b="1" sz="3600">
              <a:solidFill>
                <a:schemeClr val="dk1"/>
              </a:solidFill>
              <a:latin typeface="Calibri"/>
              <a:ea typeface="Calibri"/>
              <a:cs typeface="Calibri"/>
              <a:sym typeface="Calibri"/>
            </a:endParaRPr>
          </a:p>
        </p:txBody>
      </p:sp>
      <p:sp>
        <p:nvSpPr>
          <p:cNvPr id="379" name="Google Shape;379;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0"/>
          <p:cNvSpPr txBox="1"/>
          <p:nvPr>
            <p:ph type="title"/>
          </p:nvPr>
        </p:nvSpPr>
        <p:spPr>
          <a:xfrm>
            <a:off x="457200" y="30274"/>
            <a:ext cx="8229600" cy="680859"/>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Hydraulic Reservoirs </a:t>
            </a:r>
            <a:endParaRPr/>
          </a:p>
        </p:txBody>
      </p:sp>
      <p:pic>
        <p:nvPicPr>
          <p:cNvPr descr="5-02new" id="385" name="Google Shape;385;p40"/>
          <p:cNvPicPr preferRelativeResize="0"/>
          <p:nvPr/>
        </p:nvPicPr>
        <p:blipFill rotWithShape="1">
          <a:blip r:embed="rId3">
            <a:alphaModFix/>
          </a:blip>
          <a:srcRect b="10784" l="0" r="0" t="0"/>
          <a:stretch/>
        </p:blipFill>
        <p:spPr>
          <a:xfrm>
            <a:off x="1440812" y="916520"/>
            <a:ext cx="6686046" cy="5234442"/>
          </a:xfrm>
          <a:prstGeom prst="rect">
            <a:avLst/>
          </a:prstGeom>
          <a:noFill/>
          <a:ln>
            <a:noFill/>
          </a:ln>
        </p:spPr>
      </p:pic>
      <p:sp>
        <p:nvSpPr>
          <p:cNvPr id="386" name="Google Shape;386;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1"/>
          <p:cNvSpPr txBox="1"/>
          <p:nvPr>
            <p:ph type="title"/>
          </p:nvPr>
        </p:nvSpPr>
        <p:spPr>
          <a:xfrm>
            <a:off x="457200" y="0"/>
            <a:ext cx="8229600" cy="79387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Reservoir Parts</a:t>
            </a:r>
            <a:endParaRPr sz="4000"/>
          </a:p>
        </p:txBody>
      </p:sp>
      <p:sp>
        <p:nvSpPr>
          <p:cNvPr id="392" name="Google Shape;392;p41"/>
          <p:cNvSpPr txBox="1"/>
          <p:nvPr>
            <p:ph idx="1" type="body"/>
          </p:nvPr>
        </p:nvSpPr>
        <p:spPr>
          <a:xfrm>
            <a:off x="251717" y="994025"/>
            <a:ext cx="8676526" cy="520514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chemeClr val="dk1"/>
              </a:buClr>
              <a:buSzPct val="100000"/>
              <a:buChar char="•"/>
            </a:pPr>
            <a:r>
              <a:rPr b="1" lang="en-US" sz="2600"/>
              <a:t>Clean-out plates</a:t>
            </a:r>
            <a:endParaRPr/>
          </a:p>
          <a:p>
            <a:pPr indent="-285750" lvl="1" marL="742950" rtl="0" algn="l">
              <a:spcBef>
                <a:spcPts val="481"/>
              </a:spcBef>
              <a:spcAft>
                <a:spcPts val="0"/>
              </a:spcAft>
              <a:buClr>
                <a:schemeClr val="dk1"/>
              </a:buClr>
              <a:buSzPct val="100000"/>
              <a:buChar char="–"/>
            </a:pPr>
            <a:r>
              <a:rPr lang="en-US" sz="2600"/>
              <a:t>Provides complete access to the interior of the tank for cleaning or painting </a:t>
            </a:r>
            <a:endParaRPr/>
          </a:p>
          <a:p>
            <a:pPr indent="-285750" lvl="1" marL="742950" rtl="0" algn="l">
              <a:spcBef>
                <a:spcPts val="481"/>
              </a:spcBef>
              <a:spcAft>
                <a:spcPts val="0"/>
              </a:spcAft>
              <a:buClr>
                <a:schemeClr val="dk1"/>
              </a:buClr>
              <a:buSzPct val="100000"/>
              <a:buChar char="–"/>
            </a:pPr>
            <a:r>
              <a:rPr lang="en-US" sz="2600"/>
              <a:t>Can be installed on both ends of tank</a:t>
            </a:r>
            <a:endParaRPr/>
          </a:p>
          <a:p>
            <a:pPr indent="-342900" lvl="0" marL="342900" rtl="0" algn="l">
              <a:spcBef>
                <a:spcPts val="481"/>
              </a:spcBef>
              <a:spcAft>
                <a:spcPts val="0"/>
              </a:spcAft>
              <a:buClr>
                <a:schemeClr val="dk1"/>
              </a:buClr>
              <a:buSzPct val="100000"/>
              <a:buChar char="•"/>
            </a:pPr>
            <a:r>
              <a:rPr b="1" lang="en-US" sz="2600"/>
              <a:t>Baffle plate</a:t>
            </a:r>
            <a:endParaRPr/>
          </a:p>
          <a:p>
            <a:pPr indent="-285750" lvl="1" marL="742950" rtl="0" algn="l">
              <a:spcBef>
                <a:spcPts val="481"/>
              </a:spcBef>
              <a:spcAft>
                <a:spcPts val="0"/>
              </a:spcAft>
              <a:buClr>
                <a:schemeClr val="dk1"/>
              </a:buClr>
              <a:buSzPct val="100000"/>
              <a:buChar char="–"/>
            </a:pPr>
            <a:r>
              <a:rPr lang="en-US" sz="2600"/>
              <a:t>Used to prevent returning fluid from directly entering the pump inlet</a:t>
            </a:r>
            <a:endParaRPr/>
          </a:p>
          <a:p>
            <a:pPr indent="-285750" lvl="1" marL="742950" rtl="0" algn="l">
              <a:spcBef>
                <a:spcPts val="481"/>
              </a:spcBef>
              <a:spcAft>
                <a:spcPts val="0"/>
              </a:spcAft>
              <a:buClr>
                <a:schemeClr val="dk1"/>
              </a:buClr>
              <a:buSzPct val="100000"/>
              <a:buChar char="–"/>
            </a:pPr>
            <a:r>
              <a:rPr lang="en-US" sz="2600"/>
              <a:t>Installed length wise through the center of the tank</a:t>
            </a:r>
            <a:endParaRPr/>
          </a:p>
          <a:p>
            <a:pPr indent="-228600" lvl="2" marL="1143000" rtl="0" algn="l">
              <a:spcBef>
                <a:spcPts val="481"/>
              </a:spcBef>
              <a:spcAft>
                <a:spcPts val="0"/>
              </a:spcAft>
              <a:buClr>
                <a:schemeClr val="dk1"/>
              </a:buClr>
              <a:buSzPct val="100000"/>
              <a:buChar char="•"/>
            </a:pPr>
            <a:r>
              <a:rPr lang="en-US" sz="2600"/>
              <a:t>Forces fluid to move along the tank walls </a:t>
            </a:r>
            <a:endParaRPr/>
          </a:p>
          <a:p>
            <a:pPr indent="-228600" lvl="3" marL="1600200" rtl="0" algn="l">
              <a:spcBef>
                <a:spcPts val="481"/>
              </a:spcBef>
              <a:spcAft>
                <a:spcPts val="0"/>
              </a:spcAft>
              <a:buClr>
                <a:schemeClr val="dk1"/>
              </a:buClr>
              <a:buSzPct val="100000"/>
              <a:buChar char="–"/>
            </a:pPr>
            <a:r>
              <a:rPr lang="en-US" sz="2600"/>
              <a:t>Heat is dissipated</a:t>
            </a:r>
            <a:endParaRPr/>
          </a:p>
          <a:p>
            <a:pPr indent="-228600" lvl="3" marL="1600200" rtl="0" algn="l">
              <a:spcBef>
                <a:spcPts val="481"/>
              </a:spcBef>
              <a:spcAft>
                <a:spcPts val="0"/>
              </a:spcAft>
              <a:buClr>
                <a:schemeClr val="dk1"/>
              </a:buClr>
              <a:buSzPct val="100000"/>
              <a:buChar char="–"/>
            </a:pPr>
            <a:r>
              <a:rPr lang="en-US" sz="2600"/>
              <a:t>Contaminates settle</a:t>
            </a:r>
            <a:endParaRPr/>
          </a:p>
          <a:p>
            <a:pPr indent="-228600" lvl="3" marL="1600200" rtl="0" algn="l">
              <a:spcBef>
                <a:spcPts val="481"/>
              </a:spcBef>
              <a:spcAft>
                <a:spcPts val="0"/>
              </a:spcAft>
              <a:buClr>
                <a:schemeClr val="dk1"/>
              </a:buClr>
              <a:buSzPct val="100000"/>
              <a:buChar char="–"/>
            </a:pPr>
            <a:r>
              <a:rPr lang="en-US" sz="2600"/>
              <a:t>Cleared of any entrained air</a:t>
            </a:r>
            <a:endParaRPr/>
          </a:p>
          <a:p>
            <a:pPr indent="-228600" lvl="3" marL="1600200" rtl="0" algn="l">
              <a:spcBef>
                <a:spcPts val="481"/>
              </a:spcBef>
              <a:spcAft>
                <a:spcPts val="0"/>
              </a:spcAft>
              <a:buClr>
                <a:schemeClr val="dk1"/>
              </a:buClr>
              <a:buSzPct val="100000"/>
              <a:buChar char="–"/>
            </a:pPr>
            <a:r>
              <a:rPr lang="en-US" sz="2600"/>
              <a:t>Less turbulence in the tank</a:t>
            </a:r>
            <a:endParaRPr sz="1800"/>
          </a:p>
          <a:p>
            <a:pPr indent="-134620" lvl="4" marL="2057400" rtl="0" algn="l">
              <a:spcBef>
                <a:spcPts val="296"/>
              </a:spcBef>
              <a:spcAft>
                <a:spcPts val="0"/>
              </a:spcAft>
              <a:buClr>
                <a:schemeClr val="dk1"/>
              </a:buClr>
              <a:buSzPct val="100000"/>
              <a:buNone/>
            </a:pPr>
            <a:r>
              <a:t/>
            </a:r>
            <a:endParaRPr sz="1600"/>
          </a:p>
          <a:p>
            <a:pPr indent="-180022" lvl="1" marL="742950" rtl="0" algn="l">
              <a:spcBef>
                <a:spcPts val="333"/>
              </a:spcBef>
              <a:spcAft>
                <a:spcPts val="0"/>
              </a:spcAft>
              <a:buClr>
                <a:schemeClr val="dk1"/>
              </a:buClr>
              <a:buSzPct val="100000"/>
              <a:buNone/>
            </a:pPr>
            <a:r>
              <a:t/>
            </a:r>
            <a:endParaRPr sz="1800"/>
          </a:p>
          <a:p>
            <a:pPr indent="-225425" lvl="0" marL="342900" rtl="0" algn="l">
              <a:spcBef>
                <a:spcPts val="370"/>
              </a:spcBef>
              <a:spcAft>
                <a:spcPts val="0"/>
              </a:spcAft>
              <a:buClr>
                <a:schemeClr val="dk1"/>
              </a:buClr>
              <a:buSzPct val="100000"/>
              <a:buNone/>
            </a:pPr>
            <a:r>
              <a:t/>
            </a:r>
            <a:endParaRPr sz="2000"/>
          </a:p>
          <a:p>
            <a:pPr indent="-122872" lvl="2" marL="1143000" rtl="0" algn="l">
              <a:spcBef>
                <a:spcPts val="333"/>
              </a:spcBef>
              <a:spcAft>
                <a:spcPts val="0"/>
              </a:spcAft>
              <a:buClr>
                <a:schemeClr val="dk1"/>
              </a:buClr>
              <a:buSzPct val="100000"/>
              <a:buNone/>
            </a:pPr>
            <a:r>
              <a:t/>
            </a:r>
            <a:endParaRPr sz="1800"/>
          </a:p>
          <a:p>
            <a:pPr indent="-228600" lvl="2" marL="1143000" rtl="0" algn="l">
              <a:spcBef>
                <a:spcPts val="333"/>
              </a:spcBef>
              <a:spcAft>
                <a:spcPts val="0"/>
              </a:spcAft>
              <a:buClr>
                <a:schemeClr val="dk1"/>
              </a:buClr>
              <a:buSzPct val="100000"/>
              <a:buFont typeface="Calibri"/>
              <a:buNone/>
            </a:pPr>
            <a:r>
              <a:t/>
            </a:r>
            <a:endParaRPr sz="1800"/>
          </a:p>
          <a:p>
            <a:pPr indent="-285750" lvl="1" marL="742950" rtl="0" algn="l">
              <a:spcBef>
                <a:spcPts val="333"/>
              </a:spcBef>
              <a:spcAft>
                <a:spcPts val="0"/>
              </a:spcAft>
              <a:buClr>
                <a:schemeClr val="dk1"/>
              </a:buClr>
              <a:buSzPct val="100000"/>
              <a:buFont typeface="Calibri"/>
              <a:buNone/>
            </a:pPr>
            <a:r>
              <a:t/>
            </a:r>
            <a:endParaRPr sz="1800"/>
          </a:p>
        </p:txBody>
      </p:sp>
      <p:sp>
        <p:nvSpPr>
          <p:cNvPr id="393" name="Google Shape;393;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2"/>
          <p:cNvSpPr txBox="1"/>
          <p:nvPr>
            <p:ph type="title"/>
          </p:nvPr>
        </p:nvSpPr>
        <p:spPr>
          <a:xfrm>
            <a:off x="10196" y="42580"/>
            <a:ext cx="9133804"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Filters</a:t>
            </a:r>
            <a:endParaRPr/>
          </a:p>
        </p:txBody>
      </p:sp>
      <p:sp>
        <p:nvSpPr>
          <p:cNvPr id="399" name="Google Shape;399;p42"/>
          <p:cNvSpPr txBox="1"/>
          <p:nvPr>
            <p:ph idx="1" type="body"/>
          </p:nvPr>
        </p:nvSpPr>
        <p:spPr>
          <a:xfrm>
            <a:off x="125002" y="987142"/>
            <a:ext cx="8561798" cy="4830465"/>
          </a:xfrm>
          <a:prstGeom prst="rect">
            <a:avLst/>
          </a:prstGeom>
          <a:noFill/>
          <a:ln>
            <a:noFill/>
          </a:ln>
        </p:spPr>
        <p:txBody>
          <a:bodyPr anchorCtr="0" anchor="t" bIns="45700" lIns="91425" spcFirstLastPara="1" rIns="91425" wrap="square" tIns="45700">
            <a:normAutofit/>
          </a:bodyPr>
          <a:lstStyle/>
          <a:p>
            <a:pPr indent="-350838" lvl="1" marL="350838" rtl="0" algn="l">
              <a:lnSpc>
                <a:spcPct val="90000"/>
              </a:lnSpc>
              <a:spcBef>
                <a:spcPts val="0"/>
              </a:spcBef>
              <a:spcAft>
                <a:spcPts val="0"/>
              </a:spcAft>
              <a:buClr>
                <a:schemeClr val="dk1"/>
              </a:buClr>
              <a:buSzPts val="2400"/>
              <a:buFont typeface="Calibri"/>
              <a:buChar char="•"/>
            </a:pPr>
            <a:r>
              <a:rPr lang="en-US" sz="2400"/>
              <a:t>Since the worst enemy in Hydraulic &amp; Pneumatic components is contamination, filters are placed in the system.</a:t>
            </a:r>
            <a:endParaRPr/>
          </a:p>
          <a:p>
            <a:pPr indent="-350838" lvl="1" marL="350838" rtl="0" algn="l">
              <a:lnSpc>
                <a:spcPct val="90000"/>
              </a:lnSpc>
              <a:spcBef>
                <a:spcPts val="480"/>
              </a:spcBef>
              <a:spcAft>
                <a:spcPts val="0"/>
              </a:spcAft>
              <a:buClr>
                <a:schemeClr val="dk1"/>
              </a:buClr>
              <a:buSzPts val="2400"/>
              <a:buFont typeface="Calibri"/>
              <a:buChar char="•"/>
            </a:pPr>
            <a:r>
              <a:rPr lang="en-US" sz="2400"/>
              <a:t>The main parts of a filter are</a:t>
            </a:r>
            <a:endParaRPr/>
          </a:p>
          <a:p>
            <a:pPr indent="-350838" lvl="2" marL="750888" rtl="0" algn="l">
              <a:lnSpc>
                <a:spcPct val="90000"/>
              </a:lnSpc>
              <a:spcBef>
                <a:spcPts val="480"/>
              </a:spcBef>
              <a:spcAft>
                <a:spcPts val="0"/>
              </a:spcAft>
              <a:buClr>
                <a:schemeClr val="dk1"/>
              </a:buClr>
              <a:buSzPts val="2400"/>
              <a:buChar char="•"/>
            </a:pPr>
            <a:r>
              <a:rPr lang="en-US"/>
              <a:t> the </a:t>
            </a:r>
            <a:r>
              <a:rPr lang="en-US">
                <a:solidFill>
                  <a:srgbClr val="0070C0"/>
                </a:solidFill>
              </a:rPr>
              <a:t>flange, </a:t>
            </a:r>
            <a:r>
              <a:rPr lang="en-US"/>
              <a:t>which connects the filter </a:t>
            </a:r>
            <a:br>
              <a:rPr lang="en-US"/>
            </a:br>
            <a:r>
              <a:rPr lang="en-US"/>
              <a:t>to the piping</a:t>
            </a:r>
            <a:endParaRPr/>
          </a:p>
          <a:p>
            <a:pPr indent="-350838" lvl="2" marL="750888" rtl="0" algn="l">
              <a:lnSpc>
                <a:spcPct val="90000"/>
              </a:lnSpc>
              <a:spcBef>
                <a:spcPts val="480"/>
              </a:spcBef>
              <a:spcAft>
                <a:spcPts val="0"/>
              </a:spcAft>
              <a:buClr>
                <a:schemeClr val="dk1"/>
              </a:buClr>
              <a:buSzPts val="2400"/>
              <a:buChar char="•"/>
            </a:pPr>
            <a:r>
              <a:rPr lang="en-US"/>
              <a:t>the element, which traps contamination</a:t>
            </a:r>
            <a:endParaRPr/>
          </a:p>
          <a:p>
            <a:pPr indent="-350838" lvl="2" marL="750888" rtl="0" algn="l">
              <a:lnSpc>
                <a:spcPct val="90000"/>
              </a:lnSpc>
              <a:spcBef>
                <a:spcPts val="480"/>
              </a:spcBef>
              <a:spcAft>
                <a:spcPts val="0"/>
              </a:spcAft>
              <a:buClr>
                <a:schemeClr val="dk1"/>
              </a:buClr>
              <a:buSzPts val="2400"/>
              <a:buChar char="•"/>
            </a:pPr>
            <a:r>
              <a:rPr lang="en-US"/>
              <a:t>the bowl (or housing) which seals the element.</a:t>
            </a:r>
            <a:endParaRPr/>
          </a:p>
          <a:p>
            <a:pPr indent="0" lvl="0" marL="0" rtl="0" algn="l">
              <a:lnSpc>
                <a:spcPct val="90000"/>
              </a:lnSpc>
              <a:spcBef>
                <a:spcPts val="480"/>
              </a:spcBef>
              <a:spcAft>
                <a:spcPts val="0"/>
              </a:spcAft>
              <a:buClr>
                <a:schemeClr val="dk1"/>
              </a:buClr>
              <a:buSzPts val="2400"/>
              <a:buNone/>
            </a:pPr>
            <a:r>
              <a:t/>
            </a:r>
            <a:endParaRPr sz="2400"/>
          </a:p>
          <a:p>
            <a:pPr indent="0" lvl="0" marL="0" rtl="0" algn="l">
              <a:lnSpc>
                <a:spcPct val="90000"/>
              </a:lnSpc>
              <a:spcBef>
                <a:spcPts val="480"/>
              </a:spcBef>
              <a:spcAft>
                <a:spcPts val="0"/>
              </a:spcAft>
              <a:buClr>
                <a:schemeClr val="dk1"/>
              </a:buClr>
              <a:buSzPts val="2400"/>
              <a:buNone/>
            </a:pPr>
            <a:r>
              <a:t/>
            </a:r>
            <a:endParaRPr sz="2400"/>
          </a:p>
          <a:p>
            <a:pPr indent="-342900" lvl="0" marL="342900" rtl="0" algn="l">
              <a:lnSpc>
                <a:spcPct val="80000"/>
              </a:lnSpc>
              <a:spcBef>
                <a:spcPts val="480"/>
              </a:spcBef>
              <a:spcAft>
                <a:spcPts val="0"/>
              </a:spcAft>
              <a:buClr>
                <a:schemeClr val="dk1"/>
              </a:buClr>
              <a:buSzPts val="2400"/>
              <a:buChar char="•"/>
            </a:pPr>
            <a:r>
              <a:rPr lang="en-US" sz="2400"/>
              <a:t>As the element accumulates contamination, flow</a:t>
            </a:r>
            <a:br>
              <a:rPr lang="en-US" sz="2400"/>
            </a:br>
            <a:r>
              <a:rPr lang="en-US" sz="2400"/>
              <a:t>thru the filter decrease, causing a greater back-pressure.</a:t>
            </a:r>
            <a:endParaRPr/>
          </a:p>
          <a:p>
            <a:pPr indent="-342900" lvl="0" marL="342900" rtl="0" algn="l">
              <a:lnSpc>
                <a:spcPct val="80000"/>
              </a:lnSpc>
              <a:spcBef>
                <a:spcPts val="480"/>
              </a:spcBef>
              <a:spcAft>
                <a:spcPts val="0"/>
              </a:spcAft>
              <a:buClr>
                <a:schemeClr val="dk1"/>
              </a:buClr>
              <a:buSzPts val="2400"/>
              <a:buChar char="•"/>
            </a:pPr>
            <a:r>
              <a:rPr lang="en-US" sz="2400"/>
              <a:t>When backpressure increases, usually by 5 psig, the filter must be changed</a:t>
            </a:r>
            <a:endParaRPr sz="2400"/>
          </a:p>
        </p:txBody>
      </p:sp>
      <p:grpSp>
        <p:nvGrpSpPr>
          <p:cNvPr id="400" name="Google Shape;400;p42"/>
          <p:cNvGrpSpPr/>
          <p:nvPr/>
        </p:nvGrpSpPr>
        <p:grpSpPr>
          <a:xfrm>
            <a:off x="6579714" y="1640614"/>
            <a:ext cx="2514600" cy="3157688"/>
            <a:chOff x="5867400" y="3276600"/>
            <a:chExt cx="2514600" cy="3157688"/>
          </a:xfrm>
        </p:grpSpPr>
        <p:sp>
          <p:nvSpPr>
            <p:cNvPr id="401" name="Google Shape;401;p42"/>
            <p:cNvSpPr/>
            <p:nvPr/>
          </p:nvSpPr>
          <p:spPr>
            <a:xfrm rot="5400000">
              <a:off x="6067777" y="4196644"/>
              <a:ext cx="2133600" cy="1710267"/>
            </a:xfrm>
            <a:prstGeom prst="flowChartDelay">
              <a:avLst/>
            </a:prstGeom>
            <a:solidFill>
              <a:srgbClr val="F2F2F2"/>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42"/>
            <p:cNvSpPr/>
            <p:nvPr/>
          </p:nvSpPr>
          <p:spPr>
            <a:xfrm flipH="1" rot="10800000">
              <a:off x="6705600" y="3886200"/>
              <a:ext cx="838200" cy="1752600"/>
            </a:xfrm>
            <a:prstGeom prst="can">
              <a:avLst>
                <a:gd fmla="val 13889" name="adj"/>
              </a:avLst>
            </a:prstGeom>
            <a:blipFill rotWithShape="1">
              <a:blip r:embed="rId3">
                <a:alphaModFix/>
              </a:blip>
              <a:tile algn="tl" flip="none" tx="0" sx="100000" ty="0" sy="100000"/>
            </a:blip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3" name="Google Shape;403;p42"/>
            <p:cNvSpPr/>
            <p:nvPr/>
          </p:nvSpPr>
          <p:spPr>
            <a:xfrm rot="-5400000">
              <a:off x="6096000" y="3124200"/>
              <a:ext cx="304800" cy="762000"/>
            </a:xfrm>
            <a:prstGeom prst="can">
              <a:avLst>
                <a:gd fmla="val 25000" name="adj"/>
              </a:avLst>
            </a:prstGeom>
            <a:solidFill>
              <a:srgbClr val="595959"/>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4" name="Google Shape;404;p42"/>
            <p:cNvSpPr/>
            <p:nvPr/>
          </p:nvSpPr>
          <p:spPr>
            <a:xfrm>
              <a:off x="6248400" y="3276600"/>
              <a:ext cx="1752600" cy="685800"/>
            </a:xfrm>
            <a:prstGeom prst="rect">
              <a:avLst/>
            </a:prstGeom>
            <a:solidFill>
              <a:srgbClr val="595959"/>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5" name="Google Shape;405;p42"/>
            <p:cNvSpPr/>
            <p:nvPr/>
          </p:nvSpPr>
          <p:spPr>
            <a:xfrm rot="5400000">
              <a:off x="7848600" y="3124200"/>
              <a:ext cx="304800" cy="762000"/>
            </a:xfrm>
            <a:prstGeom prst="can">
              <a:avLst>
                <a:gd fmla="val 25000" name="adj"/>
              </a:avLst>
            </a:prstGeom>
            <a:solidFill>
              <a:srgbClr val="595959"/>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6" name="Google Shape;406;p42"/>
            <p:cNvSpPr/>
            <p:nvPr/>
          </p:nvSpPr>
          <p:spPr>
            <a:xfrm>
              <a:off x="6629400" y="3429000"/>
              <a:ext cx="79829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Calibri"/>
                  <a:ea typeface="Calibri"/>
                  <a:cs typeface="Calibri"/>
                  <a:sym typeface="Calibri"/>
                </a:rPr>
                <a:t>Flange</a:t>
              </a:r>
              <a:endParaRPr sz="1800">
                <a:solidFill>
                  <a:schemeClr val="lt1"/>
                </a:solidFill>
                <a:latin typeface="Calibri"/>
                <a:ea typeface="Calibri"/>
                <a:cs typeface="Calibri"/>
                <a:sym typeface="Calibri"/>
              </a:endParaRPr>
            </a:p>
          </p:txBody>
        </p:sp>
        <p:sp>
          <p:nvSpPr>
            <p:cNvPr id="407" name="Google Shape;407;p42"/>
            <p:cNvSpPr/>
            <p:nvPr/>
          </p:nvSpPr>
          <p:spPr>
            <a:xfrm>
              <a:off x="6791263" y="6064956"/>
              <a:ext cx="64863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Bowl</a:t>
              </a:r>
              <a:endParaRPr sz="1800">
                <a:solidFill>
                  <a:schemeClr val="dk1"/>
                </a:solidFill>
                <a:latin typeface="Calibri"/>
                <a:ea typeface="Calibri"/>
                <a:cs typeface="Calibri"/>
                <a:sym typeface="Calibri"/>
              </a:endParaRPr>
            </a:p>
          </p:txBody>
        </p:sp>
        <p:sp>
          <p:nvSpPr>
            <p:cNvPr id="408" name="Google Shape;408;p42"/>
            <p:cNvSpPr/>
            <p:nvPr/>
          </p:nvSpPr>
          <p:spPr>
            <a:xfrm rot="5400000">
              <a:off x="6662254" y="4606221"/>
              <a:ext cx="96161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006666"/>
                  </a:solidFill>
                  <a:latin typeface="Calibri"/>
                  <a:ea typeface="Calibri"/>
                  <a:cs typeface="Calibri"/>
                  <a:sym typeface="Calibri"/>
                </a:rPr>
                <a:t>Element</a:t>
              </a:r>
              <a:endParaRPr sz="1800">
                <a:solidFill>
                  <a:schemeClr val="dk1"/>
                </a:solidFill>
                <a:latin typeface="Calibri"/>
                <a:ea typeface="Calibri"/>
                <a:cs typeface="Calibri"/>
                <a:sym typeface="Calibri"/>
              </a:endParaRPr>
            </a:p>
          </p:txBody>
        </p:sp>
      </p:grpSp>
      <p:sp>
        <p:nvSpPr>
          <p:cNvPr id="409" name="Google Shape;409;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3"/>
          <p:cNvSpPr txBox="1"/>
          <p:nvPr>
            <p:ph type="title"/>
          </p:nvPr>
        </p:nvSpPr>
        <p:spPr>
          <a:xfrm>
            <a:off x="0" y="38607"/>
            <a:ext cx="9144000" cy="71140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Air Line Filters</a:t>
            </a:r>
            <a:endParaRPr/>
          </a:p>
        </p:txBody>
      </p:sp>
      <p:sp>
        <p:nvSpPr>
          <p:cNvPr id="415" name="Google Shape;415;p43"/>
          <p:cNvSpPr/>
          <p:nvPr/>
        </p:nvSpPr>
        <p:spPr>
          <a:xfrm>
            <a:off x="256711" y="1174359"/>
            <a:ext cx="6483135" cy="3109964"/>
          </a:xfrm>
          <a:prstGeom prst="rect">
            <a:avLst/>
          </a:prstGeom>
          <a:noFill/>
          <a:ln>
            <a:noFill/>
          </a:ln>
        </p:spPr>
        <p:txBody>
          <a:bodyPr anchorCtr="0" anchor="t" bIns="46025" lIns="92075" spcFirstLastPara="1" rIns="92075" wrap="square" tIns="46025">
            <a:noAutofit/>
          </a:bodyPr>
          <a:lstStyle/>
          <a:p>
            <a:pPr indent="-228600" lvl="0" marL="228600" marR="0" rtl="0" algn="l">
              <a:lnSpc>
                <a:spcPct val="100000"/>
              </a:lnSpc>
              <a:spcBef>
                <a:spcPts val="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Installed in the airline downstream of the dryer/separator near the connection for a tool or actuator </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As the air enters, a deflector plate causes the air to swirl.</a:t>
            </a:r>
            <a:endParaRPr/>
          </a:p>
          <a:p>
            <a:pPr indent="-228600" lvl="0" marL="228600" marR="0" rtl="0" algn="l">
              <a:lnSpc>
                <a:spcPct val="100000"/>
              </a:lnSpc>
              <a:spcBef>
                <a:spcPts val="480"/>
              </a:spcBef>
              <a:spcAft>
                <a:spcPts val="0"/>
              </a:spcAft>
              <a:buClr>
                <a:srgbClr val="BB2332"/>
              </a:buClr>
              <a:buSzPts val="2400"/>
              <a:buFont typeface="Calibri"/>
              <a:buChar char="•"/>
            </a:pPr>
            <a:r>
              <a:rPr b="0" lang="en-US" sz="2400">
                <a:solidFill>
                  <a:schemeClr val="dk1"/>
                </a:solidFill>
                <a:latin typeface="Calibri"/>
                <a:ea typeface="Calibri"/>
                <a:cs typeface="Calibri"/>
                <a:sym typeface="Calibri"/>
              </a:rPr>
              <a:t>Centrifugal force throws water and solid particles to the wall.</a:t>
            </a:r>
            <a:endParaRPr/>
          </a:p>
        </p:txBody>
      </p:sp>
      <p:pic>
        <p:nvPicPr>
          <p:cNvPr descr="Remove Condensed Liquids" id="416" name="Google Shape;416;p43"/>
          <p:cNvPicPr preferRelativeResize="0"/>
          <p:nvPr/>
        </p:nvPicPr>
        <p:blipFill rotWithShape="1">
          <a:blip r:embed="rId3">
            <a:alphaModFix/>
          </a:blip>
          <a:srcRect b="0" l="0" r="0" t="0"/>
          <a:stretch/>
        </p:blipFill>
        <p:spPr>
          <a:xfrm>
            <a:off x="7286036" y="953007"/>
            <a:ext cx="1457325" cy="4762500"/>
          </a:xfrm>
          <a:prstGeom prst="rect">
            <a:avLst/>
          </a:prstGeom>
          <a:noFill/>
          <a:ln>
            <a:noFill/>
          </a:ln>
        </p:spPr>
      </p:pic>
      <p:sp>
        <p:nvSpPr>
          <p:cNvPr id="417" name="Google Shape;417;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4"/>
          <p:cNvSpPr txBox="1"/>
          <p:nvPr>
            <p:ph type="title"/>
          </p:nvPr>
        </p:nvSpPr>
        <p:spPr>
          <a:xfrm>
            <a:off x="449256" y="37087"/>
            <a:ext cx="8229600" cy="79188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Filter Replacement</a:t>
            </a:r>
            <a:endParaRPr/>
          </a:p>
        </p:txBody>
      </p:sp>
      <p:sp>
        <p:nvSpPr>
          <p:cNvPr id="423" name="Google Shape;423;p44"/>
          <p:cNvSpPr txBox="1"/>
          <p:nvPr>
            <p:ph idx="1" type="body"/>
          </p:nvPr>
        </p:nvSpPr>
        <p:spPr>
          <a:xfrm>
            <a:off x="214313" y="2083661"/>
            <a:ext cx="6103143" cy="3716784"/>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800"/>
              <a:buChar char="•"/>
            </a:pPr>
            <a:r>
              <a:rPr lang="en-US" sz="2800"/>
              <a:t>Filter condition indicators</a:t>
            </a:r>
            <a:endParaRPr/>
          </a:p>
          <a:p>
            <a:pPr indent="-285750" lvl="1" marL="742950" rtl="0" algn="l">
              <a:lnSpc>
                <a:spcPct val="90000"/>
              </a:lnSpc>
              <a:spcBef>
                <a:spcPts val="480"/>
              </a:spcBef>
              <a:spcAft>
                <a:spcPts val="0"/>
              </a:spcAft>
              <a:buClr>
                <a:schemeClr val="dk1"/>
              </a:buClr>
              <a:buSzPts val="2400"/>
              <a:buChar char="–"/>
            </a:pPr>
            <a:r>
              <a:rPr lang="en-US" sz="2400"/>
              <a:t>Electrical or visual indicators when the element backpressure indicates clogging</a:t>
            </a:r>
            <a:endParaRPr sz="2400"/>
          </a:p>
          <a:p>
            <a:pPr indent="-342900" lvl="0" marL="342900" rtl="0" algn="l">
              <a:lnSpc>
                <a:spcPct val="90000"/>
              </a:lnSpc>
              <a:spcBef>
                <a:spcPts val="3000"/>
              </a:spcBef>
              <a:spcAft>
                <a:spcPts val="0"/>
              </a:spcAft>
              <a:buClr>
                <a:schemeClr val="dk1"/>
              </a:buClr>
              <a:buSzPts val="2800"/>
              <a:buChar char="•"/>
            </a:pPr>
            <a:r>
              <a:rPr lang="en-US" sz="2800"/>
              <a:t>Filter bypass valve </a:t>
            </a:r>
            <a:endParaRPr/>
          </a:p>
          <a:p>
            <a:pPr indent="-285750" lvl="1" marL="742950" rtl="0" algn="l">
              <a:lnSpc>
                <a:spcPct val="90000"/>
              </a:lnSpc>
              <a:spcBef>
                <a:spcPts val="480"/>
              </a:spcBef>
              <a:spcAft>
                <a:spcPts val="0"/>
              </a:spcAft>
              <a:buClr>
                <a:schemeClr val="dk1"/>
              </a:buClr>
              <a:buSzPts val="2400"/>
              <a:buChar char="–"/>
            </a:pPr>
            <a:r>
              <a:rPr lang="en-US" sz="2400"/>
              <a:t>Incorporated into the housing to eliminate the possibility of element collapse or rupture when the element becomes clogged or when the fluid is very viscous</a:t>
            </a:r>
            <a:endParaRPr/>
          </a:p>
          <a:p>
            <a:pPr indent="-133350" lvl="1" marL="742950" rtl="0" algn="l">
              <a:lnSpc>
                <a:spcPct val="90000"/>
              </a:lnSpc>
              <a:spcBef>
                <a:spcPts val="480"/>
              </a:spcBef>
              <a:spcAft>
                <a:spcPts val="0"/>
              </a:spcAft>
              <a:buClr>
                <a:schemeClr val="dk1"/>
              </a:buClr>
              <a:buSzPts val="2400"/>
              <a:buNone/>
            </a:pPr>
            <a:r>
              <a:t/>
            </a:r>
            <a:endParaRPr sz="2400"/>
          </a:p>
        </p:txBody>
      </p:sp>
      <p:sp>
        <p:nvSpPr>
          <p:cNvPr id="424" name="Google Shape;424;p44"/>
          <p:cNvSpPr/>
          <p:nvPr/>
        </p:nvSpPr>
        <p:spPr>
          <a:xfrm>
            <a:off x="214312" y="1083304"/>
            <a:ext cx="7537769" cy="685800"/>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400">
                <a:solidFill>
                  <a:schemeClr val="dk1"/>
                </a:solidFill>
                <a:latin typeface="Calibri"/>
                <a:ea typeface="Calibri"/>
                <a:cs typeface="Calibri"/>
                <a:sym typeface="Calibri"/>
              </a:rPr>
              <a:t>Filter bypass valve and filter condition indicators </a:t>
            </a:r>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p:txBody>
      </p:sp>
      <p:sp>
        <p:nvSpPr>
          <p:cNvPr descr="6-43" id="425" name="Google Shape;425;p44"/>
          <p:cNvSpPr/>
          <p:nvPr/>
        </p:nvSpPr>
        <p:spPr>
          <a:xfrm>
            <a:off x="4114800" y="1933575"/>
            <a:ext cx="4405313" cy="43910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ttp://www.hydacusa.com/filters/f_images/flnd.jpg" id="426" name="Google Shape;426;p44"/>
          <p:cNvPicPr preferRelativeResize="0"/>
          <p:nvPr/>
        </p:nvPicPr>
        <p:blipFill rotWithShape="1">
          <a:blip r:embed="rId3">
            <a:alphaModFix/>
          </a:blip>
          <a:srcRect b="0" l="0" r="0" t="0"/>
          <a:stretch/>
        </p:blipFill>
        <p:spPr>
          <a:xfrm>
            <a:off x="6317456" y="1500187"/>
            <a:ext cx="2675164" cy="4101920"/>
          </a:xfrm>
          <a:prstGeom prst="rect">
            <a:avLst/>
          </a:prstGeom>
          <a:noFill/>
          <a:ln>
            <a:noFill/>
          </a:ln>
        </p:spPr>
      </p:pic>
      <p:sp>
        <p:nvSpPr>
          <p:cNvPr id="427" name="Google Shape;427;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5"/>
          <p:cNvSpPr txBox="1"/>
          <p:nvPr>
            <p:ph type="title"/>
          </p:nvPr>
        </p:nvSpPr>
        <p:spPr>
          <a:xfrm>
            <a:off x="0" y="28058"/>
            <a:ext cx="9144000" cy="71168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Filters</a:t>
            </a:r>
            <a:endParaRPr/>
          </a:p>
        </p:txBody>
      </p:sp>
      <p:sp>
        <p:nvSpPr>
          <p:cNvPr id="433" name="Google Shape;433;p45"/>
          <p:cNvSpPr txBox="1"/>
          <p:nvPr>
            <p:ph idx="1" type="body"/>
          </p:nvPr>
        </p:nvSpPr>
        <p:spPr>
          <a:xfrm>
            <a:off x="317297" y="2174164"/>
            <a:ext cx="8015287" cy="188154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Over 80% of hydraulic system failures are due to poor fluid condition</a:t>
            </a:r>
            <a:endParaRPr/>
          </a:p>
          <a:p>
            <a:pPr indent="0" lvl="0" marL="0" rtl="0" algn="l">
              <a:spcBef>
                <a:spcPts val="480"/>
              </a:spcBef>
              <a:spcAft>
                <a:spcPts val="0"/>
              </a:spcAft>
              <a:buClr>
                <a:schemeClr val="dk1"/>
              </a:buClr>
              <a:buSzPts val="2400"/>
              <a:buNone/>
            </a:pPr>
            <a:r>
              <a:rPr lang="en-US" sz="2400"/>
              <a:t>Sources of contamination </a:t>
            </a:r>
            <a:endParaRPr/>
          </a:p>
          <a:p>
            <a:pPr indent="-285750" lvl="1" marL="457200" rtl="0" algn="l">
              <a:spcBef>
                <a:spcPts val="480"/>
              </a:spcBef>
              <a:spcAft>
                <a:spcPts val="0"/>
              </a:spcAft>
              <a:buClr>
                <a:schemeClr val="dk1"/>
              </a:buClr>
              <a:buSzPts val="2400"/>
              <a:buChar char="–"/>
            </a:pPr>
            <a:r>
              <a:rPr lang="en-US" sz="2400"/>
              <a:t>Built in contamination</a:t>
            </a:r>
            <a:endParaRPr/>
          </a:p>
        </p:txBody>
      </p:sp>
      <p:sp>
        <p:nvSpPr>
          <p:cNvPr id="434" name="Google Shape;434;p45"/>
          <p:cNvSpPr/>
          <p:nvPr/>
        </p:nvSpPr>
        <p:spPr>
          <a:xfrm>
            <a:off x="317297" y="922248"/>
            <a:ext cx="8292447" cy="1335836"/>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400">
                <a:solidFill>
                  <a:schemeClr val="dk1"/>
                </a:solidFill>
                <a:latin typeface="Calibri"/>
                <a:ea typeface="Calibri"/>
                <a:cs typeface="Calibri"/>
                <a:sym typeface="Calibri"/>
              </a:rPr>
              <a:t>Proper care of hydraulic fluid, both in system and in storage and handling, has an effect on machine performance and system endurance. </a:t>
            </a:r>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a:p>
            <a:pPr indent="0" lvl="0" marL="0" marR="0" rtl="0" algn="l">
              <a:lnSpc>
                <a:spcPct val="100000"/>
              </a:lnSpc>
              <a:spcBef>
                <a:spcPts val="480"/>
              </a:spcBef>
              <a:spcAft>
                <a:spcPts val="0"/>
              </a:spcAft>
              <a:buNone/>
            </a:pPr>
            <a:r>
              <a:t/>
            </a:r>
            <a:endParaRPr b="0" sz="2400">
              <a:solidFill>
                <a:schemeClr val="dk1"/>
              </a:solidFill>
              <a:latin typeface="Calibri"/>
              <a:ea typeface="Calibri"/>
              <a:cs typeface="Calibri"/>
              <a:sym typeface="Calibri"/>
            </a:endParaRPr>
          </a:p>
        </p:txBody>
      </p:sp>
      <p:pic>
        <p:nvPicPr>
          <p:cNvPr descr="6-1" id="435" name="Google Shape;435;p45"/>
          <p:cNvPicPr preferRelativeResize="0"/>
          <p:nvPr/>
        </p:nvPicPr>
        <p:blipFill rotWithShape="1">
          <a:blip r:embed="rId3">
            <a:alphaModFix/>
          </a:blip>
          <a:srcRect b="0" l="0" r="0" t="0"/>
          <a:stretch/>
        </p:blipFill>
        <p:spPr>
          <a:xfrm>
            <a:off x="3670149" y="2653840"/>
            <a:ext cx="5410200" cy="3467100"/>
          </a:xfrm>
          <a:prstGeom prst="rect">
            <a:avLst/>
          </a:prstGeom>
          <a:noFill/>
          <a:ln>
            <a:noFill/>
          </a:ln>
        </p:spPr>
      </p:pic>
      <p:sp>
        <p:nvSpPr>
          <p:cNvPr id="436" name="Google Shape;436;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46"/>
          <p:cNvSpPr txBox="1"/>
          <p:nvPr>
            <p:ph type="title"/>
          </p:nvPr>
        </p:nvSpPr>
        <p:spPr>
          <a:xfrm>
            <a:off x="525856" y="4094"/>
            <a:ext cx="8229600" cy="101459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Filters</a:t>
            </a:r>
            <a:r>
              <a:rPr lang="en-US"/>
              <a:t> </a:t>
            </a:r>
            <a:r>
              <a:rPr lang="en-US" sz="2800"/>
              <a:t>(Cont’d.)</a:t>
            </a:r>
            <a:endParaRPr/>
          </a:p>
        </p:txBody>
      </p:sp>
      <p:sp>
        <p:nvSpPr>
          <p:cNvPr id="442" name="Google Shape;442;p46"/>
          <p:cNvSpPr txBox="1"/>
          <p:nvPr>
            <p:ph idx="1" type="body"/>
          </p:nvPr>
        </p:nvSpPr>
        <p:spPr>
          <a:xfrm>
            <a:off x="214313" y="1530147"/>
            <a:ext cx="8015287" cy="9906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chemeClr val="dk1"/>
              </a:buClr>
              <a:buSzPct val="100000"/>
              <a:buNone/>
            </a:pPr>
            <a:r>
              <a:rPr lang="en-US"/>
              <a:t>Sources of contamination</a:t>
            </a:r>
            <a:endParaRPr/>
          </a:p>
          <a:p>
            <a:pPr indent="-285750" lvl="1" marL="742950" rtl="0" algn="l">
              <a:spcBef>
                <a:spcPts val="518"/>
              </a:spcBef>
              <a:spcAft>
                <a:spcPts val="0"/>
              </a:spcAft>
              <a:buClr>
                <a:schemeClr val="dk1"/>
              </a:buClr>
              <a:buSzPct val="100000"/>
              <a:buChar char="–"/>
            </a:pPr>
            <a:r>
              <a:rPr lang="en-US"/>
              <a:t>Ingressed contamination</a:t>
            </a:r>
            <a:endParaRPr/>
          </a:p>
        </p:txBody>
      </p:sp>
      <p:pic>
        <p:nvPicPr>
          <p:cNvPr descr="6-3" id="443" name="Google Shape;443;p46"/>
          <p:cNvPicPr preferRelativeResize="0"/>
          <p:nvPr/>
        </p:nvPicPr>
        <p:blipFill rotWithShape="1">
          <a:blip r:embed="rId3">
            <a:alphaModFix/>
          </a:blip>
          <a:srcRect b="17032" l="0" r="0" t="0"/>
          <a:stretch/>
        </p:blipFill>
        <p:spPr>
          <a:xfrm>
            <a:off x="1359773" y="2903800"/>
            <a:ext cx="6389688" cy="2941093"/>
          </a:xfrm>
          <a:prstGeom prst="rect">
            <a:avLst/>
          </a:prstGeom>
          <a:noFill/>
          <a:ln>
            <a:noFill/>
          </a:ln>
        </p:spPr>
      </p:pic>
      <p:sp>
        <p:nvSpPr>
          <p:cNvPr id="444" name="Google Shape;444;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7"/>
          <p:cNvSpPr txBox="1"/>
          <p:nvPr>
            <p:ph type="title"/>
          </p:nvPr>
        </p:nvSpPr>
        <p:spPr>
          <a:xfrm>
            <a:off x="0" y="32481"/>
            <a:ext cx="9144000" cy="1327345"/>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10000"/>
              <a:buFont typeface="Calibri"/>
              <a:buNone/>
            </a:pPr>
            <a:r>
              <a:rPr lang="en-US"/>
              <a:t>Factors Affecting Pneumatic Fluid Power System Efficiency</a:t>
            </a:r>
            <a:br>
              <a:rPr lang="en-US" sz="4000">
                <a:solidFill>
                  <a:srgbClr val="005596"/>
                </a:solidFill>
              </a:rPr>
            </a:br>
            <a:endParaRPr sz="4000">
              <a:solidFill>
                <a:srgbClr val="005596"/>
              </a:solidFill>
            </a:endParaRPr>
          </a:p>
        </p:txBody>
      </p:sp>
      <p:sp>
        <p:nvSpPr>
          <p:cNvPr id="451" name="Google Shape;451;p47"/>
          <p:cNvSpPr txBox="1"/>
          <p:nvPr>
            <p:ph idx="1" type="body"/>
          </p:nvPr>
        </p:nvSpPr>
        <p:spPr>
          <a:xfrm>
            <a:off x="712584" y="2064810"/>
            <a:ext cx="8229600" cy="330660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Air leaks</a:t>
            </a:r>
            <a:endParaRPr/>
          </a:p>
          <a:p>
            <a:pPr indent="-342900" lvl="0" marL="342900" rtl="0" algn="l">
              <a:spcBef>
                <a:spcPts val="560"/>
              </a:spcBef>
              <a:spcAft>
                <a:spcPts val="0"/>
              </a:spcAft>
              <a:buClr>
                <a:srgbClr val="800000"/>
              </a:buClr>
              <a:buSzPts val="2800"/>
              <a:buChar char="•"/>
            </a:pPr>
            <a:r>
              <a:rPr lang="en-US" sz="2800">
                <a:solidFill>
                  <a:srgbClr val="800000"/>
                </a:solidFill>
              </a:rPr>
              <a:t>Improper compressed air usage</a:t>
            </a:r>
            <a:endParaRPr/>
          </a:p>
          <a:p>
            <a:pPr indent="-342900" lvl="0" marL="342900" rtl="0" algn="l">
              <a:spcBef>
                <a:spcPts val="560"/>
              </a:spcBef>
              <a:spcAft>
                <a:spcPts val="0"/>
              </a:spcAft>
              <a:buClr>
                <a:srgbClr val="660066"/>
              </a:buClr>
              <a:buSzPts val="2800"/>
              <a:buChar char="•"/>
            </a:pPr>
            <a:r>
              <a:rPr lang="en-US" sz="2800">
                <a:solidFill>
                  <a:srgbClr val="660066"/>
                </a:solidFill>
              </a:rPr>
              <a:t>High compressor power or motor current</a:t>
            </a:r>
            <a:endParaRPr/>
          </a:p>
          <a:p>
            <a:pPr indent="-342900" lvl="0" marL="342900" rtl="0" algn="l">
              <a:spcBef>
                <a:spcPts val="560"/>
              </a:spcBef>
              <a:spcAft>
                <a:spcPts val="0"/>
              </a:spcAft>
              <a:buClr>
                <a:srgbClr val="663300"/>
              </a:buClr>
              <a:buSzPts val="2800"/>
              <a:buChar char="•"/>
            </a:pPr>
            <a:r>
              <a:rPr lang="en-US" sz="2800">
                <a:solidFill>
                  <a:srgbClr val="663300"/>
                </a:solidFill>
              </a:rPr>
              <a:t>Moisture in system</a:t>
            </a:r>
            <a:endParaRPr/>
          </a:p>
          <a:p>
            <a:pPr indent="-342900" lvl="0" marL="342900" rtl="0" algn="l">
              <a:spcBef>
                <a:spcPts val="560"/>
              </a:spcBef>
              <a:spcAft>
                <a:spcPts val="0"/>
              </a:spcAft>
              <a:buClr>
                <a:schemeClr val="dk1"/>
              </a:buClr>
              <a:buSzPts val="2800"/>
              <a:buChar char="•"/>
            </a:pPr>
            <a:r>
              <a:rPr lang="en-US" sz="2800"/>
              <a:t>Oil in air</a:t>
            </a:r>
            <a:endParaRPr/>
          </a:p>
          <a:p>
            <a:pPr indent="-342900" lvl="0" marL="342900" rtl="0" algn="l">
              <a:spcBef>
                <a:spcPts val="560"/>
              </a:spcBef>
              <a:spcAft>
                <a:spcPts val="0"/>
              </a:spcAft>
              <a:buClr>
                <a:srgbClr val="FF0000"/>
              </a:buClr>
              <a:buSzPts val="2800"/>
              <a:buChar char="•"/>
            </a:pPr>
            <a:r>
              <a:rPr lang="en-US" sz="2800">
                <a:solidFill>
                  <a:srgbClr val="FF0000"/>
                </a:solidFill>
              </a:rPr>
              <a:t>High pressure drop across components</a:t>
            </a:r>
            <a:endParaRPr/>
          </a:p>
        </p:txBody>
      </p:sp>
      <p:sp>
        <p:nvSpPr>
          <p:cNvPr id="452" name="Google Shape;452;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48"/>
          <p:cNvSpPr txBox="1"/>
          <p:nvPr>
            <p:ph type="title"/>
          </p:nvPr>
        </p:nvSpPr>
        <p:spPr>
          <a:xfrm>
            <a:off x="0" y="8329"/>
            <a:ext cx="9144000" cy="130358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Factors Affecting Hydraulic Fluid Power System Efficiency</a:t>
            </a:r>
            <a:endParaRPr sz="3200"/>
          </a:p>
        </p:txBody>
      </p:sp>
      <p:sp>
        <p:nvSpPr>
          <p:cNvPr id="459" name="Google Shape;459;p48"/>
          <p:cNvSpPr txBox="1"/>
          <p:nvPr>
            <p:ph idx="1" type="body"/>
          </p:nvPr>
        </p:nvSpPr>
        <p:spPr>
          <a:xfrm>
            <a:off x="457200" y="1616075"/>
            <a:ext cx="8001000" cy="4114800"/>
          </a:xfrm>
          <a:prstGeom prst="rect">
            <a:avLst/>
          </a:prstGeom>
          <a:noFill/>
          <a:ln>
            <a:noFill/>
          </a:ln>
        </p:spPr>
        <p:txBody>
          <a:bodyPr anchorCtr="0" anchor="t" bIns="45700" lIns="91425" spcFirstLastPara="1" rIns="91425" wrap="square" tIns="45700">
            <a:normAutofit/>
          </a:bodyPr>
          <a:lstStyle/>
          <a:p>
            <a:pPr indent="-350838" lvl="1" marL="350838" rtl="0" algn="l">
              <a:spcBef>
                <a:spcPts val="0"/>
              </a:spcBef>
              <a:spcAft>
                <a:spcPts val="0"/>
              </a:spcAft>
              <a:buClr>
                <a:srgbClr val="006666"/>
              </a:buClr>
              <a:buSzPts val="2800"/>
              <a:buFont typeface="Calibri"/>
              <a:buChar char="•"/>
            </a:pPr>
            <a:r>
              <a:rPr lang="en-US">
                <a:solidFill>
                  <a:srgbClr val="006666"/>
                </a:solidFill>
              </a:rPr>
              <a:t>Contamination of hydraulic fluid</a:t>
            </a:r>
            <a:endParaRPr/>
          </a:p>
          <a:p>
            <a:pPr indent="-350838" lvl="1" marL="350838" rtl="0" algn="l">
              <a:spcBef>
                <a:spcPts val="560"/>
              </a:spcBef>
              <a:spcAft>
                <a:spcPts val="0"/>
              </a:spcAft>
              <a:buClr>
                <a:srgbClr val="800000"/>
              </a:buClr>
              <a:buSzPts val="2800"/>
              <a:buFont typeface="Calibri"/>
              <a:buChar char="•"/>
            </a:pPr>
            <a:r>
              <a:rPr lang="en-US">
                <a:solidFill>
                  <a:srgbClr val="800000"/>
                </a:solidFill>
              </a:rPr>
              <a:t>Slow hydraulics due to oil breakdown</a:t>
            </a:r>
            <a:endParaRPr/>
          </a:p>
          <a:p>
            <a:pPr indent="-350838" lvl="1" marL="350838" rtl="0" algn="l">
              <a:spcBef>
                <a:spcPts val="560"/>
              </a:spcBef>
              <a:spcAft>
                <a:spcPts val="0"/>
              </a:spcAft>
              <a:buClr>
                <a:srgbClr val="660066"/>
              </a:buClr>
              <a:buSzPts val="2800"/>
              <a:buFont typeface="Calibri"/>
              <a:buChar char="•"/>
            </a:pPr>
            <a:r>
              <a:rPr lang="en-US">
                <a:solidFill>
                  <a:srgbClr val="660066"/>
                </a:solidFill>
              </a:rPr>
              <a:t>Weak hydraulics due to overheating</a:t>
            </a:r>
            <a:endParaRPr/>
          </a:p>
          <a:p>
            <a:pPr indent="-350838" lvl="1" marL="350838" rtl="0" algn="l">
              <a:spcBef>
                <a:spcPts val="560"/>
              </a:spcBef>
              <a:spcAft>
                <a:spcPts val="0"/>
              </a:spcAft>
              <a:buClr>
                <a:srgbClr val="663300"/>
              </a:buClr>
              <a:buSzPts val="2800"/>
              <a:buFont typeface="Calibri"/>
              <a:buChar char="•"/>
            </a:pPr>
            <a:r>
              <a:rPr lang="en-US">
                <a:solidFill>
                  <a:srgbClr val="663300"/>
                </a:solidFill>
              </a:rPr>
              <a:t>Pressure control valve failure</a:t>
            </a:r>
            <a:endParaRPr/>
          </a:p>
          <a:p>
            <a:pPr indent="-350838" lvl="1" marL="350838" rtl="0" algn="l">
              <a:spcBef>
                <a:spcPts val="560"/>
              </a:spcBef>
              <a:spcAft>
                <a:spcPts val="0"/>
              </a:spcAft>
              <a:buClr>
                <a:schemeClr val="dk1"/>
              </a:buClr>
              <a:buSzPts val="2800"/>
              <a:buFont typeface="Calibri"/>
              <a:buChar char="•"/>
            </a:pPr>
            <a:r>
              <a:rPr lang="en-US"/>
              <a:t>Directional control valve failure</a:t>
            </a:r>
            <a:endParaRPr/>
          </a:p>
          <a:p>
            <a:pPr indent="-350838" lvl="1" marL="350838" rtl="0" algn="l">
              <a:spcBef>
                <a:spcPts val="560"/>
              </a:spcBef>
              <a:spcAft>
                <a:spcPts val="0"/>
              </a:spcAft>
              <a:buClr>
                <a:srgbClr val="FF0000"/>
              </a:buClr>
              <a:buSzPts val="2800"/>
              <a:buFont typeface="Calibri"/>
              <a:buChar char="•"/>
            </a:pPr>
            <a:r>
              <a:rPr lang="en-US">
                <a:solidFill>
                  <a:srgbClr val="FF0000"/>
                </a:solidFill>
              </a:rPr>
              <a:t>System leaking fluid</a:t>
            </a:r>
            <a:endParaRPr/>
          </a:p>
          <a:p>
            <a:pPr indent="-350838" lvl="1" marL="350838" rtl="0" algn="l">
              <a:spcBef>
                <a:spcPts val="560"/>
              </a:spcBef>
              <a:spcAft>
                <a:spcPts val="0"/>
              </a:spcAft>
              <a:buClr>
                <a:srgbClr val="003399"/>
              </a:buClr>
              <a:buSzPts val="2800"/>
              <a:buFont typeface="Calibri"/>
              <a:buChar char="•"/>
            </a:pPr>
            <a:r>
              <a:rPr lang="en-US">
                <a:solidFill>
                  <a:srgbClr val="003399"/>
                </a:solidFill>
              </a:rPr>
              <a:t>Clogged valves, hoses and lines</a:t>
            </a:r>
            <a:endParaRPr>
              <a:solidFill>
                <a:srgbClr val="003399"/>
              </a:solidFill>
            </a:endParaRPr>
          </a:p>
        </p:txBody>
      </p:sp>
      <p:sp>
        <p:nvSpPr>
          <p:cNvPr id="460" name="Google Shape;460;p48"/>
          <p:cNvSpPr/>
          <p:nvPr/>
        </p:nvSpPr>
        <p:spPr>
          <a:xfrm>
            <a:off x="2605888" y="5657370"/>
            <a:ext cx="421634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Wisc on line – hydraulic oil contamination</a:t>
            </a:r>
            <a:endParaRPr sz="1800">
              <a:solidFill>
                <a:schemeClr val="dk1"/>
              </a:solidFill>
              <a:latin typeface="Calibri"/>
              <a:ea typeface="Calibri"/>
              <a:cs typeface="Calibri"/>
              <a:sym typeface="Calibri"/>
            </a:endParaRPr>
          </a:p>
        </p:txBody>
      </p:sp>
      <p:sp>
        <p:nvSpPr>
          <p:cNvPr id="461" name="Google Shape;461;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pic>
        <p:nvPicPr>
          <p:cNvPr descr="http://upload.wikimedia.org/wikipedia/commons/thumb/b/b3/L-Pumpe2.png/220px-L-Pumpe2.png" id="466" name="Google Shape;466;p49"/>
          <p:cNvPicPr preferRelativeResize="0"/>
          <p:nvPr/>
        </p:nvPicPr>
        <p:blipFill rotWithShape="1">
          <a:blip r:embed="rId3">
            <a:alphaModFix/>
          </a:blip>
          <a:srcRect b="0" l="0" r="0" t="0"/>
          <a:stretch/>
        </p:blipFill>
        <p:spPr>
          <a:xfrm>
            <a:off x="1294546" y="911277"/>
            <a:ext cx="2890036" cy="4821106"/>
          </a:xfrm>
          <a:prstGeom prst="rect">
            <a:avLst/>
          </a:prstGeom>
          <a:noFill/>
          <a:ln>
            <a:noFill/>
          </a:ln>
        </p:spPr>
      </p:pic>
      <p:sp>
        <p:nvSpPr>
          <p:cNvPr id="467" name="Google Shape;467;p49"/>
          <p:cNvSpPr txBox="1"/>
          <p:nvPr>
            <p:ph type="ctrTitle"/>
          </p:nvPr>
        </p:nvSpPr>
        <p:spPr>
          <a:xfrm>
            <a:off x="0" y="47661"/>
            <a:ext cx="9168124" cy="76399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Pumps</a:t>
            </a:r>
            <a:endParaRPr/>
          </a:p>
        </p:txBody>
      </p:sp>
      <p:pic>
        <p:nvPicPr>
          <p:cNvPr descr="585px-Centrifugal_PumpFantagu.png" id="468" name="Google Shape;468;p49"/>
          <p:cNvPicPr preferRelativeResize="0"/>
          <p:nvPr/>
        </p:nvPicPr>
        <p:blipFill rotWithShape="1">
          <a:blip r:embed="rId4">
            <a:alphaModFix/>
          </a:blip>
          <a:srcRect b="0" l="0" r="0" t="0"/>
          <a:stretch/>
        </p:blipFill>
        <p:spPr>
          <a:xfrm>
            <a:off x="4345969" y="811658"/>
            <a:ext cx="4668044" cy="4787737"/>
          </a:xfrm>
          <a:prstGeom prst="rect">
            <a:avLst/>
          </a:prstGeom>
          <a:noFill/>
          <a:ln>
            <a:noFill/>
          </a:ln>
        </p:spPr>
      </p:pic>
      <p:sp>
        <p:nvSpPr>
          <p:cNvPr id="469" name="Google Shape;469;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0"/>
          <p:cNvSpPr txBox="1"/>
          <p:nvPr>
            <p:ph type="title"/>
          </p:nvPr>
        </p:nvSpPr>
        <p:spPr>
          <a:xfrm>
            <a:off x="0" y="28058"/>
            <a:ext cx="9144000" cy="88634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Introduction to Pumps  </a:t>
            </a:r>
            <a:endParaRPr/>
          </a:p>
        </p:txBody>
      </p:sp>
      <p:sp>
        <p:nvSpPr>
          <p:cNvPr id="475" name="Google Shape;475;p50"/>
          <p:cNvSpPr txBox="1"/>
          <p:nvPr>
            <p:ph idx="1" type="body"/>
          </p:nvPr>
        </p:nvSpPr>
        <p:spPr>
          <a:xfrm>
            <a:off x="457200" y="1600200"/>
            <a:ext cx="8229600" cy="358853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A simple description of Pumps is that they are used to move fluids from one location to another location.</a:t>
            </a:r>
            <a:endParaRPr/>
          </a:p>
          <a:p>
            <a:pPr indent="-342900" lvl="0" marL="342900" rtl="0" algn="l">
              <a:spcBef>
                <a:spcPts val="640"/>
              </a:spcBef>
              <a:spcAft>
                <a:spcPts val="0"/>
              </a:spcAft>
              <a:buClr>
                <a:schemeClr val="dk1"/>
              </a:buClr>
              <a:buSzPts val="3200"/>
              <a:buChar char="•"/>
            </a:pPr>
            <a:r>
              <a:rPr lang="en-US"/>
              <a:t>Pumps add energy to these fluids to move them from one location to another location.</a:t>
            </a:r>
            <a:endParaRPr/>
          </a:p>
        </p:txBody>
      </p:sp>
      <p:sp>
        <p:nvSpPr>
          <p:cNvPr id="476" name="Google Shape;476;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1"/>
          <p:cNvSpPr txBox="1"/>
          <p:nvPr>
            <p:ph type="title"/>
          </p:nvPr>
        </p:nvSpPr>
        <p:spPr>
          <a:xfrm>
            <a:off x="0" y="45216"/>
            <a:ext cx="9144000" cy="71601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Positive Displacement (PD) Pumps</a:t>
            </a:r>
            <a:endParaRPr/>
          </a:p>
        </p:txBody>
      </p:sp>
      <p:pic>
        <p:nvPicPr>
          <p:cNvPr descr="http://blog.labplanet.com/wp-content/uploads/2012/07/Pump.jpg" id="483" name="Google Shape;483;p51"/>
          <p:cNvPicPr preferRelativeResize="0"/>
          <p:nvPr/>
        </p:nvPicPr>
        <p:blipFill rotWithShape="1">
          <a:blip r:embed="rId3">
            <a:alphaModFix/>
          </a:blip>
          <a:srcRect b="0" l="0" r="0" t="0"/>
          <a:stretch/>
        </p:blipFill>
        <p:spPr>
          <a:xfrm>
            <a:off x="155575" y="1282889"/>
            <a:ext cx="1905000" cy="1905000"/>
          </a:xfrm>
          <a:prstGeom prst="rect">
            <a:avLst/>
          </a:prstGeom>
          <a:noFill/>
          <a:ln>
            <a:noFill/>
          </a:ln>
        </p:spPr>
      </p:pic>
      <p:pic>
        <p:nvPicPr>
          <p:cNvPr descr="http://www.voigtab.com/images/pumps/AbrasionFeature.jpg" id="484" name="Google Shape;484;p51"/>
          <p:cNvPicPr preferRelativeResize="0"/>
          <p:nvPr/>
        </p:nvPicPr>
        <p:blipFill rotWithShape="1">
          <a:blip r:embed="rId4">
            <a:alphaModFix/>
          </a:blip>
          <a:srcRect b="0" l="0" r="0" t="0"/>
          <a:stretch/>
        </p:blipFill>
        <p:spPr>
          <a:xfrm>
            <a:off x="6286500" y="920940"/>
            <a:ext cx="2857500" cy="2857500"/>
          </a:xfrm>
          <a:prstGeom prst="rect">
            <a:avLst/>
          </a:prstGeom>
          <a:noFill/>
          <a:ln>
            <a:noFill/>
          </a:ln>
        </p:spPr>
      </p:pic>
      <p:pic>
        <p:nvPicPr>
          <p:cNvPr descr="http://www.aaaco.com/images/PositiveDisplacementPics/External%20Gear%20Pump.gif" id="485" name="Google Shape;485;p51"/>
          <p:cNvPicPr preferRelativeResize="0"/>
          <p:nvPr/>
        </p:nvPicPr>
        <p:blipFill rotWithShape="1">
          <a:blip r:embed="rId5">
            <a:alphaModFix/>
          </a:blip>
          <a:srcRect b="0" l="0" r="0" t="0"/>
          <a:stretch/>
        </p:blipFill>
        <p:spPr>
          <a:xfrm>
            <a:off x="3089965" y="1055356"/>
            <a:ext cx="2865793" cy="2360065"/>
          </a:xfrm>
          <a:prstGeom prst="rect">
            <a:avLst/>
          </a:prstGeom>
          <a:noFill/>
          <a:ln>
            <a:noFill/>
          </a:ln>
        </p:spPr>
      </p:pic>
      <p:pic>
        <p:nvPicPr>
          <p:cNvPr descr="http://cdn.ferret.com.au/c/Watson-Marlow-Bredel/images/Positive-Displacement-and-Sine-Pumps-from-Watson-Marlow-Bredel-300048-m.jpg" id="486" name="Google Shape;486;p51"/>
          <p:cNvPicPr preferRelativeResize="0"/>
          <p:nvPr/>
        </p:nvPicPr>
        <p:blipFill rotWithShape="1">
          <a:blip r:embed="rId6">
            <a:alphaModFix/>
          </a:blip>
          <a:srcRect b="0" l="0" r="0" t="0"/>
          <a:stretch/>
        </p:blipFill>
        <p:spPr>
          <a:xfrm>
            <a:off x="557237" y="3949889"/>
            <a:ext cx="2190750" cy="1638300"/>
          </a:xfrm>
          <a:prstGeom prst="rect">
            <a:avLst/>
          </a:prstGeom>
          <a:noFill/>
          <a:ln>
            <a:noFill/>
          </a:ln>
        </p:spPr>
      </p:pic>
      <p:pic>
        <p:nvPicPr>
          <p:cNvPr descr="http://generalpumpandmachinery.com/wp-content/uploads/2010/10/screw-pump-illustration.jpg" id="487" name="Google Shape;487;p51"/>
          <p:cNvPicPr preferRelativeResize="0"/>
          <p:nvPr/>
        </p:nvPicPr>
        <p:blipFill rotWithShape="1">
          <a:blip r:embed="rId7">
            <a:alphaModFix/>
          </a:blip>
          <a:srcRect b="0" l="0" r="0" t="0"/>
          <a:stretch/>
        </p:blipFill>
        <p:spPr>
          <a:xfrm>
            <a:off x="6400800" y="4386888"/>
            <a:ext cx="2286000" cy="1447801"/>
          </a:xfrm>
          <a:prstGeom prst="rect">
            <a:avLst/>
          </a:prstGeom>
          <a:noFill/>
          <a:ln>
            <a:noFill/>
          </a:ln>
        </p:spPr>
      </p:pic>
      <p:pic>
        <p:nvPicPr>
          <p:cNvPr descr="http://www.spectrose.com/wp-content/uploads/2015/01/Hema_HPVseries-f950719f.jpg" id="488" name="Google Shape;488;p51"/>
          <p:cNvPicPr preferRelativeResize="0"/>
          <p:nvPr/>
        </p:nvPicPr>
        <p:blipFill rotWithShape="1">
          <a:blip r:embed="rId8">
            <a:alphaModFix/>
          </a:blip>
          <a:srcRect b="0" l="0" r="0" t="0"/>
          <a:stretch/>
        </p:blipFill>
        <p:spPr>
          <a:xfrm>
            <a:off x="2781739" y="3642954"/>
            <a:ext cx="3196535" cy="2398001"/>
          </a:xfrm>
          <a:prstGeom prst="rect">
            <a:avLst/>
          </a:prstGeom>
          <a:noFill/>
          <a:ln>
            <a:noFill/>
          </a:ln>
        </p:spPr>
      </p:pic>
      <p:sp>
        <p:nvSpPr>
          <p:cNvPr id="489" name="Google Shape;489;p51"/>
          <p:cNvSpPr txBox="1"/>
          <p:nvPr/>
        </p:nvSpPr>
        <p:spPr>
          <a:xfrm>
            <a:off x="789132" y="3268474"/>
            <a:ext cx="70256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Vane</a:t>
            </a:r>
            <a:endParaRPr sz="2000">
              <a:solidFill>
                <a:schemeClr val="dk1"/>
              </a:solidFill>
              <a:latin typeface="Calibri"/>
              <a:ea typeface="Calibri"/>
              <a:cs typeface="Calibri"/>
              <a:sym typeface="Calibri"/>
            </a:endParaRPr>
          </a:p>
        </p:txBody>
      </p:sp>
      <p:sp>
        <p:nvSpPr>
          <p:cNvPr id="490" name="Google Shape;490;p51"/>
          <p:cNvSpPr txBox="1"/>
          <p:nvPr/>
        </p:nvSpPr>
        <p:spPr>
          <a:xfrm>
            <a:off x="4158286" y="3380087"/>
            <a:ext cx="83817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Gear</a:t>
            </a:r>
            <a:endParaRPr sz="2000">
              <a:solidFill>
                <a:schemeClr val="dk1"/>
              </a:solidFill>
              <a:latin typeface="Calibri"/>
              <a:ea typeface="Calibri"/>
              <a:cs typeface="Calibri"/>
              <a:sym typeface="Calibri"/>
            </a:endParaRPr>
          </a:p>
        </p:txBody>
      </p:sp>
      <p:sp>
        <p:nvSpPr>
          <p:cNvPr id="491" name="Google Shape;491;p51"/>
          <p:cNvSpPr txBox="1"/>
          <p:nvPr/>
        </p:nvSpPr>
        <p:spPr>
          <a:xfrm>
            <a:off x="6968062" y="3578385"/>
            <a:ext cx="149437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Diaphragm </a:t>
            </a:r>
            <a:endParaRPr sz="2000">
              <a:solidFill>
                <a:schemeClr val="dk1"/>
              </a:solidFill>
              <a:latin typeface="Calibri"/>
              <a:ea typeface="Calibri"/>
              <a:cs typeface="Calibri"/>
              <a:sym typeface="Calibri"/>
            </a:endParaRPr>
          </a:p>
        </p:txBody>
      </p:sp>
      <p:sp>
        <p:nvSpPr>
          <p:cNvPr id="492" name="Google Shape;492;p51"/>
          <p:cNvSpPr txBox="1"/>
          <p:nvPr/>
        </p:nvSpPr>
        <p:spPr>
          <a:xfrm>
            <a:off x="1253447" y="5588189"/>
            <a:ext cx="120904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Peristaltic</a:t>
            </a:r>
            <a:endParaRPr sz="2000">
              <a:solidFill>
                <a:schemeClr val="dk1"/>
              </a:solidFill>
              <a:latin typeface="Calibri"/>
              <a:ea typeface="Calibri"/>
              <a:cs typeface="Calibri"/>
              <a:sym typeface="Calibri"/>
            </a:endParaRPr>
          </a:p>
        </p:txBody>
      </p:sp>
      <p:sp>
        <p:nvSpPr>
          <p:cNvPr id="493" name="Google Shape;493;p51"/>
          <p:cNvSpPr txBox="1"/>
          <p:nvPr/>
        </p:nvSpPr>
        <p:spPr>
          <a:xfrm>
            <a:off x="3949644" y="5856289"/>
            <a:ext cx="260355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Variable Displacement</a:t>
            </a:r>
            <a:endParaRPr sz="2000">
              <a:solidFill>
                <a:schemeClr val="dk1"/>
              </a:solidFill>
              <a:latin typeface="Calibri"/>
              <a:ea typeface="Calibri"/>
              <a:cs typeface="Calibri"/>
              <a:sym typeface="Calibri"/>
            </a:endParaRPr>
          </a:p>
        </p:txBody>
      </p:sp>
      <p:sp>
        <p:nvSpPr>
          <p:cNvPr id="494" name="Google Shape;494;p51"/>
          <p:cNvSpPr txBox="1"/>
          <p:nvPr/>
        </p:nvSpPr>
        <p:spPr>
          <a:xfrm>
            <a:off x="7620000" y="5788244"/>
            <a:ext cx="80836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Screw</a:t>
            </a:r>
            <a:endParaRPr sz="2000">
              <a:solidFill>
                <a:schemeClr val="dk1"/>
              </a:solidFill>
              <a:latin typeface="Calibri"/>
              <a:ea typeface="Calibri"/>
              <a:cs typeface="Calibri"/>
              <a:sym typeface="Calibri"/>
            </a:endParaRPr>
          </a:p>
        </p:txBody>
      </p:sp>
      <p:sp>
        <p:nvSpPr>
          <p:cNvPr id="495" name="Google Shape;495;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52"/>
          <p:cNvSpPr txBox="1"/>
          <p:nvPr>
            <p:ph type="title"/>
          </p:nvPr>
        </p:nvSpPr>
        <p:spPr>
          <a:xfrm>
            <a:off x="457200" y="0"/>
            <a:ext cx="8229600" cy="73973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Introduction to Pumps</a:t>
            </a:r>
            <a:r>
              <a:rPr b="0" lang="en-US" sz="2800"/>
              <a:t> (</a:t>
            </a:r>
            <a:r>
              <a:rPr lang="en-US" sz="2800"/>
              <a:t>Cont’d.)</a:t>
            </a:r>
            <a:endParaRPr/>
          </a:p>
        </p:txBody>
      </p:sp>
      <p:sp>
        <p:nvSpPr>
          <p:cNvPr id="501" name="Google Shape;501;p52"/>
          <p:cNvSpPr txBox="1"/>
          <p:nvPr>
            <p:ph idx="1" type="body"/>
          </p:nvPr>
        </p:nvSpPr>
        <p:spPr>
          <a:xfrm>
            <a:off x="385281" y="1313317"/>
            <a:ext cx="8286108"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US" sz="2800"/>
              <a:t>Pumps come in many types and sizes, from small metering pumps that pump ounces per day to high-capacity pumps that pump thousands of gallons per hour.</a:t>
            </a:r>
            <a:endParaRPr/>
          </a:p>
          <a:p>
            <a:pPr indent="-342900" lvl="0" marL="342900" rtl="0" algn="l">
              <a:spcBef>
                <a:spcPts val="2960"/>
              </a:spcBef>
              <a:spcAft>
                <a:spcPts val="0"/>
              </a:spcAft>
              <a:buClr>
                <a:schemeClr val="dk1"/>
              </a:buClr>
              <a:buSzPts val="2800"/>
              <a:buChar char="•"/>
            </a:pPr>
            <a:r>
              <a:rPr lang="en-US" sz="2800"/>
              <a:t>Pumps are widely used in industry and are a large part of the maintenance workload.</a:t>
            </a:r>
            <a:endParaRPr/>
          </a:p>
          <a:p>
            <a:pPr indent="-342900" lvl="0" marL="342900" rtl="0" algn="l">
              <a:spcBef>
                <a:spcPts val="2960"/>
              </a:spcBef>
              <a:spcAft>
                <a:spcPts val="0"/>
              </a:spcAft>
              <a:buClr>
                <a:schemeClr val="dk1"/>
              </a:buClr>
              <a:buSzPts val="2800"/>
              <a:buChar char="•"/>
            </a:pPr>
            <a:r>
              <a:rPr lang="en-US" sz="2800"/>
              <a:t>Pump failure is a major cause of downtime and lost production.</a:t>
            </a:r>
            <a:endParaRPr/>
          </a:p>
        </p:txBody>
      </p:sp>
      <p:sp>
        <p:nvSpPr>
          <p:cNvPr id="502" name="Google Shape;502;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3"/>
          <p:cNvSpPr txBox="1"/>
          <p:nvPr>
            <p:ph type="title"/>
          </p:nvPr>
        </p:nvSpPr>
        <p:spPr>
          <a:xfrm>
            <a:off x="0" y="0"/>
            <a:ext cx="9144000" cy="79111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Introduction to Pumps </a:t>
            </a:r>
            <a:r>
              <a:rPr lang="en-US" sz="2800"/>
              <a:t>(Cont’d.)</a:t>
            </a:r>
            <a:endParaRPr/>
          </a:p>
        </p:txBody>
      </p:sp>
      <p:sp>
        <p:nvSpPr>
          <p:cNvPr id="508" name="Google Shape;508;p53"/>
          <p:cNvSpPr txBox="1"/>
          <p:nvPr>
            <p:ph idx="1" type="body"/>
          </p:nvPr>
        </p:nvSpPr>
        <p:spPr>
          <a:xfrm>
            <a:off x="231168" y="1143000"/>
            <a:ext cx="8645703"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US" sz="2400"/>
              <a:t>Primary TYPES of pumps are:</a:t>
            </a:r>
            <a:endParaRPr/>
          </a:p>
          <a:p>
            <a:pPr indent="-285750" lvl="1" marL="742950" rtl="0" algn="l">
              <a:spcBef>
                <a:spcPts val="480"/>
              </a:spcBef>
              <a:spcAft>
                <a:spcPts val="0"/>
              </a:spcAft>
              <a:buClr>
                <a:schemeClr val="dk1"/>
              </a:buClr>
              <a:buSzPts val="2400"/>
              <a:buChar char="–"/>
            </a:pPr>
            <a:r>
              <a:rPr b="1" lang="en-US" sz="2400"/>
              <a:t>Positive Displacement (PD)</a:t>
            </a:r>
            <a:endParaRPr/>
          </a:p>
          <a:p>
            <a:pPr indent="-285750" lvl="1" marL="742950" rtl="0" algn="l">
              <a:spcBef>
                <a:spcPts val="480"/>
              </a:spcBef>
              <a:spcAft>
                <a:spcPts val="0"/>
              </a:spcAft>
              <a:buClr>
                <a:schemeClr val="dk1"/>
              </a:buClr>
              <a:buSzPts val="2400"/>
              <a:buChar char="–"/>
            </a:pPr>
            <a:r>
              <a:rPr b="1" lang="en-US" sz="2400"/>
              <a:t>Centrifugal</a:t>
            </a:r>
            <a:endParaRPr/>
          </a:p>
          <a:p>
            <a:pPr indent="-342900" lvl="0" marL="342900" rtl="0" algn="l">
              <a:spcBef>
                <a:spcPts val="480"/>
              </a:spcBef>
              <a:spcAft>
                <a:spcPts val="0"/>
              </a:spcAft>
              <a:buClr>
                <a:schemeClr val="dk1"/>
              </a:buClr>
              <a:buSzPts val="2400"/>
              <a:buChar char="•"/>
            </a:pPr>
            <a:r>
              <a:rPr lang="en-US" sz="2400"/>
              <a:t>Different types and sizes of each category.</a:t>
            </a:r>
            <a:endParaRPr/>
          </a:p>
          <a:p>
            <a:pPr indent="-342900" lvl="0" marL="342900" rtl="0" algn="l">
              <a:spcBef>
                <a:spcPts val="480"/>
              </a:spcBef>
              <a:spcAft>
                <a:spcPts val="0"/>
              </a:spcAft>
              <a:buClr>
                <a:schemeClr val="dk1"/>
              </a:buClr>
              <a:buSzPts val="2400"/>
              <a:buChar char="•"/>
            </a:pPr>
            <a:r>
              <a:rPr lang="en-US" sz="2400"/>
              <a:t>Each type is designed for a specific application.</a:t>
            </a:r>
            <a:endParaRPr/>
          </a:p>
          <a:p>
            <a:pPr indent="-342900" lvl="0" marL="342900" rtl="0" algn="l">
              <a:spcBef>
                <a:spcPts val="480"/>
              </a:spcBef>
              <a:spcAft>
                <a:spcPts val="0"/>
              </a:spcAft>
              <a:buClr>
                <a:schemeClr val="dk1"/>
              </a:buClr>
              <a:buSzPts val="2400"/>
              <a:buChar char="•"/>
            </a:pPr>
            <a:r>
              <a:rPr lang="en-US" sz="2400"/>
              <a:t>Failure of pumps can cause a number of problems, therefore it is important to use the:</a:t>
            </a:r>
            <a:endParaRPr/>
          </a:p>
          <a:p>
            <a:pPr indent="-285750" lvl="1" marL="742950" rtl="0" algn="l">
              <a:spcBef>
                <a:spcPts val="480"/>
              </a:spcBef>
              <a:spcAft>
                <a:spcPts val="0"/>
              </a:spcAft>
              <a:buClr>
                <a:schemeClr val="dk1"/>
              </a:buClr>
              <a:buSzPts val="2400"/>
              <a:buChar char="–"/>
            </a:pPr>
            <a:r>
              <a:rPr lang="en-US" sz="2400"/>
              <a:t>Correct type</a:t>
            </a:r>
            <a:endParaRPr/>
          </a:p>
          <a:p>
            <a:pPr indent="-285750" lvl="1" marL="742950" rtl="0" algn="l">
              <a:spcBef>
                <a:spcPts val="480"/>
              </a:spcBef>
              <a:spcAft>
                <a:spcPts val="0"/>
              </a:spcAft>
              <a:buClr>
                <a:schemeClr val="dk1"/>
              </a:buClr>
              <a:buSzPts val="2400"/>
              <a:buChar char="–"/>
            </a:pPr>
            <a:r>
              <a:rPr lang="en-US" sz="2400"/>
              <a:t>Correct size</a:t>
            </a:r>
            <a:endParaRPr/>
          </a:p>
          <a:p>
            <a:pPr indent="-285750" lvl="1" marL="742950" rtl="0" algn="l">
              <a:spcBef>
                <a:spcPts val="480"/>
              </a:spcBef>
              <a:spcAft>
                <a:spcPts val="0"/>
              </a:spcAft>
              <a:buClr>
                <a:schemeClr val="dk1"/>
              </a:buClr>
              <a:buSzPts val="2400"/>
              <a:buChar char="–"/>
            </a:pPr>
            <a:r>
              <a:rPr lang="en-US" sz="2400"/>
              <a:t>Proper installation</a:t>
            </a:r>
            <a:endParaRPr/>
          </a:p>
        </p:txBody>
      </p:sp>
      <p:sp>
        <p:nvSpPr>
          <p:cNvPr id="509" name="Google Shape;509;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4"/>
          <p:cNvSpPr txBox="1"/>
          <p:nvPr>
            <p:ph type="title"/>
          </p:nvPr>
        </p:nvSpPr>
        <p:spPr>
          <a:xfrm>
            <a:off x="0" y="17784"/>
            <a:ext cx="9144000" cy="84524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Introduction to Pumps </a:t>
            </a:r>
            <a:r>
              <a:rPr lang="en-US" sz="2800"/>
              <a:t>(Cont’d.)</a:t>
            </a:r>
            <a:endParaRPr/>
          </a:p>
        </p:txBody>
      </p:sp>
      <p:sp>
        <p:nvSpPr>
          <p:cNvPr id="515" name="Google Shape;515;p54"/>
          <p:cNvSpPr txBox="1"/>
          <p:nvPr>
            <p:ph idx="1" type="body"/>
          </p:nvPr>
        </p:nvSpPr>
        <p:spPr>
          <a:xfrm>
            <a:off x="172092" y="1027220"/>
            <a:ext cx="8799815"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US" sz="2800"/>
              <a:t>Pump failure is usually attributed to improper installation, or a poor maintenance program. </a:t>
            </a:r>
            <a:endParaRPr/>
          </a:p>
          <a:p>
            <a:pPr indent="-342900" lvl="0" marL="342900" rtl="0" algn="l">
              <a:spcBef>
                <a:spcPts val="560"/>
              </a:spcBef>
              <a:spcAft>
                <a:spcPts val="0"/>
              </a:spcAft>
              <a:buClr>
                <a:schemeClr val="dk1"/>
              </a:buClr>
              <a:buSzPts val="2800"/>
              <a:buChar char="•"/>
            </a:pPr>
            <a:r>
              <a:rPr lang="en-US" sz="2800"/>
              <a:t>Even if a pump is installed properly and maintained, pumps can breakdown.</a:t>
            </a:r>
            <a:endParaRPr/>
          </a:p>
          <a:p>
            <a:pPr indent="-342900" lvl="0" marL="342900" rtl="0" algn="l">
              <a:spcBef>
                <a:spcPts val="560"/>
              </a:spcBef>
              <a:spcAft>
                <a:spcPts val="0"/>
              </a:spcAft>
              <a:buClr>
                <a:schemeClr val="dk1"/>
              </a:buClr>
              <a:buSzPts val="2800"/>
              <a:buChar char="•"/>
            </a:pPr>
            <a:r>
              <a:rPr lang="en-US" sz="2800"/>
              <a:t>Proper installation, repair, and maintenance of pumps represents a significant part of a good preventive maintenance program.</a:t>
            </a:r>
            <a:endParaRPr/>
          </a:p>
          <a:p>
            <a:pPr indent="-342900" lvl="0" marL="342900" rtl="0" algn="l">
              <a:spcBef>
                <a:spcPts val="560"/>
              </a:spcBef>
              <a:spcAft>
                <a:spcPts val="0"/>
              </a:spcAft>
              <a:buClr>
                <a:schemeClr val="dk1"/>
              </a:buClr>
              <a:buSzPts val="2800"/>
              <a:buChar char="•"/>
            </a:pPr>
            <a:r>
              <a:rPr lang="en-US" sz="2800"/>
              <a:t>Note that the pump manufacturer's manual is required for detailed installation, maintenance and troubleshooting information.</a:t>
            </a:r>
            <a:endParaRPr/>
          </a:p>
        </p:txBody>
      </p:sp>
      <p:sp>
        <p:nvSpPr>
          <p:cNvPr id="516" name="Google Shape;516;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5"/>
          <p:cNvSpPr txBox="1"/>
          <p:nvPr>
            <p:ph idx="1" type="body"/>
          </p:nvPr>
        </p:nvSpPr>
        <p:spPr>
          <a:xfrm>
            <a:off x="160961" y="891107"/>
            <a:ext cx="8274121" cy="5112167"/>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2200"/>
              <a:buNone/>
            </a:pPr>
            <a:r>
              <a:rPr lang="en-US" sz="2200"/>
              <a:t>Pumps are classified as either centrifugal or positive-displacement</a:t>
            </a:r>
            <a:r>
              <a:rPr lang="en-US" sz="2000"/>
              <a:t>.</a:t>
            </a:r>
            <a:endParaRPr/>
          </a:p>
          <a:p>
            <a:pPr indent="-165100" lvl="1" marL="742950" rtl="0" algn="l">
              <a:lnSpc>
                <a:spcPct val="80000"/>
              </a:lnSpc>
              <a:spcBef>
                <a:spcPts val="360"/>
              </a:spcBef>
              <a:spcAft>
                <a:spcPts val="0"/>
              </a:spcAft>
              <a:buClr>
                <a:schemeClr val="dk1"/>
              </a:buClr>
              <a:buSzPts val="1800"/>
              <a:buNone/>
            </a:pPr>
            <a:r>
              <a:t/>
            </a:r>
            <a:endParaRPr sz="1800"/>
          </a:p>
          <a:p>
            <a:pPr indent="-177800" lvl="0" marL="177800" rtl="0" algn="l">
              <a:lnSpc>
                <a:spcPct val="80000"/>
              </a:lnSpc>
              <a:spcBef>
                <a:spcPts val="480"/>
              </a:spcBef>
              <a:spcAft>
                <a:spcPts val="0"/>
              </a:spcAft>
              <a:buClr>
                <a:schemeClr val="dk1"/>
              </a:buClr>
              <a:buSzPts val="2400"/>
              <a:buChar char="•"/>
            </a:pPr>
            <a:r>
              <a:rPr b="1" lang="en-US" sz="2400"/>
              <a:t>Centrifugal </a:t>
            </a:r>
            <a:r>
              <a:rPr lang="en-US" sz="2000"/>
              <a:t>pumps have the following characteristics:</a:t>
            </a:r>
            <a:endParaRPr/>
          </a:p>
          <a:p>
            <a:pPr indent="-279400" lvl="1" marL="742950" rtl="0" algn="l">
              <a:lnSpc>
                <a:spcPct val="80000"/>
              </a:lnSpc>
              <a:spcBef>
                <a:spcPts val="400"/>
              </a:spcBef>
              <a:spcAft>
                <a:spcPts val="0"/>
              </a:spcAft>
              <a:buClr>
                <a:schemeClr val="dk1"/>
              </a:buClr>
              <a:buSzPts val="2000"/>
              <a:buChar char="–"/>
            </a:pPr>
            <a:r>
              <a:rPr lang="en-US" sz="2000"/>
              <a:t>Used for pumping liquids that have relatively low viscosity </a:t>
            </a:r>
            <a:br>
              <a:rPr lang="en-US" sz="2000"/>
            </a:br>
            <a:r>
              <a:rPr lang="en-US" sz="2000"/>
              <a:t>(thin and fast flowing). </a:t>
            </a:r>
            <a:endParaRPr/>
          </a:p>
          <a:p>
            <a:pPr indent="-279400" lvl="1" marL="742950" rtl="0" algn="l">
              <a:lnSpc>
                <a:spcPct val="80000"/>
              </a:lnSpc>
              <a:spcBef>
                <a:spcPts val="400"/>
              </a:spcBef>
              <a:spcAft>
                <a:spcPts val="0"/>
              </a:spcAft>
              <a:buClr>
                <a:schemeClr val="dk1"/>
              </a:buClr>
              <a:buSzPts val="2000"/>
              <a:buChar char="–"/>
            </a:pPr>
            <a:r>
              <a:rPr lang="en-US" sz="2000"/>
              <a:t>Relatively Low-pressure pumps. </a:t>
            </a:r>
            <a:endParaRPr/>
          </a:p>
          <a:p>
            <a:pPr indent="-279400" lvl="1" marL="742950" rtl="0" algn="l">
              <a:lnSpc>
                <a:spcPct val="80000"/>
              </a:lnSpc>
              <a:spcBef>
                <a:spcPts val="400"/>
              </a:spcBef>
              <a:spcAft>
                <a:spcPts val="0"/>
              </a:spcAft>
              <a:buClr>
                <a:schemeClr val="dk1"/>
              </a:buClr>
              <a:buSzPts val="2000"/>
              <a:buChar char="–"/>
            </a:pPr>
            <a:r>
              <a:rPr lang="en-US" sz="2000"/>
              <a:t>Uses centrifugal force to create a constant stream of fluid</a:t>
            </a:r>
            <a:r>
              <a:rPr lang="en-US" sz="1800"/>
              <a:t>.</a:t>
            </a:r>
            <a:endParaRPr/>
          </a:p>
          <a:p>
            <a:pPr indent="-165100" lvl="1" marL="742950" rtl="0" algn="l">
              <a:lnSpc>
                <a:spcPct val="80000"/>
              </a:lnSpc>
              <a:spcBef>
                <a:spcPts val="360"/>
              </a:spcBef>
              <a:spcAft>
                <a:spcPts val="0"/>
              </a:spcAft>
              <a:buClr>
                <a:schemeClr val="dk1"/>
              </a:buClr>
              <a:buSzPts val="1800"/>
              <a:buNone/>
            </a:pPr>
            <a:r>
              <a:t/>
            </a:r>
            <a:endParaRPr sz="1800"/>
          </a:p>
          <a:p>
            <a:pPr indent="-177800" lvl="0" marL="177800" rtl="0" algn="l">
              <a:lnSpc>
                <a:spcPct val="80000"/>
              </a:lnSpc>
              <a:spcBef>
                <a:spcPts val="480"/>
              </a:spcBef>
              <a:spcAft>
                <a:spcPts val="0"/>
              </a:spcAft>
              <a:buClr>
                <a:schemeClr val="dk1"/>
              </a:buClr>
              <a:buSzPts val="2400"/>
              <a:buChar char="•"/>
            </a:pPr>
            <a:r>
              <a:rPr b="1" lang="en-US" sz="2400"/>
              <a:t>Positive-displacement</a:t>
            </a:r>
            <a:r>
              <a:rPr lang="en-US" sz="2000"/>
              <a:t> pumps have the following characteristics:</a:t>
            </a:r>
            <a:endParaRPr/>
          </a:p>
          <a:p>
            <a:pPr indent="-279400" lvl="1" marL="742950" rtl="0" algn="l">
              <a:lnSpc>
                <a:spcPct val="80000"/>
              </a:lnSpc>
              <a:spcBef>
                <a:spcPts val="400"/>
              </a:spcBef>
              <a:spcAft>
                <a:spcPts val="0"/>
              </a:spcAft>
              <a:buClr>
                <a:schemeClr val="dk1"/>
              </a:buClr>
              <a:buSzPts val="2000"/>
              <a:buChar char="–"/>
            </a:pPr>
            <a:r>
              <a:rPr lang="en-US" sz="2000"/>
              <a:t>Used for pumping liquids that have very high viscosities </a:t>
            </a:r>
            <a:br>
              <a:rPr lang="en-US" sz="2000"/>
            </a:br>
            <a:r>
              <a:rPr lang="en-US" sz="2000"/>
              <a:t>(thick and slow flowing). </a:t>
            </a:r>
            <a:endParaRPr/>
          </a:p>
          <a:p>
            <a:pPr indent="-279400" lvl="1" marL="742950" rtl="0" algn="l">
              <a:lnSpc>
                <a:spcPct val="80000"/>
              </a:lnSpc>
              <a:spcBef>
                <a:spcPts val="400"/>
              </a:spcBef>
              <a:spcAft>
                <a:spcPts val="0"/>
              </a:spcAft>
              <a:buClr>
                <a:schemeClr val="dk1"/>
              </a:buClr>
              <a:buSzPts val="2000"/>
              <a:buChar char="–"/>
            </a:pPr>
            <a:r>
              <a:rPr lang="en-US" sz="2000"/>
              <a:t>High-pressure pumps. </a:t>
            </a:r>
            <a:endParaRPr/>
          </a:p>
          <a:p>
            <a:pPr indent="-279400" lvl="1" marL="742950" rtl="0" algn="l">
              <a:lnSpc>
                <a:spcPct val="80000"/>
              </a:lnSpc>
              <a:spcBef>
                <a:spcPts val="400"/>
              </a:spcBef>
              <a:spcAft>
                <a:spcPts val="0"/>
              </a:spcAft>
              <a:buClr>
                <a:schemeClr val="dk1"/>
              </a:buClr>
              <a:buSzPts val="2000"/>
              <a:buChar char="–"/>
            </a:pPr>
            <a:r>
              <a:rPr lang="en-US" sz="2000"/>
              <a:t>Takes an amount of liquid and moves it physically from one</a:t>
            </a:r>
            <a:br>
              <a:rPr lang="en-US" sz="2000"/>
            </a:br>
            <a:r>
              <a:rPr lang="en-US" sz="2000"/>
              <a:t>place to another.</a:t>
            </a:r>
            <a:endParaRPr/>
          </a:p>
          <a:p>
            <a:pPr indent="-279400" lvl="1" marL="742950" rtl="0" algn="l">
              <a:lnSpc>
                <a:spcPct val="80000"/>
              </a:lnSpc>
              <a:spcBef>
                <a:spcPts val="400"/>
              </a:spcBef>
              <a:spcAft>
                <a:spcPts val="0"/>
              </a:spcAft>
              <a:buClr>
                <a:schemeClr val="dk1"/>
              </a:buClr>
              <a:buSzPts val="2000"/>
              <a:buChar char="–"/>
            </a:pPr>
            <a:r>
              <a:rPr lang="en-US" sz="2000"/>
              <a:t>Produces a pattern of intermittent flow. The liquids flow in</a:t>
            </a:r>
            <a:br>
              <a:rPr lang="en-US" sz="2000"/>
            </a:br>
            <a:r>
              <a:rPr lang="en-US" sz="2000"/>
              <a:t>intervals: flow/no-flow. </a:t>
            </a:r>
            <a:endParaRPr/>
          </a:p>
        </p:txBody>
      </p:sp>
      <p:sp>
        <p:nvSpPr>
          <p:cNvPr id="522" name="Google Shape;522;p55"/>
          <p:cNvSpPr txBox="1"/>
          <p:nvPr>
            <p:ph type="title"/>
          </p:nvPr>
        </p:nvSpPr>
        <p:spPr>
          <a:xfrm>
            <a:off x="0" y="27996"/>
            <a:ext cx="9144000"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Pump Types</a:t>
            </a:r>
            <a:r>
              <a:rPr b="0" lang="en-US" sz="4000"/>
              <a:t> </a:t>
            </a:r>
            <a:r>
              <a:rPr lang="en-US" sz="4000"/>
              <a:t> </a:t>
            </a:r>
            <a:endParaRPr/>
          </a:p>
        </p:txBody>
      </p:sp>
      <p:cxnSp>
        <p:nvCxnSpPr>
          <p:cNvPr id="523" name="Google Shape;523;p55"/>
          <p:cNvCxnSpPr/>
          <p:nvPr/>
        </p:nvCxnSpPr>
        <p:spPr>
          <a:xfrm>
            <a:off x="1371600" y="2819400"/>
            <a:ext cx="0" cy="1905000"/>
          </a:xfrm>
          <a:prstGeom prst="straightConnector1">
            <a:avLst/>
          </a:prstGeom>
          <a:noFill/>
          <a:ln>
            <a:noFill/>
          </a:ln>
        </p:spPr>
      </p:cxnSp>
      <p:pic>
        <p:nvPicPr>
          <p:cNvPr descr="animpist" id="524" name="Google Shape;524;p55"/>
          <p:cNvPicPr preferRelativeResize="0"/>
          <p:nvPr/>
        </p:nvPicPr>
        <p:blipFill rotWithShape="1">
          <a:blip r:embed="rId3">
            <a:alphaModFix/>
          </a:blip>
          <a:srcRect b="0" l="0" r="0" t="0"/>
          <a:stretch/>
        </p:blipFill>
        <p:spPr>
          <a:xfrm rot="5400000">
            <a:off x="7069137" y="4258123"/>
            <a:ext cx="2166937" cy="1373188"/>
          </a:xfrm>
          <a:prstGeom prst="rect">
            <a:avLst/>
          </a:prstGeom>
          <a:noFill/>
          <a:ln>
            <a:noFill/>
          </a:ln>
        </p:spPr>
      </p:pic>
      <p:pic>
        <p:nvPicPr>
          <p:cNvPr descr="animimpe" id="525" name="Google Shape;525;p55"/>
          <p:cNvPicPr preferRelativeResize="0"/>
          <p:nvPr/>
        </p:nvPicPr>
        <p:blipFill rotWithShape="1">
          <a:blip r:embed="rId4">
            <a:alphaModFix/>
          </a:blip>
          <a:srcRect b="0" l="0" r="0" t="0"/>
          <a:stretch/>
        </p:blipFill>
        <p:spPr>
          <a:xfrm>
            <a:off x="7239000" y="1632623"/>
            <a:ext cx="1600200" cy="1376362"/>
          </a:xfrm>
          <a:prstGeom prst="rect">
            <a:avLst/>
          </a:prstGeom>
          <a:noFill/>
          <a:ln>
            <a:noFill/>
          </a:ln>
        </p:spPr>
      </p:pic>
      <p:sp>
        <p:nvSpPr>
          <p:cNvPr id="526" name="Google Shape;526;p55"/>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/61</a:t>
            </a:r>
            <a:endParaRPr sz="1200">
              <a:solidFill>
                <a:srgbClr val="BFBFBF"/>
              </a:solidFill>
              <a:latin typeface="Calibri"/>
              <a:ea typeface="Calibri"/>
              <a:cs typeface="Calibri"/>
              <a:sym typeface="Calibri"/>
            </a:endParaRPr>
          </a:p>
        </p:txBody>
      </p:sp>
    </p:spTree>
  </p:cSld>
  <p:clrMapOvr>
    <a:masterClrMapping/>
  </p:clrMapOvr>
  <p:transition spd="med">
    <p:fade thruBlk="1"/>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56"/>
          <p:cNvSpPr txBox="1"/>
          <p:nvPr>
            <p:ph type="title"/>
          </p:nvPr>
        </p:nvSpPr>
        <p:spPr>
          <a:xfrm>
            <a:off x="0" y="0"/>
            <a:ext cx="9143999"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Workings of Positive Displacement Pump   </a:t>
            </a:r>
            <a:endParaRPr/>
          </a:p>
        </p:txBody>
      </p:sp>
      <p:pic>
        <p:nvPicPr>
          <p:cNvPr id="532" name="Google Shape;532;p56"/>
          <p:cNvPicPr preferRelativeResize="0"/>
          <p:nvPr/>
        </p:nvPicPr>
        <p:blipFill rotWithShape="1">
          <a:blip r:embed="rId3">
            <a:alphaModFix/>
          </a:blip>
          <a:srcRect b="9462" l="0" r="0" t="0"/>
          <a:stretch/>
        </p:blipFill>
        <p:spPr>
          <a:xfrm>
            <a:off x="1038225" y="1828800"/>
            <a:ext cx="7086600" cy="4057453"/>
          </a:xfrm>
          <a:prstGeom prst="rect">
            <a:avLst/>
          </a:prstGeom>
          <a:noFill/>
          <a:ln>
            <a:noFill/>
          </a:ln>
        </p:spPr>
      </p:pic>
      <p:sp>
        <p:nvSpPr>
          <p:cNvPr id="533" name="Google Shape;533;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57"/>
          <p:cNvSpPr txBox="1"/>
          <p:nvPr>
            <p:ph idx="1" type="body"/>
          </p:nvPr>
        </p:nvSpPr>
        <p:spPr>
          <a:xfrm>
            <a:off x="304800" y="1066800"/>
            <a:ext cx="8686800" cy="5334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Calibri"/>
              <a:buNone/>
            </a:pPr>
            <a:r>
              <a:rPr b="1" lang="en-US" sz="2400"/>
              <a:t>Pressure Washer Pump:</a:t>
            </a:r>
            <a:endParaRPr/>
          </a:p>
          <a:p>
            <a:pPr indent="-342900" lvl="0" marL="342900" rtl="0" algn="l">
              <a:spcBef>
                <a:spcPts val="480"/>
              </a:spcBef>
              <a:spcAft>
                <a:spcPts val="0"/>
              </a:spcAft>
              <a:buClr>
                <a:schemeClr val="dk1"/>
              </a:buClr>
              <a:buSzPts val="2400"/>
              <a:buChar char="•"/>
            </a:pPr>
            <a:r>
              <a:rPr lang="en-US" sz="2400"/>
              <a:t>Provides high-pressure water, ideal for cleaning and sanitizing.  </a:t>
            </a:r>
            <a:endParaRPr/>
          </a:p>
          <a:p>
            <a:pPr indent="-342900" lvl="0" marL="342900" rtl="0" algn="l">
              <a:spcBef>
                <a:spcPts val="480"/>
              </a:spcBef>
              <a:spcAft>
                <a:spcPts val="0"/>
              </a:spcAft>
              <a:buClr>
                <a:schemeClr val="dk1"/>
              </a:buClr>
              <a:buSzPts val="2400"/>
              <a:buChar char="•"/>
            </a:pPr>
            <a:r>
              <a:rPr lang="en-US" sz="2400"/>
              <a:t>Pressure washer pumps can be belt, direct, or gearbox driven.</a:t>
            </a:r>
            <a:endParaRPr/>
          </a:p>
          <a:p>
            <a:pPr indent="-215900" lvl="0" marL="342900" rtl="0" algn="l">
              <a:spcBef>
                <a:spcPts val="400"/>
              </a:spcBef>
              <a:spcAft>
                <a:spcPts val="0"/>
              </a:spcAft>
              <a:buClr>
                <a:schemeClr val="dk1"/>
              </a:buClr>
              <a:buSzPts val="2000"/>
              <a:buNone/>
            </a:pPr>
            <a:r>
              <a:t/>
            </a:r>
            <a:endParaRPr sz="2000"/>
          </a:p>
        </p:txBody>
      </p:sp>
      <p:sp>
        <p:nvSpPr>
          <p:cNvPr id="540" name="Google Shape;540;p57"/>
          <p:cNvSpPr txBox="1"/>
          <p:nvPr>
            <p:ph type="title"/>
          </p:nvPr>
        </p:nvSpPr>
        <p:spPr>
          <a:xfrm>
            <a:off x="0" y="75346"/>
            <a:ext cx="9144000"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Reciprocating PD Pumps</a:t>
            </a:r>
            <a:endParaRPr/>
          </a:p>
        </p:txBody>
      </p:sp>
      <p:cxnSp>
        <p:nvCxnSpPr>
          <p:cNvPr id="541" name="Google Shape;541;p57"/>
          <p:cNvCxnSpPr/>
          <p:nvPr/>
        </p:nvCxnSpPr>
        <p:spPr>
          <a:xfrm>
            <a:off x="1371600" y="2819400"/>
            <a:ext cx="0" cy="1905000"/>
          </a:xfrm>
          <a:prstGeom prst="straightConnector1">
            <a:avLst/>
          </a:prstGeom>
          <a:noFill/>
          <a:ln>
            <a:noFill/>
          </a:ln>
        </p:spPr>
      </p:cxnSp>
      <p:pic>
        <p:nvPicPr>
          <p:cNvPr descr="http://www.hotsysystems.com/images/PumpDiagramLarge.jpg" id="542" name="Google Shape;542;p57"/>
          <p:cNvPicPr preferRelativeResize="0"/>
          <p:nvPr/>
        </p:nvPicPr>
        <p:blipFill rotWithShape="1">
          <a:blip r:embed="rId3">
            <a:alphaModFix/>
          </a:blip>
          <a:srcRect b="0" l="0" r="0" t="0"/>
          <a:stretch/>
        </p:blipFill>
        <p:spPr>
          <a:xfrm>
            <a:off x="1667953" y="2402208"/>
            <a:ext cx="6208767" cy="3633147"/>
          </a:xfrm>
          <a:prstGeom prst="rect">
            <a:avLst/>
          </a:prstGeom>
          <a:noFill/>
          <a:ln>
            <a:noFill/>
          </a:ln>
        </p:spPr>
      </p:pic>
      <p:sp>
        <p:nvSpPr>
          <p:cNvPr id="543" name="Google Shape;543;p57"/>
          <p:cNvSpPr/>
          <p:nvPr/>
        </p:nvSpPr>
        <p:spPr>
          <a:xfrm>
            <a:off x="5658832" y="2652225"/>
            <a:ext cx="2121327" cy="58092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57"/>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/61</a:t>
            </a:r>
            <a:endParaRPr sz="1200">
              <a:solidFill>
                <a:srgbClr val="BFBFBF"/>
              </a:solidFill>
              <a:latin typeface="Calibri"/>
              <a:ea typeface="Calibri"/>
              <a:cs typeface="Calibri"/>
              <a:sym typeface="Calibri"/>
            </a:endParaRPr>
          </a:p>
        </p:txBody>
      </p:sp>
    </p:spTree>
  </p:cSld>
  <p:clrMapOvr>
    <a:masterClrMapping/>
  </p:clrMapOvr>
  <p:transition spd="med">
    <p:fade thruBlk="1"/>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58"/>
          <p:cNvSpPr txBox="1"/>
          <p:nvPr>
            <p:ph type="title"/>
          </p:nvPr>
        </p:nvSpPr>
        <p:spPr>
          <a:xfrm>
            <a:off x="523875" y="-2764"/>
            <a:ext cx="8229600" cy="90074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Rotary PD Vane Pump   </a:t>
            </a:r>
            <a:endParaRPr/>
          </a:p>
        </p:txBody>
      </p:sp>
      <p:sp>
        <p:nvSpPr>
          <p:cNvPr id="550" name="Google Shape;550;p58"/>
          <p:cNvSpPr txBox="1"/>
          <p:nvPr>
            <p:ph idx="1" type="body"/>
          </p:nvPr>
        </p:nvSpPr>
        <p:spPr>
          <a:xfrm>
            <a:off x="0" y="3266227"/>
            <a:ext cx="4786312" cy="2519767"/>
          </a:xfrm>
          <a:prstGeom prst="rect">
            <a:avLst/>
          </a:prstGeom>
          <a:noFill/>
          <a:ln>
            <a:noFill/>
          </a:ln>
        </p:spPr>
        <p:txBody>
          <a:bodyPr anchorCtr="0" anchor="t" bIns="45700" lIns="91425" spcFirstLastPara="1" rIns="91425" wrap="square" tIns="45700">
            <a:normAutofit/>
          </a:bodyPr>
          <a:lstStyle/>
          <a:p>
            <a:pPr indent="-274320" lvl="0" marL="342900" rtl="0" algn="l">
              <a:spcBef>
                <a:spcPts val="0"/>
              </a:spcBef>
              <a:spcAft>
                <a:spcPts val="0"/>
              </a:spcAft>
              <a:buClr>
                <a:schemeClr val="dk1"/>
              </a:buClr>
              <a:buSzPts val="2400"/>
              <a:buChar char="•"/>
            </a:pPr>
            <a:r>
              <a:rPr lang="en-US" sz="2400"/>
              <a:t>Develops a relatively smooth flow</a:t>
            </a:r>
            <a:endParaRPr/>
          </a:p>
          <a:p>
            <a:pPr indent="-274320" lvl="0" marL="342900" rtl="0" algn="l">
              <a:spcBef>
                <a:spcPts val="560"/>
              </a:spcBef>
              <a:spcAft>
                <a:spcPts val="0"/>
              </a:spcAft>
              <a:buClr>
                <a:schemeClr val="dk1"/>
              </a:buClr>
              <a:buSzPts val="2400"/>
              <a:buChar char="•"/>
            </a:pPr>
            <a:r>
              <a:rPr lang="en-US" sz="2400"/>
              <a:t>Pressure applied is only as great as the least resistance to the flow in the system</a:t>
            </a:r>
            <a:r>
              <a:rPr lang="en-US" sz="2800"/>
              <a:t>.</a:t>
            </a:r>
            <a:endParaRPr/>
          </a:p>
          <a:p>
            <a:pPr indent="-342900" lvl="0" marL="342900" rtl="0" algn="l">
              <a:spcBef>
                <a:spcPts val="560"/>
              </a:spcBef>
              <a:spcAft>
                <a:spcPts val="0"/>
              </a:spcAft>
              <a:buClr>
                <a:schemeClr val="dk1"/>
              </a:buClr>
              <a:buSzPts val="2800"/>
              <a:buFont typeface="Calibri"/>
              <a:buNone/>
            </a:pPr>
            <a:r>
              <a:t/>
            </a:r>
            <a:endParaRPr sz="2800"/>
          </a:p>
          <a:p>
            <a:pPr indent="-285750" lvl="1" marL="742950" rtl="0" algn="l">
              <a:spcBef>
                <a:spcPts val="480"/>
              </a:spcBef>
              <a:spcAft>
                <a:spcPts val="0"/>
              </a:spcAft>
              <a:buClr>
                <a:schemeClr val="dk1"/>
              </a:buClr>
              <a:buSzPts val="2400"/>
              <a:buFont typeface="Calibri"/>
              <a:buNone/>
            </a:pPr>
            <a:r>
              <a:t/>
            </a:r>
            <a:endParaRPr sz="2400"/>
          </a:p>
        </p:txBody>
      </p:sp>
      <p:sp>
        <p:nvSpPr>
          <p:cNvPr id="551" name="Google Shape;551;p58"/>
          <p:cNvSpPr/>
          <p:nvPr/>
        </p:nvSpPr>
        <p:spPr>
          <a:xfrm>
            <a:off x="405312" y="1014327"/>
            <a:ext cx="8977312" cy="685800"/>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None/>
            </a:pPr>
            <a:r>
              <a:rPr b="0" lang="en-US" sz="2800">
                <a:solidFill>
                  <a:schemeClr val="dk1"/>
                </a:solidFill>
                <a:latin typeface="Calibri"/>
                <a:ea typeface="Calibri"/>
                <a:cs typeface="Calibri"/>
                <a:sym typeface="Calibri"/>
              </a:rPr>
              <a:t>Most common positive displacement pump found in a machine’s hydraulic system:</a:t>
            </a:r>
            <a:endParaRPr/>
          </a:p>
        </p:txBody>
      </p:sp>
      <p:pic>
        <p:nvPicPr>
          <p:cNvPr descr="Rotary_vane_pump" id="552" name="Google Shape;552;p58"/>
          <p:cNvPicPr preferRelativeResize="0"/>
          <p:nvPr/>
        </p:nvPicPr>
        <p:blipFill rotWithShape="1">
          <a:blip r:embed="rId3">
            <a:alphaModFix/>
          </a:blip>
          <a:srcRect b="0" l="0" r="0" t="0"/>
          <a:stretch/>
        </p:blipFill>
        <p:spPr>
          <a:xfrm>
            <a:off x="4638675" y="1797112"/>
            <a:ext cx="4419600" cy="4278312"/>
          </a:xfrm>
          <a:prstGeom prst="rect">
            <a:avLst/>
          </a:prstGeom>
          <a:noFill/>
          <a:ln>
            <a:noFill/>
          </a:ln>
        </p:spPr>
      </p:pic>
      <p:sp>
        <p:nvSpPr>
          <p:cNvPr id="553" name="Google Shape;553;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59"/>
          <p:cNvSpPr txBox="1"/>
          <p:nvPr>
            <p:ph type="title"/>
          </p:nvPr>
        </p:nvSpPr>
        <p:spPr>
          <a:xfrm>
            <a:off x="445862" y="40506"/>
            <a:ext cx="8229600" cy="78915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Centrifugal</a:t>
            </a:r>
            <a:r>
              <a:rPr b="0" lang="en-US" sz="4000"/>
              <a:t> </a:t>
            </a:r>
            <a:r>
              <a:rPr lang="en-US" sz="4000"/>
              <a:t>Pumps  </a:t>
            </a:r>
            <a:endParaRPr/>
          </a:p>
        </p:txBody>
      </p:sp>
      <p:sp>
        <p:nvSpPr>
          <p:cNvPr id="560" name="Google Shape;560;p59"/>
          <p:cNvSpPr txBox="1"/>
          <p:nvPr>
            <p:ph idx="1" type="body"/>
          </p:nvPr>
        </p:nvSpPr>
        <p:spPr>
          <a:xfrm>
            <a:off x="457200" y="1196330"/>
            <a:ext cx="8229600" cy="2905778"/>
          </a:xfrm>
          <a:prstGeom prst="rect">
            <a:avLst/>
          </a:prstGeom>
          <a:noFill/>
          <a:ln>
            <a:noFill/>
          </a:ln>
        </p:spPr>
        <p:txBody>
          <a:bodyPr anchorCtr="0" anchor="t" bIns="45700" lIns="91425" spcFirstLastPara="1" rIns="91425" wrap="square" tIns="45700">
            <a:normAutofit fontScale="92500"/>
          </a:bodyPr>
          <a:lstStyle/>
          <a:p>
            <a:pPr indent="-342900" lvl="0" marL="342900" rtl="0" algn="l">
              <a:spcBef>
                <a:spcPts val="0"/>
              </a:spcBef>
              <a:spcAft>
                <a:spcPts val="0"/>
              </a:spcAft>
              <a:buClr>
                <a:schemeClr val="dk1"/>
              </a:buClr>
              <a:buSzPct val="100000"/>
              <a:buChar char="•"/>
            </a:pPr>
            <a:r>
              <a:rPr lang="en-US" sz="2800"/>
              <a:t>A centrifugal pump operates by increasing the velocity of a liquid. </a:t>
            </a:r>
            <a:endParaRPr/>
          </a:p>
          <a:p>
            <a:pPr indent="-342900" lvl="0" marL="342900" rtl="0" algn="l">
              <a:spcBef>
                <a:spcPts val="518"/>
              </a:spcBef>
              <a:spcAft>
                <a:spcPts val="0"/>
              </a:spcAft>
              <a:buClr>
                <a:schemeClr val="dk1"/>
              </a:buClr>
              <a:buSzPct val="100000"/>
              <a:buChar char="•"/>
            </a:pPr>
            <a:r>
              <a:rPr lang="en-US" sz="2800"/>
              <a:t>Fluid entering the pump’s inlet is rotated by an impeller. </a:t>
            </a:r>
            <a:endParaRPr/>
          </a:p>
          <a:p>
            <a:pPr indent="-342900" lvl="0" marL="342900" rtl="0" algn="l">
              <a:spcBef>
                <a:spcPts val="518"/>
              </a:spcBef>
              <a:spcAft>
                <a:spcPts val="0"/>
              </a:spcAft>
              <a:buClr>
                <a:schemeClr val="dk1"/>
              </a:buClr>
              <a:buSzPct val="100000"/>
              <a:buChar char="•"/>
            </a:pPr>
            <a:r>
              <a:rPr lang="en-US" sz="2800"/>
              <a:t>This rotation creates “Centrifugal Force” within a stationary casing.</a:t>
            </a:r>
            <a:endParaRPr/>
          </a:p>
          <a:p>
            <a:pPr indent="-342900" lvl="0" marL="342900" rtl="0" algn="l">
              <a:spcBef>
                <a:spcPts val="518"/>
              </a:spcBef>
              <a:spcAft>
                <a:spcPts val="0"/>
              </a:spcAft>
              <a:buClr>
                <a:schemeClr val="dk1"/>
              </a:buClr>
              <a:buSzPct val="100000"/>
              <a:buFont typeface="Calibri"/>
              <a:buNone/>
            </a:pPr>
            <a:r>
              <a:rPr lang="en-US" sz="2800"/>
              <a:t> </a:t>
            </a:r>
            <a:endParaRPr/>
          </a:p>
        </p:txBody>
      </p:sp>
      <p:grpSp>
        <p:nvGrpSpPr>
          <p:cNvPr id="561" name="Google Shape;561;p59"/>
          <p:cNvGrpSpPr/>
          <p:nvPr/>
        </p:nvGrpSpPr>
        <p:grpSpPr>
          <a:xfrm>
            <a:off x="1308229" y="3767354"/>
            <a:ext cx="7511599" cy="2147200"/>
            <a:chOff x="672" y="2160"/>
            <a:chExt cx="4547" cy="1824"/>
          </a:xfrm>
        </p:grpSpPr>
        <p:pic>
          <p:nvPicPr>
            <p:cNvPr descr="fig 1 Centrif pump Side View     " id="562" name="Google Shape;562;p59"/>
            <p:cNvPicPr preferRelativeResize="0"/>
            <p:nvPr/>
          </p:nvPicPr>
          <p:blipFill rotWithShape="1">
            <a:blip r:embed="rId3">
              <a:alphaModFix/>
            </a:blip>
            <a:srcRect b="6740" l="28152" r="0" t="19101"/>
            <a:stretch/>
          </p:blipFill>
          <p:spPr>
            <a:xfrm>
              <a:off x="3312" y="2304"/>
              <a:ext cx="1559" cy="1680"/>
            </a:xfrm>
            <a:prstGeom prst="rect">
              <a:avLst/>
            </a:prstGeom>
            <a:noFill/>
            <a:ln>
              <a:noFill/>
            </a:ln>
          </p:spPr>
        </p:pic>
        <p:pic>
          <p:nvPicPr>
            <p:cNvPr descr="fig 1 Centrif pump front View     " id="563" name="Google Shape;563;p59"/>
            <p:cNvPicPr preferRelativeResize="0"/>
            <p:nvPr/>
          </p:nvPicPr>
          <p:blipFill rotWithShape="1">
            <a:blip r:embed="rId4">
              <a:alphaModFix/>
            </a:blip>
            <a:srcRect b="5000" l="0" r="9202" t="17500"/>
            <a:stretch/>
          </p:blipFill>
          <p:spPr>
            <a:xfrm>
              <a:off x="672" y="2400"/>
              <a:ext cx="1776" cy="1488"/>
            </a:xfrm>
            <a:prstGeom prst="rect">
              <a:avLst/>
            </a:prstGeom>
            <a:noFill/>
            <a:ln>
              <a:noFill/>
            </a:ln>
          </p:spPr>
        </p:pic>
        <p:grpSp>
          <p:nvGrpSpPr>
            <p:cNvPr id="564" name="Google Shape;564;p59"/>
            <p:cNvGrpSpPr/>
            <p:nvPr/>
          </p:nvGrpSpPr>
          <p:grpSpPr>
            <a:xfrm>
              <a:off x="1152" y="2160"/>
              <a:ext cx="2784" cy="288"/>
              <a:chOff x="1152" y="2160"/>
              <a:chExt cx="2784" cy="288"/>
            </a:xfrm>
          </p:grpSpPr>
          <p:cxnSp>
            <p:nvCxnSpPr>
              <p:cNvPr id="565" name="Google Shape;565;p59"/>
              <p:cNvCxnSpPr/>
              <p:nvPr/>
            </p:nvCxnSpPr>
            <p:spPr>
              <a:xfrm flipH="1">
                <a:off x="1152" y="2304"/>
                <a:ext cx="1104" cy="144"/>
              </a:xfrm>
              <a:prstGeom prst="straightConnector1">
                <a:avLst/>
              </a:prstGeom>
              <a:noFill/>
              <a:ln cap="flat" cmpd="sng" w="9525">
                <a:solidFill>
                  <a:schemeClr val="dk1"/>
                </a:solidFill>
                <a:prstDash val="solid"/>
                <a:round/>
                <a:headEnd len="med" w="med" type="none"/>
                <a:tailEnd len="med" w="med" type="triangle"/>
              </a:ln>
            </p:spPr>
          </p:cxnSp>
          <p:cxnSp>
            <p:nvCxnSpPr>
              <p:cNvPr id="566" name="Google Shape;566;p59"/>
              <p:cNvCxnSpPr/>
              <p:nvPr/>
            </p:nvCxnSpPr>
            <p:spPr>
              <a:xfrm>
                <a:off x="3072" y="2304"/>
                <a:ext cx="864" cy="48"/>
              </a:xfrm>
              <a:prstGeom prst="straightConnector1">
                <a:avLst/>
              </a:prstGeom>
              <a:noFill/>
              <a:ln cap="flat" cmpd="sng" w="9525">
                <a:solidFill>
                  <a:schemeClr val="dk1"/>
                </a:solidFill>
                <a:prstDash val="solid"/>
                <a:round/>
                <a:headEnd len="med" w="med" type="none"/>
                <a:tailEnd len="med" w="med" type="triangle"/>
              </a:ln>
            </p:spPr>
          </p:cxnSp>
          <p:sp>
            <p:nvSpPr>
              <p:cNvPr id="567" name="Google Shape;567;p59"/>
              <p:cNvSpPr txBox="1"/>
              <p:nvPr/>
            </p:nvSpPr>
            <p:spPr>
              <a:xfrm>
                <a:off x="2208" y="2160"/>
                <a:ext cx="864" cy="250"/>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t" bIns="46025" lIns="92075" spcFirstLastPara="1" rIns="92075" wrap="square" tIns="46025">
                <a:noAutofit/>
              </a:bodyPr>
              <a:lstStyle/>
              <a:p>
                <a:pPr indent="-228600" lvl="0" marL="228600" marR="0" rtl="0" algn="ctr">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Outlet</a:t>
                </a:r>
                <a:endParaRPr/>
              </a:p>
            </p:txBody>
          </p:sp>
        </p:grpSp>
        <p:grpSp>
          <p:nvGrpSpPr>
            <p:cNvPr id="568" name="Google Shape;568;p59"/>
            <p:cNvGrpSpPr/>
            <p:nvPr/>
          </p:nvGrpSpPr>
          <p:grpSpPr>
            <a:xfrm>
              <a:off x="1824" y="2544"/>
              <a:ext cx="2112" cy="288"/>
              <a:chOff x="1824" y="2544"/>
              <a:chExt cx="2112" cy="288"/>
            </a:xfrm>
          </p:grpSpPr>
          <p:cxnSp>
            <p:nvCxnSpPr>
              <p:cNvPr id="569" name="Google Shape;569;p59"/>
              <p:cNvCxnSpPr/>
              <p:nvPr/>
            </p:nvCxnSpPr>
            <p:spPr>
              <a:xfrm flipH="1">
                <a:off x="1824" y="2688"/>
                <a:ext cx="780" cy="144"/>
              </a:xfrm>
              <a:prstGeom prst="straightConnector1">
                <a:avLst/>
              </a:prstGeom>
              <a:noFill/>
              <a:ln cap="flat" cmpd="sng" w="9525">
                <a:solidFill>
                  <a:schemeClr val="dk1"/>
                </a:solidFill>
                <a:prstDash val="solid"/>
                <a:round/>
                <a:headEnd len="med" w="med" type="none"/>
                <a:tailEnd len="med" w="med" type="triangle"/>
              </a:ln>
            </p:spPr>
          </p:cxnSp>
          <p:cxnSp>
            <p:nvCxnSpPr>
              <p:cNvPr id="570" name="Google Shape;570;p59"/>
              <p:cNvCxnSpPr/>
              <p:nvPr/>
            </p:nvCxnSpPr>
            <p:spPr>
              <a:xfrm>
                <a:off x="2928" y="2688"/>
                <a:ext cx="1008" cy="96"/>
              </a:xfrm>
              <a:prstGeom prst="straightConnector1">
                <a:avLst/>
              </a:prstGeom>
              <a:noFill/>
              <a:ln cap="flat" cmpd="sng" w="9525">
                <a:solidFill>
                  <a:schemeClr val="dk1"/>
                </a:solidFill>
                <a:prstDash val="solid"/>
                <a:round/>
                <a:headEnd len="med" w="med" type="none"/>
                <a:tailEnd len="med" w="med" type="triangle"/>
              </a:ln>
            </p:spPr>
          </p:cxnSp>
          <p:sp>
            <p:nvSpPr>
              <p:cNvPr id="571" name="Google Shape;571;p59"/>
              <p:cNvSpPr txBox="1"/>
              <p:nvPr/>
            </p:nvSpPr>
            <p:spPr>
              <a:xfrm>
                <a:off x="2304" y="2544"/>
                <a:ext cx="707" cy="250"/>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t" bIns="46025" lIns="92075" spcFirstLastPara="1" rIns="92075" wrap="square" tIns="46025">
                <a:noAutofit/>
              </a:bodyPr>
              <a:lstStyle/>
              <a:p>
                <a:pPr indent="-228600" lvl="0" marL="228600" marR="0" rtl="0" algn="ctr">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Impeller</a:t>
                </a:r>
                <a:endParaRPr/>
              </a:p>
            </p:txBody>
          </p:sp>
        </p:grpSp>
        <p:grpSp>
          <p:nvGrpSpPr>
            <p:cNvPr id="572" name="Google Shape;572;p59"/>
            <p:cNvGrpSpPr/>
            <p:nvPr/>
          </p:nvGrpSpPr>
          <p:grpSpPr>
            <a:xfrm>
              <a:off x="2448" y="3024"/>
              <a:ext cx="1008" cy="250"/>
              <a:chOff x="2448" y="3024"/>
              <a:chExt cx="1008" cy="250"/>
            </a:xfrm>
          </p:grpSpPr>
          <p:cxnSp>
            <p:nvCxnSpPr>
              <p:cNvPr id="573" name="Google Shape;573;p59"/>
              <p:cNvCxnSpPr/>
              <p:nvPr/>
            </p:nvCxnSpPr>
            <p:spPr>
              <a:xfrm>
                <a:off x="3072" y="3168"/>
                <a:ext cx="384" cy="48"/>
              </a:xfrm>
              <a:prstGeom prst="straightConnector1">
                <a:avLst/>
              </a:prstGeom>
              <a:noFill/>
              <a:ln cap="flat" cmpd="sng" w="9525">
                <a:solidFill>
                  <a:schemeClr val="dk1"/>
                </a:solidFill>
                <a:prstDash val="solid"/>
                <a:round/>
                <a:headEnd len="med" w="med" type="none"/>
                <a:tailEnd len="med" w="med" type="triangle"/>
              </a:ln>
            </p:spPr>
          </p:cxnSp>
          <p:sp>
            <p:nvSpPr>
              <p:cNvPr id="574" name="Google Shape;574;p59"/>
              <p:cNvSpPr txBox="1"/>
              <p:nvPr/>
            </p:nvSpPr>
            <p:spPr>
              <a:xfrm>
                <a:off x="2448" y="3024"/>
                <a:ext cx="707" cy="250"/>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t" bIns="46025" lIns="92075" spcFirstLastPara="1" rIns="92075" wrap="square" tIns="46025">
                <a:noAutofit/>
              </a:bodyPr>
              <a:lstStyle/>
              <a:p>
                <a:pPr indent="-228600" lvl="0" marL="228600" marR="0" rtl="0" algn="ctr">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Inlet</a:t>
                </a:r>
                <a:endParaRPr/>
              </a:p>
            </p:txBody>
          </p:sp>
        </p:grpSp>
        <p:grpSp>
          <p:nvGrpSpPr>
            <p:cNvPr id="575" name="Google Shape;575;p59"/>
            <p:cNvGrpSpPr/>
            <p:nvPr/>
          </p:nvGrpSpPr>
          <p:grpSpPr>
            <a:xfrm>
              <a:off x="4512" y="2592"/>
              <a:ext cx="707" cy="528"/>
              <a:chOff x="4512" y="2592"/>
              <a:chExt cx="707" cy="528"/>
            </a:xfrm>
          </p:grpSpPr>
          <p:cxnSp>
            <p:nvCxnSpPr>
              <p:cNvPr id="576" name="Google Shape;576;p59"/>
              <p:cNvCxnSpPr/>
              <p:nvPr/>
            </p:nvCxnSpPr>
            <p:spPr>
              <a:xfrm flipH="1">
                <a:off x="4512" y="2784"/>
                <a:ext cx="144" cy="336"/>
              </a:xfrm>
              <a:prstGeom prst="straightConnector1">
                <a:avLst/>
              </a:prstGeom>
              <a:noFill/>
              <a:ln cap="flat" cmpd="sng" w="9525">
                <a:solidFill>
                  <a:schemeClr val="dk1"/>
                </a:solidFill>
                <a:prstDash val="solid"/>
                <a:round/>
                <a:headEnd len="med" w="med" type="none"/>
                <a:tailEnd len="med" w="med" type="triangle"/>
              </a:ln>
            </p:spPr>
          </p:cxnSp>
          <p:sp>
            <p:nvSpPr>
              <p:cNvPr id="577" name="Google Shape;577;p59"/>
              <p:cNvSpPr txBox="1"/>
              <p:nvPr/>
            </p:nvSpPr>
            <p:spPr>
              <a:xfrm>
                <a:off x="4512" y="2592"/>
                <a:ext cx="707" cy="250"/>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t" bIns="46025" lIns="92075" spcFirstLastPara="1" rIns="92075" wrap="square" tIns="46025">
                <a:noAutofit/>
              </a:bodyPr>
              <a:lstStyle/>
              <a:p>
                <a:pPr indent="-228600" lvl="0" marL="228600" marR="0" rtl="0" algn="ctr">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Shaft</a:t>
                </a:r>
                <a:endParaRPr/>
              </a:p>
            </p:txBody>
          </p:sp>
        </p:grpSp>
      </p:grpSp>
      <p:sp>
        <p:nvSpPr>
          <p:cNvPr id="578" name="Google Shape;578;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561"/>
                                        </p:tgtEl>
                                      </p:cBhvr>
                                    </p:animEffect>
                                    <p:set>
                                      <p:cBhvr>
                                        <p:cTn dur="1" fill="hold">
                                          <p:stCondLst>
                                            <p:cond delay="500"/>
                                          </p:stCondLst>
                                        </p:cTn>
                                        <p:tgtEl>
                                          <p:spTgt spid="56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60"/>
          <p:cNvSpPr txBox="1"/>
          <p:nvPr>
            <p:ph type="title"/>
          </p:nvPr>
        </p:nvSpPr>
        <p:spPr>
          <a:xfrm>
            <a:off x="558967" y="17784"/>
            <a:ext cx="8229600" cy="79387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Centrifugal Pump Example</a:t>
            </a:r>
            <a:endParaRPr/>
          </a:p>
        </p:txBody>
      </p:sp>
      <p:pic>
        <p:nvPicPr>
          <p:cNvPr descr="C:\Users\rlatchford\AppData\Local\Microsoft\Windows\Temporary Internet Files\Content.IE5\DH10495I\20120315_090717.jpg" id="585" name="Google Shape;585;p60"/>
          <p:cNvPicPr preferRelativeResize="0"/>
          <p:nvPr/>
        </p:nvPicPr>
        <p:blipFill rotWithShape="1">
          <a:blip r:embed="rId3">
            <a:alphaModFix/>
          </a:blip>
          <a:srcRect b="0" l="0" r="0" t="0"/>
          <a:stretch/>
        </p:blipFill>
        <p:spPr>
          <a:xfrm>
            <a:off x="1468215" y="945222"/>
            <a:ext cx="6419290" cy="4814468"/>
          </a:xfrm>
          <a:prstGeom prst="rect">
            <a:avLst/>
          </a:prstGeom>
          <a:noFill/>
          <a:ln>
            <a:noFill/>
          </a:ln>
        </p:spPr>
      </p:pic>
      <p:sp>
        <p:nvSpPr>
          <p:cNvPr id="586" name="Google Shape;586;p60"/>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/61</a:t>
            </a:r>
            <a:endParaRPr sz="1200">
              <a:solidFill>
                <a:srgbClr val="BFBFBF"/>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descr="fig 2 Centrif pump cut away    " id="591" name="Google Shape;591;p61"/>
          <p:cNvPicPr preferRelativeResize="0"/>
          <p:nvPr/>
        </p:nvPicPr>
        <p:blipFill rotWithShape="1">
          <a:blip r:embed="rId3">
            <a:alphaModFix/>
          </a:blip>
          <a:srcRect b="0" l="0" r="0" t="0"/>
          <a:stretch/>
        </p:blipFill>
        <p:spPr>
          <a:xfrm>
            <a:off x="3493638" y="3030876"/>
            <a:ext cx="5260576" cy="3132512"/>
          </a:xfrm>
          <a:prstGeom prst="rect">
            <a:avLst/>
          </a:prstGeom>
          <a:noFill/>
          <a:ln>
            <a:noFill/>
          </a:ln>
        </p:spPr>
      </p:pic>
      <p:sp>
        <p:nvSpPr>
          <p:cNvPr id="592" name="Google Shape;592;p61"/>
          <p:cNvSpPr txBox="1"/>
          <p:nvPr>
            <p:ph type="title"/>
          </p:nvPr>
        </p:nvSpPr>
        <p:spPr>
          <a:xfrm>
            <a:off x="457200" y="50412"/>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Centrifugal</a:t>
            </a:r>
            <a:r>
              <a:rPr b="0" lang="en-US" sz="4000"/>
              <a:t> </a:t>
            </a:r>
            <a:r>
              <a:rPr lang="en-US" sz="4000"/>
              <a:t>Pumps </a:t>
            </a:r>
            <a:r>
              <a:rPr lang="en-US" sz="2800"/>
              <a:t>(Cont’d.)</a:t>
            </a:r>
            <a:endParaRPr/>
          </a:p>
        </p:txBody>
      </p:sp>
      <p:sp>
        <p:nvSpPr>
          <p:cNvPr id="593" name="Google Shape;593;p61"/>
          <p:cNvSpPr txBox="1"/>
          <p:nvPr>
            <p:ph idx="1" type="body"/>
          </p:nvPr>
        </p:nvSpPr>
        <p:spPr>
          <a:xfrm>
            <a:off x="266700" y="1276688"/>
            <a:ext cx="8610600" cy="2133600"/>
          </a:xfrm>
          <a:prstGeom prst="rect">
            <a:avLst/>
          </a:prstGeom>
          <a:noFill/>
          <a:ln>
            <a:noFill/>
          </a:ln>
        </p:spPr>
        <p:txBody>
          <a:bodyPr anchorCtr="0" anchor="t" bIns="45700" lIns="91425" spcFirstLastPara="1" rIns="91425" wrap="square" tIns="45700">
            <a:normAutofit lnSpcReduction="10000"/>
          </a:bodyPr>
          <a:lstStyle/>
          <a:p>
            <a:pPr indent="-274320" lvl="0" marL="342900" rtl="0" algn="l">
              <a:spcBef>
                <a:spcPts val="0"/>
              </a:spcBef>
              <a:spcAft>
                <a:spcPts val="0"/>
              </a:spcAft>
              <a:buClr>
                <a:schemeClr val="dk1"/>
              </a:buClr>
              <a:buSzPts val="2200"/>
              <a:buChar char="•"/>
            </a:pPr>
            <a:r>
              <a:rPr b="1" lang="en-US" sz="2200"/>
              <a:t>Pump casing</a:t>
            </a:r>
            <a:r>
              <a:rPr lang="en-US" sz="2200"/>
              <a:t>: The case surrounds the shaft, bearings, packing gland, and impeller. Pump casings are split or solid in design.</a:t>
            </a:r>
            <a:endParaRPr/>
          </a:p>
          <a:p>
            <a:pPr indent="-274320" lvl="0" marL="342900" rtl="0" algn="l">
              <a:spcBef>
                <a:spcPts val="440"/>
              </a:spcBef>
              <a:spcAft>
                <a:spcPts val="0"/>
              </a:spcAft>
              <a:buClr>
                <a:schemeClr val="dk1"/>
              </a:buClr>
              <a:buSzPts val="2200"/>
              <a:buChar char="•"/>
            </a:pPr>
            <a:r>
              <a:rPr b="1" lang="en-US" sz="2200"/>
              <a:t>Suction port</a:t>
            </a:r>
            <a:r>
              <a:rPr lang="en-US" sz="2200"/>
              <a:t>: The location where fluid enters the pump.</a:t>
            </a:r>
            <a:endParaRPr/>
          </a:p>
          <a:p>
            <a:pPr indent="-274320" lvl="0" marL="342900" rtl="0" algn="l">
              <a:spcBef>
                <a:spcPts val="440"/>
              </a:spcBef>
              <a:spcAft>
                <a:spcPts val="0"/>
              </a:spcAft>
              <a:buClr>
                <a:schemeClr val="dk1"/>
              </a:buClr>
              <a:buSzPts val="2200"/>
              <a:buChar char="•"/>
            </a:pPr>
            <a:r>
              <a:rPr b="1" lang="en-US" sz="2200"/>
              <a:t>Discharge port</a:t>
            </a:r>
            <a:r>
              <a:rPr lang="en-US" sz="2200"/>
              <a:t>: The location where fluid is discharged from the pump.</a:t>
            </a:r>
            <a:endParaRPr/>
          </a:p>
          <a:p>
            <a:pPr indent="-274320" lvl="0" marL="342900" rtl="0" algn="l">
              <a:spcBef>
                <a:spcPts val="440"/>
              </a:spcBef>
              <a:spcAft>
                <a:spcPts val="0"/>
              </a:spcAft>
              <a:buClr>
                <a:schemeClr val="dk1"/>
              </a:buClr>
              <a:buSzPts val="2200"/>
              <a:buChar char="•"/>
            </a:pPr>
            <a:r>
              <a:rPr b="1" lang="en-US" sz="2200"/>
              <a:t>Pump shaft</a:t>
            </a:r>
            <a:r>
              <a:rPr lang="en-US" sz="2200"/>
              <a:t>: The bearing-supported shaft turns the impeller and is usually coupled to a motor</a:t>
            </a:r>
            <a:r>
              <a:rPr lang="en-US" sz="2000"/>
              <a:t>.</a:t>
            </a:r>
            <a:endParaRPr/>
          </a:p>
        </p:txBody>
      </p:sp>
      <p:sp>
        <p:nvSpPr>
          <p:cNvPr id="594" name="Google Shape;594;p61"/>
          <p:cNvSpPr txBox="1"/>
          <p:nvPr/>
        </p:nvSpPr>
        <p:spPr>
          <a:xfrm>
            <a:off x="304800" y="3999607"/>
            <a:ext cx="2743200" cy="381000"/>
          </a:xfrm>
          <a:prstGeom prst="rect">
            <a:avLst/>
          </a:prstGeom>
          <a:noFill/>
          <a:ln>
            <a:noFill/>
          </a:ln>
        </p:spPr>
        <p:txBody>
          <a:bodyPr anchorCtr="0" anchor="t" bIns="46025" lIns="92075" spcFirstLastPara="1" rIns="92075" wrap="square" tIns="46025">
            <a:noAutofit/>
          </a:bodyPr>
          <a:lstStyle/>
          <a:p>
            <a:pPr indent="-571500" lvl="0" marL="571500" marR="0" rtl="0" algn="ctr">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Vertically Split Case</a:t>
            </a:r>
            <a:endParaRPr/>
          </a:p>
        </p:txBody>
      </p:sp>
      <p:sp>
        <p:nvSpPr>
          <p:cNvPr id="595" name="Google Shape;595;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pic>
        <p:nvPicPr>
          <p:cNvPr descr="fig 2 Centrif pump cut away    " id="600" name="Google Shape;600;p62"/>
          <p:cNvPicPr preferRelativeResize="0"/>
          <p:nvPr/>
        </p:nvPicPr>
        <p:blipFill rotWithShape="1">
          <a:blip r:embed="rId3">
            <a:alphaModFix/>
          </a:blip>
          <a:srcRect b="0" l="0" r="0" t="0"/>
          <a:stretch/>
        </p:blipFill>
        <p:spPr>
          <a:xfrm>
            <a:off x="4171307" y="3339469"/>
            <a:ext cx="4670461" cy="2781116"/>
          </a:xfrm>
          <a:prstGeom prst="rect">
            <a:avLst/>
          </a:prstGeom>
          <a:noFill/>
          <a:ln>
            <a:noFill/>
          </a:ln>
        </p:spPr>
      </p:pic>
      <p:sp>
        <p:nvSpPr>
          <p:cNvPr id="601" name="Google Shape;601;p62"/>
          <p:cNvSpPr txBox="1"/>
          <p:nvPr>
            <p:ph type="title"/>
          </p:nvPr>
        </p:nvSpPr>
        <p:spPr>
          <a:xfrm>
            <a:off x="0" y="7510"/>
            <a:ext cx="9144000" cy="8585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Centrifugal</a:t>
            </a:r>
            <a:r>
              <a:rPr b="0" lang="en-US" sz="4000"/>
              <a:t> </a:t>
            </a:r>
            <a:r>
              <a:rPr lang="en-US" sz="4000"/>
              <a:t>Pumps </a:t>
            </a:r>
            <a:r>
              <a:rPr lang="en-US" sz="2800"/>
              <a:t>(Cont’d.)</a:t>
            </a:r>
            <a:endParaRPr sz="4000"/>
          </a:p>
        </p:txBody>
      </p:sp>
      <p:sp>
        <p:nvSpPr>
          <p:cNvPr id="602" name="Google Shape;602;p62"/>
          <p:cNvSpPr txBox="1"/>
          <p:nvPr>
            <p:ph idx="1" type="body"/>
          </p:nvPr>
        </p:nvSpPr>
        <p:spPr>
          <a:xfrm>
            <a:off x="146406" y="1155145"/>
            <a:ext cx="8229600" cy="339630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200"/>
              <a:buChar char="•"/>
            </a:pPr>
            <a:r>
              <a:rPr b="1" lang="en-US" sz="2200"/>
              <a:t>Bearings</a:t>
            </a:r>
            <a:r>
              <a:rPr lang="en-US" sz="2200"/>
              <a:t>: Support the shaft and impeller in the casing.</a:t>
            </a:r>
            <a:endParaRPr/>
          </a:p>
          <a:p>
            <a:pPr indent="-342900" lvl="0" marL="342900" rtl="0" algn="l">
              <a:spcBef>
                <a:spcPts val="440"/>
              </a:spcBef>
              <a:spcAft>
                <a:spcPts val="0"/>
              </a:spcAft>
              <a:buClr>
                <a:schemeClr val="dk1"/>
              </a:buClr>
              <a:buSzPts val="2200"/>
              <a:buChar char="•"/>
            </a:pPr>
            <a:r>
              <a:rPr b="1" lang="en-US" sz="2200"/>
              <a:t>Impeller</a:t>
            </a:r>
            <a:r>
              <a:rPr lang="en-US" sz="2200"/>
              <a:t>: The rotating part that increases the speed of the fluid. Impellers come in many different types and are used for different purposes.</a:t>
            </a:r>
            <a:endParaRPr/>
          </a:p>
          <a:p>
            <a:pPr indent="-342900" lvl="0" marL="342900" rtl="0" algn="l">
              <a:spcBef>
                <a:spcPts val="440"/>
              </a:spcBef>
              <a:spcAft>
                <a:spcPts val="0"/>
              </a:spcAft>
              <a:buClr>
                <a:schemeClr val="dk1"/>
              </a:buClr>
              <a:buSzPts val="2200"/>
              <a:buChar char="•"/>
            </a:pPr>
            <a:r>
              <a:rPr b="1" lang="en-US" sz="2200"/>
              <a:t>Impeller vanes or blades</a:t>
            </a:r>
            <a:r>
              <a:rPr lang="en-US" sz="2200"/>
              <a:t>: Part of the Impeller that directs the flow of fluid within the pump.</a:t>
            </a:r>
            <a:endParaRPr/>
          </a:p>
          <a:p>
            <a:pPr indent="-342900" lvl="0" marL="342900" rtl="0" algn="l">
              <a:spcBef>
                <a:spcPts val="440"/>
              </a:spcBef>
              <a:spcAft>
                <a:spcPts val="0"/>
              </a:spcAft>
              <a:buClr>
                <a:schemeClr val="dk1"/>
              </a:buClr>
              <a:buSzPts val="2200"/>
              <a:buChar char="•"/>
            </a:pPr>
            <a:r>
              <a:rPr b="1" lang="en-US" sz="2200"/>
              <a:t>Impeller shroud</a:t>
            </a:r>
            <a:r>
              <a:rPr lang="en-US" sz="2200"/>
              <a:t>: The shroud encloses </a:t>
            </a:r>
            <a:br>
              <a:rPr lang="en-US" sz="2200"/>
            </a:br>
            <a:r>
              <a:rPr lang="en-US" sz="2200"/>
              <a:t>the impeller blades and keep the </a:t>
            </a:r>
            <a:br>
              <a:rPr lang="en-US" sz="2200"/>
            </a:br>
            <a:r>
              <a:rPr lang="en-US" sz="2200"/>
              <a:t>flow of fluid in the impeller area</a:t>
            </a:r>
            <a:r>
              <a:rPr lang="en-US" sz="2000"/>
              <a:t>.</a:t>
            </a:r>
            <a:endParaRPr/>
          </a:p>
        </p:txBody>
      </p:sp>
      <p:sp>
        <p:nvSpPr>
          <p:cNvPr id="603" name="Google Shape;603;p62"/>
          <p:cNvSpPr txBox="1"/>
          <p:nvPr/>
        </p:nvSpPr>
        <p:spPr>
          <a:xfrm>
            <a:off x="1428107" y="5302676"/>
            <a:ext cx="2743200" cy="381000"/>
          </a:xfrm>
          <a:prstGeom prst="rect">
            <a:avLst/>
          </a:prstGeom>
          <a:noFill/>
          <a:ln>
            <a:noFill/>
          </a:ln>
        </p:spPr>
        <p:txBody>
          <a:bodyPr anchorCtr="0" anchor="t" bIns="46025" lIns="92075" spcFirstLastPara="1" rIns="92075" wrap="square" tIns="46025">
            <a:noAutofit/>
          </a:bodyPr>
          <a:lstStyle/>
          <a:p>
            <a:pPr indent="-571500" lvl="0" marL="571500" marR="0" rtl="0" algn="ctr">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Vertically Split Case</a:t>
            </a:r>
            <a:endParaRPr/>
          </a:p>
        </p:txBody>
      </p:sp>
      <p:sp>
        <p:nvSpPr>
          <p:cNvPr id="604" name="Google Shape;604;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pic>
        <p:nvPicPr>
          <p:cNvPr descr="fig 2 Centrif pump cut away    " id="609" name="Google Shape;609;p63"/>
          <p:cNvPicPr preferRelativeResize="0"/>
          <p:nvPr/>
        </p:nvPicPr>
        <p:blipFill rotWithShape="1">
          <a:blip r:embed="rId3">
            <a:alphaModFix/>
          </a:blip>
          <a:srcRect b="0" l="0" r="0" t="0"/>
          <a:stretch/>
        </p:blipFill>
        <p:spPr>
          <a:xfrm>
            <a:off x="4020687" y="3600664"/>
            <a:ext cx="4318504" cy="2571536"/>
          </a:xfrm>
          <a:prstGeom prst="rect">
            <a:avLst/>
          </a:prstGeom>
          <a:noFill/>
          <a:ln>
            <a:noFill/>
          </a:ln>
        </p:spPr>
      </p:pic>
      <p:sp>
        <p:nvSpPr>
          <p:cNvPr id="610" name="Google Shape;610;p63"/>
          <p:cNvSpPr txBox="1"/>
          <p:nvPr>
            <p:ph type="title"/>
          </p:nvPr>
        </p:nvSpPr>
        <p:spPr>
          <a:xfrm>
            <a:off x="0" y="0"/>
            <a:ext cx="9144000" cy="87330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Centrifugal</a:t>
            </a:r>
            <a:r>
              <a:rPr b="0" lang="en-US" sz="4000"/>
              <a:t> </a:t>
            </a:r>
            <a:r>
              <a:rPr lang="en-US" sz="4000"/>
              <a:t>Pumps </a:t>
            </a:r>
            <a:r>
              <a:rPr lang="en-US" sz="2800"/>
              <a:t>(Cont’d.)</a:t>
            </a:r>
            <a:endParaRPr sz="4000"/>
          </a:p>
        </p:txBody>
      </p:sp>
      <p:sp>
        <p:nvSpPr>
          <p:cNvPr id="611" name="Google Shape;611;p63"/>
          <p:cNvSpPr txBox="1"/>
          <p:nvPr>
            <p:ph idx="1" type="body"/>
          </p:nvPr>
        </p:nvSpPr>
        <p:spPr>
          <a:xfrm>
            <a:off x="209764" y="1057453"/>
            <a:ext cx="8229600" cy="4525963"/>
          </a:xfrm>
          <a:prstGeom prst="rect">
            <a:avLst/>
          </a:prstGeom>
          <a:noFill/>
          <a:ln>
            <a:noFill/>
          </a:ln>
        </p:spPr>
        <p:txBody>
          <a:bodyPr anchorCtr="0" anchor="t" bIns="45700" lIns="91425" spcFirstLastPara="1" rIns="91425" wrap="square" tIns="45700">
            <a:normAutofit/>
          </a:bodyPr>
          <a:lstStyle/>
          <a:p>
            <a:pPr indent="-274320" lvl="0" marL="342900" rtl="0" algn="l">
              <a:spcBef>
                <a:spcPts val="0"/>
              </a:spcBef>
              <a:spcAft>
                <a:spcPts val="0"/>
              </a:spcAft>
              <a:buClr>
                <a:schemeClr val="dk1"/>
              </a:buClr>
              <a:buSzPts val="2200"/>
              <a:buChar char="•"/>
            </a:pPr>
            <a:r>
              <a:rPr b="1" lang="en-US" sz="2200"/>
              <a:t>Wear rings:</a:t>
            </a:r>
            <a:r>
              <a:rPr lang="en-US" sz="2200"/>
              <a:t> Replaceable rings used in some pumps to allow some fluid leakage between the impeller and the casing in the suction area. The leakage makes a hydraulic seal and helps the pump operate more efficiently.</a:t>
            </a:r>
            <a:endParaRPr/>
          </a:p>
          <a:p>
            <a:pPr indent="-274320" lvl="0" marL="342900" rtl="0" algn="l">
              <a:spcBef>
                <a:spcPts val="440"/>
              </a:spcBef>
              <a:spcAft>
                <a:spcPts val="0"/>
              </a:spcAft>
              <a:buClr>
                <a:schemeClr val="dk1"/>
              </a:buClr>
              <a:buSzPts val="2200"/>
              <a:buChar char="•"/>
            </a:pPr>
            <a:r>
              <a:rPr b="1" lang="en-US" sz="2200"/>
              <a:t>Packing gland:</a:t>
            </a:r>
            <a:r>
              <a:rPr lang="en-US" sz="2200"/>
              <a:t> Contains an adjustable follower that exerts force upon the packing to control fluid leakage around the shaft.</a:t>
            </a:r>
            <a:endParaRPr/>
          </a:p>
          <a:p>
            <a:pPr indent="-274320" lvl="0" marL="342900" rtl="0" algn="l">
              <a:spcBef>
                <a:spcPts val="440"/>
              </a:spcBef>
              <a:spcAft>
                <a:spcPts val="0"/>
              </a:spcAft>
              <a:buClr>
                <a:schemeClr val="dk1"/>
              </a:buClr>
              <a:buSzPts val="2200"/>
              <a:buChar char="•"/>
            </a:pPr>
            <a:r>
              <a:rPr b="1" lang="en-US" sz="2200"/>
              <a:t>Mechanical seal:</a:t>
            </a:r>
            <a:r>
              <a:rPr lang="en-US" sz="2200"/>
              <a:t> Seals the fluid flow in the pump. Seals are used instead of packing in some pumps.</a:t>
            </a:r>
            <a:endParaRPr/>
          </a:p>
        </p:txBody>
      </p:sp>
      <p:sp>
        <p:nvSpPr>
          <p:cNvPr id="612" name="Google Shape;612;p63"/>
          <p:cNvSpPr txBox="1"/>
          <p:nvPr/>
        </p:nvSpPr>
        <p:spPr>
          <a:xfrm>
            <a:off x="1177314" y="5306308"/>
            <a:ext cx="2743200" cy="381000"/>
          </a:xfrm>
          <a:prstGeom prst="rect">
            <a:avLst/>
          </a:prstGeom>
          <a:noFill/>
          <a:ln>
            <a:noFill/>
          </a:ln>
        </p:spPr>
        <p:txBody>
          <a:bodyPr anchorCtr="0" anchor="t" bIns="46025" lIns="92075" spcFirstLastPara="1" rIns="92075" wrap="square" tIns="46025">
            <a:noAutofit/>
          </a:bodyPr>
          <a:lstStyle/>
          <a:p>
            <a:pPr indent="-571500" lvl="0" marL="571500" marR="0" rtl="0" algn="ctr">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Vertically Split Case</a:t>
            </a:r>
            <a:endParaRPr/>
          </a:p>
        </p:txBody>
      </p:sp>
      <p:sp>
        <p:nvSpPr>
          <p:cNvPr id="613" name="Google Shape;613;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4"/>
          <p:cNvSpPr txBox="1"/>
          <p:nvPr>
            <p:ph type="title"/>
          </p:nvPr>
        </p:nvSpPr>
        <p:spPr>
          <a:xfrm>
            <a:off x="365152" y="20997"/>
            <a:ext cx="8229600" cy="76073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Centrifugal Pump Cavitation  </a:t>
            </a:r>
            <a:endParaRPr/>
          </a:p>
        </p:txBody>
      </p:sp>
      <p:sp>
        <p:nvSpPr>
          <p:cNvPr id="620" name="Google Shape;620;p64"/>
          <p:cNvSpPr txBox="1"/>
          <p:nvPr>
            <p:ph idx="1" type="body"/>
          </p:nvPr>
        </p:nvSpPr>
        <p:spPr>
          <a:xfrm>
            <a:off x="159734" y="1357536"/>
            <a:ext cx="8435017" cy="3943929"/>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3200"/>
              <a:buChar char="•"/>
            </a:pPr>
            <a:r>
              <a:rPr lang="en-US"/>
              <a:t>Cavitation is an </a:t>
            </a:r>
            <a:r>
              <a:rPr b="1" lang="en-US"/>
              <a:t>abnormal </a:t>
            </a:r>
            <a:r>
              <a:rPr lang="en-US"/>
              <a:t>condition that can result in loss of production, equipment damage and worst of all, personnel injury. </a:t>
            </a:r>
            <a:endParaRPr/>
          </a:p>
          <a:p>
            <a:pPr indent="-342900" lvl="0" marL="342900" rtl="0" algn="l">
              <a:lnSpc>
                <a:spcPct val="80000"/>
              </a:lnSpc>
              <a:spcBef>
                <a:spcPts val="2440"/>
              </a:spcBef>
              <a:spcAft>
                <a:spcPts val="0"/>
              </a:spcAft>
              <a:buClr>
                <a:schemeClr val="dk1"/>
              </a:buClr>
              <a:buSzPts val="3200"/>
              <a:buChar char="•"/>
            </a:pPr>
            <a:r>
              <a:rPr lang="en-US"/>
              <a:t>Occurs when a liquid is subjected to rapid changes of </a:t>
            </a:r>
            <a:r>
              <a:rPr lang="en-US" u="sng">
                <a:solidFill>
                  <a:schemeClr val="hlink"/>
                </a:solidFill>
                <a:hlinkClick r:id="rId3"/>
              </a:rPr>
              <a:t>pressure</a:t>
            </a:r>
            <a:r>
              <a:rPr lang="en-US"/>
              <a:t> that cause the formation of cavities (bubbles) where the pressure is relatively low.  When subjected to higher pressure, the voids implode and can generate an intense shockwave.</a:t>
            </a:r>
            <a:endParaRPr/>
          </a:p>
        </p:txBody>
      </p:sp>
      <p:sp>
        <p:nvSpPr>
          <p:cNvPr id="621" name="Google Shape;621;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pic>
        <p:nvPicPr>
          <p:cNvPr descr="Steps of Cavitation" id="627" name="Google Shape;627;p65"/>
          <p:cNvPicPr preferRelativeResize="0"/>
          <p:nvPr/>
        </p:nvPicPr>
        <p:blipFill rotWithShape="1">
          <a:blip r:embed="rId3">
            <a:alphaModFix/>
          </a:blip>
          <a:srcRect b="0" l="0" r="0" t="0"/>
          <a:stretch/>
        </p:blipFill>
        <p:spPr>
          <a:xfrm>
            <a:off x="940454" y="762624"/>
            <a:ext cx="7458300" cy="5593725"/>
          </a:xfrm>
          <a:prstGeom prst="rect">
            <a:avLst/>
          </a:prstGeom>
          <a:noFill/>
          <a:ln>
            <a:noFill/>
          </a:ln>
        </p:spPr>
      </p:pic>
      <p:sp>
        <p:nvSpPr>
          <p:cNvPr id="628" name="Google Shape;628;p65"/>
          <p:cNvSpPr txBox="1"/>
          <p:nvPr/>
        </p:nvSpPr>
        <p:spPr>
          <a:xfrm>
            <a:off x="0" y="54738"/>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Cavitation Steps</a:t>
            </a:r>
            <a:endParaRPr sz="4000">
              <a:solidFill>
                <a:schemeClr val="dk1"/>
              </a:solidFill>
              <a:latin typeface="Calibri"/>
              <a:ea typeface="Calibri"/>
              <a:cs typeface="Calibri"/>
              <a:sym typeface="Calibri"/>
            </a:endParaRPr>
          </a:p>
        </p:txBody>
      </p:sp>
      <p:sp>
        <p:nvSpPr>
          <p:cNvPr id="629" name="Google Shape;629;p65"/>
          <p:cNvSpPr txBox="1"/>
          <p:nvPr/>
        </p:nvSpPr>
        <p:spPr>
          <a:xfrm>
            <a:off x="2630184" y="824179"/>
            <a:ext cx="4078839" cy="64633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0" name="Google Shape;630;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66"/>
          <p:cNvSpPr txBox="1"/>
          <p:nvPr>
            <p:ph type="title"/>
          </p:nvPr>
        </p:nvSpPr>
        <p:spPr>
          <a:xfrm>
            <a:off x="457200" y="52388"/>
            <a:ext cx="8229600" cy="80168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Cavitation</a:t>
            </a:r>
            <a:r>
              <a:rPr lang="en-US"/>
              <a:t> </a:t>
            </a:r>
            <a:r>
              <a:rPr lang="en-US" sz="2800"/>
              <a:t>(Cont’d.)</a:t>
            </a:r>
            <a:endParaRPr/>
          </a:p>
        </p:txBody>
      </p:sp>
      <p:sp>
        <p:nvSpPr>
          <p:cNvPr id="637" name="Google Shape;637;p6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Font typeface="Calibri"/>
              <a:buNone/>
            </a:pPr>
            <a:r>
              <a:rPr lang="en-US"/>
              <a:t> </a:t>
            </a:r>
            <a:endParaRPr/>
          </a:p>
          <a:p>
            <a:pPr indent="-139700" lvl="0" marL="342900" rtl="0" algn="l">
              <a:spcBef>
                <a:spcPts val="640"/>
              </a:spcBef>
              <a:spcAft>
                <a:spcPts val="0"/>
              </a:spcAft>
              <a:buClr>
                <a:schemeClr val="dk1"/>
              </a:buClr>
              <a:buSzPts val="3200"/>
              <a:buNone/>
            </a:pPr>
            <a:r>
              <a:t/>
            </a:r>
            <a:endParaRPr/>
          </a:p>
        </p:txBody>
      </p:sp>
      <p:sp>
        <p:nvSpPr>
          <p:cNvPr id="638" name="Google Shape;638;p66"/>
          <p:cNvSpPr/>
          <p:nvPr/>
        </p:nvSpPr>
        <p:spPr>
          <a:xfrm>
            <a:off x="381000" y="1193800"/>
            <a:ext cx="8226425" cy="822325"/>
          </a:xfrm>
          <a:prstGeom prst="rect">
            <a:avLst/>
          </a:prstGeom>
          <a:noFill/>
          <a:ln>
            <a:noFill/>
          </a:ln>
        </p:spPr>
        <p:txBody>
          <a:bodyPr anchorCtr="0" anchor="t" bIns="46025" lIns="92075" spcFirstLastPara="1" rIns="92075" wrap="square" tIns="46025">
            <a:noAutofit/>
          </a:bodyPr>
          <a:lstStyle/>
          <a:p>
            <a:pPr indent="0" lvl="0" marL="342900" marR="0" rtl="0" algn="l">
              <a:lnSpc>
                <a:spcPct val="200000"/>
              </a:lnSpc>
              <a:spcBef>
                <a:spcPts val="0"/>
              </a:spcBef>
              <a:spcAft>
                <a:spcPts val="0"/>
              </a:spcAft>
              <a:buClr>
                <a:schemeClr val="dk1"/>
              </a:buClr>
              <a:buSzPts val="2400"/>
              <a:buFont typeface="Arimo"/>
              <a:buNone/>
            </a:pPr>
            <a:r>
              <a:t/>
            </a:r>
            <a:endParaRPr sz="2400">
              <a:solidFill>
                <a:schemeClr val="dk1"/>
              </a:solidFill>
              <a:latin typeface="Arial Narrow"/>
              <a:ea typeface="Arial Narrow"/>
              <a:cs typeface="Arial Narrow"/>
              <a:sym typeface="Arial Narrow"/>
            </a:endParaRPr>
          </a:p>
        </p:txBody>
      </p:sp>
      <p:pic>
        <p:nvPicPr>
          <p:cNvPr descr="2 Cavitation points within pump " id="639" name="Google Shape;639;p66"/>
          <p:cNvPicPr preferRelativeResize="0"/>
          <p:nvPr/>
        </p:nvPicPr>
        <p:blipFill rotWithShape="1">
          <a:blip r:embed="rId3">
            <a:alphaModFix/>
          </a:blip>
          <a:srcRect b="0" l="0" r="0" t="0"/>
          <a:stretch/>
        </p:blipFill>
        <p:spPr>
          <a:xfrm>
            <a:off x="63500" y="2133600"/>
            <a:ext cx="4432300" cy="3249613"/>
          </a:xfrm>
          <a:prstGeom prst="rect">
            <a:avLst/>
          </a:prstGeom>
          <a:noFill/>
          <a:ln cap="flat" cmpd="sng" w="9525">
            <a:solidFill>
              <a:schemeClr val="dk1"/>
            </a:solidFill>
            <a:prstDash val="solid"/>
            <a:miter lim="800000"/>
            <a:headEnd len="sm" w="sm" type="none"/>
            <a:tailEnd len="sm" w="sm" type="none"/>
          </a:ln>
        </p:spPr>
      </p:pic>
      <p:pic>
        <p:nvPicPr>
          <p:cNvPr descr="Cavitation points Graph within pump " id="640" name="Google Shape;640;p66"/>
          <p:cNvPicPr preferRelativeResize="0"/>
          <p:nvPr/>
        </p:nvPicPr>
        <p:blipFill rotWithShape="1">
          <a:blip r:embed="rId4">
            <a:alphaModFix/>
          </a:blip>
          <a:srcRect b="11362" l="9207" r="6922" t="10001"/>
          <a:stretch/>
        </p:blipFill>
        <p:spPr>
          <a:xfrm>
            <a:off x="4508500" y="2165350"/>
            <a:ext cx="4559300" cy="3214688"/>
          </a:xfrm>
          <a:prstGeom prst="rect">
            <a:avLst/>
          </a:prstGeom>
          <a:noFill/>
          <a:ln>
            <a:noFill/>
          </a:ln>
        </p:spPr>
      </p:pic>
      <p:sp>
        <p:nvSpPr>
          <p:cNvPr id="641" name="Google Shape;641;p6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67"/>
          <p:cNvSpPr txBox="1"/>
          <p:nvPr>
            <p:ph type="title"/>
          </p:nvPr>
        </p:nvSpPr>
        <p:spPr>
          <a:xfrm>
            <a:off x="457200" y="-23313"/>
            <a:ext cx="8229600" cy="82469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Cavitation</a:t>
            </a:r>
            <a:r>
              <a:rPr b="0" lang="en-US">
                <a:latin typeface="Arial"/>
                <a:ea typeface="Arial"/>
                <a:cs typeface="Arial"/>
                <a:sym typeface="Arial"/>
              </a:rPr>
              <a:t> </a:t>
            </a:r>
            <a:r>
              <a:rPr lang="en-US" sz="2800"/>
              <a:t>(Cont’d.)</a:t>
            </a:r>
            <a:endParaRPr/>
          </a:p>
        </p:txBody>
      </p:sp>
      <p:sp>
        <p:nvSpPr>
          <p:cNvPr id="647" name="Google Shape;647;p67"/>
          <p:cNvSpPr txBox="1"/>
          <p:nvPr>
            <p:ph idx="1" type="body"/>
          </p:nvPr>
        </p:nvSpPr>
        <p:spPr>
          <a:xfrm>
            <a:off x="457200" y="1343511"/>
            <a:ext cx="8229600" cy="600918"/>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3200"/>
              <a:buNone/>
            </a:pPr>
            <a:r>
              <a:rPr lang="en-US"/>
              <a:t>Impeller Cavitation Regions</a:t>
            </a:r>
            <a:endParaRPr/>
          </a:p>
        </p:txBody>
      </p:sp>
      <p:pic>
        <p:nvPicPr>
          <p:cNvPr descr="Impeller Vane ENH Cavitation" id="648" name="Google Shape;648;p67"/>
          <p:cNvPicPr preferRelativeResize="0"/>
          <p:nvPr/>
        </p:nvPicPr>
        <p:blipFill rotWithShape="1">
          <a:blip r:embed="rId3">
            <a:alphaModFix/>
          </a:blip>
          <a:srcRect b="8182" l="2136" r="768" t="11818"/>
          <a:stretch/>
        </p:blipFill>
        <p:spPr>
          <a:xfrm>
            <a:off x="152400" y="1876878"/>
            <a:ext cx="5791200" cy="3587750"/>
          </a:xfrm>
          <a:prstGeom prst="rect">
            <a:avLst/>
          </a:prstGeom>
          <a:noFill/>
          <a:ln>
            <a:noFill/>
          </a:ln>
        </p:spPr>
      </p:pic>
      <p:pic>
        <p:nvPicPr>
          <p:cNvPr descr="pump_anim-4" id="649" name="Google Shape;649;p67"/>
          <p:cNvPicPr preferRelativeResize="0"/>
          <p:nvPr/>
        </p:nvPicPr>
        <p:blipFill rotWithShape="1">
          <a:blip r:embed="rId4">
            <a:alphaModFix/>
          </a:blip>
          <a:srcRect b="0" l="0" r="0" t="0"/>
          <a:stretch/>
        </p:blipFill>
        <p:spPr>
          <a:xfrm>
            <a:off x="6276975" y="2362200"/>
            <a:ext cx="2867025" cy="3057525"/>
          </a:xfrm>
          <a:prstGeom prst="rect">
            <a:avLst/>
          </a:prstGeom>
          <a:noFill/>
          <a:ln>
            <a:noFill/>
          </a:ln>
        </p:spPr>
      </p:pic>
      <p:sp>
        <p:nvSpPr>
          <p:cNvPr id="650" name="Google Shape;650;p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68"/>
          <p:cNvSpPr txBox="1"/>
          <p:nvPr>
            <p:ph type="title"/>
          </p:nvPr>
        </p:nvSpPr>
        <p:spPr>
          <a:xfrm>
            <a:off x="457200" y="16439"/>
            <a:ext cx="8229600" cy="85668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Cavitation</a:t>
            </a:r>
            <a:r>
              <a:rPr lang="en-US"/>
              <a:t> </a:t>
            </a:r>
            <a:r>
              <a:rPr lang="en-US" sz="2800"/>
              <a:t>(Cont’d.)</a:t>
            </a:r>
            <a:endParaRPr/>
          </a:p>
        </p:txBody>
      </p:sp>
      <p:sp>
        <p:nvSpPr>
          <p:cNvPr id="657" name="Google Shape;657;p68"/>
          <p:cNvSpPr/>
          <p:nvPr/>
        </p:nvSpPr>
        <p:spPr>
          <a:xfrm>
            <a:off x="381000" y="1193800"/>
            <a:ext cx="8226425" cy="822325"/>
          </a:xfrm>
          <a:prstGeom prst="rect">
            <a:avLst/>
          </a:prstGeom>
          <a:noFill/>
          <a:ln>
            <a:noFill/>
          </a:ln>
        </p:spPr>
        <p:txBody>
          <a:bodyPr anchorCtr="0" anchor="t" bIns="46025" lIns="92075" spcFirstLastPara="1" rIns="92075" wrap="square" tIns="46025">
            <a:noAutofit/>
          </a:bodyPr>
          <a:lstStyle/>
          <a:p>
            <a:pPr indent="0" lvl="0" marL="342900" marR="0" rtl="0" algn="l">
              <a:lnSpc>
                <a:spcPct val="200000"/>
              </a:lnSpc>
              <a:spcBef>
                <a:spcPts val="0"/>
              </a:spcBef>
              <a:spcAft>
                <a:spcPts val="0"/>
              </a:spcAft>
              <a:buClr>
                <a:schemeClr val="dk1"/>
              </a:buClr>
              <a:buSzPts val="2400"/>
              <a:buFont typeface="Arimo"/>
              <a:buNone/>
            </a:pPr>
            <a:r>
              <a:t/>
            </a:r>
            <a:endParaRPr sz="2400">
              <a:solidFill>
                <a:schemeClr val="dk1"/>
              </a:solidFill>
              <a:latin typeface="Arial Narrow"/>
              <a:ea typeface="Arial Narrow"/>
              <a:cs typeface="Arial Narrow"/>
              <a:sym typeface="Arial Narrow"/>
            </a:endParaRPr>
          </a:p>
        </p:txBody>
      </p:sp>
      <p:sp>
        <p:nvSpPr>
          <p:cNvPr id="658" name="Google Shape;658;p68"/>
          <p:cNvSpPr/>
          <p:nvPr/>
        </p:nvSpPr>
        <p:spPr>
          <a:xfrm>
            <a:off x="547172" y="1628272"/>
            <a:ext cx="3657600" cy="831639"/>
          </a:xfrm>
          <a:prstGeom prst="rect">
            <a:avLst/>
          </a:prstGeom>
          <a:noFill/>
          <a:ln>
            <a:noFill/>
          </a:ln>
        </p:spPr>
        <p:txBody>
          <a:bodyPr anchorCtr="0" anchor="t" bIns="46025" lIns="92075" spcFirstLastPara="1" rIns="92075" wrap="square" tIns="46025">
            <a:noAutofit/>
          </a:bodyPr>
          <a:lstStyle/>
          <a:p>
            <a:pPr indent="-228600" lvl="0" marL="228600" marR="0" rtl="0" algn="l">
              <a:spcBef>
                <a:spcPts val="0"/>
              </a:spcBef>
              <a:spcAft>
                <a:spcPts val="0"/>
              </a:spcAft>
              <a:buClr>
                <a:schemeClr val="dk1"/>
              </a:buClr>
              <a:buSzPts val="2400"/>
              <a:buFont typeface="Calibri"/>
              <a:buNone/>
            </a:pPr>
            <a:r>
              <a:rPr b="1" lang="en-US" sz="2400">
                <a:solidFill>
                  <a:schemeClr val="dk1"/>
                </a:solidFill>
                <a:latin typeface="Calibri"/>
                <a:ea typeface="Calibri"/>
                <a:cs typeface="Calibri"/>
                <a:sym typeface="Calibri"/>
              </a:rPr>
              <a:t>Cavitation Primary Cause:</a:t>
            </a:r>
            <a:endParaRPr b="1" sz="2400">
              <a:solidFill>
                <a:schemeClr val="dk1"/>
              </a:solidFill>
              <a:latin typeface="Calibri"/>
              <a:ea typeface="Calibri"/>
              <a:cs typeface="Calibri"/>
              <a:sym typeface="Calibri"/>
            </a:endParaRPr>
          </a:p>
          <a:p>
            <a:pPr indent="-63500" lvl="1" marL="40640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Low suction pressure</a:t>
            </a:r>
            <a:endParaRPr b="0" i="0" sz="2400" u="none" cap="none" strike="noStrike">
              <a:solidFill>
                <a:schemeClr val="dk1"/>
              </a:solidFill>
              <a:latin typeface="Calibri"/>
              <a:ea typeface="Calibri"/>
              <a:cs typeface="Calibri"/>
              <a:sym typeface="Calibri"/>
            </a:endParaRPr>
          </a:p>
        </p:txBody>
      </p:sp>
      <p:sp>
        <p:nvSpPr>
          <p:cNvPr id="659" name="Google Shape;659;p68"/>
          <p:cNvSpPr/>
          <p:nvPr/>
        </p:nvSpPr>
        <p:spPr>
          <a:xfrm>
            <a:off x="547171" y="2714732"/>
            <a:ext cx="7117349" cy="2308966"/>
          </a:xfrm>
          <a:prstGeom prst="rect">
            <a:avLst/>
          </a:prstGeom>
          <a:noFill/>
          <a:ln>
            <a:noFill/>
          </a:ln>
        </p:spPr>
        <p:txBody>
          <a:bodyPr anchorCtr="0" anchor="t" bIns="46025" lIns="92075" spcFirstLastPara="1" rIns="92075" wrap="square" tIns="46025">
            <a:noAutofit/>
          </a:bodyPr>
          <a:lstStyle/>
          <a:p>
            <a:pPr indent="-571500" lvl="0" marL="571500" marR="0" rtl="0" algn="l">
              <a:spcBef>
                <a:spcPts val="0"/>
              </a:spcBef>
              <a:spcAft>
                <a:spcPts val="0"/>
              </a:spcAft>
              <a:buClr>
                <a:schemeClr val="dk1"/>
              </a:buClr>
              <a:buSzPts val="2400"/>
              <a:buFont typeface="Calibri"/>
              <a:buNone/>
            </a:pPr>
            <a:r>
              <a:rPr b="1" lang="en-US" sz="2400">
                <a:solidFill>
                  <a:schemeClr val="dk1"/>
                </a:solidFill>
                <a:latin typeface="Calibri"/>
                <a:ea typeface="Calibri"/>
                <a:cs typeface="Calibri"/>
                <a:sym typeface="Calibri"/>
              </a:rPr>
              <a:t>Cavitation can result in:</a:t>
            </a:r>
            <a:endParaRPr/>
          </a:p>
          <a:p>
            <a:pPr indent="0" lvl="1" marL="68580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Loss of capacity </a:t>
            </a:r>
            <a:endParaRPr/>
          </a:p>
          <a:p>
            <a:pPr indent="0" lvl="1" marL="68580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Lowered Discharge Pressure </a:t>
            </a:r>
            <a:endParaRPr/>
          </a:p>
          <a:p>
            <a:pPr indent="0" lvl="1" marL="68580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Lower Efficiency </a:t>
            </a:r>
            <a:endParaRPr/>
          </a:p>
          <a:p>
            <a:pPr indent="0" lvl="1" marL="68580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Noise, Vibration, and Damage to Pump components </a:t>
            </a:r>
            <a:endParaRPr b="0" i="0" sz="2400" u="none" cap="none" strike="noStrike">
              <a:solidFill>
                <a:schemeClr val="dk1"/>
              </a:solidFill>
              <a:latin typeface="Calibri"/>
              <a:ea typeface="Calibri"/>
              <a:cs typeface="Calibri"/>
              <a:sym typeface="Calibri"/>
            </a:endParaRPr>
          </a:p>
        </p:txBody>
      </p:sp>
      <p:sp>
        <p:nvSpPr>
          <p:cNvPr id="660" name="Google Shape;660;p6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69"/>
          <p:cNvSpPr txBox="1"/>
          <p:nvPr>
            <p:ph type="title"/>
          </p:nvPr>
        </p:nvSpPr>
        <p:spPr>
          <a:xfrm>
            <a:off x="0" y="44775"/>
            <a:ext cx="9144000" cy="70688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Cavitation </a:t>
            </a:r>
            <a:r>
              <a:rPr lang="en-US" sz="3100"/>
              <a:t>(Cont’d.)</a:t>
            </a:r>
            <a:endParaRPr/>
          </a:p>
        </p:txBody>
      </p:sp>
      <p:sp>
        <p:nvSpPr>
          <p:cNvPr id="667" name="Google Shape;667;p69"/>
          <p:cNvSpPr txBox="1"/>
          <p:nvPr>
            <p:ph idx="1" type="body"/>
          </p:nvPr>
        </p:nvSpPr>
        <p:spPr>
          <a:xfrm>
            <a:off x="231168" y="898257"/>
            <a:ext cx="8455632"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2400"/>
              <a:buChar char="•"/>
            </a:pPr>
            <a:r>
              <a:rPr lang="en-US" sz="2400"/>
              <a:t>It is often heard as a rumbling sound coming from the pump.  </a:t>
            </a:r>
            <a:endParaRPr/>
          </a:p>
          <a:p>
            <a:pPr indent="-342900" lvl="0" marL="342900" rtl="0" algn="l">
              <a:lnSpc>
                <a:spcPct val="80000"/>
              </a:lnSpc>
              <a:spcBef>
                <a:spcPts val="640"/>
              </a:spcBef>
              <a:spcAft>
                <a:spcPts val="0"/>
              </a:spcAft>
              <a:buClr>
                <a:schemeClr val="dk1"/>
              </a:buClr>
              <a:buSzPts val="2400"/>
              <a:buChar char="•"/>
            </a:pPr>
            <a:r>
              <a:rPr lang="en-US" sz="2400"/>
              <a:t>The collapsing bubbles cause mini-implosions that tear metal out from impellers and volutes</a:t>
            </a:r>
            <a:r>
              <a:rPr lang="en-US"/>
              <a:t>. </a:t>
            </a:r>
            <a:endParaRPr/>
          </a:p>
          <a:p>
            <a:pPr indent="-139700" lvl="0" marL="342900" rtl="0" algn="l">
              <a:lnSpc>
                <a:spcPct val="80000"/>
              </a:lnSpc>
              <a:spcBef>
                <a:spcPts val="640"/>
              </a:spcBef>
              <a:spcAft>
                <a:spcPts val="0"/>
              </a:spcAft>
              <a:buClr>
                <a:schemeClr val="dk1"/>
              </a:buClr>
              <a:buSzPts val="3200"/>
              <a:buNone/>
            </a:pPr>
            <a:r>
              <a:t/>
            </a:r>
            <a:endParaRPr/>
          </a:p>
          <a:p>
            <a:pPr indent="-139700" lvl="0" marL="342900" rtl="0" algn="l">
              <a:lnSpc>
                <a:spcPct val="80000"/>
              </a:lnSpc>
              <a:spcBef>
                <a:spcPts val="640"/>
              </a:spcBef>
              <a:spcAft>
                <a:spcPts val="0"/>
              </a:spcAft>
              <a:buClr>
                <a:schemeClr val="dk1"/>
              </a:buClr>
              <a:buSzPts val="3200"/>
              <a:buNone/>
            </a:pPr>
            <a:r>
              <a:t/>
            </a:r>
            <a:endParaRPr/>
          </a:p>
          <a:p>
            <a:pPr indent="-139700" lvl="0" marL="342900" rtl="0" algn="l">
              <a:lnSpc>
                <a:spcPct val="80000"/>
              </a:lnSpc>
              <a:spcBef>
                <a:spcPts val="640"/>
              </a:spcBef>
              <a:spcAft>
                <a:spcPts val="0"/>
              </a:spcAft>
              <a:buClr>
                <a:schemeClr val="dk1"/>
              </a:buClr>
              <a:buSzPts val="3200"/>
              <a:buNone/>
            </a:pPr>
            <a:r>
              <a:t/>
            </a:r>
            <a:endParaRPr/>
          </a:p>
          <a:p>
            <a:pPr indent="-139700" lvl="0" marL="342900" rtl="0" algn="l">
              <a:lnSpc>
                <a:spcPct val="80000"/>
              </a:lnSpc>
              <a:spcBef>
                <a:spcPts val="640"/>
              </a:spcBef>
              <a:spcAft>
                <a:spcPts val="0"/>
              </a:spcAft>
              <a:buClr>
                <a:schemeClr val="dk1"/>
              </a:buClr>
              <a:buSzPts val="3200"/>
              <a:buNone/>
            </a:pPr>
            <a:r>
              <a:t/>
            </a:r>
            <a:endParaRPr/>
          </a:p>
          <a:p>
            <a:pPr indent="-342900" lvl="0" marL="342900" rtl="0" algn="l">
              <a:lnSpc>
                <a:spcPct val="80000"/>
              </a:lnSpc>
              <a:spcBef>
                <a:spcPts val="360"/>
              </a:spcBef>
              <a:spcAft>
                <a:spcPts val="0"/>
              </a:spcAft>
              <a:buClr>
                <a:schemeClr val="dk1"/>
              </a:buClr>
              <a:buSzPts val="1800"/>
              <a:buChar char="•"/>
            </a:pPr>
            <a:r>
              <a:rPr lang="en-US" sz="1800"/>
              <a:t>Wisc on line - cavitation</a:t>
            </a:r>
            <a:endParaRPr/>
          </a:p>
        </p:txBody>
      </p:sp>
      <p:grpSp>
        <p:nvGrpSpPr>
          <p:cNvPr id="668" name="Google Shape;668;p69"/>
          <p:cNvGrpSpPr/>
          <p:nvPr/>
        </p:nvGrpSpPr>
        <p:grpSpPr>
          <a:xfrm>
            <a:off x="3764947" y="2220528"/>
            <a:ext cx="4947007" cy="3350287"/>
            <a:chOff x="1440" y="1920"/>
            <a:chExt cx="2784" cy="2122"/>
          </a:xfrm>
        </p:grpSpPr>
        <p:pic>
          <p:nvPicPr>
            <p:cNvPr descr="Cavitation centrifug_pump ENH" id="669" name="Google Shape;669;p69"/>
            <p:cNvPicPr preferRelativeResize="0"/>
            <p:nvPr/>
          </p:nvPicPr>
          <p:blipFill rotWithShape="1">
            <a:blip r:embed="rId3">
              <a:alphaModFix/>
            </a:blip>
            <a:srcRect b="27547" l="0" r="0" t="12076"/>
            <a:stretch/>
          </p:blipFill>
          <p:spPr>
            <a:xfrm>
              <a:off x="1440" y="1920"/>
              <a:ext cx="2784" cy="1782"/>
            </a:xfrm>
            <a:prstGeom prst="rect">
              <a:avLst/>
            </a:prstGeom>
            <a:noFill/>
            <a:ln>
              <a:noFill/>
            </a:ln>
          </p:spPr>
        </p:pic>
        <p:cxnSp>
          <p:nvCxnSpPr>
            <p:cNvPr id="670" name="Google Shape;670;p69"/>
            <p:cNvCxnSpPr/>
            <p:nvPr/>
          </p:nvCxnSpPr>
          <p:spPr>
            <a:xfrm rot="10800000">
              <a:off x="2736" y="3408"/>
              <a:ext cx="48" cy="384"/>
            </a:xfrm>
            <a:prstGeom prst="straightConnector1">
              <a:avLst/>
            </a:prstGeom>
            <a:noFill/>
            <a:ln cap="flat" cmpd="sng" w="28575">
              <a:solidFill>
                <a:srgbClr val="FFFF00"/>
              </a:solidFill>
              <a:prstDash val="solid"/>
              <a:round/>
              <a:headEnd len="med" w="med" type="none"/>
              <a:tailEnd len="med" w="med" type="triangle"/>
            </a:ln>
            <a:effectLst>
              <a:outerShdw rotWithShape="0" algn="ctr" dir="2700000" dist="35921">
                <a:schemeClr val="dk1"/>
              </a:outerShdw>
            </a:effectLst>
          </p:spPr>
        </p:cxnSp>
        <p:cxnSp>
          <p:nvCxnSpPr>
            <p:cNvPr id="671" name="Google Shape;671;p69"/>
            <p:cNvCxnSpPr/>
            <p:nvPr/>
          </p:nvCxnSpPr>
          <p:spPr>
            <a:xfrm flipH="1" rot="10800000">
              <a:off x="3408" y="3360"/>
              <a:ext cx="96" cy="480"/>
            </a:xfrm>
            <a:prstGeom prst="straightConnector1">
              <a:avLst/>
            </a:prstGeom>
            <a:noFill/>
            <a:ln cap="flat" cmpd="sng" w="28575">
              <a:solidFill>
                <a:srgbClr val="FFFF00"/>
              </a:solidFill>
              <a:prstDash val="solid"/>
              <a:round/>
              <a:headEnd len="med" w="med" type="none"/>
              <a:tailEnd len="med" w="med" type="triangle"/>
            </a:ln>
            <a:effectLst>
              <a:outerShdw rotWithShape="0" algn="ctr" dir="2700000" dist="35921">
                <a:schemeClr val="dk1"/>
              </a:outerShdw>
            </a:effectLst>
          </p:spPr>
        </p:cxnSp>
        <p:sp>
          <p:nvSpPr>
            <p:cNvPr id="672" name="Google Shape;672;p69"/>
            <p:cNvSpPr txBox="1"/>
            <p:nvPr/>
          </p:nvSpPr>
          <p:spPr>
            <a:xfrm>
              <a:off x="2064" y="3792"/>
              <a:ext cx="1824" cy="250"/>
            </a:xfrm>
            <a:prstGeom prst="rect">
              <a:avLst/>
            </a:prstGeom>
            <a:solidFill>
              <a:schemeClr val="lt1"/>
            </a:solidFill>
            <a:ln>
              <a:noFill/>
            </a:ln>
          </p:spPr>
          <p:txBody>
            <a:bodyPr anchorCtr="0" anchor="t" bIns="46025" lIns="92075" spcFirstLastPara="1" rIns="92075" wrap="square" tIns="46025">
              <a:spAutoFit/>
            </a:bodyPr>
            <a:lstStyle/>
            <a:p>
              <a:pPr indent="-228600" lvl="0" marL="571500" marR="0" rtl="0" algn="l">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Collapsing Bubbles</a:t>
              </a:r>
              <a:endParaRPr/>
            </a:p>
          </p:txBody>
        </p:sp>
      </p:grpSp>
      <p:sp>
        <p:nvSpPr>
          <p:cNvPr id="673" name="Google Shape;673;p6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70"/>
          <p:cNvSpPr txBox="1"/>
          <p:nvPr>
            <p:ph type="title"/>
          </p:nvPr>
        </p:nvSpPr>
        <p:spPr>
          <a:xfrm>
            <a:off x="457200" y="0"/>
            <a:ext cx="8229600" cy="77091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Cavitation Damage</a:t>
            </a:r>
            <a:endParaRPr/>
          </a:p>
        </p:txBody>
      </p:sp>
      <p:pic>
        <p:nvPicPr>
          <p:cNvPr descr="Impeller_Recirc_1" id="679" name="Google Shape;679;p70"/>
          <p:cNvPicPr preferRelativeResize="0"/>
          <p:nvPr/>
        </p:nvPicPr>
        <p:blipFill rotWithShape="1">
          <a:blip r:embed="rId3">
            <a:alphaModFix/>
          </a:blip>
          <a:srcRect b="0" l="0" r="0" t="0"/>
          <a:stretch/>
        </p:blipFill>
        <p:spPr>
          <a:xfrm>
            <a:off x="122830" y="1624084"/>
            <a:ext cx="3680577" cy="3879100"/>
          </a:xfrm>
          <a:prstGeom prst="rect">
            <a:avLst/>
          </a:prstGeom>
          <a:noFill/>
          <a:ln>
            <a:noFill/>
          </a:ln>
        </p:spPr>
      </p:pic>
      <p:pic>
        <p:nvPicPr>
          <p:cNvPr descr="Impeller_Recirc_2" id="680" name="Google Shape;680;p70"/>
          <p:cNvPicPr preferRelativeResize="0"/>
          <p:nvPr/>
        </p:nvPicPr>
        <p:blipFill rotWithShape="1">
          <a:blip r:embed="rId4">
            <a:alphaModFix/>
          </a:blip>
          <a:srcRect b="0" l="0" r="0" t="0"/>
          <a:stretch/>
        </p:blipFill>
        <p:spPr>
          <a:xfrm>
            <a:off x="3969332" y="1624083"/>
            <a:ext cx="1410269" cy="3879100"/>
          </a:xfrm>
          <a:prstGeom prst="rect">
            <a:avLst/>
          </a:prstGeom>
          <a:noFill/>
          <a:ln>
            <a:noFill/>
          </a:ln>
        </p:spPr>
      </p:pic>
      <p:pic>
        <p:nvPicPr>
          <p:cNvPr descr="Melted Impeller by Shaylor." id="681" name="Google Shape;681;p70"/>
          <p:cNvPicPr preferRelativeResize="0"/>
          <p:nvPr/>
        </p:nvPicPr>
        <p:blipFill rotWithShape="1">
          <a:blip r:embed="rId5">
            <a:alphaModFix/>
          </a:blip>
          <a:srcRect b="0" l="0" r="0" t="0"/>
          <a:stretch/>
        </p:blipFill>
        <p:spPr>
          <a:xfrm>
            <a:off x="5609230" y="2238095"/>
            <a:ext cx="3534770" cy="2651077"/>
          </a:xfrm>
          <a:prstGeom prst="rect">
            <a:avLst/>
          </a:prstGeom>
          <a:noFill/>
          <a:ln>
            <a:noFill/>
          </a:ln>
        </p:spPr>
      </p:pic>
      <p:sp>
        <p:nvSpPr>
          <p:cNvPr id="682" name="Google Shape;682;p7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71"/>
          <p:cNvSpPr txBox="1"/>
          <p:nvPr>
            <p:ph type="title"/>
          </p:nvPr>
        </p:nvSpPr>
        <p:spPr>
          <a:xfrm>
            <a:off x="457200" y="7510"/>
            <a:ext cx="8229600" cy="86579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Cavitation</a:t>
            </a:r>
            <a:r>
              <a:rPr b="0" lang="en-US" sz="4000"/>
              <a:t> </a:t>
            </a:r>
            <a:r>
              <a:rPr lang="en-US" sz="4000"/>
              <a:t>Summary</a:t>
            </a:r>
            <a:endParaRPr/>
          </a:p>
        </p:txBody>
      </p:sp>
      <p:sp>
        <p:nvSpPr>
          <p:cNvPr id="688" name="Google Shape;688;p71"/>
          <p:cNvSpPr txBox="1"/>
          <p:nvPr>
            <p:ph idx="1" type="body"/>
          </p:nvPr>
        </p:nvSpPr>
        <p:spPr>
          <a:xfrm>
            <a:off x="390525" y="1734030"/>
            <a:ext cx="8534400" cy="3637388"/>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2800"/>
              <a:buChar char="•"/>
            </a:pPr>
            <a:r>
              <a:rPr lang="en-US" sz="2800"/>
              <a:t>Vaporization of the liquid (bubble formation) occurs due to the reduction of the static pressure to a value below that of the liquid vapor pressure.</a:t>
            </a:r>
            <a:endParaRPr/>
          </a:p>
          <a:p>
            <a:pPr indent="-342900" lvl="0" marL="342900" rtl="0" algn="l">
              <a:lnSpc>
                <a:spcPct val="80000"/>
              </a:lnSpc>
              <a:spcBef>
                <a:spcPts val="560"/>
              </a:spcBef>
              <a:spcAft>
                <a:spcPts val="0"/>
              </a:spcAft>
              <a:buClr>
                <a:schemeClr val="dk1"/>
              </a:buClr>
              <a:buSzPts val="2800"/>
              <a:buChar char="•"/>
            </a:pPr>
            <a:r>
              <a:rPr lang="en-US" sz="2800"/>
              <a:t>The reduction of static pressure in the external suction system occurs mainly due to friction in suction piping. </a:t>
            </a:r>
            <a:endParaRPr/>
          </a:p>
          <a:p>
            <a:pPr indent="-342900" lvl="0" marL="342900" rtl="0" algn="l">
              <a:lnSpc>
                <a:spcPct val="80000"/>
              </a:lnSpc>
              <a:spcBef>
                <a:spcPts val="560"/>
              </a:spcBef>
              <a:spcAft>
                <a:spcPts val="0"/>
              </a:spcAft>
              <a:buClr>
                <a:schemeClr val="dk1"/>
              </a:buClr>
              <a:buSzPts val="2800"/>
              <a:buChar char="•"/>
            </a:pPr>
            <a:r>
              <a:rPr lang="en-US" sz="2800"/>
              <a:t>The reduction of static pressure in the internal suction system occurs mainly due to the rise in the velocity at the impeller eye.</a:t>
            </a:r>
            <a:endParaRPr/>
          </a:p>
          <a:p>
            <a:pPr indent="-165100" lvl="0" marL="342900" rtl="0" algn="l">
              <a:lnSpc>
                <a:spcPct val="80000"/>
              </a:lnSpc>
              <a:spcBef>
                <a:spcPts val="560"/>
              </a:spcBef>
              <a:spcAft>
                <a:spcPts val="0"/>
              </a:spcAft>
              <a:buClr>
                <a:schemeClr val="dk1"/>
              </a:buClr>
              <a:buSzPts val="2800"/>
              <a:buNone/>
            </a:pPr>
            <a:r>
              <a:t/>
            </a:r>
            <a:endParaRPr sz="2800"/>
          </a:p>
        </p:txBody>
      </p:sp>
      <p:sp>
        <p:nvSpPr>
          <p:cNvPr id="689" name="Google Shape;689;p7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72"/>
          <p:cNvSpPr txBox="1"/>
          <p:nvPr>
            <p:ph type="title"/>
          </p:nvPr>
        </p:nvSpPr>
        <p:spPr>
          <a:xfrm>
            <a:off x="457200" y="4908"/>
            <a:ext cx="8153400" cy="73483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General Pump Maintenance</a:t>
            </a:r>
            <a:endParaRPr/>
          </a:p>
        </p:txBody>
      </p:sp>
      <p:sp>
        <p:nvSpPr>
          <p:cNvPr id="695" name="Google Shape;695;p72"/>
          <p:cNvSpPr txBox="1"/>
          <p:nvPr>
            <p:ph idx="1" type="body"/>
          </p:nvPr>
        </p:nvSpPr>
        <p:spPr>
          <a:xfrm>
            <a:off x="570216" y="1513663"/>
            <a:ext cx="8305800" cy="40687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Font typeface="Noto Sans Symbols"/>
              <a:buChar char="❑"/>
            </a:pPr>
            <a:r>
              <a:rPr lang="en-US"/>
              <a:t>  </a:t>
            </a:r>
            <a:r>
              <a:rPr lang="en-US">
                <a:solidFill>
                  <a:srgbClr val="800000"/>
                </a:solidFill>
              </a:rPr>
              <a:t>Leaks</a:t>
            </a:r>
            <a:endParaRPr/>
          </a:p>
          <a:p>
            <a:pPr indent="-342900" lvl="0" marL="342900" rtl="0" algn="l">
              <a:spcBef>
                <a:spcPts val="640"/>
              </a:spcBef>
              <a:spcAft>
                <a:spcPts val="0"/>
              </a:spcAft>
              <a:buClr>
                <a:schemeClr val="folHlink"/>
              </a:buClr>
              <a:buSzPts val="3200"/>
              <a:buFont typeface="Noto Sans Symbols"/>
              <a:buChar char="❑"/>
            </a:pPr>
            <a:r>
              <a:rPr lang="en-US">
                <a:solidFill>
                  <a:schemeClr val="folHlink"/>
                </a:solidFill>
              </a:rPr>
              <a:t>  Excessive noise</a:t>
            </a:r>
            <a:endParaRPr/>
          </a:p>
          <a:p>
            <a:pPr indent="-342900" lvl="0" marL="342900" rtl="0" algn="l">
              <a:spcBef>
                <a:spcPts val="640"/>
              </a:spcBef>
              <a:spcAft>
                <a:spcPts val="0"/>
              </a:spcAft>
              <a:buClr>
                <a:srgbClr val="008000"/>
              </a:buClr>
              <a:buSzPts val="3200"/>
              <a:buFont typeface="Noto Sans Symbols"/>
              <a:buChar char="❑"/>
            </a:pPr>
            <a:r>
              <a:rPr lang="en-US">
                <a:solidFill>
                  <a:srgbClr val="008000"/>
                </a:solidFill>
              </a:rPr>
              <a:t>  Loss of Pressure</a:t>
            </a:r>
            <a:r>
              <a:rPr lang="en-US"/>
              <a:t> </a:t>
            </a:r>
            <a:endParaRPr/>
          </a:p>
          <a:p>
            <a:pPr indent="-342900" lvl="0" marL="342900" rtl="0" algn="l">
              <a:spcBef>
                <a:spcPts val="640"/>
              </a:spcBef>
              <a:spcAft>
                <a:spcPts val="0"/>
              </a:spcAft>
              <a:buClr>
                <a:schemeClr val="dk1"/>
              </a:buClr>
              <a:buSzPts val="3200"/>
              <a:buFont typeface="Noto Sans Symbols"/>
              <a:buChar char="❑"/>
            </a:pPr>
            <a:r>
              <a:rPr lang="en-US"/>
              <a:t>  </a:t>
            </a:r>
            <a:r>
              <a:rPr lang="en-US">
                <a:solidFill>
                  <a:srgbClr val="FF0000"/>
                </a:solidFill>
              </a:rPr>
              <a:t>Overheating</a:t>
            </a:r>
            <a:endParaRPr/>
          </a:p>
          <a:p>
            <a:pPr indent="-342900" lvl="0" marL="342900" rtl="0" algn="l">
              <a:spcBef>
                <a:spcPts val="640"/>
              </a:spcBef>
              <a:spcAft>
                <a:spcPts val="0"/>
              </a:spcAft>
              <a:buClr>
                <a:schemeClr val="dk1"/>
              </a:buClr>
              <a:buSzPts val="3200"/>
              <a:buFont typeface="Noto Sans Symbols"/>
              <a:buChar char="❑"/>
            </a:pPr>
            <a:r>
              <a:rPr lang="en-US"/>
              <a:t>  </a:t>
            </a:r>
            <a:r>
              <a:rPr lang="en-US">
                <a:solidFill>
                  <a:schemeClr val="hlink"/>
                </a:solidFill>
              </a:rPr>
              <a:t>Importance of Good PM system				</a:t>
            </a:r>
            <a:endParaRPr/>
          </a:p>
        </p:txBody>
      </p:sp>
      <p:sp>
        <p:nvSpPr>
          <p:cNvPr id="696" name="Google Shape;696;p7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73"/>
          <p:cNvSpPr txBox="1"/>
          <p:nvPr>
            <p:ph type="title"/>
          </p:nvPr>
        </p:nvSpPr>
        <p:spPr>
          <a:xfrm>
            <a:off x="0" y="0"/>
            <a:ext cx="9144000" cy="81798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Safety Considerations</a:t>
            </a:r>
            <a:endParaRPr sz="4000"/>
          </a:p>
        </p:txBody>
      </p:sp>
      <p:sp>
        <p:nvSpPr>
          <p:cNvPr id="702" name="Google Shape;702;p73"/>
          <p:cNvSpPr txBox="1"/>
          <p:nvPr>
            <p:ph idx="1" type="body"/>
          </p:nvPr>
        </p:nvSpPr>
        <p:spPr>
          <a:xfrm>
            <a:off x="381000" y="1371600"/>
            <a:ext cx="4800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LOTO</a:t>
            </a:r>
            <a:endParaRPr/>
          </a:p>
          <a:p>
            <a:pPr indent="-342900" lvl="0" marL="342900" rtl="0" algn="l">
              <a:spcBef>
                <a:spcPts val="640"/>
              </a:spcBef>
              <a:spcAft>
                <a:spcPts val="0"/>
              </a:spcAft>
              <a:buClr>
                <a:schemeClr val="dk1"/>
              </a:buClr>
              <a:buSzPts val="3200"/>
              <a:buChar char="•"/>
            </a:pPr>
            <a:r>
              <a:rPr lang="en-US"/>
              <a:t>SDS</a:t>
            </a:r>
            <a:endParaRPr/>
          </a:p>
          <a:p>
            <a:pPr indent="-342900" lvl="0" marL="342900" rtl="0" algn="l">
              <a:spcBef>
                <a:spcPts val="640"/>
              </a:spcBef>
              <a:spcAft>
                <a:spcPts val="0"/>
              </a:spcAft>
              <a:buClr>
                <a:schemeClr val="dk1"/>
              </a:buClr>
              <a:buSzPts val="3200"/>
              <a:buChar char="•"/>
            </a:pPr>
            <a:r>
              <a:rPr lang="en-US"/>
              <a:t>PPE</a:t>
            </a:r>
            <a:endParaRPr/>
          </a:p>
          <a:p>
            <a:pPr indent="-342900" lvl="0" marL="342900" rtl="0" algn="l">
              <a:spcBef>
                <a:spcPts val="640"/>
              </a:spcBef>
              <a:spcAft>
                <a:spcPts val="0"/>
              </a:spcAft>
              <a:buClr>
                <a:schemeClr val="dk1"/>
              </a:buClr>
              <a:buSzPts val="3200"/>
              <a:buChar char="•"/>
            </a:pPr>
            <a:r>
              <a:rPr lang="en-US"/>
              <a:t>High Pressures</a:t>
            </a:r>
            <a:endParaRPr/>
          </a:p>
          <a:p>
            <a:pPr indent="-342900" lvl="0" marL="342900" rtl="0" algn="l">
              <a:spcBef>
                <a:spcPts val="640"/>
              </a:spcBef>
              <a:spcAft>
                <a:spcPts val="0"/>
              </a:spcAft>
              <a:buClr>
                <a:schemeClr val="dk1"/>
              </a:buClr>
              <a:buSzPts val="3200"/>
              <a:buChar char="•"/>
            </a:pPr>
            <a:r>
              <a:rPr lang="en-US"/>
              <a:t>Supervisor’s Direction</a:t>
            </a:r>
            <a:endParaRPr/>
          </a:p>
          <a:p>
            <a:pPr indent="-342900" lvl="0" marL="342900" rtl="0" algn="l">
              <a:spcBef>
                <a:spcPts val="640"/>
              </a:spcBef>
              <a:spcAft>
                <a:spcPts val="0"/>
              </a:spcAft>
              <a:buClr>
                <a:schemeClr val="dk1"/>
              </a:buClr>
              <a:buSzPts val="3200"/>
              <a:buChar char="•"/>
            </a:pPr>
            <a:r>
              <a:rPr lang="en-US"/>
              <a:t>Clean Up</a:t>
            </a:r>
            <a:endParaRPr/>
          </a:p>
          <a:p>
            <a:pPr indent="-342900" lvl="0" marL="342900" rtl="0" algn="l">
              <a:spcBef>
                <a:spcPts val="640"/>
              </a:spcBef>
              <a:spcAft>
                <a:spcPts val="0"/>
              </a:spcAft>
              <a:buClr>
                <a:schemeClr val="dk1"/>
              </a:buClr>
              <a:buSzPts val="3200"/>
              <a:buChar char="•"/>
            </a:pPr>
            <a:r>
              <a:rPr lang="en-US"/>
              <a:t>Documentation</a:t>
            </a:r>
            <a:endParaRPr/>
          </a:p>
          <a:p>
            <a:pPr indent="-139700" lvl="0" marL="342900" rtl="0" algn="l">
              <a:spcBef>
                <a:spcPts val="640"/>
              </a:spcBef>
              <a:spcAft>
                <a:spcPts val="0"/>
              </a:spcAft>
              <a:buClr>
                <a:schemeClr val="dk1"/>
              </a:buClr>
              <a:buSzPts val="3200"/>
              <a:buNone/>
            </a:pPr>
            <a:r>
              <a:t/>
            </a:r>
            <a:endParaRPr/>
          </a:p>
        </p:txBody>
      </p:sp>
      <p:pic>
        <p:nvPicPr>
          <p:cNvPr descr="FEMA_-_37524_-_Flood_control_water_pump_being_inspected_in_Texas.jpg" id="703" name="Google Shape;703;p73"/>
          <p:cNvPicPr preferRelativeResize="0"/>
          <p:nvPr/>
        </p:nvPicPr>
        <p:blipFill rotWithShape="1">
          <a:blip r:embed="rId3">
            <a:alphaModFix/>
          </a:blip>
          <a:srcRect b="0" l="0" r="0" t="0"/>
          <a:stretch/>
        </p:blipFill>
        <p:spPr>
          <a:xfrm>
            <a:off x="5181600" y="1371600"/>
            <a:ext cx="3031998" cy="4563971"/>
          </a:xfrm>
          <a:prstGeom prst="rect">
            <a:avLst/>
          </a:prstGeom>
          <a:noFill/>
          <a:ln>
            <a:noFill/>
          </a:ln>
          <a:effectLst>
            <a:outerShdw blurRad="292100" rotWithShape="0" algn="tl" dir="2700000" dist="139700">
              <a:srgbClr val="333333">
                <a:alpha val="64705"/>
              </a:srgbClr>
            </a:outerShdw>
          </a:effectLst>
        </p:spPr>
      </p:pic>
      <p:sp>
        <p:nvSpPr>
          <p:cNvPr id="704" name="Google Shape;704;p7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74"/>
          <p:cNvSpPr txBox="1"/>
          <p:nvPr>
            <p:ph type="title"/>
          </p:nvPr>
        </p:nvSpPr>
        <p:spPr>
          <a:xfrm>
            <a:off x="0" y="4908"/>
            <a:ext cx="9144000" cy="819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Summary</a:t>
            </a:r>
            <a:endParaRPr/>
          </a:p>
        </p:txBody>
      </p:sp>
      <p:sp>
        <p:nvSpPr>
          <p:cNvPr id="710" name="Google Shape;710;p74"/>
          <p:cNvSpPr txBox="1"/>
          <p:nvPr>
            <p:ph idx="1" type="body"/>
          </p:nvPr>
        </p:nvSpPr>
        <p:spPr>
          <a:xfrm>
            <a:off x="539393" y="857430"/>
            <a:ext cx="5018926" cy="4939532"/>
          </a:xfrm>
          <a:prstGeom prst="rect">
            <a:avLst/>
          </a:prstGeom>
          <a:noFill/>
          <a:ln>
            <a:noFill/>
          </a:ln>
        </p:spPr>
        <p:txBody>
          <a:bodyPr anchorCtr="0" anchor="t" bIns="45700" lIns="91425" spcFirstLastPara="1" rIns="91425" wrap="square" tIns="45700">
            <a:normAutofit fontScale="32500" lnSpcReduction="20000"/>
          </a:bodyPr>
          <a:lstStyle/>
          <a:p>
            <a:pPr indent="-228600" lvl="4" marL="2057400" rtl="0" algn="l">
              <a:spcBef>
                <a:spcPts val="0"/>
              </a:spcBef>
              <a:spcAft>
                <a:spcPts val="0"/>
              </a:spcAft>
              <a:buClr>
                <a:schemeClr val="dk1"/>
              </a:buClr>
              <a:buSzPct val="100000"/>
              <a:buFont typeface="Calibri"/>
              <a:buNone/>
            </a:pPr>
            <a:r>
              <a:t/>
            </a:r>
            <a:endParaRPr b="1" sz="7400" u="sng">
              <a:solidFill>
                <a:srgbClr val="006666"/>
              </a:solidFill>
            </a:endParaRPr>
          </a:p>
          <a:p>
            <a:pPr indent="-342900" lvl="0" marL="342900" rtl="0" algn="l">
              <a:spcBef>
                <a:spcPts val="559"/>
              </a:spcBef>
              <a:spcAft>
                <a:spcPts val="0"/>
              </a:spcAft>
              <a:buClr>
                <a:srgbClr val="800000"/>
              </a:buClr>
              <a:buSzPct val="100000"/>
              <a:buChar char="•"/>
            </a:pPr>
            <a:r>
              <a:rPr lang="en-US" sz="8600">
                <a:solidFill>
                  <a:srgbClr val="800000"/>
                </a:solidFill>
              </a:rPr>
              <a:t>Hydraulic/Pneumatic Systems</a:t>
            </a:r>
            <a:endParaRPr/>
          </a:p>
          <a:p>
            <a:pPr indent="-285750" lvl="1" marL="742950" rtl="0" algn="l">
              <a:spcBef>
                <a:spcPts val="1759"/>
              </a:spcBef>
              <a:spcAft>
                <a:spcPts val="0"/>
              </a:spcAft>
              <a:buClr>
                <a:srgbClr val="800000"/>
              </a:buClr>
              <a:buSzPct val="100000"/>
              <a:buChar char="–"/>
            </a:pPr>
            <a:r>
              <a:rPr lang="en-US" sz="8600">
                <a:solidFill>
                  <a:srgbClr val="800000"/>
                </a:solidFill>
              </a:rPr>
              <a:t>Fluid Laws</a:t>
            </a:r>
            <a:endParaRPr/>
          </a:p>
          <a:p>
            <a:pPr indent="-285750" lvl="1" marL="742950" rtl="0" algn="l">
              <a:spcBef>
                <a:spcPts val="1759"/>
              </a:spcBef>
              <a:spcAft>
                <a:spcPts val="0"/>
              </a:spcAft>
              <a:buClr>
                <a:srgbClr val="800000"/>
              </a:buClr>
              <a:buSzPct val="100000"/>
              <a:buChar char="–"/>
            </a:pPr>
            <a:r>
              <a:rPr lang="en-US" sz="8600">
                <a:solidFill>
                  <a:srgbClr val="800000"/>
                </a:solidFill>
              </a:rPr>
              <a:t>PSIA / PSIG</a:t>
            </a:r>
            <a:endParaRPr/>
          </a:p>
          <a:p>
            <a:pPr indent="-285750" lvl="1" marL="742950" rtl="0" algn="l">
              <a:spcBef>
                <a:spcPts val="1759"/>
              </a:spcBef>
              <a:spcAft>
                <a:spcPts val="0"/>
              </a:spcAft>
              <a:buClr>
                <a:srgbClr val="800000"/>
              </a:buClr>
              <a:buSzPct val="100000"/>
              <a:buChar char="–"/>
            </a:pPr>
            <a:r>
              <a:rPr lang="en-US" sz="8600">
                <a:solidFill>
                  <a:srgbClr val="800000"/>
                </a:solidFill>
              </a:rPr>
              <a:t>Filters</a:t>
            </a:r>
            <a:endParaRPr/>
          </a:p>
          <a:p>
            <a:pPr indent="-285750" lvl="1" marL="742950" rtl="0" algn="l">
              <a:spcBef>
                <a:spcPts val="1759"/>
              </a:spcBef>
              <a:spcAft>
                <a:spcPts val="0"/>
              </a:spcAft>
              <a:buClr>
                <a:srgbClr val="800000"/>
              </a:buClr>
              <a:buSzPct val="100000"/>
              <a:buChar char="–"/>
            </a:pPr>
            <a:r>
              <a:rPr lang="en-US" sz="8600">
                <a:solidFill>
                  <a:srgbClr val="800000"/>
                </a:solidFill>
              </a:rPr>
              <a:t>DCV’s	</a:t>
            </a:r>
            <a:endParaRPr/>
          </a:p>
          <a:p>
            <a:pPr indent="-342900" lvl="0" marL="342900" rtl="0" algn="l">
              <a:spcBef>
                <a:spcPts val="1759"/>
              </a:spcBef>
              <a:spcAft>
                <a:spcPts val="0"/>
              </a:spcAft>
              <a:buClr>
                <a:srgbClr val="800000"/>
              </a:buClr>
              <a:buSzPct val="100000"/>
              <a:buChar char="•"/>
            </a:pPr>
            <a:r>
              <a:rPr lang="en-US" sz="8600">
                <a:solidFill>
                  <a:srgbClr val="800000"/>
                </a:solidFill>
              </a:rPr>
              <a:t>Pumps </a:t>
            </a:r>
            <a:endParaRPr sz="8600">
              <a:solidFill>
                <a:srgbClr val="008000"/>
              </a:solidFill>
            </a:endParaRPr>
          </a:p>
          <a:p>
            <a:pPr indent="-285750" lvl="1" marL="742950" rtl="0" algn="l">
              <a:spcBef>
                <a:spcPts val="1759"/>
              </a:spcBef>
              <a:spcAft>
                <a:spcPts val="0"/>
              </a:spcAft>
              <a:buClr>
                <a:srgbClr val="008000"/>
              </a:buClr>
              <a:buSzPct val="100000"/>
              <a:buChar char="–"/>
            </a:pPr>
            <a:r>
              <a:rPr lang="en-US" sz="8600">
                <a:solidFill>
                  <a:srgbClr val="008000"/>
                </a:solidFill>
              </a:rPr>
              <a:t>2 Types of Pumps            </a:t>
            </a:r>
            <a:endParaRPr sz="8600">
              <a:solidFill>
                <a:srgbClr val="FF0000"/>
              </a:solidFill>
            </a:endParaRPr>
          </a:p>
          <a:p>
            <a:pPr indent="-285750" lvl="1" marL="742950" rtl="0" algn="l">
              <a:spcBef>
                <a:spcPts val="1759"/>
              </a:spcBef>
              <a:spcAft>
                <a:spcPts val="0"/>
              </a:spcAft>
              <a:buClr>
                <a:srgbClr val="FF0000"/>
              </a:buClr>
              <a:buSzPct val="100000"/>
              <a:buChar char="–"/>
            </a:pPr>
            <a:r>
              <a:rPr lang="en-US" sz="8600">
                <a:solidFill>
                  <a:srgbClr val="FF0000"/>
                </a:solidFill>
              </a:rPr>
              <a:t>General Pump Maintenance</a:t>
            </a:r>
            <a:endParaRPr/>
          </a:p>
          <a:p>
            <a:pPr indent="-342900" lvl="0" marL="342900" rtl="0" algn="l">
              <a:spcBef>
                <a:spcPts val="182"/>
              </a:spcBef>
              <a:spcAft>
                <a:spcPts val="0"/>
              </a:spcAft>
              <a:buClr>
                <a:schemeClr val="dk1"/>
              </a:buClr>
              <a:buSzPct val="100000"/>
              <a:buFont typeface="Calibri"/>
              <a:buNone/>
            </a:pPr>
            <a:r>
              <a:t/>
            </a:r>
            <a:endParaRPr sz="2800">
              <a:solidFill>
                <a:srgbClr val="008000"/>
              </a:solidFill>
            </a:endParaRPr>
          </a:p>
        </p:txBody>
      </p:sp>
      <p:pic>
        <p:nvPicPr>
          <p:cNvPr descr="Universal-Lobe-High-Capacity-PD-Pump.jpg" id="711" name="Google Shape;711;p74"/>
          <p:cNvPicPr preferRelativeResize="0"/>
          <p:nvPr/>
        </p:nvPicPr>
        <p:blipFill rotWithShape="1">
          <a:blip r:embed="rId3">
            <a:alphaModFix/>
          </a:blip>
          <a:srcRect b="0" l="0" r="0" t="0"/>
          <a:stretch/>
        </p:blipFill>
        <p:spPr>
          <a:xfrm>
            <a:off x="5558319" y="1750671"/>
            <a:ext cx="3390570" cy="3553317"/>
          </a:xfrm>
          <a:prstGeom prst="rect">
            <a:avLst/>
          </a:prstGeom>
          <a:noFill/>
          <a:ln>
            <a:noFill/>
          </a:ln>
        </p:spPr>
      </p:pic>
      <p:sp>
        <p:nvSpPr>
          <p:cNvPr id="712" name="Google Shape;712;p7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/61</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intenance slides master (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