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Lst>
  <p:sldSz cy="6858000" cx="9144000"/>
  <p:notesSz cx="6858000" cy="9144000"/>
  <p:embeddedFontLst>
    <p:embeddedFont>
      <p:font typeface="Poppins"/>
      <p:regular r:id="rId52"/>
      <p:bold r:id="rId53"/>
      <p:italic r:id="rId54"/>
      <p:boldItalic r:id="rId55"/>
    </p:embeddedFont>
    <p:embeddedFont>
      <p:font typeface="Poppins Medium"/>
      <p:regular r:id="rId56"/>
      <p:bold r:id="rId57"/>
      <p:italic r:id="rId58"/>
      <p:boldItalic r:id="rId5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font" Target="fonts/Poppins-bold.fntdata"/><Relationship Id="rId52" Type="http://schemas.openxmlformats.org/officeDocument/2006/relationships/font" Target="fonts/Poppins-regular.fntdata"/><Relationship Id="rId11" Type="http://schemas.openxmlformats.org/officeDocument/2006/relationships/slide" Target="slides/slide6.xml"/><Relationship Id="rId55" Type="http://schemas.openxmlformats.org/officeDocument/2006/relationships/font" Target="fonts/Poppins-boldItalic.fntdata"/><Relationship Id="rId10" Type="http://schemas.openxmlformats.org/officeDocument/2006/relationships/slide" Target="slides/slide5.xml"/><Relationship Id="rId54" Type="http://schemas.openxmlformats.org/officeDocument/2006/relationships/font" Target="fonts/Poppins-italic.fntdata"/><Relationship Id="rId13" Type="http://schemas.openxmlformats.org/officeDocument/2006/relationships/slide" Target="slides/slide8.xml"/><Relationship Id="rId57" Type="http://schemas.openxmlformats.org/officeDocument/2006/relationships/font" Target="fonts/PoppinsMedium-bold.fntdata"/><Relationship Id="rId12" Type="http://schemas.openxmlformats.org/officeDocument/2006/relationships/slide" Target="slides/slide7.xml"/><Relationship Id="rId56" Type="http://schemas.openxmlformats.org/officeDocument/2006/relationships/font" Target="fonts/PoppinsMedium-regular.fntdata"/><Relationship Id="rId15" Type="http://schemas.openxmlformats.org/officeDocument/2006/relationships/slide" Target="slides/slide10.xml"/><Relationship Id="rId59" Type="http://schemas.openxmlformats.org/officeDocument/2006/relationships/font" Target="fonts/PoppinsMedium-boldItalic.fntdata"/><Relationship Id="rId14" Type="http://schemas.openxmlformats.org/officeDocument/2006/relationships/slide" Target="slides/slide9.xml"/><Relationship Id="rId58" Type="http://schemas.openxmlformats.org/officeDocument/2006/relationships/font" Target="fonts/PoppinsMedium-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2" name="Google Shape;132;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sz="1200">
                <a:solidFill>
                  <a:schemeClr val="dk1"/>
                </a:solidFill>
                <a:latin typeface="Arial"/>
                <a:ea typeface="Arial"/>
                <a:cs typeface="Arial"/>
                <a:sym typeface="Arial"/>
              </a:rPr>
              <a:t>READ TO STUDENTS:</a:t>
            </a:r>
            <a:endParaRPr/>
          </a:p>
          <a:p>
            <a:pPr indent="0" lvl="0" marL="0" rtl="0" algn="l">
              <a:spcBef>
                <a:spcPts val="0"/>
              </a:spcBef>
              <a:spcAft>
                <a:spcPts val="0"/>
              </a:spcAft>
              <a:buNone/>
            </a:pPr>
            <a:r>
              <a:rPr lang="en-US" sz="1200">
                <a:solidFill>
                  <a:schemeClr val="dk1"/>
                </a:solidFill>
                <a:latin typeface="Arial"/>
                <a:ea typeface="Arial"/>
                <a:cs typeface="Arial"/>
                <a:sym typeface="Arial"/>
              </a:rPr>
              <a:t>This section is intended to point out some of the safety concerns that effect maintenance workers.  It is not a complete safety module and may review some of the safety information contained in Domain 1 Safety awareness. </a:t>
            </a:r>
            <a:endParaRPr sz="1200">
              <a:solidFill>
                <a:schemeClr val="dk1"/>
              </a:solidFill>
              <a:latin typeface="Arial"/>
              <a:ea typeface="Arial"/>
              <a:cs typeface="Arial"/>
              <a:sym typeface="Arial"/>
            </a:endParaRPr>
          </a:p>
        </p:txBody>
      </p:sp>
      <p:sp>
        <p:nvSpPr>
          <p:cNvPr id="133" name="Google Shape;133;p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3" name="Google Shape;143;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144" name="Google Shape;144;p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1" name="Google Shape;151;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400"/>
              <a:t>Possible answers:</a:t>
            </a:r>
            <a:endParaRPr/>
          </a:p>
          <a:p>
            <a:pPr indent="0" lvl="0" marL="0" rtl="0" algn="l">
              <a:spcBef>
                <a:spcPts val="0"/>
              </a:spcBef>
              <a:spcAft>
                <a:spcPts val="0"/>
              </a:spcAft>
              <a:buNone/>
            </a:pPr>
            <a:r>
              <a:rPr lang="en-US" sz="1400"/>
              <a:t>Guards Removed – interlocks, LOTO</a:t>
            </a:r>
            <a:endParaRPr/>
          </a:p>
          <a:p>
            <a:pPr indent="0" lvl="0" marL="0" rtl="0" algn="l">
              <a:spcBef>
                <a:spcPts val="0"/>
              </a:spcBef>
              <a:spcAft>
                <a:spcPts val="0"/>
              </a:spcAft>
              <a:buNone/>
            </a:pPr>
            <a:r>
              <a:rPr lang="en-US" sz="1400"/>
              <a:t>Exposed electric conductors – insulated tools, PPE</a:t>
            </a:r>
            <a:endParaRPr/>
          </a:p>
          <a:p>
            <a:pPr indent="0" lvl="0" marL="0" rtl="0" algn="l">
              <a:spcBef>
                <a:spcPts val="0"/>
              </a:spcBef>
              <a:spcAft>
                <a:spcPts val="0"/>
              </a:spcAft>
              <a:buNone/>
            </a:pPr>
            <a:r>
              <a:rPr lang="en-US" sz="1400"/>
              <a:t>Falling Objects – hard hats, LOTO</a:t>
            </a:r>
            <a:endParaRPr/>
          </a:p>
          <a:p>
            <a:pPr indent="0" lvl="0" marL="0" rtl="0" algn="l">
              <a:spcBef>
                <a:spcPts val="0"/>
              </a:spcBef>
              <a:spcAft>
                <a:spcPts val="0"/>
              </a:spcAft>
              <a:buNone/>
            </a:pPr>
            <a:r>
              <a:rPr lang="en-US" sz="1400"/>
              <a:t>Chemical Exposure – MSDS</a:t>
            </a:r>
            <a:endParaRPr/>
          </a:p>
          <a:p>
            <a:pPr indent="0" lvl="0" marL="0" rtl="0" algn="l">
              <a:spcBef>
                <a:spcPts val="0"/>
              </a:spcBef>
              <a:spcAft>
                <a:spcPts val="0"/>
              </a:spcAft>
              <a:buNone/>
            </a:pPr>
            <a:r>
              <a:rPr lang="en-US" sz="1400"/>
              <a:t>Hot or Cold objects -  gloves, PPE</a:t>
            </a:r>
            <a:endParaRPr/>
          </a:p>
          <a:p>
            <a:pPr indent="0" lvl="0" marL="0" rtl="0" algn="l">
              <a:spcBef>
                <a:spcPts val="0"/>
              </a:spcBef>
              <a:spcAft>
                <a:spcPts val="0"/>
              </a:spcAft>
              <a:buNone/>
            </a:pPr>
            <a:r>
              <a:rPr lang="en-US" sz="1400"/>
              <a:t>Power Tools – Grounded connections</a:t>
            </a:r>
            <a:endParaRPr sz="1400"/>
          </a:p>
          <a:p>
            <a:pPr indent="0" lvl="0" marL="0" rtl="0" algn="l">
              <a:spcBef>
                <a:spcPts val="0"/>
              </a:spcBef>
              <a:spcAft>
                <a:spcPts val="0"/>
              </a:spcAft>
              <a:buNone/>
            </a:pPr>
            <a:r>
              <a:t/>
            </a:r>
            <a:endParaRPr sz="1400"/>
          </a:p>
        </p:txBody>
      </p:sp>
      <p:sp>
        <p:nvSpPr>
          <p:cNvPr id="152" name="Google Shape;152;p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2" name="Google Shape;162;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Sling capacity</a:t>
            </a:r>
            <a:endParaRPr/>
          </a:p>
          <a:p>
            <a:pPr indent="0" lvl="0" marL="0" rtl="0" algn="l">
              <a:spcBef>
                <a:spcPts val="0"/>
              </a:spcBef>
              <a:spcAft>
                <a:spcPts val="0"/>
              </a:spcAft>
              <a:buNone/>
            </a:pPr>
            <a:r>
              <a:rPr lang="en-US"/>
              <a:t>Sling angle</a:t>
            </a:r>
            <a:endParaRPr/>
          </a:p>
          <a:p>
            <a:pPr indent="0" lvl="0" marL="0" rtl="0" algn="l">
              <a:spcBef>
                <a:spcPts val="0"/>
              </a:spcBef>
              <a:spcAft>
                <a:spcPts val="0"/>
              </a:spcAft>
              <a:buNone/>
            </a:pPr>
            <a:r>
              <a:rPr lang="en-US"/>
              <a:t>Center of gravity </a:t>
            </a:r>
            <a:endParaRPr/>
          </a:p>
          <a:p>
            <a:pPr indent="0" lvl="0" marL="0" rtl="0" algn="l">
              <a:spcBef>
                <a:spcPts val="0"/>
              </a:spcBef>
              <a:spcAft>
                <a:spcPts val="0"/>
              </a:spcAft>
              <a:buNone/>
            </a:pPr>
            <a:r>
              <a:rPr lang="en-US"/>
              <a:t>Unknown boat weight – (is it full of water?)</a:t>
            </a:r>
            <a:endParaRPr/>
          </a:p>
          <a:p>
            <a:pPr indent="0" lvl="0" marL="0" rtl="0" algn="l">
              <a:spcBef>
                <a:spcPts val="0"/>
              </a:spcBef>
              <a:spcAft>
                <a:spcPts val="0"/>
              </a:spcAft>
              <a:buNone/>
            </a:pPr>
            <a:r>
              <a:t/>
            </a:r>
            <a:endParaRPr/>
          </a:p>
        </p:txBody>
      </p:sp>
      <p:sp>
        <p:nvSpPr>
          <p:cNvPr id="163" name="Google Shape;163;p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171" name="Google Shape;171;p5:notes"/>
          <p:cNvSpPr/>
          <p:nvPr>
            <p:ph idx="2" type="sldImg"/>
          </p:nvPr>
        </p:nvSpPr>
        <p:spPr>
          <a:xfrm>
            <a:off x="1144588" y="685800"/>
            <a:ext cx="4575175" cy="3430588"/>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172" name="Google Shape;172;p5:notes"/>
          <p:cNvSpPr txBox="1"/>
          <p:nvPr>
            <p:ph idx="1" type="body"/>
          </p:nvPr>
        </p:nvSpPr>
        <p:spPr>
          <a:xfrm>
            <a:off x="914400" y="4344025"/>
            <a:ext cx="5029200" cy="4112926"/>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solidFill>
                <a:srgbClr val="92D05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9" name="Google Shape;179;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8" name="Google Shape;188;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6" name="Google Shape;196;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Straight:</a:t>
            </a:r>
            <a:r>
              <a:rPr lang="en-US"/>
              <a:t> A sling is used to link a lifting hook to its load. The entire lifting capacity of the sling may be used, but cannot be surpassed. To keep the load from rotating, a tagline is used. When a spreader bar or more than one leg is used, the entire assembly must be balanced equally among the slings.</a:t>
            </a:r>
            <a:br>
              <a:rPr lang="en-US"/>
            </a:br>
            <a:endParaRPr/>
          </a:p>
          <a:p>
            <a:pPr indent="0" lvl="0" marL="0" rtl="0" algn="l">
              <a:spcBef>
                <a:spcPts val="0"/>
              </a:spcBef>
              <a:spcAft>
                <a:spcPts val="0"/>
              </a:spcAft>
              <a:buNone/>
            </a:pPr>
            <a:br>
              <a:rPr lang="en-US"/>
            </a:br>
            <a:r>
              <a:rPr lang="en-US"/>
              <a:t>Choker</a:t>
            </a:r>
            <a:endParaRPr/>
          </a:p>
          <a:p>
            <a:pPr indent="0" lvl="0" marL="0" rtl="0" algn="l">
              <a:spcBef>
                <a:spcPts val="0"/>
              </a:spcBef>
              <a:spcAft>
                <a:spcPts val="0"/>
              </a:spcAft>
              <a:buNone/>
            </a:pPr>
            <a:r>
              <a:rPr b="1" lang="en-US"/>
              <a:t>Choker:</a:t>
            </a:r>
            <a:r>
              <a:rPr lang="en-US"/>
              <a:t> A hitch whereby the sling wraps around or "chokes" a load. The diameter of the load is critical in determining the capacity of this hitch. Choker hitches have reduced capacity compared to straight or basket-type hitches. The "choke" must be tight and secure prior to the lift.</a:t>
            </a:r>
            <a:br>
              <a:rPr lang="en-US"/>
            </a:br>
            <a:endParaRPr/>
          </a:p>
          <a:p>
            <a:pPr indent="0" lvl="0" marL="0" rtl="0" algn="l">
              <a:spcBef>
                <a:spcPts val="0"/>
              </a:spcBef>
              <a:spcAft>
                <a:spcPts val="0"/>
              </a:spcAft>
              <a:buNone/>
            </a:pPr>
            <a:r>
              <a:rPr lang="en-US"/>
              <a:t>Basket</a:t>
            </a:r>
            <a:endParaRPr/>
          </a:p>
          <a:p>
            <a:pPr indent="0" lvl="0" marL="0" rtl="0" algn="l">
              <a:spcBef>
                <a:spcPts val="0"/>
              </a:spcBef>
              <a:spcAft>
                <a:spcPts val="0"/>
              </a:spcAft>
              <a:buNone/>
            </a:pPr>
            <a:r>
              <a:rPr b="1" lang="en-US"/>
              <a:t>Basket:</a:t>
            </a:r>
            <a:r>
              <a:rPr lang="en-US"/>
              <a:t> A "cradle" -style hitch where the fittings or eyes are attached to the lifting device such as a crane hook. The effect is to increase capacity from a straight lift and provide greater load bearing and stability to a lift.</a:t>
            </a:r>
            <a:br>
              <a:rPr lang="en-US"/>
            </a:br>
            <a:endParaRPr/>
          </a:p>
          <a:p>
            <a:pPr indent="0" lvl="0" marL="0" rtl="0" algn="l">
              <a:spcBef>
                <a:spcPts val="0"/>
              </a:spcBef>
              <a:spcAft>
                <a:spcPts val="0"/>
              </a:spcAft>
              <a:buNone/>
            </a:pPr>
            <a:r>
              <a:t/>
            </a:r>
            <a:endParaRPr/>
          </a:p>
        </p:txBody>
      </p:sp>
      <p:sp>
        <p:nvSpPr>
          <p:cNvPr id="197" name="Google Shape;197;p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7" name="Google Shape;207;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5" name="Google Shape;215;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11:notes"/>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US"/>
              <a:t>11006115 Copyright </a:t>
            </a:r>
            <a:r>
              <a:rPr lang="en-US">
                <a:latin typeface="Noto Sans Symbols"/>
                <a:ea typeface="Noto Sans Symbols"/>
                <a:cs typeface="Noto Sans Symbols"/>
                <a:sym typeface="Noto Sans Symbols"/>
              </a:rPr>
              <a:t>©1999 </a:t>
            </a:r>
            <a:r>
              <a:rPr lang="en-US"/>
              <a:t>Business and Legal Reports, Inc.</a:t>
            </a:r>
            <a:endParaRPr/>
          </a:p>
        </p:txBody>
      </p:sp>
      <p:sp>
        <p:nvSpPr>
          <p:cNvPr id="225" name="Google Shape;225;p1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26" name="Google Shape;226;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7" name="Google Shape;227;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264284" lvl="0" marL="264284" rtl="0" algn="l">
              <a:spcBef>
                <a:spcPts val="0"/>
              </a:spcBef>
              <a:spcAft>
                <a:spcPts val="0"/>
              </a:spcAft>
              <a:buNone/>
            </a:pPr>
            <a:r>
              <a:rPr lang="en-US"/>
              <a:t>If the worker does not have the proper PPE, DO NOT work with power tools until PPE is obtained</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12:notes"/>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US"/>
              <a:t>11006115 Copyright </a:t>
            </a:r>
            <a:r>
              <a:rPr lang="en-US">
                <a:latin typeface="Noto Sans Symbols"/>
                <a:ea typeface="Noto Sans Symbols"/>
                <a:cs typeface="Noto Sans Symbols"/>
                <a:sym typeface="Noto Sans Symbols"/>
              </a:rPr>
              <a:t>©1999 </a:t>
            </a:r>
            <a:r>
              <a:rPr lang="en-US"/>
              <a:t>Business and Legal Reports, Inc.</a:t>
            </a:r>
            <a:endParaRPr/>
          </a:p>
        </p:txBody>
      </p:sp>
      <p:sp>
        <p:nvSpPr>
          <p:cNvPr id="234" name="Google Shape;234;p1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35" name="Google Shape;235;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6" name="Google Shape;236;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sz="1000">
                <a:latin typeface="Times New Roman"/>
                <a:ea typeface="Times New Roman"/>
                <a:cs typeface="Times New Roman"/>
                <a:sym typeface="Times New Roman"/>
              </a:rPr>
              <a:t>Question: </a:t>
            </a:r>
            <a:r>
              <a:rPr lang="en-US" sz="1000">
                <a:latin typeface="Times New Roman"/>
                <a:ea typeface="Times New Roman"/>
                <a:cs typeface="Times New Roman"/>
                <a:sym typeface="Times New Roman"/>
              </a:rPr>
              <a:t>What are the hazards of working with a tool that has loose wires?</a:t>
            </a:r>
            <a:endParaRPr/>
          </a:p>
          <a:p>
            <a:pPr indent="0" lvl="0" marL="0" rtl="0" algn="l">
              <a:spcBef>
                <a:spcPts val="0"/>
              </a:spcBef>
              <a:spcAft>
                <a:spcPts val="0"/>
              </a:spcAft>
              <a:buNone/>
            </a:pPr>
            <a:r>
              <a:rPr b="1" lang="en-US" sz="1000">
                <a:latin typeface="Times New Roman"/>
                <a:ea typeface="Times New Roman"/>
                <a:cs typeface="Times New Roman"/>
                <a:sym typeface="Times New Roman"/>
              </a:rPr>
              <a:t>Answer:</a:t>
            </a:r>
            <a:r>
              <a:rPr lang="en-US" sz="1000">
                <a:latin typeface="Times New Roman"/>
                <a:ea typeface="Times New Roman"/>
                <a:cs typeface="Times New Roman"/>
                <a:sym typeface="Times New Roman"/>
              </a:rPr>
              <a:t> Electric shock or fire.</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13:notes"/>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US"/>
              <a:t>11006115 Copyright </a:t>
            </a:r>
            <a:r>
              <a:rPr lang="en-US">
                <a:latin typeface="Noto Sans Symbols"/>
                <a:ea typeface="Noto Sans Symbols"/>
                <a:cs typeface="Noto Sans Symbols"/>
                <a:sym typeface="Noto Sans Symbols"/>
              </a:rPr>
              <a:t>©1999 </a:t>
            </a:r>
            <a:r>
              <a:rPr lang="en-US"/>
              <a:t>Business and Legal Reports, Inc.</a:t>
            </a:r>
            <a:endParaRPr/>
          </a:p>
        </p:txBody>
      </p:sp>
      <p:sp>
        <p:nvSpPr>
          <p:cNvPr id="244" name="Google Shape;244;p1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45" name="Google Shape;245;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6" name="Google Shape;246;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14:notes"/>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US"/>
              <a:t>11006115 Copyright </a:t>
            </a:r>
            <a:r>
              <a:rPr lang="en-US">
                <a:latin typeface="Noto Sans Symbols"/>
                <a:ea typeface="Noto Sans Symbols"/>
                <a:cs typeface="Noto Sans Symbols"/>
                <a:sym typeface="Noto Sans Symbols"/>
              </a:rPr>
              <a:t>©1999 </a:t>
            </a:r>
            <a:r>
              <a:rPr lang="en-US"/>
              <a:t>Business and Legal Reports, Inc.</a:t>
            </a:r>
            <a:endParaRPr/>
          </a:p>
        </p:txBody>
      </p:sp>
      <p:sp>
        <p:nvSpPr>
          <p:cNvPr id="253" name="Google Shape;253;p1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54" name="Google Shape;254;p14:notes"/>
          <p:cNvSpPr/>
          <p:nvPr>
            <p:ph idx="2" type="sldImg"/>
          </p:nvPr>
        </p:nvSpPr>
        <p:spPr>
          <a:xfrm>
            <a:off x="1144588" y="684213"/>
            <a:ext cx="4570412"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5" name="Google Shape;255;p14:notes"/>
          <p:cNvSpPr txBox="1"/>
          <p:nvPr>
            <p:ph idx="1" type="body"/>
          </p:nvPr>
        </p:nvSpPr>
        <p:spPr>
          <a:xfrm>
            <a:off x="915294" y="4343703"/>
            <a:ext cx="5027414" cy="411540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Parallel ground circuit is shown</a:t>
            </a:r>
            <a:endParaRPr/>
          </a:p>
          <a:p>
            <a:pPr indent="0" lvl="0" marL="0" rtl="0" algn="l">
              <a:spcBef>
                <a:spcPts val="0"/>
              </a:spcBef>
              <a:spcAft>
                <a:spcPts val="0"/>
              </a:spcAft>
              <a:buNone/>
            </a:pPr>
            <a:r>
              <a:rPr lang="en-US"/>
              <a:t>Current will follow the path of least resistance – equipment ground</a:t>
            </a:r>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15:notes"/>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US"/>
              <a:t>11006115 Copyright </a:t>
            </a:r>
            <a:r>
              <a:rPr lang="en-US">
                <a:latin typeface="Noto Sans Symbols"/>
                <a:ea typeface="Noto Sans Symbols"/>
                <a:cs typeface="Noto Sans Symbols"/>
                <a:sym typeface="Noto Sans Symbols"/>
              </a:rPr>
              <a:t>©1999 </a:t>
            </a:r>
            <a:r>
              <a:rPr lang="en-US"/>
              <a:t>Business and Legal Reports, Inc.</a:t>
            </a:r>
            <a:endParaRPr/>
          </a:p>
        </p:txBody>
      </p:sp>
      <p:sp>
        <p:nvSpPr>
          <p:cNvPr id="263" name="Google Shape;263;p1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64" name="Google Shape;264;p15:notes"/>
          <p:cNvSpPr/>
          <p:nvPr>
            <p:ph idx="2" type="sldImg"/>
          </p:nvPr>
        </p:nvSpPr>
        <p:spPr>
          <a:xfrm>
            <a:off x="1144588" y="684213"/>
            <a:ext cx="4570412"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5" name="Google Shape;265;p15:notes"/>
          <p:cNvSpPr txBox="1"/>
          <p:nvPr>
            <p:ph idx="1" type="body"/>
          </p:nvPr>
        </p:nvSpPr>
        <p:spPr>
          <a:xfrm>
            <a:off x="915294" y="4343703"/>
            <a:ext cx="5027414" cy="411540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16:notes"/>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US"/>
              <a:t>11006115 Copyright </a:t>
            </a:r>
            <a:r>
              <a:rPr lang="en-US">
                <a:latin typeface="Noto Sans Symbols"/>
                <a:ea typeface="Noto Sans Symbols"/>
                <a:cs typeface="Noto Sans Symbols"/>
                <a:sym typeface="Noto Sans Symbols"/>
              </a:rPr>
              <a:t>©1999 </a:t>
            </a:r>
            <a:r>
              <a:rPr lang="en-US"/>
              <a:t>Business and Legal Reports, Inc.</a:t>
            </a:r>
            <a:endParaRPr/>
          </a:p>
        </p:txBody>
      </p:sp>
      <p:sp>
        <p:nvSpPr>
          <p:cNvPr id="274" name="Google Shape;274;p1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75" name="Google Shape;275;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76" name="Google Shape;276;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sz="1000">
                <a:latin typeface="Times New Roman"/>
                <a:ea typeface="Times New Roman"/>
                <a:cs typeface="Times New Roman"/>
                <a:sym typeface="Times New Roman"/>
              </a:rPr>
              <a:t>Question: </a:t>
            </a:r>
            <a:r>
              <a:rPr lang="en-US" sz="1000">
                <a:latin typeface="Times New Roman"/>
                <a:ea typeface="Times New Roman"/>
                <a:cs typeface="Times New Roman"/>
                <a:sym typeface="Times New Roman"/>
              </a:rPr>
              <a:t>What are the safety hazards associated with placing a hand held grinder in a vise?</a:t>
            </a:r>
            <a:endParaRPr/>
          </a:p>
          <a:p>
            <a:pPr indent="0" lvl="0" marL="0" rtl="0" algn="l">
              <a:spcBef>
                <a:spcPts val="0"/>
              </a:spcBef>
              <a:spcAft>
                <a:spcPts val="0"/>
              </a:spcAft>
              <a:buNone/>
            </a:pPr>
            <a:r>
              <a:rPr b="1" lang="en-US" sz="1000">
                <a:latin typeface="Times New Roman"/>
                <a:ea typeface="Times New Roman"/>
                <a:cs typeface="Times New Roman"/>
                <a:sym typeface="Times New Roman"/>
              </a:rPr>
              <a:t>Answer:</a:t>
            </a:r>
            <a:r>
              <a:rPr lang="en-US" sz="1000">
                <a:latin typeface="Times New Roman"/>
                <a:ea typeface="Times New Roman"/>
                <a:cs typeface="Times New Roman"/>
                <a:sym typeface="Times New Roman"/>
              </a:rPr>
              <a:t> The grinder will vibrate the vise and fall out. A person’s natural instinct is to try to catch it, which will result in cuts and abrasions or worse.</a:t>
            </a:r>
            <a:endParaRPr/>
          </a:p>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4" name="Google Shape;284;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sz="1000">
                <a:latin typeface="Times New Roman"/>
                <a:ea typeface="Times New Roman"/>
                <a:cs typeface="Times New Roman"/>
                <a:sym typeface="Times New Roman"/>
              </a:rPr>
              <a:t>Question:</a:t>
            </a:r>
            <a:r>
              <a:rPr lang="en-US" sz="1000">
                <a:latin typeface="Times New Roman"/>
                <a:ea typeface="Times New Roman"/>
                <a:cs typeface="Times New Roman"/>
                <a:sym typeface="Times New Roman"/>
              </a:rPr>
              <a:t> What dangers exist when using pneumatic tools?</a:t>
            </a:r>
            <a:endParaRPr/>
          </a:p>
          <a:p>
            <a:pPr indent="0" lvl="0" marL="0" rtl="0" algn="l">
              <a:spcBef>
                <a:spcPts val="0"/>
              </a:spcBef>
              <a:spcAft>
                <a:spcPts val="0"/>
              </a:spcAft>
              <a:buNone/>
            </a:pPr>
            <a:r>
              <a:rPr b="1" lang="en-US" sz="1000">
                <a:latin typeface="Times New Roman"/>
                <a:ea typeface="Times New Roman"/>
                <a:cs typeface="Times New Roman"/>
                <a:sym typeface="Times New Roman"/>
              </a:rPr>
              <a:t>Answer:</a:t>
            </a:r>
            <a:r>
              <a:rPr i="1" lang="en-US" sz="1000">
                <a:latin typeface="Times New Roman"/>
                <a:ea typeface="Times New Roman"/>
                <a:cs typeface="Times New Roman"/>
                <a:sym typeface="Times New Roman"/>
              </a:rPr>
              <a:t> </a:t>
            </a:r>
            <a:r>
              <a:rPr lang="en-US" sz="1000">
                <a:latin typeface="Times New Roman"/>
                <a:ea typeface="Times New Roman"/>
                <a:cs typeface="Times New Roman"/>
                <a:sym typeface="Times New Roman"/>
              </a:rPr>
              <a:t>Air supply</a:t>
            </a:r>
            <a:r>
              <a:rPr i="1" lang="en-US" sz="1000">
                <a:latin typeface="Times New Roman"/>
                <a:ea typeface="Times New Roman"/>
                <a:cs typeface="Times New Roman"/>
                <a:sym typeface="Times New Roman"/>
              </a:rPr>
              <a:t> </a:t>
            </a:r>
            <a:r>
              <a:rPr lang="en-US" sz="1000">
                <a:latin typeface="Times New Roman"/>
                <a:ea typeface="Times New Roman"/>
                <a:cs typeface="Times New Roman"/>
                <a:sym typeface="Times New Roman"/>
              </a:rPr>
              <a:t>hoses can come loose and whip back and forth, which may cause injury to the user or a bystander.</a:t>
            </a:r>
            <a:endParaRPr/>
          </a:p>
          <a:p>
            <a:pPr indent="0" lvl="0" marL="0" rtl="0" algn="l">
              <a:spcBef>
                <a:spcPts val="0"/>
              </a:spcBef>
              <a:spcAft>
                <a:spcPts val="0"/>
              </a:spcAft>
              <a:buNone/>
            </a:pPr>
            <a:r>
              <a:t/>
            </a:r>
            <a:endParaRPr/>
          </a:p>
        </p:txBody>
      </p:sp>
      <p:sp>
        <p:nvSpPr>
          <p:cNvPr id="285" name="Google Shape;285;p17:notes"/>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US"/>
              <a:t>11006115 Copyright </a:t>
            </a:r>
            <a:r>
              <a:rPr lang="en-US">
                <a:latin typeface="Noto Sans Symbols"/>
                <a:ea typeface="Noto Sans Symbols"/>
                <a:cs typeface="Noto Sans Symbols"/>
                <a:sym typeface="Noto Sans Symbols"/>
              </a:rPr>
              <a:t>©1999 </a:t>
            </a:r>
            <a:r>
              <a:rPr lang="en-US"/>
              <a:t>Business and Legal Reports, Inc.</a:t>
            </a:r>
            <a:endParaRPr/>
          </a:p>
        </p:txBody>
      </p:sp>
      <p:sp>
        <p:nvSpPr>
          <p:cNvPr id="286" name="Google Shape;286;p1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6" name="Google Shape;296;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4" name="Google Shape;304;p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05" name="Google Shape;305;p19:notes"/>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US"/>
              <a:t>11006115 Copyright </a:t>
            </a:r>
            <a:r>
              <a:rPr lang="en-US">
                <a:latin typeface="Noto Sans Symbols"/>
                <a:ea typeface="Noto Sans Symbols"/>
                <a:cs typeface="Noto Sans Symbols"/>
                <a:sym typeface="Noto Sans Symbols"/>
              </a:rPr>
              <a:t>©1999 </a:t>
            </a:r>
            <a:r>
              <a:rPr lang="en-US"/>
              <a:t>Business and Legal Reports, Inc.</a:t>
            </a:r>
            <a:endParaRPr/>
          </a:p>
        </p:txBody>
      </p:sp>
      <p:sp>
        <p:nvSpPr>
          <p:cNvPr id="306" name="Google Shape;306;p1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4" name="Google Shape;314;p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sz="1100"/>
              <a:t>Refer to Handout #3: </a:t>
            </a:r>
            <a:r>
              <a:rPr lang="en-US" sz="1100"/>
              <a:t>SDS Example for student. Use Appendix A: SDS Explanation if needed. </a:t>
            </a:r>
            <a:endParaRPr/>
          </a:p>
          <a:p>
            <a:pPr indent="0" lvl="0" marL="0" rtl="0" algn="l">
              <a:spcBef>
                <a:spcPts val="0"/>
              </a:spcBef>
              <a:spcAft>
                <a:spcPts val="0"/>
              </a:spcAft>
              <a:buNone/>
            </a:pPr>
            <a:r>
              <a:t/>
            </a:r>
            <a:endParaRPr sz="1100"/>
          </a:p>
          <a:p>
            <a:pPr indent="0" lvl="0" marL="0" rtl="0" algn="l">
              <a:spcBef>
                <a:spcPts val="0"/>
              </a:spcBef>
              <a:spcAft>
                <a:spcPts val="0"/>
              </a:spcAft>
              <a:buNone/>
            </a:pPr>
            <a:r>
              <a:rPr b="1" lang="en-US" sz="1100"/>
              <a:t>NOTE</a:t>
            </a:r>
            <a:r>
              <a:rPr lang="en-US" sz="1100"/>
              <a:t>: </a:t>
            </a:r>
            <a:r>
              <a:rPr b="1" lang="en-US" sz="1100"/>
              <a:t>Safety Data Sheet: </a:t>
            </a:r>
            <a:r>
              <a:rPr lang="en-US" sz="1100"/>
              <a:t>	</a:t>
            </a:r>
            <a:r>
              <a:rPr lang="en-US"/>
              <a:t>The Hazard Communication Standard (HCS) requires chemical manufacturers, distributors, or importers to provide Safety Data Sheets (SDSs) (formerly known as Material Safety Data Sheets or MSDSs) to communicate the hazards of hazardous chemical products. As of June 1, 2015, the HCS will require new SDSs to be in a uniform format. </a:t>
            </a:r>
            <a:endParaRPr/>
          </a:p>
          <a:p>
            <a:pPr indent="0" lvl="0" marL="0" rtl="0" algn="l">
              <a:spcBef>
                <a:spcPts val="0"/>
              </a:spcBef>
              <a:spcAft>
                <a:spcPts val="0"/>
              </a:spcAft>
              <a:buNone/>
            </a:pPr>
            <a:r>
              <a:t/>
            </a:r>
            <a:endParaRPr/>
          </a:p>
          <a:p>
            <a:pPr indent="0" lvl="0" marL="0" rtl="0" algn="l">
              <a:spcBef>
                <a:spcPts val="330"/>
              </a:spcBef>
              <a:spcAft>
                <a:spcPts val="0"/>
              </a:spcAft>
              <a:buNone/>
            </a:pPr>
            <a:r>
              <a:rPr lang="en-US" sz="1100"/>
              <a:t>Sum up the exercise by emphasizing that the SDS provides important information to workers about hazardous chemicals in the workplace.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	</a:t>
            </a:r>
            <a:endParaRPr/>
          </a:p>
        </p:txBody>
      </p:sp>
      <p:sp>
        <p:nvSpPr>
          <p:cNvPr id="315" name="Google Shape;315;p20:notes"/>
          <p:cNvSpPr txBox="1"/>
          <p:nvPr>
            <p:ph idx="3" type="hdr"/>
          </p:nvPr>
        </p:nvSpPr>
        <p:spPr>
          <a:xfrm>
            <a:off x="0" y="0"/>
            <a:ext cx="2971800" cy="4572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US"/>
              <a:t>INTRODUCTION TO OSHA Instructor Slides with Notes</a:t>
            </a:r>
            <a:endParaRPr/>
          </a:p>
        </p:txBody>
      </p:sp>
      <p:sp>
        <p:nvSpPr>
          <p:cNvPr id="316" name="Google Shape;316;p20:notes"/>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US"/>
              <a:t>04.2010</a:t>
            </a:r>
            <a:endParaRPr/>
          </a:p>
        </p:txBody>
      </p:sp>
      <p:sp>
        <p:nvSpPr>
          <p:cNvPr id="317" name="Google Shape;317;p2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7" name="Google Shape;327;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2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334" name="Google Shape;334;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35" name="Google Shape;335;p2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2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3" name="Google Shape;343;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1" name="Google Shape;351;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p2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9" name="Google Shape;359;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p2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7" name="Google Shape;367;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2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5" name="Google Shape;375;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2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3" name="Google Shape;383;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1" name="Google Shape;391;p2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Recommended practice</a:t>
            </a:r>
            <a:endParaRPr/>
          </a:p>
        </p:txBody>
      </p:sp>
      <p:sp>
        <p:nvSpPr>
          <p:cNvPr id="392" name="Google Shape;392;p2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0" name="Google Shape;400;p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Emergency exit</a:t>
            </a:r>
            <a:endParaRPr/>
          </a:p>
          <a:p>
            <a:pPr indent="0" lvl="0" marL="0" rtl="0" algn="l">
              <a:spcBef>
                <a:spcPts val="0"/>
              </a:spcBef>
              <a:spcAft>
                <a:spcPts val="0"/>
              </a:spcAft>
              <a:buNone/>
            </a:pPr>
            <a:r>
              <a:rPr lang="en-US"/>
              <a:t>Trip hazards</a:t>
            </a:r>
            <a:endParaRPr/>
          </a:p>
          <a:p>
            <a:pPr indent="0" lvl="0" marL="0" rtl="0" algn="l">
              <a:spcBef>
                <a:spcPts val="0"/>
              </a:spcBef>
              <a:spcAft>
                <a:spcPts val="0"/>
              </a:spcAft>
              <a:buNone/>
            </a:pPr>
            <a:r>
              <a:rPr lang="en-US"/>
              <a:t>Door blocked</a:t>
            </a:r>
            <a:endParaRPr/>
          </a:p>
          <a:p>
            <a:pPr indent="0" lvl="0" marL="0" rtl="0" algn="l">
              <a:spcBef>
                <a:spcPts val="0"/>
              </a:spcBef>
              <a:spcAft>
                <a:spcPts val="0"/>
              </a:spcAft>
              <a:buNone/>
            </a:pPr>
            <a:r>
              <a:rPr lang="en-US"/>
              <a:t>No clear pathway</a:t>
            </a:r>
            <a:endParaRPr/>
          </a:p>
        </p:txBody>
      </p:sp>
      <p:sp>
        <p:nvSpPr>
          <p:cNvPr id="401" name="Google Shape;401;p3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p3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409" name="Google Shape;409;p31:notes"/>
          <p:cNvSpPr/>
          <p:nvPr>
            <p:ph idx="2" type="sldImg"/>
          </p:nvPr>
        </p:nvSpPr>
        <p:spPr>
          <a:xfrm>
            <a:off x="1200150" y="728663"/>
            <a:ext cx="4457700" cy="3343275"/>
          </a:xfrm>
          <a:custGeom>
            <a:rect b="b" l="l" r="r" t="t"/>
            <a:pathLst>
              <a:path extrusionOk="0" h="120000" w="120000">
                <a:moveTo>
                  <a:pt x="0" y="0"/>
                </a:moveTo>
                <a:lnTo>
                  <a:pt x="120000" y="0"/>
                </a:lnTo>
                <a:lnTo>
                  <a:pt x="120000" y="120000"/>
                </a:lnTo>
                <a:lnTo>
                  <a:pt x="0" y="120000"/>
                </a:lnTo>
                <a:close/>
              </a:path>
            </a:pathLst>
          </a:custGeom>
          <a:noFill/>
          <a:ln>
            <a:noFill/>
          </a:ln>
        </p:spPr>
      </p:sp>
      <p:sp>
        <p:nvSpPr>
          <p:cNvPr id="410" name="Google Shape;410;p3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Some of the most frequently cited violations in Subpart D involve housekeeping [1910.22(a)].</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Drainage must be maintained and gratings, mats or raised platforms must be provided where wet processes are used.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Every floor, working place and passageway must be kept free from protruding nails, splinters, holes, or loose boards to facilitate cleaning.</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p3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418" name="Google Shape;418;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19" name="Google Shape;419;p3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p3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8" name="Google Shape;428;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p3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6" name="Google Shape;436;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p3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4" name="Google Shape;444;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p3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1" name="Google Shape;451;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p3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8" name="Google Shape;458;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p3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6" name="Google Shape;466;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p3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4" name="Google Shape;474;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p4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1" name="Google Shape;481;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p4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9" name="Google Shape;489;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96" name="Google Shape;496;p4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Examples of Interlock- two thumb safety switches on paper cutting machines, lever on lawn mower for blade actuation/brake.</a:t>
            </a:r>
            <a:endParaRPr/>
          </a:p>
        </p:txBody>
      </p:sp>
      <p:sp>
        <p:nvSpPr>
          <p:cNvPr id="497" name="Google Shape;497;p4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06" name="Google Shape;506;p4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Examples of Interlock- two thumb safety switches on paper cutting machines, lever on lawn mower for blade actuation/brake.</a:t>
            </a:r>
            <a:endParaRPr/>
          </a:p>
        </p:txBody>
      </p:sp>
      <p:sp>
        <p:nvSpPr>
          <p:cNvPr id="507" name="Google Shape;507;p4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6" name="Google Shape;516;p4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7" name="Google Shape;517;p4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p4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6" name="Google Shape;526;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2" name="Shape 532"/>
        <p:cNvGrpSpPr/>
        <p:nvPr/>
      </p:nvGrpSpPr>
      <p:grpSpPr>
        <a:xfrm>
          <a:off x="0" y="0"/>
          <a:ext cx="0" cy="0"/>
          <a:chOff x="0" y="0"/>
          <a:chExt cx="0" cy="0"/>
        </a:xfrm>
      </p:grpSpPr>
      <p:sp>
        <p:nvSpPr>
          <p:cNvPr id="533" name="Google Shape;533;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34" name="Google Shape;534;p4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5" name="Google Shape;535;p4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sp>
        <p:nvSpPr>
          <p:cNvPr id="17" name="Google Shape;17;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 name="Google Shape;18;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9" name="Google Shape;19;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 name="Google Shape;24;p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5" name="Google Shape;25;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 name="Shape 28"/>
        <p:cNvGrpSpPr/>
        <p:nvPr/>
      </p:nvGrpSpPr>
      <p:grpSpPr>
        <a:xfrm>
          <a:off x="0" y="0"/>
          <a:ext cx="0" cy="0"/>
          <a:chOff x="0" y="0"/>
          <a:chExt cx="0" cy="0"/>
        </a:xfrm>
      </p:grpSpPr>
      <p:sp>
        <p:nvSpPr>
          <p:cNvPr id="29" name="Google Shape;29;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32" name="Shape 32"/>
        <p:cNvGrpSpPr/>
        <p:nvPr/>
      </p:nvGrpSpPr>
      <p:grpSpPr>
        <a:xfrm>
          <a:off x="0" y="0"/>
          <a:ext cx="0" cy="0"/>
          <a:chOff x="0" y="0"/>
          <a:chExt cx="0" cy="0"/>
        </a:xfrm>
      </p:grpSpPr>
      <p:sp>
        <p:nvSpPr>
          <p:cNvPr id="33" name="Google Shape;33;p5"/>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5"/>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b="0" i="0" sz="1800">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b="0" i="0" sz="1800">
                <a:latin typeface="Poppins Medium"/>
                <a:ea typeface="Poppins Medium"/>
                <a:cs typeface="Poppins Medium"/>
                <a:sym typeface="Poppins Medium"/>
              </a:defRPr>
            </a:lvl2pPr>
            <a:lvl3pPr indent="-342900" lvl="2" marL="1371600" algn="l">
              <a:spcBef>
                <a:spcPts val="360"/>
              </a:spcBef>
              <a:spcAft>
                <a:spcPts val="0"/>
              </a:spcAft>
              <a:buClr>
                <a:schemeClr val="dk1"/>
              </a:buClr>
              <a:buSzPts val="1800"/>
              <a:buChar char="•"/>
              <a:defRPr b="0" i="0" sz="1800">
                <a:latin typeface="Poppins Medium"/>
                <a:ea typeface="Poppins Medium"/>
                <a:cs typeface="Poppins Medium"/>
                <a:sym typeface="Poppins Medium"/>
              </a:defRPr>
            </a:lvl3pPr>
            <a:lvl4pPr indent="-342900" lvl="3" marL="1828800" algn="l">
              <a:spcBef>
                <a:spcPts val="360"/>
              </a:spcBef>
              <a:spcAft>
                <a:spcPts val="0"/>
              </a:spcAft>
              <a:buClr>
                <a:schemeClr val="dk1"/>
              </a:buClr>
              <a:buSzPts val="1800"/>
              <a:buChar char="–"/>
              <a:defRPr b="0" i="0" sz="1800">
                <a:latin typeface="Poppins Medium"/>
                <a:ea typeface="Poppins Medium"/>
                <a:cs typeface="Poppins Medium"/>
                <a:sym typeface="Poppins Medium"/>
              </a:defRPr>
            </a:lvl4pPr>
            <a:lvl5pPr indent="-342900" lvl="4" marL="2286000" algn="l">
              <a:spcBef>
                <a:spcPts val="360"/>
              </a:spcBef>
              <a:spcAft>
                <a:spcPts val="0"/>
              </a:spcAft>
              <a:buClr>
                <a:schemeClr val="dk1"/>
              </a:buClr>
              <a:buSzPts val="1800"/>
              <a:buChar char="»"/>
              <a:defRPr b="0" i="0" sz="18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5" name="Google Shape;35;p5"/>
          <p:cNvSpPr txBox="1"/>
          <p:nvPr>
            <p:ph idx="2" type="body"/>
          </p:nvPr>
        </p:nvSpPr>
        <p:spPr>
          <a:xfrm>
            <a:off x="640715" y="6403975"/>
            <a:ext cx="659765" cy="454025"/>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chemeClr val="lt1"/>
              </a:buClr>
              <a:buSzPts val="1800"/>
              <a:buNone/>
              <a:defRPr b="0" i="0" sz="1800">
                <a:solidFill>
                  <a:schemeClr val="lt1"/>
                </a:solidFill>
                <a:latin typeface="Poppins"/>
                <a:ea typeface="Poppins"/>
                <a:cs typeface="Poppins"/>
                <a:sym typeface="Poppins"/>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36" name="Shape 36"/>
        <p:cNvGrpSpPr/>
        <p:nvPr/>
      </p:nvGrpSpPr>
      <p:grpSpPr>
        <a:xfrm>
          <a:off x="0" y="0"/>
          <a:ext cx="0" cy="0"/>
          <a:chOff x="0" y="0"/>
          <a:chExt cx="0" cy="0"/>
        </a:xfrm>
      </p:grpSpPr>
      <p:sp>
        <p:nvSpPr>
          <p:cNvPr id="37" name="Google Shape;37;p6"/>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6"/>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b="0" i="0" sz="1800">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b="0" i="0" sz="1800">
                <a:latin typeface="Poppins Medium"/>
                <a:ea typeface="Poppins Medium"/>
                <a:cs typeface="Poppins Medium"/>
                <a:sym typeface="Poppins Medium"/>
              </a:defRPr>
            </a:lvl2pPr>
            <a:lvl3pPr indent="-342900" lvl="2" marL="1371600" algn="l">
              <a:spcBef>
                <a:spcPts val="360"/>
              </a:spcBef>
              <a:spcAft>
                <a:spcPts val="0"/>
              </a:spcAft>
              <a:buClr>
                <a:schemeClr val="dk1"/>
              </a:buClr>
              <a:buSzPts val="1800"/>
              <a:buChar char="•"/>
              <a:defRPr b="0" i="0" sz="1800">
                <a:latin typeface="Poppins Medium"/>
                <a:ea typeface="Poppins Medium"/>
                <a:cs typeface="Poppins Medium"/>
                <a:sym typeface="Poppins Medium"/>
              </a:defRPr>
            </a:lvl3pPr>
            <a:lvl4pPr indent="-342900" lvl="3" marL="1828800" algn="l">
              <a:spcBef>
                <a:spcPts val="360"/>
              </a:spcBef>
              <a:spcAft>
                <a:spcPts val="0"/>
              </a:spcAft>
              <a:buClr>
                <a:schemeClr val="dk1"/>
              </a:buClr>
              <a:buSzPts val="1800"/>
              <a:buChar char="–"/>
              <a:defRPr b="0" i="0" sz="1800">
                <a:latin typeface="Poppins Medium"/>
                <a:ea typeface="Poppins Medium"/>
                <a:cs typeface="Poppins Medium"/>
                <a:sym typeface="Poppins Medium"/>
              </a:defRPr>
            </a:lvl4pPr>
            <a:lvl5pPr indent="-342900" lvl="4" marL="2286000" algn="l">
              <a:spcBef>
                <a:spcPts val="360"/>
              </a:spcBef>
              <a:spcAft>
                <a:spcPts val="0"/>
              </a:spcAft>
              <a:buClr>
                <a:schemeClr val="dk1"/>
              </a:buClr>
              <a:buSzPts val="1800"/>
              <a:buChar char="»"/>
              <a:defRPr b="0" i="0" sz="18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9" name="Google Shape;39;p6"/>
          <p:cNvSpPr txBox="1"/>
          <p:nvPr>
            <p:ph idx="2" type="body"/>
          </p:nvPr>
        </p:nvSpPr>
        <p:spPr>
          <a:xfrm>
            <a:off x="640715" y="6403975"/>
            <a:ext cx="659765" cy="454025"/>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chemeClr val="lt1"/>
              </a:buClr>
              <a:buSzPts val="1800"/>
              <a:buNone/>
              <a:defRPr b="0" i="0" sz="1800">
                <a:solidFill>
                  <a:schemeClr val="lt1"/>
                </a:solidFill>
                <a:latin typeface="Poppins"/>
                <a:ea typeface="Poppins"/>
                <a:cs typeface="Poppins"/>
                <a:sym typeface="Poppins"/>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40" name="Shape 40"/>
        <p:cNvGrpSpPr/>
        <p:nvPr/>
      </p:nvGrpSpPr>
      <p:grpSpPr>
        <a:xfrm>
          <a:off x="0" y="0"/>
          <a:ext cx="0" cy="0"/>
          <a:chOff x="0" y="0"/>
          <a:chExt cx="0" cy="0"/>
        </a:xfrm>
      </p:grpSpPr>
      <p:sp>
        <p:nvSpPr>
          <p:cNvPr id="41" name="Google Shape;41;p7"/>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7"/>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b="0" i="0" sz="1800">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b="0" i="0" sz="1800">
                <a:latin typeface="Poppins Medium"/>
                <a:ea typeface="Poppins Medium"/>
                <a:cs typeface="Poppins Medium"/>
                <a:sym typeface="Poppins Medium"/>
              </a:defRPr>
            </a:lvl2pPr>
            <a:lvl3pPr indent="-342900" lvl="2" marL="1371600" algn="l">
              <a:spcBef>
                <a:spcPts val="360"/>
              </a:spcBef>
              <a:spcAft>
                <a:spcPts val="0"/>
              </a:spcAft>
              <a:buClr>
                <a:schemeClr val="dk1"/>
              </a:buClr>
              <a:buSzPts val="1800"/>
              <a:buChar char="•"/>
              <a:defRPr b="0" i="0" sz="1800">
                <a:latin typeface="Poppins Medium"/>
                <a:ea typeface="Poppins Medium"/>
                <a:cs typeface="Poppins Medium"/>
                <a:sym typeface="Poppins Medium"/>
              </a:defRPr>
            </a:lvl3pPr>
            <a:lvl4pPr indent="-342900" lvl="3" marL="1828800" algn="l">
              <a:spcBef>
                <a:spcPts val="360"/>
              </a:spcBef>
              <a:spcAft>
                <a:spcPts val="0"/>
              </a:spcAft>
              <a:buClr>
                <a:schemeClr val="dk1"/>
              </a:buClr>
              <a:buSzPts val="1800"/>
              <a:buChar char="–"/>
              <a:defRPr b="0" i="0" sz="1800">
                <a:latin typeface="Poppins Medium"/>
                <a:ea typeface="Poppins Medium"/>
                <a:cs typeface="Poppins Medium"/>
                <a:sym typeface="Poppins Medium"/>
              </a:defRPr>
            </a:lvl4pPr>
            <a:lvl5pPr indent="-342900" lvl="4" marL="2286000" algn="l">
              <a:spcBef>
                <a:spcPts val="360"/>
              </a:spcBef>
              <a:spcAft>
                <a:spcPts val="0"/>
              </a:spcAft>
              <a:buClr>
                <a:schemeClr val="dk1"/>
              </a:buClr>
              <a:buSzPts val="1800"/>
              <a:buChar char="»"/>
              <a:defRPr b="0" i="0" sz="18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43" name="Google Shape;43;p7"/>
          <p:cNvSpPr txBox="1"/>
          <p:nvPr>
            <p:ph idx="2" type="body"/>
          </p:nvPr>
        </p:nvSpPr>
        <p:spPr>
          <a:xfrm>
            <a:off x="640715" y="6403975"/>
            <a:ext cx="659765" cy="454025"/>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chemeClr val="lt1"/>
              </a:buClr>
              <a:buSzPts val="1800"/>
              <a:buNone/>
              <a:defRPr b="0" i="0" sz="1800">
                <a:solidFill>
                  <a:schemeClr val="lt1"/>
                </a:solidFill>
                <a:latin typeface="Poppins"/>
                <a:ea typeface="Poppins"/>
                <a:cs typeface="Poppins"/>
                <a:sym typeface="Poppins"/>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4" name="Shape 44"/>
        <p:cNvGrpSpPr/>
        <p:nvPr/>
      </p:nvGrpSpPr>
      <p:grpSpPr>
        <a:xfrm>
          <a:off x="0" y="0"/>
          <a:ext cx="0" cy="0"/>
          <a:chOff x="0" y="0"/>
          <a:chExt cx="0" cy="0"/>
        </a:xfrm>
      </p:grpSpPr>
      <p:sp>
        <p:nvSpPr>
          <p:cNvPr id="45" name="Google Shape;45;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49" name="Shape 49"/>
        <p:cNvGrpSpPr/>
        <p:nvPr/>
      </p:nvGrpSpPr>
      <p:grpSpPr>
        <a:xfrm>
          <a:off x="0" y="0"/>
          <a:ext cx="0" cy="0"/>
          <a:chOff x="0" y="0"/>
          <a:chExt cx="0" cy="0"/>
        </a:xfrm>
      </p:grpSpPr>
      <p:sp>
        <p:nvSpPr>
          <p:cNvPr id="50" name="Google Shape;50;p9"/>
          <p:cNvSpPr txBox="1"/>
          <p:nvPr>
            <p:ph type="ctrTitle"/>
          </p:nvPr>
        </p:nvSpPr>
        <p:spPr>
          <a:xfrm>
            <a:off x="2432096"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C51941"/>
              </a:buClr>
              <a:buSzPts val="2100"/>
              <a:buFont typeface="Poppins Medium"/>
              <a:buNone/>
              <a:defRPr sz="2100">
                <a:solidFill>
                  <a:srgbClr val="C51941"/>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9"/>
          <p:cNvSpPr txBox="1"/>
          <p:nvPr>
            <p:ph idx="1" type="body"/>
          </p:nvPr>
        </p:nvSpPr>
        <p:spPr>
          <a:xfrm>
            <a:off x="2724150" y="1573213"/>
            <a:ext cx="5926138" cy="4527550"/>
          </a:xfrm>
          <a:prstGeom prst="rect">
            <a:avLst/>
          </a:prstGeom>
          <a:noFill/>
          <a:ln>
            <a:noFill/>
          </a:ln>
        </p:spPr>
        <p:txBody>
          <a:bodyPr anchorCtr="0" anchor="ctr" bIns="45700" lIns="91425" spcFirstLastPara="1" rIns="91425" wrap="square" tIns="45700">
            <a:normAutofit/>
          </a:bodyPr>
          <a:lstStyle>
            <a:lvl1pPr indent="-228600" lvl="0" marL="457200" algn="l">
              <a:spcBef>
                <a:spcPts val="360"/>
              </a:spcBef>
              <a:spcAft>
                <a:spcPts val="0"/>
              </a:spcAft>
              <a:buClr>
                <a:schemeClr val="dk1"/>
              </a:buClr>
              <a:buSzPts val="1800"/>
              <a:buFont typeface="Arial"/>
              <a:buNone/>
              <a:defRPr b="0" i="0" sz="1800">
                <a:latin typeface="Poppins Medium"/>
                <a:ea typeface="Poppins Medium"/>
                <a:cs typeface="Poppins Medium"/>
                <a:sym typeface="Poppins Medium"/>
              </a:defRPr>
            </a:lvl1pPr>
            <a:lvl2pPr indent="-228600" lvl="1" marL="914400" algn="l">
              <a:spcBef>
                <a:spcPts val="360"/>
              </a:spcBef>
              <a:spcAft>
                <a:spcPts val="0"/>
              </a:spcAft>
              <a:buClr>
                <a:schemeClr val="dk1"/>
              </a:buClr>
              <a:buSzPts val="1800"/>
              <a:buNone/>
              <a:defRPr b="0" i="0" sz="1800">
                <a:latin typeface="Poppins Medium"/>
                <a:ea typeface="Poppins Medium"/>
                <a:cs typeface="Poppins Medium"/>
                <a:sym typeface="Poppins Medium"/>
              </a:defRPr>
            </a:lvl2pPr>
            <a:lvl3pPr indent="-228600" lvl="2" marL="1371600" algn="l">
              <a:spcBef>
                <a:spcPts val="360"/>
              </a:spcBef>
              <a:spcAft>
                <a:spcPts val="0"/>
              </a:spcAft>
              <a:buClr>
                <a:schemeClr val="dk1"/>
              </a:buClr>
              <a:buSzPts val="1800"/>
              <a:buNone/>
              <a:defRPr b="0" i="0" sz="1800">
                <a:latin typeface="Poppins Medium"/>
                <a:ea typeface="Poppins Medium"/>
                <a:cs typeface="Poppins Medium"/>
                <a:sym typeface="Poppins Medium"/>
              </a:defRPr>
            </a:lvl3pPr>
            <a:lvl4pPr indent="-228600" lvl="3" marL="1828800" algn="l">
              <a:spcBef>
                <a:spcPts val="360"/>
              </a:spcBef>
              <a:spcAft>
                <a:spcPts val="0"/>
              </a:spcAft>
              <a:buClr>
                <a:schemeClr val="dk1"/>
              </a:buClr>
              <a:buSzPts val="1800"/>
              <a:buNone/>
              <a:defRPr b="0" i="0" sz="1800">
                <a:latin typeface="Poppins Medium"/>
                <a:ea typeface="Poppins Medium"/>
                <a:cs typeface="Poppins Medium"/>
                <a:sym typeface="Poppins Medium"/>
              </a:defRPr>
            </a:lvl4pPr>
            <a:lvl5pPr indent="-228600" lvl="4" marL="2286000" algn="l">
              <a:spcBef>
                <a:spcPts val="360"/>
              </a:spcBef>
              <a:spcAft>
                <a:spcPts val="0"/>
              </a:spcAft>
              <a:buClr>
                <a:schemeClr val="dk1"/>
              </a:buClr>
              <a:buSzPts val="1800"/>
              <a:buNone/>
              <a:defRPr b="0" i="0" sz="18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52" name="Google Shape;52;p9"/>
          <p:cNvSpPr txBox="1"/>
          <p:nvPr/>
        </p:nvSpPr>
        <p:spPr>
          <a:xfrm>
            <a:off x="516034" y="5472161"/>
            <a:ext cx="990215" cy="30008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350">
              <a:solidFill>
                <a:srgbClr val="000000"/>
              </a:solidFill>
              <a:latin typeface="Calibri"/>
              <a:ea typeface="Calibri"/>
              <a:cs typeface="Calibri"/>
              <a:sym typeface="Calibri"/>
            </a:endParaRPr>
          </a:p>
        </p:txBody>
      </p:sp>
      <p:sp>
        <p:nvSpPr>
          <p:cNvPr id="53" name="Google Shape;53;p9"/>
          <p:cNvSpPr txBox="1"/>
          <p:nvPr>
            <p:ph idx="2" type="body"/>
          </p:nvPr>
        </p:nvSpPr>
        <p:spPr>
          <a:xfrm>
            <a:off x="663382" y="6403880"/>
            <a:ext cx="842867" cy="469515"/>
          </a:xfrm>
          <a:prstGeom prst="rect">
            <a:avLst/>
          </a:prstGeom>
          <a:noFill/>
          <a:ln>
            <a:noFill/>
          </a:ln>
        </p:spPr>
        <p:txBody>
          <a:bodyPr anchorCtr="0" anchor="t" bIns="45700" lIns="91425" spcFirstLastPara="1" rIns="91425" wrap="square" tIns="45700">
            <a:normAutofit/>
          </a:bodyPr>
          <a:lstStyle>
            <a:lvl1pPr indent="-228600" lvl="0" marL="457200" algn="l">
              <a:spcBef>
                <a:spcPts val="270"/>
              </a:spcBef>
              <a:spcAft>
                <a:spcPts val="0"/>
              </a:spcAft>
              <a:buClr>
                <a:schemeClr val="lt1"/>
              </a:buClr>
              <a:buSzPts val="1350"/>
              <a:buNone/>
              <a:defRPr sz="1350">
                <a:solidFill>
                  <a:schemeClr val="lt1"/>
                </a:solidFill>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54" name="Shape 54"/>
        <p:cNvGrpSpPr/>
        <p:nvPr/>
      </p:nvGrpSpPr>
      <p:grpSpPr>
        <a:xfrm>
          <a:off x="0" y="0"/>
          <a:ext cx="0" cy="0"/>
          <a:chOff x="0" y="0"/>
          <a:chExt cx="0" cy="0"/>
        </a:xfrm>
      </p:grpSpPr>
      <p:sp>
        <p:nvSpPr>
          <p:cNvPr id="55" name="Google Shape;55;p10"/>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10"/>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57" name="Google Shape;57;p10"/>
          <p:cNvSpPr txBox="1"/>
          <p:nvPr>
            <p:ph idx="2" type="body"/>
          </p:nvPr>
        </p:nvSpPr>
        <p:spPr>
          <a:xfrm>
            <a:off x="498475" y="6403975"/>
            <a:ext cx="590096" cy="454025"/>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chemeClr val="lt1"/>
              </a:buClr>
              <a:buSzPts val="1800"/>
              <a:buNone/>
              <a:defRPr b="0" i="0" sz="1800">
                <a:solidFill>
                  <a:schemeClr val="lt1"/>
                </a:solidFill>
                <a:latin typeface="Poppins"/>
                <a:ea typeface="Poppins"/>
                <a:cs typeface="Poppins"/>
                <a:sym typeface="Poppins"/>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58" name="Shape 58"/>
        <p:cNvGrpSpPr/>
        <p:nvPr/>
      </p:nvGrpSpPr>
      <p:grpSpPr>
        <a:xfrm>
          <a:off x="0" y="0"/>
          <a:ext cx="0" cy="0"/>
          <a:chOff x="0" y="0"/>
          <a:chExt cx="0" cy="0"/>
        </a:xfrm>
      </p:grpSpPr>
      <p:sp>
        <p:nvSpPr>
          <p:cNvPr id="59" name="Google Shape;59;p11"/>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11"/>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61" name="Google Shape;61;p11"/>
          <p:cNvSpPr txBox="1"/>
          <p:nvPr>
            <p:ph idx="2" type="body"/>
          </p:nvPr>
        </p:nvSpPr>
        <p:spPr>
          <a:xfrm>
            <a:off x="498475" y="6403975"/>
            <a:ext cx="590096" cy="454025"/>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chemeClr val="lt1"/>
              </a:buClr>
              <a:buSzPts val="1800"/>
              <a:buNone/>
              <a:defRPr b="0" i="0" sz="1800">
                <a:solidFill>
                  <a:schemeClr val="lt1"/>
                </a:solidFill>
                <a:latin typeface="Poppins"/>
                <a:ea typeface="Poppins"/>
                <a:cs typeface="Poppins"/>
                <a:sym typeface="Poppins"/>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62" name="Shape 62"/>
        <p:cNvGrpSpPr/>
        <p:nvPr/>
      </p:nvGrpSpPr>
      <p:grpSpPr>
        <a:xfrm>
          <a:off x="0" y="0"/>
          <a:ext cx="0" cy="0"/>
          <a:chOff x="0" y="0"/>
          <a:chExt cx="0" cy="0"/>
        </a:xfrm>
      </p:grpSpPr>
      <p:sp>
        <p:nvSpPr>
          <p:cNvPr id="63" name="Google Shape;63;p12"/>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 name="Google Shape;64;p12"/>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65" name="Google Shape;65;p12"/>
          <p:cNvSpPr txBox="1"/>
          <p:nvPr>
            <p:ph idx="2" type="body"/>
          </p:nvPr>
        </p:nvSpPr>
        <p:spPr>
          <a:xfrm>
            <a:off x="498475" y="6403975"/>
            <a:ext cx="590096" cy="454025"/>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chemeClr val="lt1"/>
              </a:buClr>
              <a:buSzPts val="1800"/>
              <a:buNone/>
              <a:defRPr b="0" i="0" sz="1800">
                <a:solidFill>
                  <a:schemeClr val="lt1"/>
                </a:solidFill>
                <a:latin typeface="Poppins"/>
                <a:ea typeface="Poppins"/>
                <a:cs typeface="Poppins"/>
                <a:sym typeface="Poppins"/>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66" name="Shape 66"/>
        <p:cNvGrpSpPr/>
        <p:nvPr/>
      </p:nvGrpSpPr>
      <p:grpSpPr>
        <a:xfrm>
          <a:off x="0" y="0"/>
          <a:ext cx="0" cy="0"/>
          <a:chOff x="0" y="0"/>
          <a:chExt cx="0" cy="0"/>
        </a:xfrm>
      </p:grpSpPr>
      <p:sp>
        <p:nvSpPr>
          <p:cNvPr id="67" name="Google Shape;67;p13"/>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13"/>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69" name="Google Shape;69;p13"/>
          <p:cNvSpPr txBox="1"/>
          <p:nvPr>
            <p:ph idx="2" type="body"/>
          </p:nvPr>
        </p:nvSpPr>
        <p:spPr>
          <a:xfrm>
            <a:off x="498475" y="6403975"/>
            <a:ext cx="590096" cy="454025"/>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chemeClr val="lt1"/>
              </a:buClr>
              <a:buSzPts val="1800"/>
              <a:buNone/>
              <a:defRPr b="0" i="0" sz="1800">
                <a:solidFill>
                  <a:schemeClr val="lt1"/>
                </a:solidFill>
                <a:latin typeface="Poppins"/>
                <a:ea typeface="Poppins"/>
                <a:cs typeface="Poppins"/>
                <a:sym typeface="Poppins"/>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70" name="Shape 70"/>
        <p:cNvGrpSpPr/>
        <p:nvPr/>
      </p:nvGrpSpPr>
      <p:grpSpPr>
        <a:xfrm>
          <a:off x="0" y="0"/>
          <a:ext cx="0" cy="0"/>
          <a:chOff x="0" y="0"/>
          <a:chExt cx="0" cy="0"/>
        </a:xfrm>
      </p:grpSpPr>
      <p:sp>
        <p:nvSpPr>
          <p:cNvPr id="71" name="Google Shape;71;p14"/>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4"/>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3" name="Google Shape;73;p14"/>
          <p:cNvSpPr txBox="1"/>
          <p:nvPr>
            <p:ph idx="2" type="body"/>
          </p:nvPr>
        </p:nvSpPr>
        <p:spPr>
          <a:xfrm>
            <a:off x="498475" y="6403975"/>
            <a:ext cx="590096" cy="454025"/>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chemeClr val="lt1"/>
              </a:buClr>
              <a:buSzPts val="1800"/>
              <a:buNone/>
              <a:defRPr b="0" i="0" sz="1800">
                <a:solidFill>
                  <a:schemeClr val="lt1"/>
                </a:solidFill>
                <a:latin typeface="Poppins"/>
                <a:ea typeface="Poppins"/>
                <a:cs typeface="Poppins"/>
                <a:sym typeface="Poppins"/>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74" name="Shape 74"/>
        <p:cNvGrpSpPr/>
        <p:nvPr/>
      </p:nvGrpSpPr>
      <p:grpSpPr>
        <a:xfrm>
          <a:off x="0" y="0"/>
          <a:ext cx="0" cy="0"/>
          <a:chOff x="0" y="0"/>
          <a:chExt cx="0" cy="0"/>
        </a:xfrm>
      </p:grpSpPr>
      <p:sp>
        <p:nvSpPr>
          <p:cNvPr id="75" name="Google Shape;75;p15"/>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5"/>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5"/>
          <p:cNvSpPr txBox="1"/>
          <p:nvPr>
            <p:ph idx="2" type="body"/>
          </p:nvPr>
        </p:nvSpPr>
        <p:spPr>
          <a:xfrm>
            <a:off x="498475" y="6403975"/>
            <a:ext cx="590096" cy="454025"/>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chemeClr val="lt1"/>
              </a:buClr>
              <a:buSzPts val="1800"/>
              <a:buNone/>
              <a:defRPr b="0" i="0" sz="1800">
                <a:solidFill>
                  <a:schemeClr val="lt1"/>
                </a:solidFill>
                <a:latin typeface="Poppins"/>
                <a:ea typeface="Poppins"/>
                <a:cs typeface="Poppins"/>
                <a:sym typeface="Poppins"/>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spTree>
      <p:nvGrpSpPr>
        <p:cNvPr id="78" name="Shape 78"/>
        <p:cNvGrpSpPr/>
        <p:nvPr/>
      </p:nvGrpSpPr>
      <p:grpSpPr>
        <a:xfrm>
          <a:off x="0" y="0"/>
          <a:ext cx="0" cy="0"/>
          <a:chOff x="0" y="0"/>
          <a:chExt cx="0" cy="0"/>
        </a:xfrm>
      </p:grpSpPr>
      <p:sp>
        <p:nvSpPr>
          <p:cNvPr id="79" name="Google Shape;79;p16"/>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6"/>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16"/>
          <p:cNvSpPr txBox="1"/>
          <p:nvPr>
            <p:ph idx="2" type="body"/>
          </p:nvPr>
        </p:nvSpPr>
        <p:spPr>
          <a:xfrm>
            <a:off x="498475" y="6403975"/>
            <a:ext cx="590096" cy="454025"/>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Clr>
                <a:schemeClr val="lt1"/>
              </a:buClr>
              <a:buSzPts val="1800"/>
              <a:buNone/>
              <a:defRPr b="0" i="0" sz="1800">
                <a:solidFill>
                  <a:schemeClr val="lt1"/>
                </a:solidFill>
                <a:latin typeface="Poppins"/>
                <a:ea typeface="Poppins"/>
                <a:cs typeface="Poppins"/>
                <a:sym typeface="Poppins"/>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2" name="Shape 82"/>
        <p:cNvGrpSpPr/>
        <p:nvPr/>
      </p:nvGrpSpPr>
      <p:grpSpPr>
        <a:xfrm>
          <a:off x="0" y="0"/>
          <a:ext cx="0" cy="0"/>
          <a:chOff x="0" y="0"/>
          <a:chExt cx="0" cy="0"/>
        </a:xfrm>
      </p:grpSpPr>
      <p:sp>
        <p:nvSpPr>
          <p:cNvPr id="83" name="Google Shape;83;p17"/>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 name="Google Shape;84;p17"/>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85" name="Google Shape;85;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88" name="Shape 88"/>
        <p:cNvGrpSpPr/>
        <p:nvPr/>
      </p:nvGrpSpPr>
      <p:grpSpPr>
        <a:xfrm>
          <a:off x="0" y="0"/>
          <a:ext cx="0" cy="0"/>
          <a:chOff x="0" y="0"/>
          <a:chExt cx="0" cy="0"/>
        </a:xfrm>
      </p:grpSpPr>
      <p:sp>
        <p:nvSpPr>
          <p:cNvPr id="89" name="Google Shape;89;p1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0" name="Google Shape;90;p18"/>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91" name="Google Shape;91;p18"/>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92" name="Google Shape;92;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95" name="Shape 95"/>
        <p:cNvGrpSpPr/>
        <p:nvPr/>
      </p:nvGrpSpPr>
      <p:grpSpPr>
        <a:xfrm>
          <a:off x="0" y="0"/>
          <a:ext cx="0" cy="0"/>
          <a:chOff x="0" y="0"/>
          <a:chExt cx="0" cy="0"/>
        </a:xfrm>
      </p:grpSpPr>
      <p:sp>
        <p:nvSpPr>
          <p:cNvPr id="96" name="Google Shape;96;p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 name="Google Shape;97;p19"/>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98" name="Google Shape;98;p19"/>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99" name="Google Shape;99;p19"/>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100" name="Google Shape;100;p19"/>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101" name="Google Shape;101;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04" name="Shape 104"/>
        <p:cNvGrpSpPr/>
        <p:nvPr/>
      </p:nvGrpSpPr>
      <p:grpSpPr>
        <a:xfrm>
          <a:off x="0" y="0"/>
          <a:ext cx="0" cy="0"/>
          <a:chOff x="0" y="0"/>
          <a:chExt cx="0" cy="0"/>
        </a:xfrm>
      </p:grpSpPr>
      <p:sp>
        <p:nvSpPr>
          <p:cNvPr id="105" name="Google Shape;105;p2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6" name="Google Shape;106;p2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107" name="Google Shape;107;p2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108" name="Google Shape;108;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 name="Google Shape;109;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11" name="Shape 111"/>
        <p:cNvGrpSpPr/>
        <p:nvPr/>
      </p:nvGrpSpPr>
      <p:grpSpPr>
        <a:xfrm>
          <a:off x="0" y="0"/>
          <a:ext cx="0" cy="0"/>
          <a:chOff x="0" y="0"/>
          <a:chExt cx="0" cy="0"/>
        </a:xfrm>
      </p:grpSpPr>
      <p:sp>
        <p:nvSpPr>
          <p:cNvPr id="112" name="Google Shape;112;p2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3" name="Google Shape;113;p21"/>
          <p:cNvSpPr/>
          <p:nvPr>
            <p:ph idx="2" type="pic"/>
          </p:nvPr>
        </p:nvSpPr>
        <p:spPr>
          <a:xfrm>
            <a:off x="1792288" y="612775"/>
            <a:ext cx="5486400" cy="4114800"/>
          </a:xfrm>
          <a:prstGeom prst="rect">
            <a:avLst/>
          </a:prstGeom>
          <a:noFill/>
          <a:ln>
            <a:noFill/>
          </a:ln>
        </p:spPr>
        <p:txBody>
          <a:bodyPr anchorCtr="0" anchor="t" bIns="45700" lIns="91425" spcFirstLastPara="1" rIns="91425" wrap="square" tIns="45700">
            <a:noAutofit/>
          </a:bodyPr>
          <a:lstStyle>
            <a:lvl1pPr lvl="0" marR="0" rtl="0" algn="l">
              <a:spcBef>
                <a:spcPts val="64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spcBef>
                <a:spcPts val="56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spcBef>
                <a:spcPts val="48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114" name="Google Shape;114;p2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115" name="Google Shape;115;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6" name="Google Shape;116;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 name="Google Shape;117;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8" name="Shape 118"/>
        <p:cNvGrpSpPr/>
        <p:nvPr/>
      </p:nvGrpSpPr>
      <p:grpSpPr>
        <a:xfrm>
          <a:off x="0" y="0"/>
          <a:ext cx="0" cy="0"/>
          <a:chOff x="0" y="0"/>
          <a:chExt cx="0" cy="0"/>
        </a:xfrm>
      </p:grpSpPr>
      <p:sp>
        <p:nvSpPr>
          <p:cNvPr id="119" name="Google Shape;119;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0" name="Google Shape;120;p22"/>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21" name="Google Shape;121;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 name="Google Shape;122;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3" name="Google Shape;123;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24" name="Shape 124"/>
        <p:cNvGrpSpPr/>
        <p:nvPr/>
      </p:nvGrpSpPr>
      <p:grpSpPr>
        <a:xfrm>
          <a:off x="0" y="0"/>
          <a:ext cx="0" cy="0"/>
          <a:chOff x="0" y="0"/>
          <a:chExt cx="0" cy="0"/>
        </a:xfrm>
      </p:grpSpPr>
      <p:sp>
        <p:nvSpPr>
          <p:cNvPr id="125" name="Google Shape;125;p23"/>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6" name="Google Shape;126;p23"/>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27" name="Google Shape;127;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9.xml"/><Relationship Id="rId11" Type="http://schemas.openxmlformats.org/officeDocument/2006/relationships/slideLayout" Target="../slideLayouts/slideLayout10.xml"/><Relationship Id="rId22" Type="http://schemas.openxmlformats.org/officeDocument/2006/relationships/slideLayout" Target="../slideLayouts/slideLayout21.xml"/><Relationship Id="rId10" Type="http://schemas.openxmlformats.org/officeDocument/2006/relationships/slideLayout" Target="../slideLayouts/slideLayout9.xml"/><Relationship Id="rId21" Type="http://schemas.openxmlformats.org/officeDocument/2006/relationships/slideLayout" Target="../slideLayouts/slideLayout20.xml"/><Relationship Id="rId13" Type="http://schemas.openxmlformats.org/officeDocument/2006/relationships/slideLayout" Target="../slideLayouts/slideLayout12.xml"/><Relationship Id="rId24" Type="http://schemas.openxmlformats.org/officeDocument/2006/relationships/theme" Target="../theme/theme2.xml"/><Relationship Id="rId12" Type="http://schemas.openxmlformats.org/officeDocument/2006/relationships/slideLayout" Target="../slideLayouts/slideLayout11.xml"/><Relationship Id="rId23" Type="http://schemas.openxmlformats.org/officeDocument/2006/relationships/slideLayout" Target="../slideLayouts/slideLayout22.xml"/><Relationship Id="rId1" Type="http://schemas.openxmlformats.org/officeDocument/2006/relationships/image" Target="../media/image15.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slideLayout" Target="../slideLayouts/slideLayout18.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pic>
        <p:nvPicPr>
          <p:cNvPr descr="maintenanceslide1.png" id="15" name="Google Shape;15;p1"/>
          <p:cNvPicPr preferRelativeResize="0"/>
          <p:nvPr/>
        </p:nvPicPr>
        <p:blipFill rotWithShape="1">
          <a:blip r:embed="rId1">
            <a:alphaModFix/>
          </a:blip>
          <a:srcRect b="0" l="0" r="0" t="0"/>
          <a:stretch/>
        </p:blipFill>
        <p:spPr>
          <a:xfrm>
            <a:off x="0" y="0"/>
            <a:ext cx="9144000" cy="68580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image" Target="../media/image6.jpg"/><Relationship Id="rId5"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8.jpg"/><Relationship Id="rId4" Type="http://schemas.openxmlformats.org/officeDocument/2006/relationships/image" Target="../media/image11.jpg"/><Relationship Id="rId5" Type="http://schemas.openxmlformats.org/officeDocument/2006/relationships/image" Target="../media/image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png"/><Relationship Id="rId4" Type="http://schemas.openxmlformats.org/officeDocument/2006/relationships/image" Target="../media/image7.png"/><Relationship Id="rId5" Type="http://schemas.openxmlformats.org/officeDocument/2006/relationships/image" Target="../media/image2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9.jpg"/><Relationship Id="rId4" Type="http://schemas.openxmlformats.org/officeDocument/2006/relationships/image" Target="../media/image16.jpg"/><Relationship Id="rId5" Type="http://schemas.openxmlformats.org/officeDocument/2006/relationships/image" Target="../media/image10.jpg"/><Relationship Id="rId6" Type="http://schemas.openxmlformats.org/officeDocument/2006/relationships/image" Target="../media/image1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3.jpg"/><Relationship Id="rId4" Type="http://schemas.openxmlformats.org/officeDocument/2006/relationships/image" Target="../media/image2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1.jpg"/><Relationship Id="rId4" Type="http://schemas.openxmlformats.org/officeDocument/2006/relationships/image" Target="../media/image22.jpg"/><Relationship Id="rId5" Type="http://schemas.openxmlformats.org/officeDocument/2006/relationships/image" Target="../media/image2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8.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5.png"/><Relationship Id="rId4" Type="http://schemas.openxmlformats.org/officeDocument/2006/relationships/image" Target="../media/image2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5.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9.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3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32.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image" Target="../media/image3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1.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image" Target="../media/image33.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47.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0.xml"/><Relationship Id="rId3" Type="http://schemas.openxmlformats.org/officeDocument/2006/relationships/image" Target="../media/image3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49.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54.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3.xml"/><Relationship Id="rId3" Type="http://schemas.openxmlformats.org/officeDocument/2006/relationships/image" Target="../media/image46.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4.xml"/><Relationship Id="rId3" Type="http://schemas.openxmlformats.org/officeDocument/2006/relationships/image" Target="../media/image44.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7.xml"/><Relationship Id="rId3" Type="http://schemas.openxmlformats.org/officeDocument/2006/relationships/image" Target="../media/image4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8.xml"/><Relationship Id="rId3" Type="http://schemas.openxmlformats.org/officeDocument/2006/relationships/image" Target="../media/image36.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45.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53.jpg"/><Relationship Id="rId4" Type="http://schemas.openxmlformats.org/officeDocument/2006/relationships/image" Target="../media/image52.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42.jpg"/><Relationship Id="rId4" Type="http://schemas.openxmlformats.org/officeDocument/2006/relationships/image" Target="../media/image41.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40.jpg"/><Relationship Id="rId4" Type="http://schemas.openxmlformats.org/officeDocument/2006/relationships/image" Target="../media/image51.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48.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4"/>
          <p:cNvSpPr/>
          <p:nvPr/>
        </p:nvSpPr>
        <p:spPr>
          <a:xfrm>
            <a:off x="3733800" y="304800"/>
            <a:ext cx="5181600" cy="15240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US" sz="4000" u="none" cap="none" strike="noStrike">
                <a:solidFill>
                  <a:srgbClr val="000000"/>
                </a:solidFill>
                <a:latin typeface="Calibri"/>
                <a:ea typeface="Calibri"/>
                <a:cs typeface="Calibri"/>
                <a:sym typeface="Calibri"/>
              </a:rPr>
              <a:t>Foundations of Manufacturing</a:t>
            </a:r>
            <a:endParaRPr b="1" i="0" sz="4000" u="none" cap="none" strike="noStrike">
              <a:solidFill>
                <a:srgbClr val="000000"/>
              </a:solidFill>
              <a:latin typeface="Calibri"/>
              <a:ea typeface="Calibri"/>
              <a:cs typeface="Calibri"/>
              <a:sym typeface="Calibri"/>
            </a:endParaRPr>
          </a:p>
        </p:txBody>
      </p:sp>
      <p:sp>
        <p:nvSpPr>
          <p:cNvPr id="136" name="Google Shape;136;p24"/>
          <p:cNvSpPr txBox="1"/>
          <p:nvPr>
            <p:ph idx="1" type="subTitle"/>
          </p:nvPr>
        </p:nvSpPr>
        <p:spPr>
          <a:xfrm>
            <a:off x="1371600" y="2671354"/>
            <a:ext cx="6400800" cy="11430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3200"/>
              <a:buNone/>
            </a:pPr>
            <a:r>
              <a:rPr b="1" lang="en-US">
                <a:solidFill>
                  <a:srgbClr val="000000"/>
                </a:solidFill>
              </a:rPr>
              <a:t>Section 5: Maintenance Safety</a:t>
            </a:r>
            <a:endParaRPr>
              <a:solidFill>
                <a:srgbClr val="000000"/>
              </a:solidFill>
            </a:endParaRPr>
          </a:p>
        </p:txBody>
      </p:sp>
      <p:sp>
        <p:nvSpPr>
          <p:cNvPr id="137" name="Google Shape;137;p24"/>
          <p:cNvSpPr txBox="1"/>
          <p:nvPr>
            <p:ph type="ctrTitle"/>
          </p:nvPr>
        </p:nvSpPr>
        <p:spPr>
          <a:xfrm>
            <a:off x="228600" y="1994263"/>
            <a:ext cx="8382000" cy="609600"/>
          </a:xfrm>
          <a:prstGeom prst="rect">
            <a:avLst/>
          </a:prstGeom>
          <a:noFill/>
          <a:ln>
            <a:noFill/>
          </a:ln>
        </p:spPr>
        <p:txBody>
          <a:bodyPr anchorCtr="0" anchor="t" bIns="45700" lIns="91425" spcFirstLastPara="1" rIns="91425" wrap="square" tIns="45700">
            <a:normAutofit fontScale="90000"/>
          </a:bodyPr>
          <a:lstStyle/>
          <a:p>
            <a:pPr indent="0" lvl="0" marL="0" rtl="0" algn="ctr">
              <a:spcBef>
                <a:spcPts val="0"/>
              </a:spcBef>
              <a:spcAft>
                <a:spcPts val="0"/>
              </a:spcAft>
              <a:buClr>
                <a:srgbClr val="000000"/>
              </a:buClr>
              <a:buSzPct val="100000"/>
              <a:buFont typeface="Calibri"/>
              <a:buNone/>
            </a:pPr>
            <a:r>
              <a:rPr b="1" lang="en-US" sz="3600">
                <a:solidFill>
                  <a:srgbClr val="000000"/>
                </a:solidFill>
              </a:rPr>
              <a:t>Domain 3: Maintenance Awareness</a:t>
            </a:r>
            <a:endParaRPr/>
          </a:p>
        </p:txBody>
      </p:sp>
      <p:pic>
        <p:nvPicPr>
          <p:cNvPr id="138" name="Google Shape;138;p24"/>
          <p:cNvPicPr preferRelativeResize="0"/>
          <p:nvPr/>
        </p:nvPicPr>
        <p:blipFill rotWithShape="1">
          <a:blip r:embed="rId3">
            <a:alphaModFix/>
          </a:blip>
          <a:srcRect b="0" l="0" r="0" t="0"/>
          <a:stretch/>
        </p:blipFill>
        <p:spPr>
          <a:xfrm>
            <a:off x="12700" y="610892"/>
            <a:ext cx="4180952" cy="711626"/>
          </a:xfrm>
          <a:prstGeom prst="rect">
            <a:avLst/>
          </a:prstGeom>
          <a:noFill/>
          <a:ln>
            <a:noFill/>
          </a:ln>
        </p:spPr>
      </p:pic>
      <p:pic>
        <p:nvPicPr>
          <p:cNvPr descr="http://www.chrisvanstone.com/wp/wp-content/uploads/2009/08/van.jpg" id="139" name="Google Shape;139;p24"/>
          <p:cNvPicPr preferRelativeResize="0"/>
          <p:nvPr/>
        </p:nvPicPr>
        <p:blipFill rotWithShape="1">
          <a:blip r:embed="rId4">
            <a:alphaModFix/>
          </a:blip>
          <a:srcRect b="0" l="0" r="0" t="0"/>
          <a:stretch/>
        </p:blipFill>
        <p:spPr>
          <a:xfrm>
            <a:off x="894175" y="3814354"/>
            <a:ext cx="3187229" cy="2133600"/>
          </a:xfrm>
          <a:prstGeom prst="rect">
            <a:avLst/>
          </a:prstGeom>
          <a:noFill/>
          <a:ln>
            <a:noFill/>
          </a:ln>
        </p:spPr>
      </p:pic>
      <p:pic>
        <p:nvPicPr>
          <p:cNvPr descr="http://www.merco.biz/wp-content/uploads/2012/03/Tobywork2012.jpg" id="140" name="Google Shape;140;p24"/>
          <p:cNvPicPr preferRelativeResize="0"/>
          <p:nvPr/>
        </p:nvPicPr>
        <p:blipFill rotWithShape="1">
          <a:blip r:embed="rId5">
            <a:alphaModFix/>
          </a:blip>
          <a:srcRect b="0" l="0" r="0" t="0"/>
          <a:stretch/>
        </p:blipFill>
        <p:spPr>
          <a:xfrm>
            <a:off x="5029198" y="3823062"/>
            <a:ext cx="3208935" cy="21336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5"/>
          <p:cNvSpPr txBox="1"/>
          <p:nvPr>
            <p:ph type="title"/>
          </p:nvPr>
        </p:nvSpPr>
        <p:spPr>
          <a:xfrm>
            <a:off x="381000" y="3116"/>
            <a:ext cx="8229600" cy="764139"/>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Learning Objectives</a:t>
            </a:r>
            <a:endParaRPr/>
          </a:p>
        </p:txBody>
      </p:sp>
      <p:sp>
        <p:nvSpPr>
          <p:cNvPr id="147" name="Google Shape;147;p25"/>
          <p:cNvSpPr txBox="1"/>
          <p:nvPr>
            <p:ph idx="1" type="body"/>
          </p:nvPr>
        </p:nvSpPr>
        <p:spPr>
          <a:xfrm>
            <a:off x="381000" y="1327940"/>
            <a:ext cx="8077200" cy="4525963"/>
          </a:xfrm>
          <a:prstGeom prst="rect">
            <a:avLst/>
          </a:prstGeom>
          <a:noFill/>
          <a:ln>
            <a:noFill/>
          </a:ln>
        </p:spPr>
        <p:txBody>
          <a:bodyPr anchorCtr="0" anchor="t" bIns="45700" lIns="91425" spcFirstLastPara="1" rIns="91425" wrap="square" tIns="45700">
            <a:normAutofit/>
          </a:bodyPr>
          <a:lstStyle/>
          <a:p>
            <a:pPr indent="-342900" lvl="0" marL="342900" rtl="0" algn="l">
              <a:lnSpc>
                <a:spcPct val="90000"/>
              </a:lnSpc>
              <a:spcBef>
                <a:spcPts val="0"/>
              </a:spcBef>
              <a:spcAft>
                <a:spcPts val="0"/>
              </a:spcAft>
              <a:buClr>
                <a:srgbClr val="006666"/>
              </a:buClr>
              <a:buSzPts val="2400"/>
              <a:buChar char="•"/>
            </a:pPr>
            <a:r>
              <a:rPr b="1" lang="en-US" sz="2400">
                <a:solidFill>
                  <a:srgbClr val="006666"/>
                </a:solidFill>
              </a:rPr>
              <a:t>Understand</a:t>
            </a:r>
            <a:r>
              <a:rPr lang="en-US" sz="2400">
                <a:solidFill>
                  <a:srgbClr val="006666"/>
                </a:solidFill>
              </a:rPr>
              <a:t> the safety precautions that must be observed when working with and around hand and power tools</a:t>
            </a:r>
            <a:endParaRPr b="1" sz="2600"/>
          </a:p>
          <a:p>
            <a:pPr indent="-342900" lvl="0" marL="342900" rtl="0" algn="l">
              <a:lnSpc>
                <a:spcPct val="90000"/>
              </a:lnSpc>
              <a:spcBef>
                <a:spcPts val="1800"/>
              </a:spcBef>
              <a:spcAft>
                <a:spcPts val="0"/>
              </a:spcAft>
              <a:buClr>
                <a:srgbClr val="FF0000"/>
              </a:buClr>
              <a:buSzPts val="2600"/>
              <a:buChar char="•"/>
            </a:pPr>
            <a:r>
              <a:rPr b="1" lang="en-US" sz="2600">
                <a:solidFill>
                  <a:srgbClr val="FF0000"/>
                </a:solidFill>
              </a:rPr>
              <a:t>Identify</a:t>
            </a:r>
            <a:r>
              <a:rPr lang="en-US" sz="2600"/>
              <a:t> Special Hazards encountered by Maintenance personnel.</a:t>
            </a:r>
            <a:endParaRPr/>
          </a:p>
          <a:p>
            <a:pPr indent="-342900" lvl="0" marL="342900" rtl="0" algn="l">
              <a:lnSpc>
                <a:spcPct val="90000"/>
              </a:lnSpc>
              <a:spcBef>
                <a:spcPts val="1800"/>
              </a:spcBef>
              <a:spcAft>
                <a:spcPts val="0"/>
              </a:spcAft>
              <a:buClr>
                <a:srgbClr val="660066"/>
              </a:buClr>
              <a:buSzPts val="2400"/>
              <a:buChar char="•"/>
            </a:pPr>
            <a:r>
              <a:rPr b="1" lang="en-US" sz="2400">
                <a:solidFill>
                  <a:srgbClr val="660066"/>
                </a:solidFill>
              </a:rPr>
              <a:t>Discuss</a:t>
            </a:r>
            <a:r>
              <a:rPr lang="en-US" sz="2400"/>
              <a:t> safety practices as related to equipment maintenance tasks. </a:t>
            </a:r>
            <a:endParaRPr b="1" sz="2400"/>
          </a:p>
          <a:p>
            <a:pPr indent="-342900" lvl="0" marL="342900" rtl="0" algn="l">
              <a:lnSpc>
                <a:spcPct val="90000"/>
              </a:lnSpc>
              <a:spcBef>
                <a:spcPts val="1800"/>
              </a:spcBef>
              <a:spcAft>
                <a:spcPts val="0"/>
              </a:spcAft>
              <a:buClr>
                <a:srgbClr val="800000"/>
              </a:buClr>
              <a:buSzPts val="2400"/>
              <a:buChar char="•"/>
            </a:pPr>
            <a:r>
              <a:rPr b="1" lang="en-US" sz="2400">
                <a:solidFill>
                  <a:srgbClr val="800000"/>
                </a:solidFill>
              </a:rPr>
              <a:t>Review </a:t>
            </a:r>
            <a:r>
              <a:rPr b="1" lang="en-US" sz="2400">
                <a:solidFill>
                  <a:srgbClr val="663300"/>
                </a:solidFill>
              </a:rPr>
              <a:t>the requirements to work on energized equipment</a:t>
            </a:r>
            <a:endParaRPr sz="2400">
              <a:solidFill>
                <a:srgbClr val="663300"/>
              </a:solidFill>
            </a:endParaRPr>
          </a:p>
          <a:p>
            <a:pPr indent="-177800" lvl="0" marL="342900" rtl="0" algn="l">
              <a:lnSpc>
                <a:spcPct val="90000"/>
              </a:lnSpc>
              <a:spcBef>
                <a:spcPts val="1800"/>
              </a:spcBef>
              <a:spcAft>
                <a:spcPts val="0"/>
              </a:spcAft>
              <a:buClr>
                <a:schemeClr val="dk1"/>
              </a:buClr>
              <a:buSzPts val="2600"/>
              <a:buNone/>
            </a:pPr>
            <a:r>
              <a:t/>
            </a:r>
            <a:endParaRPr b="1" sz="2600"/>
          </a:p>
        </p:txBody>
      </p:sp>
      <p:sp>
        <p:nvSpPr>
          <p:cNvPr id="148" name="Google Shape;148;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/46</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
                                            <p:txEl>
                                              <p:pRg end="0" st="0"/>
                                            </p:txEl>
                                          </p:spTgt>
                                        </p:tgtEl>
                                        <p:attrNameLst>
                                          <p:attrName>style.visibility</p:attrName>
                                        </p:attrNameLst>
                                      </p:cBhvr>
                                      <p:to>
                                        <p:strVal val="visible"/>
                                      </p:to>
                                    </p:set>
                                    <p:animEffect filter="fade" transition="in">
                                      <p:cBhvr>
                                        <p:cTn dur="500"/>
                                        <p:tgtEl>
                                          <p:spTgt spid="14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
                                            <p:txEl>
                                              <p:pRg end="1" st="1"/>
                                            </p:txEl>
                                          </p:spTgt>
                                        </p:tgtEl>
                                        <p:attrNameLst>
                                          <p:attrName>style.visibility</p:attrName>
                                        </p:attrNameLst>
                                      </p:cBhvr>
                                      <p:to>
                                        <p:strVal val="visible"/>
                                      </p:to>
                                    </p:set>
                                    <p:animEffect filter="fade" transition="in">
                                      <p:cBhvr>
                                        <p:cTn dur="500"/>
                                        <p:tgtEl>
                                          <p:spTgt spid="14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
                                            <p:txEl>
                                              <p:pRg end="2" st="2"/>
                                            </p:txEl>
                                          </p:spTgt>
                                        </p:tgtEl>
                                        <p:attrNameLst>
                                          <p:attrName>style.visibility</p:attrName>
                                        </p:attrNameLst>
                                      </p:cBhvr>
                                      <p:to>
                                        <p:strVal val="visible"/>
                                      </p:to>
                                    </p:set>
                                    <p:animEffect filter="fade" transition="in">
                                      <p:cBhvr>
                                        <p:cTn dur="500"/>
                                        <p:tgtEl>
                                          <p:spTgt spid="14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
                                            <p:txEl>
                                              <p:pRg end="3" st="3"/>
                                            </p:txEl>
                                          </p:spTgt>
                                        </p:tgtEl>
                                        <p:attrNameLst>
                                          <p:attrName>style.visibility</p:attrName>
                                        </p:attrNameLst>
                                      </p:cBhvr>
                                      <p:to>
                                        <p:strVal val="visible"/>
                                      </p:to>
                                    </p:set>
                                    <p:animEffect filter="fade" transition="in">
                                      <p:cBhvr>
                                        <p:cTn dur="500"/>
                                        <p:tgtEl>
                                          <p:spTgt spid="147">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
                                            <p:txEl>
                                              <p:pRg end="4" st="4"/>
                                            </p:txEl>
                                          </p:spTgt>
                                        </p:tgtEl>
                                        <p:attrNameLst>
                                          <p:attrName>style.visibility</p:attrName>
                                        </p:attrNameLst>
                                      </p:cBhvr>
                                      <p:to>
                                        <p:strVal val="visible"/>
                                      </p:to>
                                    </p:set>
                                    <p:animEffect filter="fade" transition="in">
                                      <p:cBhvr>
                                        <p:cTn dur="500"/>
                                        <p:tgtEl>
                                          <p:spTgt spid="147">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6"/>
          <p:cNvSpPr txBox="1"/>
          <p:nvPr>
            <p:ph type="title"/>
          </p:nvPr>
        </p:nvSpPr>
        <p:spPr>
          <a:xfrm>
            <a:off x="26124" y="2534"/>
            <a:ext cx="9117876" cy="754211"/>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QUESTION</a:t>
            </a:r>
            <a:endParaRPr/>
          </a:p>
        </p:txBody>
      </p:sp>
      <p:sp>
        <p:nvSpPr>
          <p:cNvPr id="155" name="Google Shape;155;p26"/>
          <p:cNvSpPr txBox="1"/>
          <p:nvPr>
            <p:ph idx="1" type="body"/>
          </p:nvPr>
        </p:nvSpPr>
        <p:spPr>
          <a:xfrm>
            <a:off x="381000" y="1447800"/>
            <a:ext cx="8229600" cy="28956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Maintenance workers are exposed to Hazards beyond that of regular production workers. </a:t>
            </a:r>
            <a:endParaRPr/>
          </a:p>
          <a:p>
            <a:pPr indent="-342900" lvl="0" marL="342900" rtl="0" algn="l">
              <a:spcBef>
                <a:spcPts val="640"/>
              </a:spcBef>
              <a:spcAft>
                <a:spcPts val="0"/>
              </a:spcAft>
              <a:buClr>
                <a:schemeClr val="dk1"/>
              </a:buClr>
              <a:buSzPts val="3200"/>
              <a:buChar char="•"/>
            </a:pPr>
            <a:r>
              <a:rPr lang="en-US"/>
              <a:t>Can you name some of those hazards and the tools to mitigate those risk?</a:t>
            </a:r>
            <a:endParaRPr/>
          </a:p>
        </p:txBody>
      </p:sp>
      <p:pic>
        <p:nvPicPr>
          <p:cNvPr descr="dreamstimefree_10053288.jpg" id="156" name="Google Shape;156;p26"/>
          <p:cNvPicPr preferRelativeResize="0"/>
          <p:nvPr/>
        </p:nvPicPr>
        <p:blipFill rotWithShape="1">
          <a:blip r:embed="rId3">
            <a:alphaModFix/>
          </a:blip>
          <a:srcRect b="26394" l="0" r="44167" t="0"/>
          <a:stretch/>
        </p:blipFill>
        <p:spPr>
          <a:xfrm>
            <a:off x="7371292" y="152400"/>
            <a:ext cx="1391707" cy="1295400"/>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descr="http://www.cn-wood.com/images/training2.jpg" id="157" name="Google Shape;157;p26"/>
          <p:cNvPicPr preferRelativeResize="0"/>
          <p:nvPr/>
        </p:nvPicPr>
        <p:blipFill rotWithShape="1">
          <a:blip r:embed="rId4">
            <a:alphaModFix/>
          </a:blip>
          <a:srcRect b="0" l="0" r="0" t="0"/>
          <a:stretch/>
        </p:blipFill>
        <p:spPr>
          <a:xfrm>
            <a:off x="5460814" y="3728547"/>
            <a:ext cx="2481403" cy="2237080"/>
          </a:xfrm>
          <a:prstGeom prst="rect">
            <a:avLst/>
          </a:prstGeom>
          <a:noFill/>
          <a:ln>
            <a:noFill/>
          </a:ln>
        </p:spPr>
      </p:pic>
      <p:pic>
        <p:nvPicPr>
          <p:cNvPr descr="http://www.galmon.com/wp/wp-content/uploads/2011/11/services-equipment-maintenance-03.jpg" id="158" name="Google Shape;158;p26"/>
          <p:cNvPicPr preferRelativeResize="0"/>
          <p:nvPr/>
        </p:nvPicPr>
        <p:blipFill rotWithShape="1">
          <a:blip r:embed="rId5">
            <a:alphaModFix/>
          </a:blip>
          <a:srcRect b="0" l="0" r="0" t="0"/>
          <a:stretch/>
        </p:blipFill>
        <p:spPr>
          <a:xfrm>
            <a:off x="1227907" y="3780864"/>
            <a:ext cx="2913017" cy="2184763"/>
          </a:xfrm>
          <a:prstGeom prst="rect">
            <a:avLst/>
          </a:prstGeom>
          <a:noFill/>
          <a:ln>
            <a:noFill/>
          </a:ln>
        </p:spPr>
      </p:pic>
      <p:sp>
        <p:nvSpPr>
          <p:cNvPr id="159" name="Google Shape;159;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/46</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5">
                                            <p:txEl>
                                              <p:pRg end="0" st="0"/>
                                            </p:txEl>
                                          </p:spTgt>
                                        </p:tgtEl>
                                        <p:attrNameLst>
                                          <p:attrName>style.visibility</p:attrName>
                                        </p:attrNameLst>
                                      </p:cBhvr>
                                      <p:to>
                                        <p:strVal val="visible"/>
                                      </p:to>
                                    </p:set>
                                    <p:animEffect filter="fade" transition="in">
                                      <p:cBhvr>
                                        <p:cTn dur="500"/>
                                        <p:tgtEl>
                                          <p:spTgt spid="15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5">
                                            <p:txEl>
                                              <p:pRg end="1" st="1"/>
                                            </p:txEl>
                                          </p:spTgt>
                                        </p:tgtEl>
                                        <p:attrNameLst>
                                          <p:attrName>style.visibility</p:attrName>
                                        </p:attrNameLst>
                                      </p:cBhvr>
                                      <p:to>
                                        <p:strVal val="visible"/>
                                      </p:to>
                                    </p:set>
                                    <p:animEffect filter="fade" transition="in">
                                      <p:cBhvr>
                                        <p:cTn dur="500"/>
                                        <p:tgtEl>
                                          <p:spTgt spid="155">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7"/>
          <p:cNvSpPr txBox="1"/>
          <p:nvPr>
            <p:ph type="title"/>
          </p:nvPr>
        </p:nvSpPr>
        <p:spPr>
          <a:xfrm>
            <a:off x="76199" y="1369"/>
            <a:ext cx="8983717" cy="72384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Lifting</a:t>
            </a:r>
            <a:endParaRPr sz="4000"/>
          </a:p>
        </p:txBody>
      </p:sp>
      <p:pic>
        <p:nvPicPr>
          <p:cNvPr descr="450px-MariahInSling.jpg" id="166" name="Google Shape;166;p27"/>
          <p:cNvPicPr preferRelativeResize="0"/>
          <p:nvPr/>
        </p:nvPicPr>
        <p:blipFill rotWithShape="1">
          <a:blip r:embed="rId3">
            <a:alphaModFix/>
          </a:blip>
          <a:srcRect b="0" l="0" r="0" t="0"/>
          <a:stretch/>
        </p:blipFill>
        <p:spPr>
          <a:xfrm>
            <a:off x="5204422" y="1316037"/>
            <a:ext cx="3101378" cy="4654271"/>
          </a:xfrm>
          <a:prstGeom prst="rect">
            <a:avLst/>
          </a:prstGeom>
          <a:noFill/>
          <a:ln>
            <a:noFill/>
          </a:ln>
          <a:effectLst>
            <a:outerShdw blurRad="292100" rotWithShape="0" algn="tl" dir="2700000" dist="139700">
              <a:srgbClr val="333333">
                <a:alpha val="64705"/>
              </a:srgbClr>
            </a:outerShdw>
          </a:effectLst>
        </p:spPr>
      </p:pic>
      <p:sp>
        <p:nvSpPr>
          <p:cNvPr id="167" name="Google Shape;167;p27"/>
          <p:cNvSpPr txBox="1"/>
          <p:nvPr/>
        </p:nvSpPr>
        <p:spPr>
          <a:xfrm>
            <a:off x="698500" y="1752600"/>
            <a:ext cx="4165600"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2800" u="none" cap="none" strike="noStrike">
                <a:solidFill>
                  <a:schemeClr val="dk1"/>
                </a:solidFill>
                <a:latin typeface="Calibri"/>
                <a:ea typeface="Calibri"/>
                <a:cs typeface="Calibri"/>
                <a:sym typeface="Calibri"/>
              </a:rPr>
              <a:t>See any hazards here?</a:t>
            </a:r>
            <a:endParaRPr sz="2800">
              <a:solidFill>
                <a:schemeClr val="dk1"/>
              </a:solidFill>
              <a:latin typeface="Calibri"/>
              <a:ea typeface="Calibri"/>
              <a:cs typeface="Calibri"/>
              <a:sym typeface="Calibri"/>
            </a:endParaRPr>
          </a:p>
        </p:txBody>
      </p:sp>
      <p:sp>
        <p:nvSpPr>
          <p:cNvPr id="168" name="Google Shape;168;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/46</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8"/>
          <p:cNvSpPr txBox="1"/>
          <p:nvPr>
            <p:ph type="title"/>
          </p:nvPr>
        </p:nvSpPr>
        <p:spPr>
          <a:xfrm>
            <a:off x="0" y="2"/>
            <a:ext cx="9144000" cy="777764"/>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Lifting</a:t>
            </a:r>
            <a:endParaRPr sz="4000"/>
          </a:p>
        </p:txBody>
      </p:sp>
      <p:sp>
        <p:nvSpPr>
          <p:cNvPr id="175" name="Google Shape;175;p28"/>
          <p:cNvSpPr txBox="1"/>
          <p:nvPr>
            <p:ph idx="1" type="body"/>
          </p:nvPr>
        </p:nvSpPr>
        <p:spPr>
          <a:xfrm>
            <a:off x="556005" y="1150779"/>
            <a:ext cx="8305800" cy="5055514"/>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85000"/>
              </a:lnSpc>
              <a:spcBef>
                <a:spcPts val="0"/>
              </a:spcBef>
              <a:spcAft>
                <a:spcPts val="0"/>
              </a:spcAft>
              <a:buClr>
                <a:srgbClr val="800000"/>
              </a:buClr>
              <a:buSzPct val="100000"/>
              <a:buNone/>
            </a:pPr>
            <a:r>
              <a:rPr b="1" lang="en-US" sz="3500">
                <a:solidFill>
                  <a:srgbClr val="800000"/>
                </a:solidFill>
              </a:rPr>
              <a:t>Manually handling materials</a:t>
            </a:r>
            <a:endParaRPr/>
          </a:p>
          <a:p>
            <a:pPr indent="-285750" lvl="1" marL="742950" rtl="0" algn="l">
              <a:lnSpc>
                <a:spcPct val="85000"/>
              </a:lnSpc>
              <a:spcBef>
                <a:spcPts val="259"/>
              </a:spcBef>
              <a:spcAft>
                <a:spcPts val="0"/>
              </a:spcAft>
              <a:buClr>
                <a:schemeClr val="dk1"/>
              </a:buClr>
              <a:buSzPct val="100000"/>
              <a:buChar char="–"/>
            </a:pPr>
            <a:r>
              <a:rPr lang="en-US"/>
              <a:t>When lifting objects, lift with your legs, keep your back straight, do not twist, and use handling aids </a:t>
            </a:r>
            <a:endParaRPr/>
          </a:p>
          <a:p>
            <a:pPr indent="-285750" lvl="1" marL="742950" rtl="0" algn="l">
              <a:lnSpc>
                <a:spcPct val="85000"/>
              </a:lnSpc>
              <a:spcBef>
                <a:spcPts val="324"/>
              </a:spcBef>
              <a:spcAft>
                <a:spcPts val="0"/>
              </a:spcAft>
              <a:buClr>
                <a:schemeClr val="dk1"/>
              </a:buClr>
              <a:buSzPct val="100000"/>
              <a:buFont typeface="Calibri"/>
              <a:buNone/>
            </a:pPr>
            <a:r>
              <a:t/>
            </a:r>
            <a:endParaRPr sz="3500"/>
          </a:p>
          <a:p>
            <a:pPr indent="0" lvl="0" marL="0" rtl="0" algn="l">
              <a:lnSpc>
                <a:spcPct val="85000"/>
              </a:lnSpc>
              <a:spcBef>
                <a:spcPts val="324"/>
              </a:spcBef>
              <a:spcAft>
                <a:spcPts val="0"/>
              </a:spcAft>
              <a:buClr>
                <a:srgbClr val="800000"/>
              </a:buClr>
              <a:buSzPct val="100000"/>
              <a:buNone/>
            </a:pPr>
            <a:r>
              <a:rPr b="1" lang="en-US" sz="3500">
                <a:solidFill>
                  <a:srgbClr val="800000"/>
                </a:solidFill>
              </a:rPr>
              <a:t>Using cranes, forklifts, and slings to move materials</a:t>
            </a:r>
            <a:endParaRPr/>
          </a:p>
          <a:p>
            <a:pPr indent="-285750" lvl="1" marL="742950" rtl="0" algn="l">
              <a:lnSpc>
                <a:spcPct val="85000"/>
              </a:lnSpc>
              <a:spcBef>
                <a:spcPts val="259"/>
              </a:spcBef>
              <a:spcAft>
                <a:spcPts val="0"/>
              </a:spcAft>
              <a:buClr>
                <a:schemeClr val="dk1"/>
              </a:buClr>
              <a:buSzPct val="100000"/>
              <a:buChar char="–"/>
            </a:pPr>
            <a:r>
              <a:rPr lang="en-US"/>
              <a:t>Watch for potential struck by and crushed by dangers</a:t>
            </a:r>
            <a:endParaRPr/>
          </a:p>
          <a:p>
            <a:pPr indent="-285750" lvl="1" marL="742950" rtl="0" algn="l">
              <a:lnSpc>
                <a:spcPct val="85000"/>
              </a:lnSpc>
              <a:spcBef>
                <a:spcPts val="259"/>
              </a:spcBef>
              <a:spcAft>
                <a:spcPts val="0"/>
              </a:spcAft>
              <a:buClr>
                <a:schemeClr val="dk1"/>
              </a:buClr>
              <a:buSzPct val="100000"/>
              <a:buChar char="–"/>
            </a:pPr>
            <a:r>
              <a:rPr lang="en-US"/>
              <a:t>For slings, check their load capacity, inspect them, and remove them from service when they display signs of stress or wear</a:t>
            </a:r>
            <a:endParaRPr/>
          </a:p>
          <a:p>
            <a:pPr indent="-285750" lvl="1" marL="742950" rtl="0" algn="l">
              <a:lnSpc>
                <a:spcPct val="85000"/>
              </a:lnSpc>
              <a:spcBef>
                <a:spcPts val="259"/>
              </a:spcBef>
              <a:spcAft>
                <a:spcPts val="0"/>
              </a:spcAft>
              <a:buClr>
                <a:schemeClr val="dk1"/>
              </a:buClr>
              <a:buSzPct val="100000"/>
              <a:buFont typeface="Calibri"/>
              <a:buNone/>
            </a:pPr>
            <a:r>
              <a:t/>
            </a:r>
            <a:endParaRPr/>
          </a:p>
          <a:p>
            <a:pPr indent="0" lvl="0" marL="0" rtl="0" algn="l">
              <a:lnSpc>
                <a:spcPct val="85000"/>
              </a:lnSpc>
              <a:spcBef>
                <a:spcPts val="324"/>
              </a:spcBef>
              <a:spcAft>
                <a:spcPts val="0"/>
              </a:spcAft>
              <a:buClr>
                <a:srgbClr val="800000"/>
              </a:buClr>
              <a:buSzPct val="100000"/>
              <a:buNone/>
            </a:pPr>
            <a:r>
              <a:rPr b="1" lang="en-US" sz="3500">
                <a:solidFill>
                  <a:srgbClr val="800000"/>
                </a:solidFill>
              </a:rPr>
              <a:t>Also</a:t>
            </a:r>
            <a:endParaRPr b="1" sz="3500">
              <a:solidFill>
                <a:srgbClr val="800000"/>
              </a:solidFill>
            </a:endParaRPr>
          </a:p>
          <a:p>
            <a:pPr indent="-285750" lvl="1" marL="742950" rtl="0" algn="l">
              <a:lnSpc>
                <a:spcPct val="85000"/>
              </a:lnSpc>
              <a:spcBef>
                <a:spcPts val="259"/>
              </a:spcBef>
              <a:spcAft>
                <a:spcPts val="0"/>
              </a:spcAft>
              <a:buClr>
                <a:schemeClr val="dk1"/>
              </a:buClr>
              <a:buSzPct val="100000"/>
              <a:buChar char="–"/>
            </a:pPr>
            <a:r>
              <a:rPr lang="en-US"/>
              <a:t>Keep work areas free from debris and materials</a:t>
            </a:r>
            <a:endParaRPr/>
          </a:p>
          <a:p>
            <a:pPr indent="-285750" lvl="1" marL="742950" rtl="0" algn="l">
              <a:lnSpc>
                <a:spcPct val="85000"/>
              </a:lnSpc>
              <a:spcBef>
                <a:spcPts val="259"/>
              </a:spcBef>
              <a:spcAft>
                <a:spcPts val="0"/>
              </a:spcAft>
              <a:buClr>
                <a:schemeClr val="dk1"/>
              </a:buClr>
              <a:buSzPct val="100000"/>
              <a:buChar char="–"/>
            </a:pPr>
            <a:r>
              <a:rPr lang="en-US"/>
              <a:t>Store materials safely to avoid struck by/crushed by hazards</a:t>
            </a:r>
            <a:endParaRPr/>
          </a:p>
        </p:txBody>
      </p:sp>
      <p:sp>
        <p:nvSpPr>
          <p:cNvPr id="176" name="Google Shape;176;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/46</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9"/>
          <p:cNvSpPr txBox="1"/>
          <p:nvPr>
            <p:ph idx="4294967295" type="title"/>
          </p:nvPr>
        </p:nvSpPr>
        <p:spPr>
          <a:xfrm>
            <a:off x="0" y="21021"/>
            <a:ext cx="9144000" cy="935421"/>
          </a:xfrm>
          <a:prstGeom prst="rect">
            <a:avLst/>
          </a:prstGeom>
          <a:noFill/>
          <a:ln>
            <a:noFill/>
          </a:ln>
        </p:spPr>
        <p:txBody>
          <a:bodyPr anchorCtr="0" anchor="ctr" bIns="45700" lIns="91425" spcFirstLastPara="1" rIns="91425" wrap="square" tIns="45700">
            <a:normAutofit/>
          </a:bodyPr>
          <a:lstStyle/>
          <a:p>
            <a:pPr indent="0" lvl="0" marL="0" marR="0" rtl="0" algn="ctr">
              <a:spcBef>
                <a:spcPts val="0"/>
              </a:spcBef>
              <a:spcAft>
                <a:spcPts val="0"/>
              </a:spcAft>
              <a:buClr>
                <a:schemeClr val="dk1"/>
              </a:buClr>
              <a:buSzPts val="4000"/>
              <a:buFont typeface="Calibri"/>
              <a:buNone/>
            </a:pPr>
            <a:r>
              <a:rPr b="0" i="0" lang="en-US" sz="4000" u="none" cap="none" strike="noStrike">
                <a:solidFill>
                  <a:schemeClr val="dk1"/>
                </a:solidFill>
                <a:latin typeface="Calibri"/>
                <a:ea typeface="Calibri"/>
                <a:cs typeface="Calibri"/>
                <a:sym typeface="Calibri"/>
              </a:rPr>
              <a:t>Proper Lifting Technique to Avoid Injuries</a:t>
            </a:r>
            <a:endParaRPr/>
          </a:p>
        </p:txBody>
      </p:sp>
      <p:sp>
        <p:nvSpPr>
          <p:cNvPr id="182" name="Google Shape;182;p29"/>
          <p:cNvSpPr txBox="1"/>
          <p:nvPr/>
        </p:nvSpPr>
        <p:spPr>
          <a:xfrm>
            <a:off x="4161000" y="2006680"/>
            <a:ext cx="3404078" cy="4154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2100"/>
              <a:buFont typeface="Arial"/>
              <a:buNone/>
            </a:pPr>
            <a:r>
              <a:t/>
            </a:r>
            <a:endParaRPr sz="2100">
              <a:solidFill>
                <a:srgbClr val="000000"/>
              </a:solidFill>
              <a:latin typeface="Poppins"/>
              <a:ea typeface="Poppins"/>
              <a:cs typeface="Poppins"/>
              <a:sym typeface="Poppins"/>
            </a:endParaRPr>
          </a:p>
        </p:txBody>
      </p:sp>
      <p:pic>
        <p:nvPicPr>
          <p:cNvPr id="183" name="Google Shape;183;p29"/>
          <p:cNvPicPr preferRelativeResize="0"/>
          <p:nvPr/>
        </p:nvPicPr>
        <p:blipFill rotWithShape="1">
          <a:blip r:embed="rId3">
            <a:alphaModFix/>
          </a:blip>
          <a:srcRect b="0" l="0" r="0" t="0"/>
          <a:stretch/>
        </p:blipFill>
        <p:spPr>
          <a:xfrm>
            <a:off x="5686097" y="2006680"/>
            <a:ext cx="3457903" cy="2554294"/>
          </a:xfrm>
          <a:prstGeom prst="rect">
            <a:avLst/>
          </a:prstGeom>
          <a:noFill/>
          <a:ln>
            <a:noFill/>
          </a:ln>
        </p:spPr>
      </p:pic>
      <p:sp>
        <p:nvSpPr>
          <p:cNvPr id="184" name="Google Shape;184;p29"/>
          <p:cNvSpPr/>
          <p:nvPr/>
        </p:nvSpPr>
        <p:spPr>
          <a:xfrm>
            <a:off x="257503" y="1060665"/>
            <a:ext cx="5649312" cy="4647426"/>
          </a:xfrm>
          <a:prstGeom prst="rect">
            <a:avLst/>
          </a:prstGeom>
          <a:noFill/>
          <a:ln>
            <a:noFill/>
          </a:ln>
        </p:spPr>
        <p:txBody>
          <a:bodyPr anchorCtr="0" anchor="t" bIns="45700" lIns="91425" spcFirstLastPara="1" rIns="91425" wrap="square" tIns="45700">
            <a:noAutofit/>
          </a:bodyPr>
          <a:lstStyle/>
          <a:p>
            <a:pPr indent="-257175" lvl="0" marL="257175" marR="0" rtl="0" algn="l">
              <a:lnSpc>
                <a:spcPct val="80000"/>
              </a:lnSpc>
              <a:spcBef>
                <a:spcPts val="0"/>
              </a:spcBef>
              <a:spcAft>
                <a:spcPts val="0"/>
              </a:spcAft>
              <a:buClr>
                <a:srgbClr val="000000"/>
              </a:buClr>
              <a:buSzPts val="2000"/>
              <a:buFont typeface="Arial"/>
              <a:buChar char="•"/>
            </a:pPr>
            <a:r>
              <a:rPr lang="en-US" sz="2000">
                <a:solidFill>
                  <a:srgbClr val="000000"/>
                </a:solidFill>
                <a:latin typeface="Poppins Medium"/>
                <a:ea typeface="Poppins Medium"/>
                <a:cs typeface="Poppins Medium"/>
                <a:sym typeface="Poppins Medium"/>
              </a:rPr>
              <a:t>Eyes forward and not facing down</a:t>
            </a:r>
            <a:endParaRPr/>
          </a:p>
          <a:p>
            <a:pPr indent="-257175" lvl="0" marL="257175" marR="0" rtl="0" algn="l">
              <a:lnSpc>
                <a:spcPct val="80000"/>
              </a:lnSpc>
              <a:spcBef>
                <a:spcPts val="1800"/>
              </a:spcBef>
              <a:spcAft>
                <a:spcPts val="0"/>
              </a:spcAft>
              <a:buClr>
                <a:srgbClr val="000000"/>
              </a:buClr>
              <a:buSzPts val="2000"/>
              <a:buFont typeface="Arial"/>
              <a:buChar char="•"/>
            </a:pPr>
            <a:r>
              <a:rPr lang="en-US" sz="2000">
                <a:solidFill>
                  <a:srgbClr val="000000"/>
                </a:solidFill>
                <a:latin typeface="Poppins Medium"/>
                <a:ea typeface="Poppins Medium"/>
                <a:cs typeface="Poppins Medium"/>
                <a:sym typeface="Poppins Medium"/>
              </a:rPr>
              <a:t>Knees slightly wider than shoulder width, feet close to object</a:t>
            </a:r>
            <a:endParaRPr/>
          </a:p>
          <a:p>
            <a:pPr indent="-257175" lvl="0" marL="257175" marR="0" rtl="0" algn="l">
              <a:lnSpc>
                <a:spcPct val="80000"/>
              </a:lnSpc>
              <a:spcBef>
                <a:spcPts val="1800"/>
              </a:spcBef>
              <a:spcAft>
                <a:spcPts val="0"/>
              </a:spcAft>
              <a:buClr>
                <a:srgbClr val="000000"/>
              </a:buClr>
              <a:buSzPts val="2000"/>
              <a:buFont typeface="Arial"/>
              <a:buChar char="•"/>
            </a:pPr>
            <a:r>
              <a:rPr lang="en-US" sz="2000">
                <a:solidFill>
                  <a:srgbClr val="000000"/>
                </a:solidFill>
                <a:latin typeface="Poppins Medium"/>
                <a:ea typeface="Poppins Medium"/>
                <a:cs typeface="Poppins Medium"/>
                <a:sym typeface="Poppins Medium"/>
              </a:rPr>
              <a:t>Point toes outward at 45 degrees</a:t>
            </a:r>
            <a:endParaRPr/>
          </a:p>
          <a:p>
            <a:pPr indent="-257175" lvl="0" marL="257175" marR="0" rtl="0" algn="l">
              <a:lnSpc>
                <a:spcPct val="80000"/>
              </a:lnSpc>
              <a:spcBef>
                <a:spcPts val="1800"/>
              </a:spcBef>
              <a:spcAft>
                <a:spcPts val="0"/>
              </a:spcAft>
              <a:buClr>
                <a:srgbClr val="000000"/>
              </a:buClr>
              <a:buSzPts val="2000"/>
              <a:buFont typeface="Arial"/>
              <a:buChar char="•"/>
            </a:pPr>
            <a:r>
              <a:rPr lang="en-US" sz="2000">
                <a:solidFill>
                  <a:srgbClr val="000000"/>
                </a:solidFill>
                <a:latin typeface="Poppins Medium"/>
                <a:ea typeface="Poppins Medium"/>
                <a:cs typeface="Poppins Medium"/>
                <a:sym typeface="Poppins Medium"/>
              </a:rPr>
              <a:t>Bend at knees, going down to grasp object</a:t>
            </a:r>
            <a:endParaRPr/>
          </a:p>
          <a:p>
            <a:pPr indent="-257175" lvl="0" marL="257175" marR="0" rtl="0" algn="l">
              <a:lnSpc>
                <a:spcPct val="80000"/>
              </a:lnSpc>
              <a:spcBef>
                <a:spcPts val="1800"/>
              </a:spcBef>
              <a:spcAft>
                <a:spcPts val="0"/>
              </a:spcAft>
              <a:buClr>
                <a:srgbClr val="000000"/>
              </a:buClr>
              <a:buSzPts val="2000"/>
              <a:buFont typeface="Arial"/>
              <a:buChar char="•"/>
            </a:pPr>
            <a:r>
              <a:rPr lang="en-US" sz="2000">
                <a:solidFill>
                  <a:srgbClr val="000000"/>
                </a:solidFill>
                <a:latin typeface="Poppins Medium"/>
                <a:ea typeface="Poppins Medium"/>
                <a:cs typeface="Poppins Medium"/>
                <a:sym typeface="Poppins Medium"/>
              </a:rPr>
              <a:t>Look upward while pressing up with thigh muscles; back straight, shoulders back, stomach tight</a:t>
            </a:r>
            <a:endParaRPr/>
          </a:p>
          <a:p>
            <a:pPr indent="-257175" lvl="0" marL="257175" marR="0" rtl="0" algn="l">
              <a:lnSpc>
                <a:spcPct val="80000"/>
              </a:lnSpc>
              <a:spcBef>
                <a:spcPts val="1800"/>
              </a:spcBef>
              <a:spcAft>
                <a:spcPts val="0"/>
              </a:spcAft>
              <a:buClr>
                <a:srgbClr val="000000"/>
              </a:buClr>
              <a:buSzPts val="2000"/>
              <a:buFont typeface="Arial"/>
              <a:buChar char="•"/>
            </a:pPr>
            <a:r>
              <a:rPr lang="en-US" sz="2000">
                <a:solidFill>
                  <a:srgbClr val="000000"/>
                </a:solidFill>
                <a:latin typeface="Poppins Medium"/>
                <a:ea typeface="Poppins Medium"/>
                <a:cs typeface="Poppins Medium"/>
                <a:sym typeface="Poppins Medium"/>
              </a:rPr>
              <a:t>With object lifted, keep back straight, avoid twisting, move with small steps</a:t>
            </a:r>
            <a:endParaRPr/>
          </a:p>
          <a:p>
            <a:pPr indent="-257175" lvl="0" marL="257175" marR="0" rtl="0" algn="l">
              <a:lnSpc>
                <a:spcPct val="80000"/>
              </a:lnSpc>
              <a:spcBef>
                <a:spcPts val="1800"/>
              </a:spcBef>
              <a:spcAft>
                <a:spcPts val="0"/>
              </a:spcAft>
              <a:buClr>
                <a:srgbClr val="000000"/>
              </a:buClr>
              <a:buSzPts val="2000"/>
              <a:buFont typeface="Arial"/>
              <a:buChar char="•"/>
            </a:pPr>
            <a:r>
              <a:rPr lang="en-US" sz="2000">
                <a:solidFill>
                  <a:srgbClr val="000000"/>
                </a:solidFill>
                <a:latin typeface="Poppins Medium"/>
                <a:ea typeface="Poppins Medium"/>
                <a:cs typeface="Poppins Medium"/>
                <a:sym typeface="Poppins Medium"/>
              </a:rPr>
              <a:t>Reverse procedure to lower object</a:t>
            </a:r>
            <a:endParaRPr/>
          </a:p>
          <a:p>
            <a:pPr indent="0" lvl="0" marL="0" marR="0" rtl="0" algn="l">
              <a:lnSpc>
                <a:spcPct val="80000"/>
              </a:lnSpc>
              <a:spcBef>
                <a:spcPts val="1800"/>
              </a:spcBef>
              <a:spcAft>
                <a:spcPts val="0"/>
              </a:spcAft>
              <a:buNone/>
            </a:pPr>
            <a:r>
              <a:t/>
            </a:r>
            <a:endParaRPr sz="1600">
              <a:solidFill>
                <a:srgbClr val="000000"/>
              </a:solidFill>
              <a:latin typeface="Arial"/>
              <a:ea typeface="Arial"/>
              <a:cs typeface="Arial"/>
              <a:sym typeface="Arial"/>
            </a:endParaRPr>
          </a:p>
        </p:txBody>
      </p:sp>
      <p:sp>
        <p:nvSpPr>
          <p:cNvPr id="185" name="Google Shape;185;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/46</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30"/>
          <p:cNvSpPr txBox="1"/>
          <p:nvPr>
            <p:ph type="title"/>
          </p:nvPr>
        </p:nvSpPr>
        <p:spPr>
          <a:xfrm>
            <a:off x="0" y="2"/>
            <a:ext cx="9144000" cy="80929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Safe Lifting Practices</a:t>
            </a:r>
            <a:endParaRPr sz="4000"/>
          </a:p>
        </p:txBody>
      </p:sp>
      <p:sp>
        <p:nvSpPr>
          <p:cNvPr id="191" name="Google Shape;191;p30"/>
          <p:cNvSpPr txBox="1"/>
          <p:nvPr>
            <p:ph idx="1" type="body"/>
          </p:nvPr>
        </p:nvSpPr>
        <p:spPr>
          <a:xfrm>
            <a:off x="160240" y="1571699"/>
            <a:ext cx="4565073" cy="4052529"/>
          </a:xfrm>
          <a:prstGeom prst="rect">
            <a:avLst/>
          </a:prstGeom>
          <a:noFill/>
          <a:ln>
            <a:noFill/>
          </a:ln>
        </p:spPr>
        <p:txBody>
          <a:bodyPr anchorCtr="0" anchor="t" bIns="45700" lIns="91425" spcFirstLastPara="1" rIns="91425" wrap="square" tIns="45700">
            <a:normAutofit fontScale="92500" lnSpcReduction="20000"/>
          </a:bodyPr>
          <a:lstStyle/>
          <a:p>
            <a:pPr indent="-342900" lvl="0" marL="342900" rtl="0" algn="l">
              <a:spcBef>
                <a:spcPts val="0"/>
              </a:spcBef>
              <a:spcAft>
                <a:spcPts val="0"/>
              </a:spcAft>
              <a:buClr>
                <a:schemeClr val="dk1"/>
              </a:buClr>
              <a:buSzPct val="100000"/>
              <a:buChar char="•"/>
            </a:pPr>
            <a:r>
              <a:rPr lang="en-US"/>
              <a:t>Size, Weight and Center of Gravity</a:t>
            </a:r>
            <a:endParaRPr/>
          </a:p>
          <a:p>
            <a:pPr indent="-342900" lvl="0" marL="342900" rtl="0" algn="l">
              <a:spcBef>
                <a:spcPts val="592"/>
              </a:spcBef>
              <a:spcAft>
                <a:spcPts val="0"/>
              </a:spcAft>
              <a:buClr>
                <a:schemeClr val="dk1"/>
              </a:buClr>
              <a:buSzPct val="100000"/>
              <a:buChar char="•"/>
            </a:pPr>
            <a:r>
              <a:rPr lang="en-US"/>
              <a:t>Number of Legs and Angles with the Horizontal</a:t>
            </a:r>
            <a:endParaRPr/>
          </a:p>
          <a:p>
            <a:pPr indent="-342900" lvl="0" marL="342900" rtl="0" algn="l">
              <a:spcBef>
                <a:spcPts val="592"/>
              </a:spcBef>
              <a:spcAft>
                <a:spcPts val="0"/>
              </a:spcAft>
              <a:buClr>
                <a:schemeClr val="dk1"/>
              </a:buClr>
              <a:buSzPct val="100000"/>
              <a:buChar char="•"/>
            </a:pPr>
            <a:r>
              <a:rPr lang="en-US"/>
              <a:t>Rated Capacity of the Sling</a:t>
            </a:r>
            <a:endParaRPr/>
          </a:p>
          <a:p>
            <a:pPr indent="-342900" lvl="0" marL="342900" rtl="0" algn="l">
              <a:spcBef>
                <a:spcPts val="592"/>
              </a:spcBef>
              <a:spcAft>
                <a:spcPts val="0"/>
              </a:spcAft>
              <a:buClr>
                <a:schemeClr val="dk1"/>
              </a:buClr>
              <a:buSzPct val="100000"/>
              <a:buChar char="•"/>
            </a:pPr>
            <a:r>
              <a:rPr lang="en-US"/>
              <a:t>History of Care and Usage of the Sling</a:t>
            </a:r>
            <a:endParaRPr/>
          </a:p>
        </p:txBody>
      </p:sp>
      <p:pic>
        <p:nvPicPr>
          <p:cNvPr id="192" name="Google Shape;192;p30"/>
          <p:cNvPicPr preferRelativeResize="0"/>
          <p:nvPr/>
        </p:nvPicPr>
        <p:blipFill rotWithShape="1">
          <a:blip r:embed="rId3">
            <a:alphaModFix/>
          </a:blip>
          <a:srcRect b="0" l="0" r="0" t="0"/>
          <a:stretch/>
        </p:blipFill>
        <p:spPr>
          <a:xfrm>
            <a:off x="5064852" y="2397577"/>
            <a:ext cx="3750103" cy="2144063"/>
          </a:xfrm>
          <a:prstGeom prst="rect">
            <a:avLst/>
          </a:prstGeom>
          <a:noFill/>
          <a:ln>
            <a:noFill/>
          </a:ln>
          <a:effectLst>
            <a:outerShdw blurRad="292100" rotWithShape="0" algn="tl" dir="2700000" dist="139700">
              <a:srgbClr val="333333">
                <a:alpha val="64705"/>
              </a:srgbClr>
            </a:outerShdw>
          </a:effectLst>
        </p:spPr>
      </p:pic>
      <p:sp>
        <p:nvSpPr>
          <p:cNvPr id="193" name="Google Shape;193;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/46</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31"/>
          <p:cNvSpPr txBox="1"/>
          <p:nvPr>
            <p:ph type="title"/>
          </p:nvPr>
        </p:nvSpPr>
        <p:spPr>
          <a:xfrm>
            <a:off x="0" y="61739"/>
            <a:ext cx="9144000" cy="716027"/>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Three Hitches</a:t>
            </a:r>
            <a:endParaRPr sz="4000"/>
          </a:p>
        </p:txBody>
      </p:sp>
      <p:sp>
        <p:nvSpPr>
          <p:cNvPr id="200" name="Google Shape;200;p3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Vertical</a:t>
            </a:r>
            <a:endParaRPr/>
          </a:p>
          <a:p>
            <a:pPr indent="-285750" lvl="1" marL="742950" rtl="0" algn="l">
              <a:spcBef>
                <a:spcPts val="560"/>
              </a:spcBef>
              <a:spcAft>
                <a:spcPts val="0"/>
              </a:spcAft>
              <a:buClr>
                <a:schemeClr val="dk1"/>
              </a:buClr>
              <a:buSzPts val="2800"/>
              <a:buChar char="–"/>
            </a:pPr>
            <a:r>
              <a:rPr lang="en-US"/>
              <a:t>Least capacity</a:t>
            </a:r>
            <a:endParaRPr/>
          </a:p>
          <a:p>
            <a:pPr indent="-342900" lvl="0" marL="342900" rtl="0" algn="l">
              <a:spcBef>
                <a:spcPts val="640"/>
              </a:spcBef>
              <a:spcAft>
                <a:spcPts val="0"/>
              </a:spcAft>
              <a:buClr>
                <a:schemeClr val="dk1"/>
              </a:buClr>
              <a:buSzPts val="3200"/>
              <a:buChar char="•"/>
            </a:pPr>
            <a:r>
              <a:rPr lang="en-US"/>
              <a:t>Choker</a:t>
            </a:r>
            <a:endParaRPr/>
          </a:p>
          <a:p>
            <a:pPr indent="-342900" lvl="0" marL="342900" rtl="0" algn="l">
              <a:spcBef>
                <a:spcPts val="640"/>
              </a:spcBef>
              <a:spcAft>
                <a:spcPts val="0"/>
              </a:spcAft>
              <a:buClr>
                <a:schemeClr val="dk1"/>
              </a:buClr>
              <a:buSzPts val="3200"/>
              <a:buChar char="•"/>
            </a:pPr>
            <a:r>
              <a:rPr lang="en-US"/>
              <a:t>Basket</a:t>
            </a:r>
            <a:endParaRPr/>
          </a:p>
          <a:p>
            <a:pPr indent="-285750" lvl="1" marL="742950" rtl="0" algn="l">
              <a:spcBef>
                <a:spcPts val="560"/>
              </a:spcBef>
              <a:spcAft>
                <a:spcPts val="0"/>
              </a:spcAft>
              <a:buClr>
                <a:schemeClr val="dk1"/>
              </a:buClr>
              <a:buSzPts val="2800"/>
              <a:buChar char="–"/>
            </a:pPr>
            <a:r>
              <a:rPr lang="en-US"/>
              <a:t>Most capacity</a:t>
            </a:r>
            <a:endParaRPr/>
          </a:p>
        </p:txBody>
      </p:sp>
      <p:pic>
        <p:nvPicPr>
          <p:cNvPr descr="wrs202" id="201" name="Google Shape;201;p31"/>
          <p:cNvPicPr preferRelativeResize="0"/>
          <p:nvPr/>
        </p:nvPicPr>
        <p:blipFill rotWithShape="1">
          <a:blip r:embed="rId3">
            <a:alphaModFix/>
          </a:blip>
          <a:srcRect b="0" l="0" r="0" t="0"/>
          <a:stretch/>
        </p:blipFill>
        <p:spPr>
          <a:xfrm>
            <a:off x="3296660" y="1636313"/>
            <a:ext cx="1656559" cy="3917929"/>
          </a:xfrm>
          <a:prstGeom prst="rect">
            <a:avLst/>
          </a:prstGeom>
          <a:noFill/>
          <a:ln>
            <a:noFill/>
          </a:ln>
        </p:spPr>
      </p:pic>
      <p:pic>
        <p:nvPicPr>
          <p:cNvPr descr="wrs203" id="202" name="Google Shape;202;p31"/>
          <p:cNvPicPr preferRelativeResize="0"/>
          <p:nvPr/>
        </p:nvPicPr>
        <p:blipFill rotWithShape="1">
          <a:blip r:embed="rId4">
            <a:alphaModFix/>
          </a:blip>
          <a:srcRect b="0" l="0" r="0" t="0"/>
          <a:stretch/>
        </p:blipFill>
        <p:spPr>
          <a:xfrm>
            <a:off x="5228508" y="1617854"/>
            <a:ext cx="1640898" cy="3954852"/>
          </a:xfrm>
          <a:prstGeom prst="rect">
            <a:avLst/>
          </a:prstGeom>
          <a:noFill/>
          <a:ln>
            <a:noFill/>
          </a:ln>
        </p:spPr>
      </p:pic>
      <p:pic>
        <p:nvPicPr>
          <p:cNvPr descr="wrs204" id="203" name="Google Shape;203;p31"/>
          <p:cNvPicPr preferRelativeResize="0"/>
          <p:nvPr/>
        </p:nvPicPr>
        <p:blipFill rotWithShape="1">
          <a:blip r:embed="rId5">
            <a:alphaModFix/>
          </a:blip>
          <a:srcRect b="0" l="0" r="0" t="0"/>
          <a:stretch/>
        </p:blipFill>
        <p:spPr>
          <a:xfrm>
            <a:off x="6948997" y="1915179"/>
            <a:ext cx="1658215" cy="3815525"/>
          </a:xfrm>
          <a:prstGeom prst="rect">
            <a:avLst/>
          </a:prstGeom>
          <a:noFill/>
          <a:ln>
            <a:noFill/>
          </a:ln>
        </p:spPr>
      </p:pic>
      <p:sp>
        <p:nvSpPr>
          <p:cNvPr id="204" name="Google Shape;204;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/46</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32"/>
          <p:cNvSpPr txBox="1"/>
          <p:nvPr>
            <p:ph type="title"/>
          </p:nvPr>
        </p:nvSpPr>
        <p:spPr>
          <a:xfrm>
            <a:off x="0" y="2"/>
            <a:ext cx="9144000" cy="77776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FF0000"/>
              </a:buClr>
              <a:buSzPts val="4000"/>
              <a:buFont typeface="Calibri"/>
              <a:buNone/>
            </a:pPr>
            <a:r>
              <a:rPr b="1" lang="en-US" sz="4000">
                <a:solidFill>
                  <a:srgbClr val="FF0000"/>
                </a:solidFill>
              </a:rPr>
              <a:t>NEVERS</a:t>
            </a:r>
            <a:endParaRPr b="1" sz="4000">
              <a:solidFill>
                <a:srgbClr val="FF0000"/>
              </a:solidFill>
            </a:endParaRPr>
          </a:p>
        </p:txBody>
      </p:sp>
      <p:sp>
        <p:nvSpPr>
          <p:cNvPr id="210" name="Google Shape;210;p32"/>
          <p:cNvSpPr txBox="1"/>
          <p:nvPr>
            <p:ph idx="1" type="body"/>
          </p:nvPr>
        </p:nvSpPr>
        <p:spPr>
          <a:xfrm>
            <a:off x="296963" y="1062643"/>
            <a:ext cx="8375073" cy="4714777"/>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…allow more than one control person </a:t>
            </a:r>
            <a:endParaRPr/>
          </a:p>
          <a:p>
            <a:pPr indent="0" lvl="0" marL="0" rtl="0" algn="l">
              <a:spcBef>
                <a:spcPts val="640"/>
              </a:spcBef>
              <a:spcAft>
                <a:spcPts val="0"/>
              </a:spcAft>
              <a:buClr>
                <a:schemeClr val="dk1"/>
              </a:buClr>
              <a:buSzPts val="3200"/>
              <a:buNone/>
            </a:pPr>
            <a:r>
              <a:rPr lang="en-US"/>
              <a:t>…raise load more than necessary</a:t>
            </a:r>
            <a:endParaRPr/>
          </a:p>
          <a:p>
            <a:pPr indent="0" lvl="0" marL="0" rtl="0" algn="l">
              <a:spcBef>
                <a:spcPts val="640"/>
              </a:spcBef>
              <a:spcAft>
                <a:spcPts val="0"/>
              </a:spcAft>
              <a:buClr>
                <a:schemeClr val="dk1"/>
              </a:buClr>
              <a:buSzPts val="3200"/>
              <a:buNone/>
            </a:pPr>
            <a:r>
              <a:rPr lang="en-US"/>
              <a:t>…leave load suspended in the air</a:t>
            </a:r>
            <a:endParaRPr/>
          </a:p>
          <a:p>
            <a:pPr indent="0" lvl="0" marL="0" rtl="0" algn="l">
              <a:spcBef>
                <a:spcPts val="640"/>
              </a:spcBef>
              <a:spcAft>
                <a:spcPts val="0"/>
              </a:spcAft>
              <a:buClr>
                <a:schemeClr val="dk1"/>
              </a:buClr>
              <a:buSzPts val="3200"/>
              <a:buNone/>
            </a:pPr>
            <a:r>
              <a:rPr lang="en-US"/>
              <a:t>…work under a suspended load</a:t>
            </a:r>
            <a:endParaRPr/>
          </a:p>
          <a:p>
            <a:pPr indent="0" lvl="0" marL="0" rtl="0" algn="l">
              <a:spcBef>
                <a:spcPts val="640"/>
              </a:spcBef>
              <a:spcAft>
                <a:spcPts val="0"/>
              </a:spcAft>
              <a:buClr>
                <a:schemeClr val="dk1"/>
              </a:buClr>
              <a:buSzPts val="3200"/>
              <a:buNone/>
            </a:pPr>
            <a:r>
              <a:t/>
            </a:r>
            <a:endParaRPr/>
          </a:p>
          <a:p>
            <a:pPr indent="0" lvl="0" marL="0" rtl="0" algn="l">
              <a:spcBef>
                <a:spcPts val="640"/>
              </a:spcBef>
              <a:spcAft>
                <a:spcPts val="0"/>
              </a:spcAft>
              <a:buClr>
                <a:schemeClr val="dk1"/>
              </a:buClr>
              <a:buSzPts val="3200"/>
              <a:buNone/>
            </a:pPr>
            <a:r>
              <a:rPr lang="en-US"/>
              <a:t>Attempt to lift a load greater than</a:t>
            </a:r>
            <a:br>
              <a:rPr lang="en-US"/>
            </a:br>
            <a:r>
              <a:rPr lang="en-US"/>
              <a:t>the rating of the hoist</a:t>
            </a:r>
            <a:endParaRPr/>
          </a:p>
          <a:p>
            <a:pPr indent="0" lvl="0" marL="0" rtl="0" algn="l">
              <a:spcBef>
                <a:spcPts val="640"/>
              </a:spcBef>
              <a:spcAft>
                <a:spcPts val="0"/>
              </a:spcAft>
              <a:buClr>
                <a:schemeClr val="dk1"/>
              </a:buClr>
              <a:buSzPts val="3200"/>
              <a:buNone/>
            </a:pPr>
            <a:r>
              <a:rPr lang="en-US"/>
              <a:t>Allow an untrained person to operate a crane</a:t>
            </a:r>
            <a:endParaRPr/>
          </a:p>
        </p:txBody>
      </p:sp>
      <p:pic>
        <p:nvPicPr>
          <p:cNvPr id="211" name="Google Shape;211;p32"/>
          <p:cNvPicPr preferRelativeResize="0"/>
          <p:nvPr/>
        </p:nvPicPr>
        <p:blipFill rotWithShape="1">
          <a:blip r:embed="rId3">
            <a:alphaModFix/>
          </a:blip>
          <a:srcRect b="0" l="0" r="0" t="0"/>
          <a:stretch/>
        </p:blipFill>
        <p:spPr>
          <a:xfrm>
            <a:off x="6083406" y="1650865"/>
            <a:ext cx="2774893" cy="3497949"/>
          </a:xfrm>
          <a:prstGeom prst="rect">
            <a:avLst/>
          </a:prstGeom>
          <a:noFill/>
          <a:ln>
            <a:noFill/>
          </a:ln>
        </p:spPr>
      </p:pic>
      <p:sp>
        <p:nvSpPr>
          <p:cNvPr id="212" name="Google Shape;212;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/46</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33"/>
          <p:cNvSpPr txBox="1"/>
          <p:nvPr>
            <p:ph type="title"/>
          </p:nvPr>
        </p:nvSpPr>
        <p:spPr>
          <a:xfrm>
            <a:off x="493047" y="-45834"/>
            <a:ext cx="8229600" cy="750027"/>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Power Tools</a:t>
            </a:r>
            <a:endParaRPr/>
          </a:p>
        </p:txBody>
      </p:sp>
      <p:pic>
        <p:nvPicPr>
          <p:cNvPr descr="C:\Documents and Settings\edickinson\Local Settings\Temporary Internet Files\Content.IE5\UFUSW69Q\MCj04126640000[1].wmf" id="218" name="Google Shape;218;p33"/>
          <p:cNvPicPr preferRelativeResize="0"/>
          <p:nvPr/>
        </p:nvPicPr>
        <p:blipFill rotWithShape="1">
          <a:blip r:embed="rId3">
            <a:alphaModFix/>
          </a:blip>
          <a:srcRect b="0" l="0" r="0" t="0"/>
          <a:stretch/>
        </p:blipFill>
        <p:spPr>
          <a:xfrm>
            <a:off x="5467917" y="1688566"/>
            <a:ext cx="2812491" cy="2109369"/>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descr="C:\Users\Gary\Pictures\MSSC pics\powder gun.jpg" id="219" name="Google Shape;219;p33"/>
          <p:cNvPicPr preferRelativeResize="0"/>
          <p:nvPr/>
        </p:nvPicPr>
        <p:blipFill rotWithShape="1">
          <a:blip r:embed="rId4">
            <a:alphaModFix/>
          </a:blip>
          <a:srcRect b="0" l="0" r="0" t="0"/>
          <a:stretch/>
        </p:blipFill>
        <p:spPr>
          <a:xfrm>
            <a:off x="330049" y="4225822"/>
            <a:ext cx="3538632" cy="1468737"/>
          </a:xfrm>
          <a:prstGeom prst="rect">
            <a:avLst/>
          </a:prstGeom>
          <a:noFill/>
          <a:ln>
            <a:noFill/>
          </a:ln>
        </p:spPr>
      </p:pic>
      <p:pic>
        <p:nvPicPr>
          <p:cNvPr descr="grinder" id="220" name="Google Shape;220;p33"/>
          <p:cNvPicPr preferRelativeResize="0"/>
          <p:nvPr/>
        </p:nvPicPr>
        <p:blipFill rotWithShape="1">
          <a:blip r:embed="rId5">
            <a:alphaModFix/>
          </a:blip>
          <a:srcRect b="0" l="0" r="0" t="0"/>
          <a:stretch/>
        </p:blipFill>
        <p:spPr>
          <a:xfrm>
            <a:off x="575722" y="1586968"/>
            <a:ext cx="4472267" cy="2304887"/>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descr="discbuffer" id="221" name="Google Shape;221;p33"/>
          <p:cNvPicPr preferRelativeResize="0"/>
          <p:nvPr/>
        </p:nvPicPr>
        <p:blipFill rotWithShape="1">
          <a:blip r:embed="rId6">
            <a:alphaModFix/>
          </a:blip>
          <a:srcRect b="0" l="0" r="0" t="0"/>
          <a:stretch/>
        </p:blipFill>
        <p:spPr>
          <a:xfrm>
            <a:off x="5501173" y="3891855"/>
            <a:ext cx="3163888" cy="2192338"/>
          </a:xfrm>
          <a:prstGeom prst="rect">
            <a:avLst/>
          </a:prstGeom>
          <a:noFill/>
          <a:ln>
            <a:noFill/>
          </a:ln>
        </p:spPr>
      </p:pic>
      <p:sp>
        <p:nvSpPr>
          <p:cNvPr id="222" name="Google Shape;222;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/46</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34"/>
          <p:cNvSpPr txBox="1"/>
          <p:nvPr>
            <p:ph idx="1" type="body"/>
          </p:nvPr>
        </p:nvSpPr>
        <p:spPr>
          <a:xfrm>
            <a:off x="156425" y="1929277"/>
            <a:ext cx="8820150" cy="3790950"/>
          </a:xfrm>
          <a:prstGeom prst="rect">
            <a:avLst/>
          </a:prstGeom>
          <a:noFill/>
          <a:ln>
            <a:noFill/>
          </a:ln>
        </p:spPr>
        <p:txBody>
          <a:bodyPr anchorCtr="0" anchor="t" bIns="45700" lIns="91425" spcFirstLastPara="1" rIns="91425" wrap="square" tIns="45700">
            <a:normAutofit/>
          </a:bodyPr>
          <a:lstStyle/>
          <a:p>
            <a:pPr indent="-514350" lvl="0" marL="514350" rtl="0" algn="l">
              <a:lnSpc>
                <a:spcPct val="90000"/>
              </a:lnSpc>
              <a:spcBef>
                <a:spcPts val="0"/>
              </a:spcBef>
              <a:spcAft>
                <a:spcPts val="0"/>
              </a:spcAft>
              <a:buClr>
                <a:srgbClr val="006666"/>
              </a:buClr>
              <a:buSzPts val="2800"/>
              <a:buFont typeface="Calibri"/>
              <a:buAutoNum type="arabicPeriod"/>
            </a:pPr>
            <a:r>
              <a:rPr lang="en-US" sz="2800">
                <a:solidFill>
                  <a:srgbClr val="006666"/>
                </a:solidFill>
              </a:rPr>
              <a:t>Regularly maintain all tools.</a:t>
            </a:r>
            <a:endParaRPr/>
          </a:p>
          <a:p>
            <a:pPr indent="-514350" lvl="0" marL="514350" rtl="0" algn="l">
              <a:lnSpc>
                <a:spcPct val="90000"/>
              </a:lnSpc>
              <a:spcBef>
                <a:spcPts val="1800"/>
              </a:spcBef>
              <a:spcAft>
                <a:spcPts val="0"/>
              </a:spcAft>
              <a:buClr>
                <a:srgbClr val="800000"/>
              </a:buClr>
              <a:buSzPts val="2800"/>
              <a:buFont typeface="Calibri"/>
              <a:buAutoNum type="arabicPeriod"/>
            </a:pPr>
            <a:r>
              <a:rPr lang="en-US" sz="2800">
                <a:solidFill>
                  <a:srgbClr val="800000"/>
                </a:solidFill>
              </a:rPr>
              <a:t>Use the right tool for the job.</a:t>
            </a:r>
            <a:endParaRPr/>
          </a:p>
          <a:p>
            <a:pPr indent="-514350" lvl="0" marL="514350" rtl="0" algn="l">
              <a:lnSpc>
                <a:spcPct val="90000"/>
              </a:lnSpc>
              <a:spcBef>
                <a:spcPts val="1800"/>
              </a:spcBef>
              <a:spcAft>
                <a:spcPts val="0"/>
              </a:spcAft>
              <a:buClr>
                <a:srgbClr val="660066"/>
              </a:buClr>
              <a:buSzPts val="2800"/>
              <a:buFont typeface="Calibri"/>
              <a:buAutoNum type="arabicPeriod"/>
            </a:pPr>
            <a:r>
              <a:rPr lang="en-US" sz="2800">
                <a:solidFill>
                  <a:srgbClr val="660066"/>
                </a:solidFill>
              </a:rPr>
              <a:t>Examine each tool before use for damage.</a:t>
            </a:r>
            <a:endParaRPr/>
          </a:p>
          <a:p>
            <a:pPr indent="-514350" lvl="0" marL="514350" rtl="0" algn="l">
              <a:lnSpc>
                <a:spcPct val="90000"/>
              </a:lnSpc>
              <a:spcBef>
                <a:spcPts val="1800"/>
              </a:spcBef>
              <a:spcAft>
                <a:spcPts val="0"/>
              </a:spcAft>
              <a:buClr>
                <a:srgbClr val="663300"/>
              </a:buClr>
              <a:buSzPts val="2800"/>
              <a:buFont typeface="Calibri"/>
              <a:buAutoNum type="arabicPeriod"/>
            </a:pPr>
            <a:r>
              <a:rPr lang="en-US" sz="2800">
                <a:solidFill>
                  <a:srgbClr val="663300"/>
                </a:solidFill>
              </a:rPr>
              <a:t>Operate tools according to manufacturer instructions.</a:t>
            </a:r>
            <a:endParaRPr/>
          </a:p>
          <a:p>
            <a:pPr indent="-514350" lvl="0" marL="514350" rtl="0" algn="l">
              <a:lnSpc>
                <a:spcPct val="90000"/>
              </a:lnSpc>
              <a:spcBef>
                <a:spcPts val="1800"/>
              </a:spcBef>
              <a:spcAft>
                <a:spcPts val="0"/>
              </a:spcAft>
              <a:buClr>
                <a:srgbClr val="006600"/>
              </a:buClr>
              <a:buSzPts val="2800"/>
              <a:buFont typeface="Calibri"/>
              <a:buAutoNum type="arabicPeriod"/>
            </a:pPr>
            <a:r>
              <a:rPr lang="en-US" sz="2800">
                <a:solidFill>
                  <a:srgbClr val="006600"/>
                </a:solidFill>
              </a:rPr>
              <a:t>Proper personal protective equipment </a:t>
            </a:r>
            <a:r>
              <a:rPr lang="en-US" sz="2800" u="sng">
                <a:solidFill>
                  <a:srgbClr val="006600"/>
                </a:solidFill>
              </a:rPr>
              <a:t>must</a:t>
            </a:r>
            <a:r>
              <a:rPr lang="en-US" sz="2800">
                <a:solidFill>
                  <a:srgbClr val="006600"/>
                </a:solidFill>
              </a:rPr>
              <a:t> be used.</a:t>
            </a:r>
            <a:endParaRPr/>
          </a:p>
        </p:txBody>
      </p:sp>
      <p:sp>
        <p:nvSpPr>
          <p:cNvPr id="230" name="Google Shape;230;p34"/>
          <p:cNvSpPr txBox="1"/>
          <p:nvPr/>
        </p:nvSpPr>
        <p:spPr>
          <a:xfrm>
            <a:off x="-5500" y="15269"/>
            <a:ext cx="9144000" cy="132343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200">
                <a:solidFill>
                  <a:schemeClr val="dk1"/>
                </a:solidFill>
                <a:latin typeface="Arial"/>
                <a:ea typeface="Arial"/>
                <a:cs typeface="Arial"/>
                <a:sym typeface="Arial"/>
              </a:rPr>
              <a:t> </a:t>
            </a:r>
            <a:r>
              <a:rPr lang="en-US" sz="4000">
                <a:solidFill>
                  <a:schemeClr val="dk1"/>
                </a:solidFill>
                <a:latin typeface="Calibri"/>
                <a:ea typeface="Calibri"/>
                <a:cs typeface="Calibri"/>
                <a:sym typeface="Calibri"/>
              </a:rPr>
              <a:t>Five Basic Rules for Hand and </a:t>
            </a:r>
            <a:br>
              <a:rPr lang="en-US" sz="4000">
                <a:solidFill>
                  <a:schemeClr val="dk1"/>
                </a:solidFill>
                <a:latin typeface="Calibri"/>
                <a:ea typeface="Calibri"/>
                <a:cs typeface="Calibri"/>
                <a:sym typeface="Calibri"/>
              </a:rPr>
            </a:br>
            <a:r>
              <a:rPr lang="en-US" sz="4000">
                <a:solidFill>
                  <a:schemeClr val="dk1"/>
                </a:solidFill>
                <a:latin typeface="Calibri"/>
                <a:ea typeface="Calibri"/>
                <a:cs typeface="Calibri"/>
                <a:sym typeface="Calibri"/>
              </a:rPr>
              <a:t>Power Tool Safety</a:t>
            </a:r>
            <a:endParaRPr/>
          </a:p>
        </p:txBody>
      </p:sp>
      <p:sp>
        <p:nvSpPr>
          <p:cNvPr id="231" name="Google Shape;231;p3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/46</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
                                            <p:txEl>
                                              <p:pRg end="0" st="0"/>
                                            </p:txEl>
                                          </p:spTgt>
                                        </p:tgtEl>
                                        <p:attrNameLst>
                                          <p:attrName>style.visibility</p:attrName>
                                        </p:attrNameLst>
                                      </p:cBhvr>
                                      <p:to>
                                        <p:strVal val="visible"/>
                                      </p:to>
                                    </p:set>
                                    <p:animEffect filter="fade" transition="in">
                                      <p:cBhvr>
                                        <p:cTn dur="500"/>
                                        <p:tgtEl>
                                          <p:spTgt spid="22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
                                            <p:txEl>
                                              <p:pRg end="1" st="1"/>
                                            </p:txEl>
                                          </p:spTgt>
                                        </p:tgtEl>
                                        <p:attrNameLst>
                                          <p:attrName>style.visibility</p:attrName>
                                        </p:attrNameLst>
                                      </p:cBhvr>
                                      <p:to>
                                        <p:strVal val="visible"/>
                                      </p:to>
                                    </p:set>
                                    <p:animEffect filter="fade" transition="in">
                                      <p:cBhvr>
                                        <p:cTn dur="500"/>
                                        <p:tgtEl>
                                          <p:spTgt spid="22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
                                            <p:txEl>
                                              <p:pRg end="2" st="2"/>
                                            </p:txEl>
                                          </p:spTgt>
                                        </p:tgtEl>
                                        <p:attrNameLst>
                                          <p:attrName>style.visibility</p:attrName>
                                        </p:attrNameLst>
                                      </p:cBhvr>
                                      <p:to>
                                        <p:strVal val="visible"/>
                                      </p:to>
                                    </p:set>
                                    <p:animEffect filter="fade" transition="in">
                                      <p:cBhvr>
                                        <p:cTn dur="500"/>
                                        <p:tgtEl>
                                          <p:spTgt spid="22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
                                            <p:txEl>
                                              <p:pRg end="3" st="3"/>
                                            </p:txEl>
                                          </p:spTgt>
                                        </p:tgtEl>
                                        <p:attrNameLst>
                                          <p:attrName>style.visibility</p:attrName>
                                        </p:attrNameLst>
                                      </p:cBhvr>
                                      <p:to>
                                        <p:strVal val="visible"/>
                                      </p:to>
                                    </p:set>
                                    <p:animEffect filter="fade" transition="in">
                                      <p:cBhvr>
                                        <p:cTn dur="500"/>
                                        <p:tgtEl>
                                          <p:spTgt spid="22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
                                            <p:txEl>
                                              <p:pRg end="4" st="4"/>
                                            </p:txEl>
                                          </p:spTgt>
                                        </p:tgtEl>
                                        <p:attrNameLst>
                                          <p:attrName>style.visibility</p:attrName>
                                        </p:attrNameLst>
                                      </p:cBhvr>
                                      <p:to>
                                        <p:strVal val="visible"/>
                                      </p:to>
                                    </p:set>
                                    <p:animEffect filter="fade" transition="in">
                                      <p:cBhvr>
                                        <p:cTn dur="500"/>
                                        <p:tgtEl>
                                          <p:spTgt spid="229">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
                                            <p:txEl>
                                              <p:pRg end="0" st="0"/>
                                            </p:txEl>
                                          </p:spTgt>
                                        </p:tgtEl>
                                        <p:attrNameLst>
                                          <p:attrName>style.visibility</p:attrName>
                                        </p:attrNameLst>
                                      </p:cBhvr>
                                      <p:to>
                                        <p:strVal val="visible"/>
                                      </p:to>
                                    </p:set>
                                    <p:animEffect filter="fade" transition="in">
                                      <p:cBhvr>
                                        <p:cTn dur="500"/>
                                        <p:tgtEl>
                                          <p:spTgt spid="22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
                                            <p:txEl>
                                              <p:pRg end="1" st="1"/>
                                            </p:txEl>
                                          </p:spTgt>
                                        </p:tgtEl>
                                        <p:attrNameLst>
                                          <p:attrName>style.visibility</p:attrName>
                                        </p:attrNameLst>
                                      </p:cBhvr>
                                      <p:to>
                                        <p:strVal val="visible"/>
                                      </p:to>
                                    </p:set>
                                    <p:animEffect filter="fade" transition="in">
                                      <p:cBhvr>
                                        <p:cTn dur="500"/>
                                        <p:tgtEl>
                                          <p:spTgt spid="22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
                                            <p:txEl>
                                              <p:pRg end="2" st="2"/>
                                            </p:txEl>
                                          </p:spTgt>
                                        </p:tgtEl>
                                        <p:attrNameLst>
                                          <p:attrName>style.visibility</p:attrName>
                                        </p:attrNameLst>
                                      </p:cBhvr>
                                      <p:to>
                                        <p:strVal val="visible"/>
                                      </p:to>
                                    </p:set>
                                    <p:animEffect filter="fade" transition="in">
                                      <p:cBhvr>
                                        <p:cTn dur="500"/>
                                        <p:tgtEl>
                                          <p:spTgt spid="22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
                                            <p:txEl>
                                              <p:pRg end="3" st="3"/>
                                            </p:txEl>
                                          </p:spTgt>
                                        </p:tgtEl>
                                        <p:attrNameLst>
                                          <p:attrName>style.visibility</p:attrName>
                                        </p:attrNameLst>
                                      </p:cBhvr>
                                      <p:to>
                                        <p:strVal val="visible"/>
                                      </p:to>
                                    </p:set>
                                    <p:animEffect filter="fade" transition="in">
                                      <p:cBhvr>
                                        <p:cTn dur="500"/>
                                        <p:tgtEl>
                                          <p:spTgt spid="22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
                                            <p:txEl>
                                              <p:pRg end="4" st="4"/>
                                            </p:txEl>
                                          </p:spTgt>
                                        </p:tgtEl>
                                        <p:attrNameLst>
                                          <p:attrName>style.visibility</p:attrName>
                                        </p:attrNameLst>
                                      </p:cBhvr>
                                      <p:to>
                                        <p:strVal val="visible"/>
                                      </p:to>
                                    </p:set>
                                    <p:animEffect filter="fade" transition="in">
                                      <p:cBhvr>
                                        <p:cTn dur="500"/>
                                        <p:tgtEl>
                                          <p:spTgt spid="229">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35"/>
          <p:cNvSpPr txBox="1"/>
          <p:nvPr>
            <p:ph idx="1" type="body"/>
          </p:nvPr>
        </p:nvSpPr>
        <p:spPr>
          <a:xfrm>
            <a:off x="219075" y="920750"/>
            <a:ext cx="8091488" cy="4244975"/>
          </a:xfrm>
          <a:prstGeom prst="rect">
            <a:avLst/>
          </a:prstGeom>
          <a:noFill/>
          <a:ln>
            <a:noFill/>
          </a:ln>
        </p:spPr>
        <p:txBody>
          <a:bodyPr anchorCtr="0" anchor="t" bIns="45700" lIns="91425" spcFirstLastPara="1" rIns="91425" wrap="square" tIns="45700">
            <a:normAutofit lnSpcReduction="10000"/>
          </a:bodyPr>
          <a:lstStyle/>
          <a:p>
            <a:pPr indent="-342900" lvl="0" marL="342900" rtl="0" algn="l">
              <a:spcBef>
                <a:spcPts val="0"/>
              </a:spcBef>
              <a:spcAft>
                <a:spcPts val="0"/>
              </a:spcAft>
              <a:buClr>
                <a:srgbClr val="006666"/>
              </a:buClr>
              <a:buSzPts val="3200"/>
              <a:buChar char="•"/>
            </a:pPr>
            <a:r>
              <a:rPr lang="en-US">
                <a:solidFill>
                  <a:srgbClr val="006666"/>
                </a:solidFill>
              </a:rPr>
              <a:t>Never carry a tool by the cord.</a:t>
            </a:r>
            <a:endParaRPr/>
          </a:p>
          <a:p>
            <a:pPr indent="-342900" lvl="0" marL="342900" rtl="0" algn="l">
              <a:spcBef>
                <a:spcPts val="1200"/>
              </a:spcBef>
              <a:spcAft>
                <a:spcPts val="0"/>
              </a:spcAft>
              <a:buClr>
                <a:srgbClr val="800000"/>
              </a:buClr>
              <a:buSzPts val="3200"/>
              <a:buChar char="•"/>
            </a:pPr>
            <a:r>
              <a:rPr lang="en-US">
                <a:solidFill>
                  <a:srgbClr val="800000"/>
                </a:solidFill>
              </a:rPr>
              <a:t>Never pull the cord to unplug it.</a:t>
            </a:r>
            <a:endParaRPr/>
          </a:p>
          <a:p>
            <a:pPr indent="-342900" lvl="0" marL="342900" rtl="0" algn="l">
              <a:spcBef>
                <a:spcPts val="1200"/>
              </a:spcBef>
              <a:spcAft>
                <a:spcPts val="0"/>
              </a:spcAft>
              <a:buClr>
                <a:srgbClr val="660066"/>
              </a:buClr>
              <a:buSzPts val="3200"/>
              <a:buChar char="•"/>
            </a:pPr>
            <a:r>
              <a:rPr lang="en-US">
                <a:solidFill>
                  <a:srgbClr val="660066"/>
                </a:solidFill>
              </a:rPr>
              <a:t>Keep cords out of water.</a:t>
            </a:r>
            <a:endParaRPr/>
          </a:p>
          <a:p>
            <a:pPr indent="-342900" lvl="0" marL="342900" rtl="0" algn="l">
              <a:spcBef>
                <a:spcPts val="1200"/>
              </a:spcBef>
              <a:spcAft>
                <a:spcPts val="0"/>
              </a:spcAft>
              <a:buClr>
                <a:srgbClr val="006600"/>
              </a:buClr>
              <a:buSzPts val="3200"/>
              <a:buChar char="•"/>
            </a:pPr>
            <a:r>
              <a:rPr lang="en-US">
                <a:solidFill>
                  <a:srgbClr val="006600"/>
                </a:solidFill>
              </a:rPr>
              <a:t>Disconnect tools when changing attachments or when not in use.</a:t>
            </a:r>
            <a:endParaRPr/>
          </a:p>
          <a:p>
            <a:pPr indent="-342900" lvl="0" marL="342900" rtl="0" algn="l">
              <a:spcBef>
                <a:spcPts val="1200"/>
              </a:spcBef>
              <a:spcAft>
                <a:spcPts val="0"/>
              </a:spcAft>
              <a:buClr>
                <a:srgbClr val="663300"/>
              </a:buClr>
              <a:buSzPts val="3200"/>
              <a:buChar char="•"/>
            </a:pPr>
            <a:r>
              <a:rPr lang="en-US">
                <a:solidFill>
                  <a:srgbClr val="663300"/>
                </a:solidFill>
              </a:rPr>
              <a:t>Keep tools properly maintained.</a:t>
            </a:r>
            <a:endParaRPr/>
          </a:p>
          <a:p>
            <a:pPr indent="-342900" lvl="0" marL="342900" rtl="0" algn="l">
              <a:spcBef>
                <a:spcPts val="1200"/>
              </a:spcBef>
              <a:spcAft>
                <a:spcPts val="0"/>
              </a:spcAft>
              <a:buClr>
                <a:schemeClr val="accent2"/>
              </a:buClr>
              <a:buSzPts val="3200"/>
              <a:buChar char="•"/>
            </a:pPr>
            <a:r>
              <a:rPr lang="en-US">
                <a:solidFill>
                  <a:schemeClr val="accent2"/>
                </a:solidFill>
              </a:rPr>
              <a:t>Do not wear loose clothing or jewelry.</a:t>
            </a:r>
            <a:endParaRPr/>
          </a:p>
        </p:txBody>
      </p:sp>
      <p:sp>
        <p:nvSpPr>
          <p:cNvPr id="239" name="Google Shape;239;p35"/>
          <p:cNvSpPr txBox="1"/>
          <p:nvPr/>
        </p:nvSpPr>
        <p:spPr>
          <a:xfrm>
            <a:off x="101394" y="20810"/>
            <a:ext cx="9042606" cy="7016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4000">
                <a:solidFill>
                  <a:schemeClr val="dk1"/>
                </a:solidFill>
                <a:latin typeface="Calibri"/>
                <a:ea typeface="Calibri"/>
                <a:cs typeface="Calibri"/>
                <a:sym typeface="Calibri"/>
              </a:rPr>
              <a:t>Power Tool Precautions</a:t>
            </a:r>
            <a:endParaRPr/>
          </a:p>
        </p:txBody>
      </p:sp>
      <p:pic>
        <p:nvPicPr>
          <p:cNvPr descr="C:\Documents and Settings\edickinson\Local Settings\Temporary Internet Files\Content.IE5\B2OC12OG\MCj04339170000[1].png" id="240" name="Google Shape;240;p35"/>
          <p:cNvPicPr preferRelativeResize="0"/>
          <p:nvPr/>
        </p:nvPicPr>
        <p:blipFill rotWithShape="1">
          <a:blip r:embed="rId3">
            <a:alphaModFix/>
          </a:blip>
          <a:srcRect b="0" l="0" r="0" t="0"/>
          <a:stretch/>
        </p:blipFill>
        <p:spPr>
          <a:xfrm>
            <a:off x="6706744" y="3326508"/>
            <a:ext cx="2437256" cy="2623232"/>
          </a:xfrm>
          <a:prstGeom prst="rect">
            <a:avLst/>
          </a:prstGeom>
          <a:noFill/>
          <a:ln>
            <a:noFill/>
          </a:ln>
        </p:spPr>
      </p:pic>
      <p:sp>
        <p:nvSpPr>
          <p:cNvPr id="241" name="Google Shape;241;p3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/46</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8">
                                            <p:txEl>
                                              <p:pRg end="0" st="0"/>
                                            </p:txEl>
                                          </p:spTgt>
                                        </p:tgtEl>
                                        <p:attrNameLst>
                                          <p:attrName>style.visibility</p:attrName>
                                        </p:attrNameLst>
                                      </p:cBhvr>
                                      <p:to>
                                        <p:strVal val="visible"/>
                                      </p:to>
                                    </p:set>
                                    <p:animEffect filter="fade" transition="in">
                                      <p:cBhvr>
                                        <p:cTn dur="500"/>
                                        <p:tgtEl>
                                          <p:spTgt spid="23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8">
                                            <p:txEl>
                                              <p:pRg end="1" st="1"/>
                                            </p:txEl>
                                          </p:spTgt>
                                        </p:tgtEl>
                                        <p:attrNameLst>
                                          <p:attrName>style.visibility</p:attrName>
                                        </p:attrNameLst>
                                      </p:cBhvr>
                                      <p:to>
                                        <p:strVal val="visible"/>
                                      </p:to>
                                    </p:set>
                                    <p:animEffect filter="fade" transition="in">
                                      <p:cBhvr>
                                        <p:cTn dur="500"/>
                                        <p:tgtEl>
                                          <p:spTgt spid="23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8">
                                            <p:txEl>
                                              <p:pRg end="2" st="2"/>
                                            </p:txEl>
                                          </p:spTgt>
                                        </p:tgtEl>
                                        <p:attrNameLst>
                                          <p:attrName>style.visibility</p:attrName>
                                        </p:attrNameLst>
                                      </p:cBhvr>
                                      <p:to>
                                        <p:strVal val="visible"/>
                                      </p:to>
                                    </p:set>
                                    <p:animEffect filter="fade" transition="in">
                                      <p:cBhvr>
                                        <p:cTn dur="500"/>
                                        <p:tgtEl>
                                          <p:spTgt spid="23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8">
                                            <p:txEl>
                                              <p:pRg end="3" st="3"/>
                                            </p:txEl>
                                          </p:spTgt>
                                        </p:tgtEl>
                                        <p:attrNameLst>
                                          <p:attrName>style.visibility</p:attrName>
                                        </p:attrNameLst>
                                      </p:cBhvr>
                                      <p:to>
                                        <p:strVal val="visible"/>
                                      </p:to>
                                    </p:set>
                                    <p:animEffect filter="fade" transition="in">
                                      <p:cBhvr>
                                        <p:cTn dur="500"/>
                                        <p:tgtEl>
                                          <p:spTgt spid="238">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8">
                                            <p:txEl>
                                              <p:pRg end="4" st="4"/>
                                            </p:txEl>
                                          </p:spTgt>
                                        </p:tgtEl>
                                        <p:attrNameLst>
                                          <p:attrName>style.visibility</p:attrName>
                                        </p:attrNameLst>
                                      </p:cBhvr>
                                      <p:to>
                                        <p:strVal val="visible"/>
                                      </p:to>
                                    </p:set>
                                    <p:animEffect filter="fade" transition="in">
                                      <p:cBhvr>
                                        <p:cTn dur="500"/>
                                        <p:tgtEl>
                                          <p:spTgt spid="238">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8">
                                            <p:txEl>
                                              <p:pRg end="5" st="5"/>
                                            </p:txEl>
                                          </p:spTgt>
                                        </p:tgtEl>
                                        <p:attrNameLst>
                                          <p:attrName>style.visibility</p:attrName>
                                        </p:attrNameLst>
                                      </p:cBhvr>
                                      <p:to>
                                        <p:strVal val="visible"/>
                                      </p:to>
                                    </p:set>
                                    <p:animEffect filter="fade" transition="in">
                                      <p:cBhvr>
                                        <p:cTn dur="500"/>
                                        <p:tgtEl>
                                          <p:spTgt spid="238">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36"/>
          <p:cNvSpPr txBox="1"/>
          <p:nvPr>
            <p:ph idx="1" type="body"/>
          </p:nvPr>
        </p:nvSpPr>
        <p:spPr>
          <a:xfrm>
            <a:off x="541751" y="1140861"/>
            <a:ext cx="8458062" cy="4721225"/>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006666"/>
              </a:buClr>
              <a:buSzPts val="3200"/>
              <a:buChar char="•"/>
            </a:pPr>
            <a:r>
              <a:rPr lang="en-US">
                <a:solidFill>
                  <a:srgbClr val="006666"/>
                </a:solidFill>
              </a:rPr>
              <a:t>Use PPE as required.</a:t>
            </a:r>
            <a:endParaRPr/>
          </a:p>
          <a:p>
            <a:pPr indent="-342900" lvl="0" marL="342900" rtl="0" algn="l">
              <a:spcBef>
                <a:spcPts val="1800"/>
              </a:spcBef>
              <a:spcAft>
                <a:spcPts val="0"/>
              </a:spcAft>
              <a:buClr>
                <a:srgbClr val="800000"/>
              </a:buClr>
              <a:buSzPts val="3200"/>
              <a:buChar char="•"/>
            </a:pPr>
            <a:r>
              <a:rPr lang="en-US">
                <a:solidFill>
                  <a:srgbClr val="800000"/>
                </a:solidFill>
              </a:rPr>
              <a:t>Operate within design limitations.</a:t>
            </a:r>
            <a:endParaRPr/>
          </a:p>
          <a:p>
            <a:pPr indent="-342900" lvl="0" marL="342900" rtl="0" algn="l">
              <a:spcBef>
                <a:spcPts val="1800"/>
              </a:spcBef>
              <a:spcAft>
                <a:spcPts val="0"/>
              </a:spcAft>
              <a:buClr>
                <a:srgbClr val="660066"/>
              </a:buClr>
              <a:buSzPts val="3200"/>
              <a:buChar char="•"/>
            </a:pPr>
            <a:r>
              <a:rPr lang="en-US">
                <a:solidFill>
                  <a:srgbClr val="660066"/>
                </a:solidFill>
              </a:rPr>
              <a:t>Do not use in wet or damp locations.</a:t>
            </a:r>
            <a:endParaRPr/>
          </a:p>
          <a:p>
            <a:pPr indent="-342900" lvl="0" marL="342900" rtl="0" algn="l">
              <a:spcBef>
                <a:spcPts val="1800"/>
              </a:spcBef>
              <a:spcAft>
                <a:spcPts val="0"/>
              </a:spcAft>
              <a:buClr>
                <a:srgbClr val="006600"/>
              </a:buClr>
              <a:buSzPts val="3200"/>
              <a:buChar char="•"/>
            </a:pPr>
            <a:r>
              <a:rPr lang="en-US">
                <a:solidFill>
                  <a:srgbClr val="006600"/>
                </a:solidFill>
              </a:rPr>
              <a:t>Do not use around combustible materials.</a:t>
            </a:r>
            <a:r>
              <a:rPr lang="en-US"/>
              <a:t> </a:t>
            </a:r>
            <a:endParaRPr/>
          </a:p>
          <a:p>
            <a:pPr indent="-342900" lvl="0" marL="342900" rtl="0" algn="l">
              <a:spcBef>
                <a:spcPts val="1800"/>
              </a:spcBef>
              <a:spcAft>
                <a:spcPts val="0"/>
              </a:spcAft>
              <a:buClr>
                <a:srgbClr val="663300"/>
              </a:buClr>
              <a:buSzPts val="3200"/>
              <a:buChar char="•"/>
            </a:pPr>
            <a:r>
              <a:rPr lang="en-US">
                <a:solidFill>
                  <a:srgbClr val="663300"/>
                </a:solidFill>
              </a:rPr>
              <a:t>Work areas should be well lit.</a:t>
            </a:r>
            <a:endParaRPr/>
          </a:p>
          <a:p>
            <a:pPr indent="-342900" lvl="0" marL="342900" rtl="0" algn="l">
              <a:spcBef>
                <a:spcPts val="1800"/>
              </a:spcBef>
              <a:spcAft>
                <a:spcPts val="0"/>
              </a:spcAft>
              <a:buClr>
                <a:srgbClr val="FF0000"/>
              </a:buClr>
              <a:buSzPts val="3200"/>
              <a:buChar char="•"/>
            </a:pPr>
            <a:r>
              <a:rPr lang="en-US">
                <a:solidFill>
                  <a:srgbClr val="FF0000"/>
                </a:solidFill>
              </a:rPr>
              <a:t>When not in use, store tools in a dry location.</a:t>
            </a:r>
            <a:endParaRPr/>
          </a:p>
        </p:txBody>
      </p:sp>
      <p:sp>
        <p:nvSpPr>
          <p:cNvPr id="249" name="Google Shape;249;p36"/>
          <p:cNvSpPr txBox="1"/>
          <p:nvPr/>
        </p:nvSpPr>
        <p:spPr>
          <a:xfrm>
            <a:off x="0" y="0"/>
            <a:ext cx="9144000"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4000">
                <a:solidFill>
                  <a:schemeClr val="dk1"/>
                </a:solidFill>
                <a:latin typeface="Calibri"/>
                <a:ea typeface="Calibri"/>
                <a:cs typeface="Calibri"/>
                <a:sym typeface="Calibri"/>
              </a:rPr>
              <a:t>Electrically Powered Tool Safety</a:t>
            </a:r>
            <a:endParaRPr/>
          </a:p>
        </p:txBody>
      </p:sp>
      <p:sp>
        <p:nvSpPr>
          <p:cNvPr id="250" name="Google Shape;250;p3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/46</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8">
                                            <p:txEl>
                                              <p:pRg end="0" st="0"/>
                                            </p:txEl>
                                          </p:spTgt>
                                        </p:tgtEl>
                                        <p:attrNameLst>
                                          <p:attrName>style.visibility</p:attrName>
                                        </p:attrNameLst>
                                      </p:cBhvr>
                                      <p:to>
                                        <p:strVal val="visible"/>
                                      </p:to>
                                    </p:set>
                                    <p:animEffect filter="fade" transition="in">
                                      <p:cBhvr>
                                        <p:cTn dur="500"/>
                                        <p:tgtEl>
                                          <p:spTgt spid="24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8">
                                            <p:txEl>
                                              <p:pRg end="1" st="1"/>
                                            </p:txEl>
                                          </p:spTgt>
                                        </p:tgtEl>
                                        <p:attrNameLst>
                                          <p:attrName>style.visibility</p:attrName>
                                        </p:attrNameLst>
                                      </p:cBhvr>
                                      <p:to>
                                        <p:strVal val="visible"/>
                                      </p:to>
                                    </p:set>
                                    <p:animEffect filter="fade" transition="in">
                                      <p:cBhvr>
                                        <p:cTn dur="500"/>
                                        <p:tgtEl>
                                          <p:spTgt spid="24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8">
                                            <p:txEl>
                                              <p:pRg end="2" st="2"/>
                                            </p:txEl>
                                          </p:spTgt>
                                        </p:tgtEl>
                                        <p:attrNameLst>
                                          <p:attrName>style.visibility</p:attrName>
                                        </p:attrNameLst>
                                      </p:cBhvr>
                                      <p:to>
                                        <p:strVal val="visible"/>
                                      </p:to>
                                    </p:set>
                                    <p:animEffect filter="fade" transition="in">
                                      <p:cBhvr>
                                        <p:cTn dur="500"/>
                                        <p:tgtEl>
                                          <p:spTgt spid="24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8">
                                            <p:txEl>
                                              <p:pRg end="3" st="3"/>
                                            </p:txEl>
                                          </p:spTgt>
                                        </p:tgtEl>
                                        <p:attrNameLst>
                                          <p:attrName>style.visibility</p:attrName>
                                        </p:attrNameLst>
                                      </p:cBhvr>
                                      <p:to>
                                        <p:strVal val="visible"/>
                                      </p:to>
                                    </p:set>
                                    <p:animEffect filter="fade" transition="in">
                                      <p:cBhvr>
                                        <p:cTn dur="500"/>
                                        <p:tgtEl>
                                          <p:spTgt spid="248">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8">
                                            <p:txEl>
                                              <p:pRg end="4" st="4"/>
                                            </p:txEl>
                                          </p:spTgt>
                                        </p:tgtEl>
                                        <p:attrNameLst>
                                          <p:attrName>style.visibility</p:attrName>
                                        </p:attrNameLst>
                                      </p:cBhvr>
                                      <p:to>
                                        <p:strVal val="visible"/>
                                      </p:to>
                                    </p:set>
                                    <p:animEffect filter="fade" transition="in">
                                      <p:cBhvr>
                                        <p:cTn dur="500"/>
                                        <p:tgtEl>
                                          <p:spTgt spid="248">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8">
                                            <p:txEl>
                                              <p:pRg end="5" st="5"/>
                                            </p:txEl>
                                          </p:spTgt>
                                        </p:tgtEl>
                                        <p:attrNameLst>
                                          <p:attrName>style.visibility</p:attrName>
                                        </p:attrNameLst>
                                      </p:cBhvr>
                                      <p:to>
                                        <p:strVal val="visible"/>
                                      </p:to>
                                    </p:set>
                                    <p:animEffect filter="fade" transition="in">
                                      <p:cBhvr>
                                        <p:cTn dur="500"/>
                                        <p:tgtEl>
                                          <p:spTgt spid="248">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37"/>
          <p:cNvSpPr txBox="1"/>
          <p:nvPr>
            <p:ph idx="1" type="body"/>
          </p:nvPr>
        </p:nvSpPr>
        <p:spPr>
          <a:xfrm>
            <a:off x="49721" y="1039212"/>
            <a:ext cx="9094277" cy="989285"/>
          </a:xfrm>
          <a:prstGeom prst="rect">
            <a:avLst/>
          </a:prstGeom>
          <a:noFill/>
          <a:ln>
            <a:noFill/>
          </a:ln>
        </p:spPr>
        <p:txBody>
          <a:bodyPr anchorCtr="0" anchor="t" bIns="45700" lIns="91425" spcFirstLastPara="1" rIns="91425" wrap="square" tIns="45700">
            <a:normAutofit lnSpcReduction="10000"/>
          </a:bodyPr>
          <a:lstStyle/>
          <a:p>
            <a:pPr indent="0" lvl="0" marL="0" rtl="0" algn="ctr">
              <a:spcBef>
                <a:spcPts val="0"/>
              </a:spcBef>
              <a:spcAft>
                <a:spcPts val="0"/>
              </a:spcAft>
              <a:buClr>
                <a:srgbClr val="006666"/>
              </a:buClr>
              <a:buSzPts val="3200"/>
              <a:buNone/>
            </a:pPr>
            <a:r>
              <a:rPr lang="en-US">
                <a:solidFill>
                  <a:srgbClr val="006666"/>
                </a:solidFill>
              </a:rPr>
              <a:t>The most common cause of electrical shock is </a:t>
            </a:r>
            <a:r>
              <a:rPr b="1" lang="en-US">
                <a:solidFill>
                  <a:srgbClr val="FF0000"/>
                </a:solidFill>
              </a:rPr>
              <a:t>IMPROPER GROUNDING </a:t>
            </a:r>
            <a:endParaRPr/>
          </a:p>
        </p:txBody>
      </p:sp>
      <p:sp>
        <p:nvSpPr>
          <p:cNvPr id="258" name="Google Shape;258;p37"/>
          <p:cNvSpPr txBox="1"/>
          <p:nvPr/>
        </p:nvSpPr>
        <p:spPr>
          <a:xfrm>
            <a:off x="30892" y="101139"/>
            <a:ext cx="9113107"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4000">
                <a:solidFill>
                  <a:schemeClr val="dk1"/>
                </a:solidFill>
                <a:latin typeface="Calibri"/>
                <a:ea typeface="Calibri"/>
                <a:cs typeface="Calibri"/>
                <a:sym typeface="Calibri"/>
              </a:rPr>
              <a:t>Grounding</a:t>
            </a:r>
            <a:endParaRPr sz="4000">
              <a:solidFill>
                <a:schemeClr val="dk1"/>
              </a:solidFill>
              <a:latin typeface="Calibri"/>
              <a:ea typeface="Calibri"/>
              <a:cs typeface="Calibri"/>
              <a:sym typeface="Calibri"/>
            </a:endParaRPr>
          </a:p>
        </p:txBody>
      </p:sp>
      <p:pic>
        <p:nvPicPr>
          <p:cNvPr descr="http://iaeimagazine.org/images/2000_01/00ajohnston_fig4a_555712321.jpg" id="259" name="Google Shape;259;p37"/>
          <p:cNvPicPr preferRelativeResize="0"/>
          <p:nvPr/>
        </p:nvPicPr>
        <p:blipFill rotWithShape="1">
          <a:blip r:embed="rId3">
            <a:alphaModFix/>
          </a:blip>
          <a:srcRect b="0" l="0" r="0" t="0"/>
          <a:stretch/>
        </p:blipFill>
        <p:spPr>
          <a:xfrm>
            <a:off x="2349113" y="1951354"/>
            <a:ext cx="4703328" cy="4179244"/>
          </a:xfrm>
          <a:prstGeom prst="rect">
            <a:avLst/>
          </a:prstGeom>
          <a:noFill/>
          <a:ln>
            <a:noFill/>
          </a:ln>
        </p:spPr>
      </p:pic>
      <p:sp>
        <p:nvSpPr>
          <p:cNvPr id="260" name="Google Shape;260;p3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/46</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7">
                                            <p:txEl>
                                              <p:pRg end="0" st="0"/>
                                            </p:txEl>
                                          </p:spTgt>
                                        </p:tgtEl>
                                        <p:attrNameLst>
                                          <p:attrName>style.visibility</p:attrName>
                                        </p:attrNameLst>
                                      </p:cBhvr>
                                      <p:to>
                                        <p:strVal val="visible"/>
                                      </p:to>
                                    </p:set>
                                    <p:animEffect filter="fade" transition="in">
                                      <p:cBhvr>
                                        <p:cTn dur="500"/>
                                        <p:tgtEl>
                                          <p:spTgt spid="257">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38"/>
          <p:cNvSpPr txBox="1"/>
          <p:nvPr>
            <p:ph idx="1" type="body"/>
          </p:nvPr>
        </p:nvSpPr>
        <p:spPr>
          <a:xfrm>
            <a:off x="457200" y="1223963"/>
            <a:ext cx="4754563" cy="4465637"/>
          </a:xfrm>
          <a:prstGeom prst="rect">
            <a:avLst/>
          </a:prstGeom>
          <a:noFill/>
          <a:ln>
            <a:noFill/>
          </a:ln>
        </p:spPr>
        <p:txBody>
          <a:bodyPr anchorCtr="0" anchor="t" bIns="45700" lIns="91425" spcFirstLastPara="1" rIns="91425" wrap="square" tIns="45700">
            <a:normAutofit lnSpcReduction="10000"/>
          </a:bodyPr>
          <a:lstStyle/>
          <a:p>
            <a:pPr indent="-342900" lvl="0" marL="342900" rtl="0" algn="l">
              <a:spcBef>
                <a:spcPts val="0"/>
              </a:spcBef>
              <a:spcAft>
                <a:spcPts val="0"/>
              </a:spcAft>
              <a:buClr>
                <a:srgbClr val="006666"/>
              </a:buClr>
              <a:buSzPts val="2800"/>
              <a:buChar char="•"/>
            </a:pPr>
            <a:r>
              <a:rPr lang="en-US" sz="2800">
                <a:solidFill>
                  <a:srgbClr val="006666"/>
                </a:solidFill>
              </a:rPr>
              <a:t>Common method of providing path to ground </a:t>
            </a:r>
            <a:endParaRPr/>
          </a:p>
          <a:p>
            <a:pPr indent="-342900" lvl="0" marL="342900" rtl="0" algn="l">
              <a:spcBef>
                <a:spcPts val="1800"/>
              </a:spcBef>
              <a:spcAft>
                <a:spcPts val="0"/>
              </a:spcAft>
              <a:buClr>
                <a:srgbClr val="800000"/>
              </a:buClr>
              <a:buSzPts val="2800"/>
              <a:buChar char="•"/>
            </a:pPr>
            <a:r>
              <a:rPr lang="en-US" sz="2800">
                <a:solidFill>
                  <a:srgbClr val="800000"/>
                </a:solidFill>
              </a:rPr>
              <a:t>Do not alter plug</a:t>
            </a:r>
            <a:endParaRPr/>
          </a:p>
          <a:p>
            <a:pPr indent="-342900" lvl="0" marL="342900" rtl="0" algn="l">
              <a:spcBef>
                <a:spcPts val="1800"/>
              </a:spcBef>
              <a:spcAft>
                <a:spcPts val="0"/>
              </a:spcAft>
              <a:buClr>
                <a:srgbClr val="660066"/>
              </a:buClr>
              <a:buSzPts val="2800"/>
              <a:buChar char="•"/>
            </a:pPr>
            <a:r>
              <a:rPr lang="en-US" sz="2800">
                <a:solidFill>
                  <a:srgbClr val="660066"/>
                </a:solidFill>
              </a:rPr>
              <a:t>Three-two prong adapters must have ground wire connected</a:t>
            </a:r>
            <a:endParaRPr/>
          </a:p>
          <a:p>
            <a:pPr indent="-342900" lvl="0" marL="342900" rtl="0" algn="l">
              <a:spcBef>
                <a:spcPts val="1800"/>
              </a:spcBef>
              <a:spcAft>
                <a:spcPts val="0"/>
              </a:spcAft>
              <a:buClr>
                <a:schemeClr val="dk1"/>
              </a:buClr>
              <a:buSzPts val="2800"/>
              <a:buChar char="•"/>
            </a:pPr>
            <a:r>
              <a:rPr lang="en-US" sz="2800"/>
              <a:t>If you find the ground prong broken off – remove the cord from service</a:t>
            </a:r>
            <a:endParaRPr/>
          </a:p>
        </p:txBody>
      </p:sp>
      <p:pic>
        <p:nvPicPr>
          <p:cNvPr descr="MPj04006460000[1]" id="268" name="Google Shape;268;p38"/>
          <p:cNvPicPr preferRelativeResize="0"/>
          <p:nvPr/>
        </p:nvPicPr>
        <p:blipFill rotWithShape="1">
          <a:blip r:embed="rId3">
            <a:alphaModFix/>
          </a:blip>
          <a:srcRect b="0" l="0" r="0" t="0"/>
          <a:stretch/>
        </p:blipFill>
        <p:spPr>
          <a:xfrm>
            <a:off x="5015541" y="1271458"/>
            <a:ext cx="3611478" cy="2404533"/>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
        <p:nvSpPr>
          <p:cNvPr id="269" name="Google Shape;269;p38"/>
          <p:cNvSpPr txBox="1"/>
          <p:nvPr/>
        </p:nvSpPr>
        <p:spPr>
          <a:xfrm>
            <a:off x="0" y="33407"/>
            <a:ext cx="9144000"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4000">
                <a:solidFill>
                  <a:schemeClr val="dk1"/>
                </a:solidFill>
                <a:latin typeface="Calibri"/>
                <a:ea typeface="Calibri"/>
                <a:cs typeface="Calibri"/>
                <a:sym typeface="Calibri"/>
              </a:rPr>
              <a:t>Three-Prong Plug</a:t>
            </a:r>
            <a:endParaRPr/>
          </a:p>
        </p:txBody>
      </p:sp>
      <p:pic>
        <p:nvPicPr>
          <p:cNvPr descr="C:\Users\Gary\Pictures\MSSC pics\3 to 2 prong adapter.jpg" id="270" name="Google Shape;270;p38"/>
          <p:cNvPicPr preferRelativeResize="0"/>
          <p:nvPr/>
        </p:nvPicPr>
        <p:blipFill rotWithShape="1">
          <a:blip r:embed="rId4">
            <a:alphaModFix/>
          </a:blip>
          <a:srcRect b="0" l="0" r="0" t="0"/>
          <a:stretch/>
        </p:blipFill>
        <p:spPr>
          <a:xfrm>
            <a:off x="5446573" y="3765499"/>
            <a:ext cx="2524258" cy="2270316"/>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
        <p:nvSpPr>
          <p:cNvPr id="271" name="Google Shape;271;p3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/46</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7">
                                            <p:txEl>
                                              <p:pRg end="0" st="0"/>
                                            </p:txEl>
                                          </p:spTgt>
                                        </p:tgtEl>
                                        <p:attrNameLst>
                                          <p:attrName>style.visibility</p:attrName>
                                        </p:attrNameLst>
                                      </p:cBhvr>
                                      <p:to>
                                        <p:strVal val="visible"/>
                                      </p:to>
                                    </p:set>
                                    <p:animEffect filter="fade" transition="in">
                                      <p:cBhvr>
                                        <p:cTn dur="500"/>
                                        <p:tgtEl>
                                          <p:spTgt spid="26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7">
                                            <p:txEl>
                                              <p:pRg end="1" st="1"/>
                                            </p:txEl>
                                          </p:spTgt>
                                        </p:tgtEl>
                                        <p:attrNameLst>
                                          <p:attrName>style.visibility</p:attrName>
                                        </p:attrNameLst>
                                      </p:cBhvr>
                                      <p:to>
                                        <p:strVal val="visible"/>
                                      </p:to>
                                    </p:set>
                                    <p:animEffect filter="fade" transition="in">
                                      <p:cBhvr>
                                        <p:cTn dur="500"/>
                                        <p:tgtEl>
                                          <p:spTgt spid="26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7">
                                            <p:txEl>
                                              <p:pRg end="2" st="2"/>
                                            </p:txEl>
                                          </p:spTgt>
                                        </p:tgtEl>
                                        <p:attrNameLst>
                                          <p:attrName>style.visibility</p:attrName>
                                        </p:attrNameLst>
                                      </p:cBhvr>
                                      <p:to>
                                        <p:strVal val="visible"/>
                                      </p:to>
                                    </p:set>
                                    <p:animEffect filter="fade" transition="in">
                                      <p:cBhvr>
                                        <p:cTn dur="500"/>
                                        <p:tgtEl>
                                          <p:spTgt spid="26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7">
                                            <p:txEl>
                                              <p:pRg end="3" st="3"/>
                                            </p:txEl>
                                          </p:spTgt>
                                        </p:tgtEl>
                                        <p:attrNameLst>
                                          <p:attrName>style.visibility</p:attrName>
                                        </p:attrNameLst>
                                      </p:cBhvr>
                                      <p:to>
                                        <p:strVal val="visible"/>
                                      </p:to>
                                    </p:set>
                                    <p:animEffect filter="fade" transition="in">
                                      <p:cBhvr>
                                        <p:cTn dur="500"/>
                                        <p:tgtEl>
                                          <p:spTgt spid="267">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39"/>
          <p:cNvSpPr txBox="1"/>
          <p:nvPr>
            <p:ph idx="1" type="body"/>
          </p:nvPr>
        </p:nvSpPr>
        <p:spPr>
          <a:xfrm>
            <a:off x="208722" y="1321987"/>
            <a:ext cx="5424616" cy="419827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006666"/>
              </a:buClr>
              <a:buSzPts val="2400"/>
              <a:buChar char="•"/>
            </a:pPr>
            <a:r>
              <a:rPr lang="en-US" sz="2400">
                <a:solidFill>
                  <a:srgbClr val="006666"/>
                </a:solidFill>
              </a:rPr>
              <a:t>Always use eye protection. If your face shield is missing do not work without one.</a:t>
            </a:r>
            <a:endParaRPr/>
          </a:p>
          <a:p>
            <a:pPr indent="-342900" lvl="0" marL="342900" rtl="0" algn="l">
              <a:spcBef>
                <a:spcPts val="480"/>
              </a:spcBef>
              <a:spcAft>
                <a:spcPts val="0"/>
              </a:spcAft>
              <a:buClr>
                <a:srgbClr val="800000"/>
              </a:buClr>
              <a:buSzPts val="2400"/>
              <a:buChar char="•"/>
            </a:pPr>
            <a:r>
              <a:rPr lang="en-US" sz="2400">
                <a:solidFill>
                  <a:srgbClr val="800000"/>
                </a:solidFill>
              </a:rPr>
              <a:t>Use both hands to hold the tool.</a:t>
            </a:r>
            <a:endParaRPr/>
          </a:p>
          <a:p>
            <a:pPr indent="-342900" lvl="0" marL="342900" rtl="0" algn="l">
              <a:spcBef>
                <a:spcPts val="480"/>
              </a:spcBef>
              <a:spcAft>
                <a:spcPts val="0"/>
              </a:spcAft>
              <a:buClr>
                <a:srgbClr val="660066"/>
              </a:buClr>
              <a:buSzPts val="2400"/>
              <a:buChar char="•"/>
            </a:pPr>
            <a:r>
              <a:rPr lang="en-US" sz="2400">
                <a:solidFill>
                  <a:srgbClr val="660066"/>
                </a:solidFill>
              </a:rPr>
              <a:t>Make sure you have firm footing.</a:t>
            </a:r>
            <a:endParaRPr/>
          </a:p>
          <a:p>
            <a:pPr indent="-342900" lvl="0" marL="342900" rtl="0" algn="l">
              <a:spcBef>
                <a:spcPts val="480"/>
              </a:spcBef>
              <a:spcAft>
                <a:spcPts val="0"/>
              </a:spcAft>
              <a:buClr>
                <a:srgbClr val="006600"/>
              </a:buClr>
              <a:buSzPts val="2400"/>
              <a:buChar char="•"/>
            </a:pPr>
            <a:r>
              <a:rPr lang="en-US" sz="2400">
                <a:solidFill>
                  <a:srgbClr val="006600"/>
                </a:solidFill>
              </a:rPr>
              <a:t>Make sure all guards are in place.</a:t>
            </a:r>
            <a:endParaRPr/>
          </a:p>
          <a:p>
            <a:pPr indent="-342900" lvl="0" marL="342900" rtl="0" algn="l">
              <a:spcBef>
                <a:spcPts val="480"/>
              </a:spcBef>
              <a:spcAft>
                <a:spcPts val="0"/>
              </a:spcAft>
              <a:buClr>
                <a:srgbClr val="663300"/>
              </a:buClr>
              <a:buSzPts val="2400"/>
              <a:buChar char="•"/>
            </a:pPr>
            <a:r>
              <a:rPr lang="en-US" sz="2400">
                <a:solidFill>
                  <a:srgbClr val="663300"/>
                </a:solidFill>
              </a:rPr>
              <a:t>Never clamp a handheld </a:t>
            </a:r>
            <a:br>
              <a:rPr lang="en-US" sz="2400">
                <a:solidFill>
                  <a:srgbClr val="663300"/>
                </a:solidFill>
              </a:rPr>
            </a:br>
            <a:r>
              <a:rPr lang="en-US" sz="2400">
                <a:solidFill>
                  <a:srgbClr val="663300"/>
                </a:solidFill>
              </a:rPr>
              <a:t>tool in a vise.</a:t>
            </a:r>
            <a:endParaRPr/>
          </a:p>
          <a:p>
            <a:pPr indent="-342900" lvl="0" marL="342900" rtl="0" algn="l">
              <a:spcBef>
                <a:spcPts val="480"/>
              </a:spcBef>
              <a:spcAft>
                <a:spcPts val="0"/>
              </a:spcAft>
              <a:buClr>
                <a:schemeClr val="accent2"/>
              </a:buClr>
              <a:buSzPts val="2400"/>
              <a:buChar char="•"/>
            </a:pPr>
            <a:r>
              <a:rPr lang="en-US" sz="2400">
                <a:solidFill>
                  <a:schemeClr val="accent2"/>
                </a:solidFill>
              </a:rPr>
              <a:t>Disconnect the electric source when changing wheels.</a:t>
            </a:r>
            <a:endParaRPr sz="2800">
              <a:solidFill>
                <a:schemeClr val="accent2"/>
              </a:solidFill>
            </a:endParaRPr>
          </a:p>
        </p:txBody>
      </p:sp>
      <p:sp>
        <p:nvSpPr>
          <p:cNvPr id="279" name="Google Shape;279;p39"/>
          <p:cNvSpPr txBox="1"/>
          <p:nvPr/>
        </p:nvSpPr>
        <p:spPr>
          <a:xfrm>
            <a:off x="0" y="40826"/>
            <a:ext cx="9144000"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4000">
                <a:solidFill>
                  <a:schemeClr val="dk1"/>
                </a:solidFill>
                <a:latin typeface="Calibri"/>
                <a:ea typeface="Calibri"/>
                <a:cs typeface="Calibri"/>
                <a:sym typeface="Calibri"/>
              </a:rPr>
              <a:t>Powered Abrasive Wheel Tools</a:t>
            </a:r>
            <a:endParaRPr/>
          </a:p>
        </p:txBody>
      </p:sp>
      <p:pic>
        <p:nvPicPr>
          <p:cNvPr id="280" name="Google Shape;280;p39"/>
          <p:cNvPicPr preferRelativeResize="0"/>
          <p:nvPr/>
        </p:nvPicPr>
        <p:blipFill rotWithShape="1">
          <a:blip r:embed="rId3">
            <a:alphaModFix/>
          </a:blip>
          <a:srcRect b="0" l="0" r="0" t="0"/>
          <a:stretch/>
        </p:blipFill>
        <p:spPr>
          <a:xfrm>
            <a:off x="5416290" y="2142981"/>
            <a:ext cx="3592246" cy="2586869"/>
          </a:xfrm>
          <a:prstGeom prst="rect">
            <a:avLst/>
          </a:prstGeom>
          <a:noFill/>
          <a:ln>
            <a:noFill/>
          </a:ln>
          <a:effectLst>
            <a:outerShdw blurRad="88900" rotWithShape="0" algn="tl" dir="2700000" dist="127000">
              <a:srgbClr val="000000"/>
            </a:outerShdw>
          </a:effectLst>
        </p:spPr>
      </p:pic>
      <p:sp>
        <p:nvSpPr>
          <p:cNvPr id="281" name="Google Shape;281;p3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/46</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8">
                                            <p:txEl>
                                              <p:pRg end="0" st="0"/>
                                            </p:txEl>
                                          </p:spTgt>
                                        </p:tgtEl>
                                        <p:attrNameLst>
                                          <p:attrName>style.visibility</p:attrName>
                                        </p:attrNameLst>
                                      </p:cBhvr>
                                      <p:to>
                                        <p:strVal val="visible"/>
                                      </p:to>
                                    </p:set>
                                    <p:animEffect filter="fade" transition="in">
                                      <p:cBhvr>
                                        <p:cTn dur="500"/>
                                        <p:tgtEl>
                                          <p:spTgt spid="27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8">
                                            <p:txEl>
                                              <p:pRg end="1" st="1"/>
                                            </p:txEl>
                                          </p:spTgt>
                                        </p:tgtEl>
                                        <p:attrNameLst>
                                          <p:attrName>style.visibility</p:attrName>
                                        </p:attrNameLst>
                                      </p:cBhvr>
                                      <p:to>
                                        <p:strVal val="visible"/>
                                      </p:to>
                                    </p:set>
                                    <p:animEffect filter="fade" transition="in">
                                      <p:cBhvr>
                                        <p:cTn dur="500"/>
                                        <p:tgtEl>
                                          <p:spTgt spid="27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8">
                                            <p:txEl>
                                              <p:pRg end="2" st="2"/>
                                            </p:txEl>
                                          </p:spTgt>
                                        </p:tgtEl>
                                        <p:attrNameLst>
                                          <p:attrName>style.visibility</p:attrName>
                                        </p:attrNameLst>
                                      </p:cBhvr>
                                      <p:to>
                                        <p:strVal val="visible"/>
                                      </p:to>
                                    </p:set>
                                    <p:animEffect filter="fade" transition="in">
                                      <p:cBhvr>
                                        <p:cTn dur="500"/>
                                        <p:tgtEl>
                                          <p:spTgt spid="27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8">
                                            <p:txEl>
                                              <p:pRg end="3" st="3"/>
                                            </p:txEl>
                                          </p:spTgt>
                                        </p:tgtEl>
                                        <p:attrNameLst>
                                          <p:attrName>style.visibility</p:attrName>
                                        </p:attrNameLst>
                                      </p:cBhvr>
                                      <p:to>
                                        <p:strVal val="visible"/>
                                      </p:to>
                                    </p:set>
                                    <p:animEffect filter="fade" transition="in">
                                      <p:cBhvr>
                                        <p:cTn dur="500"/>
                                        <p:tgtEl>
                                          <p:spTgt spid="278">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8">
                                            <p:txEl>
                                              <p:pRg end="4" st="4"/>
                                            </p:txEl>
                                          </p:spTgt>
                                        </p:tgtEl>
                                        <p:attrNameLst>
                                          <p:attrName>style.visibility</p:attrName>
                                        </p:attrNameLst>
                                      </p:cBhvr>
                                      <p:to>
                                        <p:strVal val="visible"/>
                                      </p:to>
                                    </p:set>
                                    <p:animEffect filter="fade" transition="in">
                                      <p:cBhvr>
                                        <p:cTn dur="500"/>
                                        <p:tgtEl>
                                          <p:spTgt spid="278">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8">
                                            <p:txEl>
                                              <p:pRg end="5" st="5"/>
                                            </p:txEl>
                                          </p:spTgt>
                                        </p:tgtEl>
                                        <p:attrNameLst>
                                          <p:attrName>style.visibility</p:attrName>
                                        </p:attrNameLst>
                                      </p:cBhvr>
                                      <p:to>
                                        <p:strVal val="visible"/>
                                      </p:to>
                                    </p:set>
                                    <p:animEffect filter="fade" transition="in">
                                      <p:cBhvr>
                                        <p:cTn dur="500"/>
                                        <p:tgtEl>
                                          <p:spTgt spid="278">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pic>
        <p:nvPicPr>
          <p:cNvPr id="288" name="Google Shape;288;p40"/>
          <p:cNvPicPr preferRelativeResize="0"/>
          <p:nvPr/>
        </p:nvPicPr>
        <p:blipFill rotWithShape="1">
          <a:blip r:embed="rId3">
            <a:alphaModFix/>
          </a:blip>
          <a:srcRect b="0" l="0" r="0" t="0"/>
          <a:stretch/>
        </p:blipFill>
        <p:spPr>
          <a:xfrm>
            <a:off x="4839393" y="3809990"/>
            <a:ext cx="2240834" cy="2240834"/>
          </a:xfrm>
          <a:prstGeom prst="rect">
            <a:avLst/>
          </a:prstGeom>
          <a:noFill/>
          <a:ln>
            <a:noFill/>
          </a:ln>
        </p:spPr>
      </p:pic>
      <p:pic>
        <p:nvPicPr>
          <p:cNvPr descr="airgun" id="289" name="Google Shape;289;p40"/>
          <p:cNvPicPr preferRelativeResize="0"/>
          <p:nvPr/>
        </p:nvPicPr>
        <p:blipFill rotWithShape="1">
          <a:blip r:embed="rId4">
            <a:alphaModFix/>
          </a:blip>
          <a:srcRect b="0" l="0" r="0" t="0"/>
          <a:stretch/>
        </p:blipFill>
        <p:spPr>
          <a:xfrm>
            <a:off x="6094982" y="834902"/>
            <a:ext cx="2801937" cy="2525712"/>
          </a:xfrm>
          <a:prstGeom prst="rect">
            <a:avLst/>
          </a:prstGeom>
          <a:noFill/>
          <a:ln>
            <a:noFill/>
          </a:ln>
        </p:spPr>
      </p:pic>
      <p:sp>
        <p:nvSpPr>
          <p:cNvPr id="290" name="Google Shape;290;p40"/>
          <p:cNvSpPr txBox="1"/>
          <p:nvPr>
            <p:ph idx="1" type="body"/>
          </p:nvPr>
        </p:nvSpPr>
        <p:spPr>
          <a:xfrm>
            <a:off x="566530" y="1094547"/>
            <a:ext cx="8229600" cy="4554538"/>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663300"/>
              </a:buClr>
              <a:buSzPts val="2800"/>
              <a:buChar char="•"/>
            </a:pPr>
            <a:r>
              <a:rPr lang="en-US" sz="2800">
                <a:solidFill>
                  <a:srgbClr val="663300"/>
                </a:solidFill>
              </a:rPr>
              <a:t>Wear hearing protection.</a:t>
            </a:r>
            <a:endParaRPr/>
          </a:p>
          <a:p>
            <a:pPr indent="-342900" lvl="0" marL="342900" rtl="0" algn="l">
              <a:spcBef>
                <a:spcPts val="1200"/>
              </a:spcBef>
              <a:spcAft>
                <a:spcPts val="0"/>
              </a:spcAft>
              <a:buClr>
                <a:srgbClr val="006666"/>
              </a:buClr>
              <a:buSzPts val="2800"/>
              <a:buChar char="•"/>
            </a:pPr>
            <a:r>
              <a:rPr lang="en-US" sz="2800">
                <a:solidFill>
                  <a:srgbClr val="006666"/>
                </a:solidFill>
              </a:rPr>
              <a:t>Keep your body balanced.</a:t>
            </a:r>
            <a:endParaRPr/>
          </a:p>
          <a:p>
            <a:pPr indent="-342900" lvl="0" marL="342900" rtl="0" algn="l">
              <a:spcBef>
                <a:spcPts val="1200"/>
              </a:spcBef>
              <a:spcAft>
                <a:spcPts val="0"/>
              </a:spcAft>
              <a:buClr>
                <a:srgbClr val="800000"/>
              </a:buClr>
              <a:buSzPts val="2800"/>
              <a:buChar char="•"/>
            </a:pPr>
            <a:r>
              <a:rPr lang="en-US" sz="2800">
                <a:solidFill>
                  <a:srgbClr val="800000"/>
                </a:solidFill>
              </a:rPr>
              <a:t>Keep body parts away from working end.</a:t>
            </a:r>
            <a:endParaRPr/>
          </a:p>
          <a:p>
            <a:pPr indent="-342900" lvl="0" marL="342900" rtl="0" algn="l">
              <a:spcBef>
                <a:spcPts val="1200"/>
              </a:spcBef>
              <a:spcAft>
                <a:spcPts val="0"/>
              </a:spcAft>
              <a:buClr>
                <a:srgbClr val="663300"/>
              </a:buClr>
              <a:buSzPts val="2800"/>
              <a:buChar char="•"/>
            </a:pPr>
            <a:r>
              <a:rPr lang="en-US" sz="2800">
                <a:solidFill>
                  <a:srgbClr val="663300"/>
                </a:solidFill>
              </a:rPr>
              <a:t>Stay clear of whipping air hoses.</a:t>
            </a:r>
            <a:endParaRPr sz="2800"/>
          </a:p>
          <a:p>
            <a:pPr indent="-342900" lvl="0" marL="342900" rtl="0" algn="l">
              <a:spcBef>
                <a:spcPts val="1200"/>
              </a:spcBef>
              <a:spcAft>
                <a:spcPts val="0"/>
              </a:spcAft>
              <a:buClr>
                <a:srgbClr val="006600"/>
              </a:buClr>
              <a:buSzPts val="2800"/>
              <a:buChar char="•"/>
            </a:pPr>
            <a:r>
              <a:rPr lang="en-US" sz="2800">
                <a:solidFill>
                  <a:srgbClr val="006600"/>
                </a:solidFill>
              </a:rPr>
              <a:t>Only use accessories made</a:t>
            </a:r>
            <a:br>
              <a:rPr lang="en-US" sz="2800">
                <a:solidFill>
                  <a:srgbClr val="006600"/>
                </a:solidFill>
              </a:rPr>
            </a:br>
            <a:r>
              <a:rPr lang="en-US" sz="2800">
                <a:solidFill>
                  <a:srgbClr val="006600"/>
                </a:solidFill>
              </a:rPr>
              <a:t>for pneumatic tools.</a:t>
            </a:r>
            <a:endParaRPr/>
          </a:p>
          <a:p>
            <a:pPr indent="-342900" lvl="0" marL="342900" rtl="0" algn="l">
              <a:spcBef>
                <a:spcPts val="1200"/>
              </a:spcBef>
              <a:spcAft>
                <a:spcPts val="0"/>
              </a:spcAft>
              <a:buClr>
                <a:srgbClr val="660066"/>
              </a:buClr>
              <a:buSzPts val="2800"/>
              <a:buChar char="•"/>
            </a:pPr>
            <a:r>
              <a:rPr lang="en-US" sz="2800">
                <a:solidFill>
                  <a:srgbClr val="660066"/>
                </a:solidFill>
              </a:rPr>
              <a:t>Impact wrenches use only</a:t>
            </a:r>
            <a:br>
              <a:rPr lang="en-US" sz="2800">
                <a:solidFill>
                  <a:srgbClr val="660066"/>
                </a:solidFill>
              </a:rPr>
            </a:br>
            <a:r>
              <a:rPr lang="en-US" sz="2800">
                <a:solidFill>
                  <a:srgbClr val="660066"/>
                </a:solidFill>
              </a:rPr>
              <a:t>impact sockets.</a:t>
            </a:r>
            <a:endParaRPr>
              <a:solidFill>
                <a:srgbClr val="660066"/>
              </a:solidFill>
            </a:endParaRPr>
          </a:p>
        </p:txBody>
      </p:sp>
      <p:sp>
        <p:nvSpPr>
          <p:cNvPr id="291" name="Google Shape;291;p40"/>
          <p:cNvSpPr txBox="1"/>
          <p:nvPr/>
        </p:nvSpPr>
        <p:spPr>
          <a:xfrm>
            <a:off x="0" y="38069"/>
            <a:ext cx="9144000"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4000">
                <a:solidFill>
                  <a:schemeClr val="dk1"/>
                </a:solidFill>
                <a:latin typeface="Calibri"/>
                <a:ea typeface="Calibri"/>
                <a:cs typeface="Calibri"/>
                <a:sym typeface="Calibri"/>
              </a:rPr>
              <a:t>Pneumatic Tool Safety</a:t>
            </a:r>
            <a:endParaRPr/>
          </a:p>
        </p:txBody>
      </p:sp>
      <p:pic>
        <p:nvPicPr>
          <p:cNvPr descr="socketsplit1.jpg" id="292" name="Google Shape;292;p40"/>
          <p:cNvPicPr preferRelativeResize="0"/>
          <p:nvPr/>
        </p:nvPicPr>
        <p:blipFill rotWithShape="1">
          <a:blip r:embed="rId5">
            <a:alphaModFix/>
          </a:blip>
          <a:srcRect b="0" l="0" r="0" t="0"/>
          <a:stretch/>
        </p:blipFill>
        <p:spPr>
          <a:xfrm>
            <a:off x="7108991" y="3638159"/>
            <a:ext cx="1822924" cy="2430565"/>
          </a:xfrm>
          <a:prstGeom prst="rect">
            <a:avLst/>
          </a:prstGeom>
          <a:noFill/>
          <a:ln>
            <a:noFill/>
          </a:ln>
        </p:spPr>
      </p:pic>
      <p:sp>
        <p:nvSpPr>
          <p:cNvPr id="293" name="Google Shape;293;p4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/46</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0">
                                            <p:txEl>
                                              <p:pRg end="0" st="0"/>
                                            </p:txEl>
                                          </p:spTgt>
                                        </p:tgtEl>
                                        <p:attrNameLst>
                                          <p:attrName>style.visibility</p:attrName>
                                        </p:attrNameLst>
                                      </p:cBhvr>
                                      <p:to>
                                        <p:strVal val="visible"/>
                                      </p:to>
                                    </p:set>
                                    <p:animEffect filter="fade" transition="in">
                                      <p:cBhvr>
                                        <p:cTn dur="500"/>
                                        <p:tgtEl>
                                          <p:spTgt spid="29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0">
                                            <p:txEl>
                                              <p:pRg end="1" st="1"/>
                                            </p:txEl>
                                          </p:spTgt>
                                        </p:tgtEl>
                                        <p:attrNameLst>
                                          <p:attrName>style.visibility</p:attrName>
                                        </p:attrNameLst>
                                      </p:cBhvr>
                                      <p:to>
                                        <p:strVal val="visible"/>
                                      </p:to>
                                    </p:set>
                                    <p:animEffect filter="fade" transition="in">
                                      <p:cBhvr>
                                        <p:cTn dur="500"/>
                                        <p:tgtEl>
                                          <p:spTgt spid="29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0">
                                            <p:txEl>
                                              <p:pRg end="2" st="2"/>
                                            </p:txEl>
                                          </p:spTgt>
                                        </p:tgtEl>
                                        <p:attrNameLst>
                                          <p:attrName>style.visibility</p:attrName>
                                        </p:attrNameLst>
                                      </p:cBhvr>
                                      <p:to>
                                        <p:strVal val="visible"/>
                                      </p:to>
                                    </p:set>
                                    <p:animEffect filter="fade" transition="in">
                                      <p:cBhvr>
                                        <p:cTn dur="500"/>
                                        <p:tgtEl>
                                          <p:spTgt spid="29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0">
                                            <p:txEl>
                                              <p:pRg end="3" st="3"/>
                                            </p:txEl>
                                          </p:spTgt>
                                        </p:tgtEl>
                                        <p:attrNameLst>
                                          <p:attrName>style.visibility</p:attrName>
                                        </p:attrNameLst>
                                      </p:cBhvr>
                                      <p:to>
                                        <p:strVal val="visible"/>
                                      </p:to>
                                    </p:set>
                                    <p:animEffect filter="fade" transition="in">
                                      <p:cBhvr>
                                        <p:cTn dur="500"/>
                                        <p:tgtEl>
                                          <p:spTgt spid="290">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0">
                                            <p:txEl>
                                              <p:pRg end="4" st="4"/>
                                            </p:txEl>
                                          </p:spTgt>
                                        </p:tgtEl>
                                        <p:attrNameLst>
                                          <p:attrName>style.visibility</p:attrName>
                                        </p:attrNameLst>
                                      </p:cBhvr>
                                      <p:to>
                                        <p:strVal val="visible"/>
                                      </p:to>
                                    </p:set>
                                    <p:animEffect filter="fade" transition="in">
                                      <p:cBhvr>
                                        <p:cTn dur="500"/>
                                        <p:tgtEl>
                                          <p:spTgt spid="290">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0">
                                            <p:txEl>
                                              <p:pRg end="5" st="5"/>
                                            </p:txEl>
                                          </p:spTgt>
                                        </p:tgtEl>
                                        <p:attrNameLst>
                                          <p:attrName>style.visibility</p:attrName>
                                        </p:attrNameLst>
                                      </p:cBhvr>
                                      <p:to>
                                        <p:strVal val="visible"/>
                                      </p:to>
                                    </p:set>
                                    <p:animEffect filter="fade" transition="in">
                                      <p:cBhvr>
                                        <p:cTn dur="500"/>
                                        <p:tgtEl>
                                          <p:spTgt spid="290">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41"/>
          <p:cNvSpPr txBox="1"/>
          <p:nvPr>
            <p:ph type="title"/>
          </p:nvPr>
        </p:nvSpPr>
        <p:spPr>
          <a:xfrm>
            <a:off x="19050" y="52449"/>
            <a:ext cx="9124950" cy="707886"/>
          </a:xfrm>
          <a:prstGeom prst="rect">
            <a:avLst/>
          </a:prstGeom>
          <a:noFill/>
          <a:ln>
            <a:noFill/>
          </a:ln>
        </p:spPr>
        <p:txBody>
          <a:bodyPr anchorCtr="0" anchor="ctr" bIns="45700" lIns="91425" spcFirstLastPara="1" rIns="91425" wrap="square" tIns="45700">
            <a:spAutoFit/>
          </a:bodyPr>
          <a:lstStyle/>
          <a:p>
            <a:pPr indent="0" lvl="0" marL="0" rtl="0" algn="ctr">
              <a:spcBef>
                <a:spcPts val="0"/>
              </a:spcBef>
              <a:spcAft>
                <a:spcPts val="0"/>
              </a:spcAft>
              <a:buClr>
                <a:schemeClr val="dk1"/>
              </a:buClr>
              <a:buSzPts val="4000"/>
              <a:buFont typeface="Calibri"/>
              <a:buNone/>
            </a:pPr>
            <a:r>
              <a:rPr lang="en-US" sz="4000"/>
              <a:t>Powder-Actuated Tool Safety</a:t>
            </a:r>
            <a:endParaRPr/>
          </a:p>
        </p:txBody>
      </p:sp>
      <p:sp>
        <p:nvSpPr>
          <p:cNvPr id="299" name="Google Shape;299;p41"/>
          <p:cNvSpPr txBox="1"/>
          <p:nvPr>
            <p:ph idx="1" type="body"/>
          </p:nvPr>
        </p:nvSpPr>
        <p:spPr>
          <a:xfrm>
            <a:off x="297077" y="933126"/>
            <a:ext cx="7249351" cy="3365605"/>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accent2"/>
              </a:buClr>
              <a:buSzPts val="2800"/>
              <a:buChar char="•"/>
            </a:pPr>
            <a:r>
              <a:rPr lang="en-US" sz="2800">
                <a:solidFill>
                  <a:schemeClr val="accent2"/>
                </a:solidFill>
              </a:rPr>
              <a:t>Wear appropriate PPE</a:t>
            </a:r>
            <a:endParaRPr/>
          </a:p>
          <a:p>
            <a:pPr indent="-342900" lvl="0" marL="342900" rtl="0" algn="l">
              <a:spcBef>
                <a:spcPts val="1800"/>
              </a:spcBef>
              <a:spcAft>
                <a:spcPts val="0"/>
              </a:spcAft>
              <a:buClr>
                <a:srgbClr val="006666"/>
              </a:buClr>
              <a:buSzPts val="2800"/>
              <a:buChar char="•"/>
            </a:pPr>
            <a:r>
              <a:rPr lang="en-US" sz="2800">
                <a:solidFill>
                  <a:srgbClr val="006666"/>
                </a:solidFill>
              </a:rPr>
              <a:t>Inspect tool before each use</a:t>
            </a:r>
            <a:endParaRPr/>
          </a:p>
          <a:p>
            <a:pPr indent="-342900" lvl="0" marL="342900" rtl="0" algn="l">
              <a:spcBef>
                <a:spcPts val="1800"/>
              </a:spcBef>
              <a:spcAft>
                <a:spcPts val="0"/>
              </a:spcAft>
              <a:buClr>
                <a:srgbClr val="660066"/>
              </a:buClr>
              <a:buSzPts val="2800"/>
              <a:buChar char="•"/>
            </a:pPr>
            <a:r>
              <a:rPr lang="en-US" sz="2800">
                <a:solidFill>
                  <a:srgbClr val="660066"/>
                </a:solidFill>
              </a:rPr>
              <a:t>Only operated by trained personnel</a:t>
            </a:r>
            <a:endParaRPr/>
          </a:p>
          <a:p>
            <a:pPr indent="-342900" lvl="0" marL="342900" rtl="0" algn="l">
              <a:lnSpc>
                <a:spcPct val="90000"/>
              </a:lnSpc>
              <a:spcBef>
                <a:spcPts val="1800"/>
              </a:spcBef>
              <a:spcAft>
                <a:spcPts val="0"/>
              </a:spcAft>
              <a:buClr>
                <a:srgbClr val="006666"/>
              </a:buClr>
              <a:buSzPts val="2800"/>
              <a:buChar char="•"/>
            </a:pPr>
            <a:r>
              <a:rPr lang="en-US" sz="2800">
                <a:solidFill>
                  <a:srgbClr val="006666"/>
                </a:solidFill>
              </a:rPr>
              <a:t>Load the tool only when it is going to be used</a:t>
            </a:r>
            <a:r>
              <a:rPr lang="en-US" sz="2800"/>
              <a:t>.</a:t>
            </a:r>
            <a:endParaRPr/>
          </a:p>
          <a:p>
            <a:pPr indent="-342900" lvl="0" marL="342900" rtl="0" algn="l">
              <a:lnSpc>
                <a:spcPct val="90000"/>
              </a:lnSpc>
              <a:spcBef>
                <a:spcPts val="1800"/>
              </a:spcBef>
              <a:spcAft>
                <a:spcPts val="0"/>
              </a:spcAft>
              <a:buClr>
                <a:srgbClr val="800000"/>
              </a:buClr>
              <a:buSzPts val="2800"/>
              <a:buChar char="•"/>
            </a:pPr>
            <a:r>
              <a:rPr lang="en-US" sz="2800">
                <a:solidFill>
                  <a:srgbClr val="800000"/>
                </a:solidFill>
              </a:rPr>
              <a:t>Keep hands clear of the barrel end</a:t>
            </a:r>
            <a:r>
              <a:rPr lang="en-US" sz="3600">
                <a:solidFill>
                  <a:srgbClr val="800000"/>
                </a:solidFill>
              </a:rPr>
              <a:t>.</a:t>
            </a:r>
            <a:endParaRPr/>
          </a:p>
          <a:p>
            <a:pPr indent="-342900" lvl="0" marL="342900" rtl="0" algn="l">
              <a:spcBef>
                <a:spcPts val="720"/>
              </a:spcBef>
              <a:spcAft>
                <a:spcPts val="0"/>
              </a:spcAft>
              <a:buClr>
                <a:schemeClr val="dk1"/>
              </a:buClr>
              <a:buSzPts val="3600"/>
              <a:buFont typeface="Calibri"/>
              <a:buNone/>
            </a:pPr>
            <a:r>
              <a:t/>
            </a:r>
            <a:endParaRPr sz="3600"/>
          </a:p>
        </p:txBody>
      </p:sp>
      <p:pic>
        <p:nvPicPr>
          <p:cNvPr id="300" name="Google Shape;300;p41"/>
          <p:cNvPicPr preferRelativeResize="0"/>
          <p:nvPr/>
        </p:nvPicPr>
        <p:blipFill rotWithShape="1">
          <a:blip r:embed="rId3">
            <a:alphaModFix/>
          </a:blip>
          <a:srcRect b="0" l="0" r="0" t="0"/>
          <a:stretch/>
        </p:blipFill>
        <p:spPr>
          <a:xfrm>
            <a:off x="6495394" y="3363451"/>
            <a:ext cx="2423224" cy="2662884"/>
          </a:xfrm>
          <a:prstGeom prst="rect">
            <a:avLst/>
          </a:prstGeom>
          <a:noFill/>
          <a:ln>
            <a:noFill/>
          </a:ln>
        </p:spPr>
      </p:pic>
      <p:sp>
        <p:nvSpPr>
          <p:cNvPr id="301" name="Google Shape;301;p4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/46</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9">
                                            <p:txEl>
                                              <p:pRg end="0" st="0"/>
                                            </p:txEl>
                                          </p:spTgt>
                                        </p:tgtEl>
                                        <p:attrNameLst>
                                          <p:attrName>style.visibility</p:attrName>
                                        </p:attrNameLst>
                                      </p:cBhvr>
                                      <p:to>
                                        <p:strVal val="visible"/>
                                      </p:to>
                                    </p:set>
                                    <p:animEffect filter="fade" transition="in">
                                      <p:cBhvr>
                                        <p:cTn dur="500"/>
                                        <p:tgtEl>
                                          <p:spTgt spid="29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9">
                                            <p:txEl>
                                              <p:pRg end="1" st="1"/>
                                            </p:txEl>
                                          </p:spTgt>
                                        </p:tgtEl>
                                        <p:attrNameLst>
                                          <p:attrName>style.visibility</p:attrName>
                                        </p:attrNameLst>
                                      </p:cBhvr>
                                      <p:to>
                                        <p:strVal val="visible"/>
                                      </p:to>
                                    </p:set>
                                    <p:animEffect filter="fade" transition="in">
                                      <p:cBhvr>
                                        <p:cTn dur="500"/>
                                        <p:tgtEl>
                                          <p:spTgt spid="29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9">
                                            <p:txEl>
                                              <p:pRg end="2" st="2"/>
                                            </p:txEl>
                                          </p:spTgt>
                                        </p:tgtEl>
                                        <p:attrNameLst>
                                          <p:attrName>style.visibility</p:attrName>
                                        </p:attrNameLst>
                                      </p:cBhvr>
                                      <p:to>
                                        <p:strVal val="visible"/>
                                      </p:to>
                                    </p:set>
                                    <p:animEffect filter="fade" transition="in">
                                      <p:cBhvr>
                                        <p:cTn dur="500"/>
                                        <p:tgtEl>
                                          <p:spTgt spid="29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9">
                                            <p:txEl>
                                              <p:pRg end="3" st="3"/>
                                            </p:txEl>
                                          </p:spTgt>
                                        </p:tgtEl>
                                        <p:attrNameLst>
                                          <p:attrName>style.visibility</p:attrName>
                                        </p:attrNameLst>
                                      </p:cBhvr>
                                      <p:to>
                                        <p:strVal val="visible"/>
                                      </p:to>
                                    </p:set>
                                    <p:animEffect filter="fade" transition="in">
                                      <p:cBhvr>
                                        <p:cTn dur="500"/>
                                        <p:tgtEl>
                                          <p:spTgt spid="29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9">
                                            <p:txEl>
                                              <p:pRg end="4" st="4"/>
                                            </p:txEl>
                                          </p:spTgt>
                                        </p:tgtEl>
                                        <p:attrNameLst>
                                          <p:attrName>style.visibility</p:attrName>
                                        </p:attrNameLst>
                                      </p:cBhvr>
                                      <p:to>
                                        <p:strVal val="visible"/>
                                      </p:to>
                                    </p:set>
                                    <p:animEffect filter="fade" transition="in">
                                      <p:cBhvr>
                                        <p:cTn dur="500"/>
                                        <p:tgtEl>
                                          <p:spTgt spid="299">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9">
                                            <p:txEl>
                                              <p:pRg end="5" st="5"/>
                                            </p:txEl>
                                          </p:spTgt>
                                        </p:tgtEl>
                                        <p:attrNameLst>
                                          <p:attrName>style.visibility</p:attrName>
                                        </p:attrNameLst>
                                      </p:cBhvr>
                                      <p:to>
                                        <p:strVal val="visible"/>
                                      </p:to>
                                    </p:set>
                                    <p:animEffect filter="fade" transition="in">
                                      <p:cBhvr>
                                        <p:cTn dur="500"/>
                                        <p:tgtEl>
                                          <p:spTgt spid="299">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pic>
        <p:nvPicPr>
          <p:cNvPr id="308" name="Google Shape;308;p42"/>
          <p:cNvPicPr preferRelativeResize="0"/>
          <p:nvPr/>
        </p:nvPicPr>
        <p:blipFill rotWithShape="1">
          <a:blip r:embed="rId3">
            <a:alphaModFix/>
          </a:blip>
          <a:srcRect b="0" l="0" r="0" t="0"/>
          <a:stretch/>
        </p:blipFill>
        <p:spPr>
          <a:xfrm>
            <a:off x="5570951" y="3112992"/>
            <a:ext cx="3047532" cy="3047532"/>
          </a:xfrm>
          <a:prstGeom prst="rect">
            <a:avLst/>
          </a:prstGeom>
          <a:noFill/>
          <a:ln>
            <a:noFill/>
          </a:ln>
        </p:spPr>
      </p:pic>
      <p:sp>
        <p:nvSpPr>
          <p:cNvPr id="309" name="Google Shape;309;p42"/>
          <p:cNvSpPr txBox="1"/>
          <p:nvPr>
            <p:ph idx="1" type="body"/>
          </p:nvPr>
        </p:nvSpPr>
        <p:spPr>
          <a:xfrm>
            <a:off x="198112" y="1109528"/>
            <a:ext cx="8241696" cy="3672679"/>
          </a:xfrm>
          <a:prstGeom prst="rect">
            <a:avLst/>
          </a:prstGeom>
          <a:noFill/>
          <a:ln>
            <a:noFill/>
          </a:ln>
        </p:spPr>
        <p:txBody>
          <a:bodyPr anchorCtr="0" anchor="t" bIns="45700" lIns="91425" spcFirstLastPara="1" rIns="91425" wrap="square" tIns="45700">
            <a:normAutofit fontScale="92500"/>
          </a:bodyPr>
          <a:lstStyle/>
          <a:p>
            <a:pPr indent="-342900" lvl="0" marL="342900" rtl="0" algn="l">
              <a:lnSpc>
                <a:spcPct val="90000"/>
              </a:lnSpc>
              <a:spcBef>
                <a:spcPts val="0"/>
              </a:spcBef>
              <a:spcAft>
                <a:spcPts val="0"/>
              </a:spcAft>
              <a:buClr>
                <a:srgbClr val="660066"/>
              </a:buClr>
              <a:buSzPct val="100000"/>
              <a:buChar char="•"/>
            </a:pPr>
            <a:r>
              <a:rPr lang="en-US" sz="2800">
                <a:solidFill>
                  <a:srgbClr val="660066"/>
                </a:solidFill>
              </a:rPr>
              <a:t>Never try to pry a cartridge from a powder-actuated tool.</a:t>
            </a:r>
            <a:endParaRPr/>
          </a:p>
          <a:p>
            <a:pPr indent="-342900" lvl="0" marL="342900" rtl="0" algn="l">
              <a:lnSpc>
                <a:spcPct val="90000"/>
              </a:lnSpc>
              <a:spcBef>
                <a:spcPts val="1800"/>
              </a:spcBef>
              <a:spcAft>
                <a:spcPts val="0"/>
              </a:spcAft>
              <a:buClr>
                <a:srgbClr val="663300"/>
              </a:buClr>
              <a:buSzPct val="100000"/>
              <a:buChar char="•"/>
            </a:pPr>
            <a:r>
              <a:rPr lang="en-US" sz="2800">
                <a:solidFill>
                  <a:srgbClr val="663300"/>
                </a:solidFill>
              </a:rPr>
              <a:t>Never hold your hand behind the material you are fastening.</a:t>
            </a:r>
            <a:endParaRPr/>
          </a:p>
          <a:p>
            <a:pPr indent="-342900" lvl="0" marL="342900" rtl="0" algn="l">
              <a:lnSpc>
                <a:spcPct val="90000"/>
              </a:lnSpc>
              <a:spcBef>
                <a:spcPts val="1800"/>
              </a:spcBef>
              <a:spcAft>
                <a:spcPts val="0"/>
              </a:spcAft>
              <a:buClr>
                <a:srgbClr val="800000"/>
              </a:buClr>
              <a:buSzPct val="100000"/>
              <a:buChar char="•"/>
            </a:pPr>
            <a:r>
              <a:rPr lang="en-US" sz="2800">
                <a:solidFill>
                  <a:srgbClr val="800000"/>
                </a:solidFill>
              </a:rPr>
              <a:t>Do not use in an explosive or flammable atmosphere.</a:t>
            </a:r>
            <a:endParaRPr/>
          </a:p>
          <a:p>
            <a:pPr indent="-342900" lvl="0" marL="342900" rtl="0" algn="l">
              <a:lnSpc>
                <a:spcPct val="90000"/>
              </a:lnSpc>
              <a:spcBef>
                <a:spcPts val="1800"/>
              </a:spcBef>
              <a:spcAft>
                <a:spcPts val="0"/>
              </a:spcAft>
              <a:buClr>
                <a:srgbClr val="660066"/>
              </a:buClr>
              <a:buSzPct val="100000"/>
              <a:buChar char="•"/>
            </a:pPr>
            <a:r>
              <a:rPr lang="en-US" sz="2800">
                <a:solidFill>
                  <a:srgbClr val="660066"/>
                </a:solidFill>
              </a:rPr>
              <a:t>Keep all body parts and co-workers away from the path of fire to avoid serious injury.</a:t>
            </a:r>
            <a:endParaRPr/>
          </a:p>
          <a:p>
            <a:pPr indent="-342900" lvl="0" marL="342900" rtl="0" algn="l">
              <a:lnSpc>
                <a:spcPct val="90000"/>
              </a:lnSpc>
              <a:spcBef>
                <a:spcPts val="1800"/>
              </a:spcBef>
              <a:spcAft>
                <a:spcPts val="0"/>
              </a:spcAft>
              <a:buClr>
                <a:srgbClr val="006600"/>
              </a:buClr>
              <a:buSzPct val="100000"/>
              <a:buChar char="•"/>
            </a:pPr>
            <a:r>
              <a:rPr lang="en-US" sz="2800">
                <a:solidFill>
                  <a:srgbClr val="006600"/>
                </a:solidFill>
              </a:rPr>
              <a:t>Keep the tool properly oiled.</a:t>
            </a:r>
            <a:endParaRPr/>
          </a:p>
          <a:p>
            <a:pPr indent="-178435" lvl="0" marL="342900" rtl="0" algn="l">
              <a:lnSpc>
                <a:spcPct val="90000"/>
              </a:lnSpc>
              <a:spcBef>
                <a:spcPts val="1800"/>
              </a:spcBef>
              <a:spcAft>
                <a:spcPts val="0"/>
              </a:spcAft>
              <a:buClr>
                <a:schemeClr val="dk1"/>
              </a:buClr>
              <a:buSzPct val="100000"/>
              <a:buNone/>
            </a:pPr>
            <a:r>
              <a:t/>
            </a:r>
            <a:endParaRPr sz="2800">
              <a:solidFill>
                <a:srgbClr val="663300"/>
              </a:solidFill>
            </a:endParaRPr>
          </a:p>
        </p:txBody>
      </p:sp>
      <p:sp>
        <p:nvSpPr>
          <p:cNvPr id="310" name="Google Shape;310;p42"/>
          <p:cNvSpPr txBox="1"/>
          <p:nvPr/>
        </p:nvSpPr>
        <p:spPr>
          <a:xfrm>
            <a:off x="0" y="32814"/>
            <a:ext cx="9144000"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4000">
                <a:solidFill>
                  <a:schemeClr val="dk1"/>
                </a:solidFill>
                <a:latin typeface="Calibri"/>
                <a:ea typeface="Calibri"/>
                <a:cs typeface="Calibri"/>
                <a:sym typeface="Calibri"/>
              </a:rPr>
              <a:t>Powder-Actuated Tool Safety </a:t>
            </a:r>
            <a:r>
              <a:rPr lang="en-US" sz="2800">
                <a:solidFill>
                  <a:schemeClr val="dk1"/>
                </a:solidFill>
                <a:latin typeface="Calibri"/>
                <a:ea typeface="Calibri"/>
                <a:cs typeface="Calibri"/>
                <a:sym typeface="Calibri"/>
              </a:rPr>
              <a:t>(Cont'd.)</a:t>
            </a:r>
            <a:endParaRPr sz="2800">
              <a:solidFill>
                <a:schemeClr val="dk1"/>
              </a:solidFill>
              <a:latin typeface="Calibri"/>
              <a:ea typeface="Calibri"/>
              <a:cs typeface="Calibri"/>
              <a:sym typeface="Calibri"/>
            </a:endParaRPr>
          </a:p>
        </p:txBody>
      </p:sp>
      <p:sp>
        <p:nvSpPr>
          <p:cNvPr id="311" name="Google Shape;311;p4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/46</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9">
                                            <p:txEl>
                                              <p:pRg end="0" st="0"/>
                                            </p:txEl>
                                          </p:spTgt>
                                        </p:tgtEl>
                                        <p:attrNameLst>
                                          <p:attrName>style.visibility</p:attrName>
                                        </p:attrNameLst>
                                      </p:cBhvr>
                                      <p:to>
                                        <p:strVal val="visible"/>
                                      </p:to>
                                    </p:set>
                                    <p:animEffect filter="fade" transition="in">
                                      <p:cBhvr>
                                        <p:cTn dur="500"/>
                                        <p:tgtEl>
                                          <p:spTgt spid="30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9">
                                            <p:txEl>
                                              <p:pRg end="1" st="1"/>
                                            </p:txEl>
                                          </p:spTgt>
                                        </p:tgtEl>
                                        <p:attrNameLst>
                                          <p:attrName>style.visibility</p:attrName>
                                        </p:attrNameLst>
                                      </p:cBhvr>
                                      <p:to>
                                        <p:strVal val="visible"/>
                                      </p:to>
                                    </p:set>
                                    <p:animEffect filter="fade" transition="in">
                                      <p:cBhvr>
                                        <p:cTn dur="500"/>
                                        <p:tgtEl>
                                          <p:spTgt spid="30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9">
                                            <p:txEl>
                                              <p:pRg end="2" st="2"/>
                                            </p:txEl>
                                          </p:spTgt>
                                        </p:tgtEl>
                                        <p:attrNameLst>
                                          <p:attrName>style.visibility</p:attrName>
                                        </p:attrNameLst>
                                      </p:cBhvr>
                                      <p:to>
                                        <p:strVal val="visible"/>
                                      </p:to>
                                    </p:set>
                                    <p:animEffect filter="fade" transition="in">
                                      <p:cBhvr>
                                        <p:cTn dur="500"/>
                                        <p:tgtEl>
                                          <p:spTgt spid="30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9">
                                            <p:txEl>
                                              <p:pRg end="3" st="3"/>
                                            </p:txEl>
                                          </p:spTgt>
                                        </p:tgtEl>
                                        <p:attrNameLst>
                                          <p:attrName>style.visibility</p:attrName>
                                        </p:attrNameLst>
                                      </p:cBhvr>
                                      <p:to>
                                        <p:strVal val="visible"/>
                                      </p:to>
                                    </p:set>
                                    <p:animEffect filter="fade" transition="in">
                                      <p:cBhvr>
                                        <p:cTn dur="500"/>
                                        <p:tgtEl>
                                          <p:spTgt spid="30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9">
                                            <p:txEl>
                                              <p:pRg end="4" st="4"/>
                                            </p:txEl>
                                          </p:spTgt>
                                        </p:tgtEl>
                                        <p:attrNameLst>
                                          <p:attrName>style.visibility</p:attrName>
                                        </p:attrNameLst>
                                      </p:cBhvr>
                                      <p:to>
                                        <p:strVal val="visible"/>
                                      </p:to>
                                    </p:set>
                                    <p:animEffect filter="fade" transition="in">
                                      <p:cBhvr>
                                        <p:cTn dur="500"/>
                                        <p:tgtEl>
                                          <p:spTgt spid="309">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9">
                                            <p:txEl>
                                              <p:pRg end="5" st="5"/>
                                            </p:txEl>
                                          </p:spTgt>
                                        </p:tgtEl>
                                        <p:attrNameLst>
                                          <p:attrName>style.visibility</p:attrName>
                                        </p:attrNameLst>
                                      </p:cBhvr>
                                      <p:to>
                                        <p:strVal val="visible"/>
                                      </p:to>
                                    </p:set>
                                    <p:animEffect filter="fade" transition="in">
                                      <p:cBhvr>
                                        <p:cTn dur="500"/>
                                        <p:tgtEl>
                                          <p:spTgt spid="309">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43"/>
          <p:cNvSpPr txBox="1"/>
          <p:nvPr>
            <p:ph idx="4294967295" type="body"/>
          </p:nvPr>
        </p:nvSpPr>
        <p:spPr>
          <a:xfrm>
            <a:off x="429548" y="1160463"/>
            <a:ext cx="8229600" cy="1490662"/>
          </a:xfrm>
          <a:prstGeom prst="rect">
            <a:avLst/>
          </a:prstGeom>
          <a:noFill/>
          <a:ln>
            <a:noFill/>
          </a:ln>
        </p:spPr>
        <p:txBody>
          <a:bodyPr anchorCtr="0" anchor="t" bIns="45700" lIns="91425" spcFirstLastPara="1" rIns="91425" wrap="square" tIns="45700">
            <a:normAutofit lnSpcReduction="10000"/>
          </a:bodyPr>
          <a:lstStyle/>
          <a:p>
            <a:pPr indent="0" lvl="0" marL="0" rtl="0" algn="l">
              <a:spcBef>
                <a:spcPts val="0"/>
              </a:spcBef>
              <a:spcAft>
                <a:spcPts val="0"/>
              </a:spcAft>
              <a:buClr>
                <a:schemeClr val="dk1"/>
              </a:buClr>
              <a:buSzPts val="3200"/>
              <a:buNone/>
            </a:pPr>
            <a:r>
              <a:rPr lang="en-US"/>
              <a:t>Employers must have a written, complete hazard communication program that includes information on:</a:t>
            </a:r>
            <a:endParaRPr/>
          </a:p>
        </p:txBody>
      </p:sp>
      <p:pic>
        <p:nvPicPr>
          <p:cNvPr id="320" name="Google Shape;320;p43"/>
          <p:cNvPicPr preferRelativeResize="0"/>
          <p:nvPr>
            <p:ph idx="4294967295" type="title"/>
          </p:nvPr>
        </p:nvPicPr>
        <p:blipFill rotWithShape="1">
          <a:blip r:embed="rId3">
            <a:alphaModFix/>
          </a:blip>
          <a:srcRect b="0" l="0" r="0" t="0"/>
          <a:stretch/>
        </p:blipFill>
        <p:spPr>
          <a:xfrm>
            <a:off x="406392" y="137807"/>
            <a:ext cx="8459788" cy="1158875"/>
          </a:xfrm>
          <a:prstGeom prst="rect">
            <a:avLst/>
          </a:prstGeom>
          <a:noFill/>
          <a:ln>
            <a:noFill/>
          </a:ln>
        </p:spPr>
      </p:pic>
      <p:sp>
        <p:nvSpPr>
          <p:cNvPr id="321" name="Google Shape;321;p43"/>
          <p:cNvSpPr txBox="1"/>
          <p:nvPr/>
        </p:nvSpPr>
        <p:spPr>
          <a:xfrm>
            <a:off x="457200" y="108107"/>
            <a:ext cx="1751013" cy="3698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800">
                <a:solidFill>
                  <a:schemeClr val="dk1"/>
                </a:solidFill>
                <a:latin typeface="Arial"/>
                <a:ea typeface="Arial"/>
                <a:cs typeface="Arial"/>
                <a:sym typeface="Arial"/>
              </a:rPr>
              <a:t>Your Right to…</a:t>
            </a:r>
            <a:endParaRPr/>
          </a:p>
        </p:txBody>
      </p:sp>
      <p:sp>
        <p:nvSpPr>
          <p:cNvPr id="322" name="Google Shape;322;p43"/>
          <p:cNvSpPr txBox="1"/>
          <p:nvPr/>
        </p:nvSpPr>
        <p:spPr>
          <a:xfrm>
            <a:off x="594800" y="2526353"/>
            <a:ext cx="6096000" cy="3273425"/>
          </a:xfrm>
          <a:prstGeom prst="rect">
            <a:avLst/>
          </a:prstGeom>
          <a:noFill/>
          <a:ln>
            <a:noFill/>
          </a:ln>
        </p:spPr>
        <p:txBody>
          <a:bodyPr anchorCtr="0" anchor="t" bIns="45700" lIns="91425" spcFirstLastPara="1" rIns="91425" wrap="square" tIns="45700">
            <a:spAutoFit/>
          </a:bodyPr>
          <a:lstStyle/>
          <a:p>
            <a:pPr indent="-228600" lvl="1" marL="741363" marR="0" rtl="0" algn="l">
              <a:spcBef>
                <a:spcPts val="0"/>
              </a:spcBef>
              <a:spcAft>
                <a:spcPts val="0"/>
              </a:spcAft>
              <a:buClr>
                <a:schemeClr val="accent1"/>
              </a:buClr>
              <a:buSzPts val="1360"/>
              <a:buFont typeface="Noto Sans Symbols"/>
              <a:buChar char="🞂"/>
            </a:pPr>
            <a:r>
              <a:rPr b="0" i="0" lang="en-US" sz="2000" u="none" cap="none" strike="noStrike">
                <a:solidFill>
                  <a:schemeClr val="dk1"/>
                </a:solidFill>
                <a:latin typeface="Lucida Sans"/>
                <a:ea typeface="Lucida Sans"/>
                <a:cs typeface="Lucida Sans"/>
                <a:sym typeface="Lucida Sans"/>
              </a:rPr>
              <a:t>Container labeling,</a:t>
            </a:r>
            <a:endParaRPr/>
          </a:p>
          <a:p>
            <a:pPr indent="-228600" lvl="1" marL="741363" marR="0" rtl="0" algn="l">
              <a:spcBef>
                <a:spcPts val="400"/>
              </a:spcBef>
              <a:spcAft>
                <a:spcPts val="0"/>
              </a:spcAft>
              <a:buClr>
                <a:schemeClr val="accent1"/>
              </a:buClr>
              <a:buSzPts val="1360"/>
              <a:buFont typeface="Noto Sans Symbols"/>
              <a:buChar char="🞂"/>
            </a:pPr>
            <a:r>
              <a:rPr b="0" i="0" lang="en-US" sz="2000" u="none" cap="none" strike="noStrike">
                <a:solidFill>
                  <a:schemeClr val="dk1"/>
                </a:solidFill>
                <a:latin typeface="Lucida Sans"/>
                <a:ea typeface="Lucida Sans"/>
                <a:cs typeface="Lucida Sans"/>
                <a:sym typeface="Lucida Sans"/>
              </a:rPr>
              <a:t>Safety Data Sheets (SDSs), and</a:t>
            </a:r>
            <a:endParaRPr/>
          </a:p>
          <a:p>
            <a:pPr indent="-228600" lvl="1" marL="741363" marR="0" rtl="0" algn="l">
              <a:spcBef>
                <a:spcPts val="400"/>
              </a:spcBef>
              <a:spcAft>
                <a:spcPts val="0"/>
              </a:spcAft>
              <a:buClr>
                <a:schemeClr val="accent1"/>
              </a:buClr>
              <a:buSzPts val="1360"/>
              <a:buFont typeface="Noto Sans Symbols"/>
              <a:buChar char="🞂"/>
            </a:pPr>
            <a:r>
              <a:rPr b="0" i="0" lang="en-US" sz="2000" u="none" cap="none" strike="noStrike">
                <a:solidFill>
                  <a:schemeClr val="dk1"/>
                </a:solidFill>
                <a:latin typeface="Lucida Sans"/>
                <a:ea typeface="Lucida Sans"/>
                <a:cs typeface="Lucida Sans"/>
                <a:sym typeface="Lucida Sans"/>
              </a:rPr>
              <a:t>Worker training. The training must include the physical and health hazards of the chemicals and how workers can protect themselves; including specific procedures the employer has implemented to protect workers, such as work practices, emergency procedures, and personal protective equipment.</a:t>
            </a:r>
            <a:endParaRPr/>
          </a:p>
        </p:txBody>
      </p:sp>
      <p:pic>
        <p:nvPicPr>
          <p:cNvPr id="323" name="Google Shape;323;p43"/>
          <p:cNvPicPr preferRelativeResize="0"/>
          <p:nvPr/>
        </p:nvPicPr>
        <p:blipFill rotWithShape="1">
          <a:blip r:embed="rId4">
            <a:alphaModFix/>
          </a:blip>
          <a:srcRect b="0" l="0" r="0" t="0"/>
          <a:stretch/>
        </p:blipFill>
        <p:spPr>
          <a:xfrm>
            <a:off x="6529544" y="2746375"/>
            <a:ext cx="2514600" cy="2514600"/>
          </a:xfrm>
          <a:prstGeom prst="rect">
            <a:avLst/>
          </a:prstGeom>
          <a:noFill/>
          <a:ln>
            <a:noFill/>
          </a:ln>
        </p:spPr>
      </p:pic>
      <p:sp>
        <p:nvSpPr>
          <p:cNvPr id="324" name="Google Shape;324;p4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/46</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44"/>
          <p:cNvSpPr txBox="1"/>
          <p:nvPr>
            <p:ph type="title"/>
          </p:nvPr>
        </p:nvSpPr>
        <p:spPr>
          <a:xfrm>
            <a:off x="0" y="1639"/>
            <a:ext cx="9144000" cy="828678"/>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What is a SDS (Safety Data Sheet)?</a:t>
            </a:r>
            <a:endParaRPr/>
          </a:p>
        </p:txBody>
      </p:sp>
      <p:sp>
        <p:nvSpPr>
          <p:cNvPr id="330" name="Google Shape;330;p44"/>
          <p:cNvSpPr txBox="1"/>
          <p:nvPr>
            <p:ph idx="1" type="body"/>
          </p:nvPr>
        </p:nvSpPr>
        <p:spPr>
          <a:xfrm>
            <a:off x="342900" y="1219194"/>
            <a:ext cx="8458200" cy="43735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006666"/>
              </a:buClr>
              <a:buSzPts val="2800"/>
              <a:buChar char="•"/>
            </a:pPr>
            <a:r>
              <a:rPr lang="en-US" sz="2800">
                <a:solidFill>
                  <a:srgbClr val="006666"/>
                </a:solidFill>
              </a:rPr>
              <a:t>Document that contains information about a chemical product, specifically: </a:t>
            </a:r>
            <a:endParaRPr/>
          </a:p>
          <a:p>
            <a:pPr indent="-285750" lvl="1" marL="742950" rtl="0" algn="l">
              <a:spcBef>
                <a:spcPts val="1200"/>
              </a:spcBef>
              <a:spcAft>
                <a:spcPts val="0"/>
              </a:spcAft>
              <a:buClr>
                <a:schemeClr val="dk1"/>
              </a:buClr>
              <a:buSzPts val="2800"/>
              <a:buChar char="–"/>
            </a:pPr>
            <a:r>
              <a:rPr lang="en-US"/>
              <a:t>Potential hazards</a:t>
            </a:r>
            <a:endParaRPr/>
          </a:p>
          <a:p>
            <a:pPr indent="-285750" lvl="1" marL="742950" rtl="0" algn="l">
              <a:spcBef>
                <a:spcPts val="1200"/>
              </a:spcBef>
              <a:spcAft>
                <a:spcPts val="0"/>
              </a:spcAft>
              <a:buClr>
                <a:schemeClr val="dk1"/>
              </a:buClr>
              <a:buSzPts val="2800"/>
              <a:buChar char="–"/>
            </a:pPr>
            <a:r>
              <a:rPr lang="en-US"/>
              <a:t>Safe use of the chemical</a:t>
            </a:r>
            <a:endParaRPr/>
          </a:p>
          <a:p>
            <a:pPr indent="-342900" lvl="0" marL="342900" rtl="0" algn="l">
              <a:spcBef>
                <a:spcPts val="1200"/>
              </a:spcBef>
              <a:spcAft>
                <a:spcPts val="0"/>
              </a:spcAft>
              <a:buClr>
                <a:srgbClr val="800000"/>
              </a:buClr>
              <a:buSzPts val="2800"/>
              <a:buChar char="•"/>
            </a:pPr>
            <a:r>
              <a:rPr lang="en-US" sz="2800">
                <a:solidFill>
                  <a:srgbClr val="800000"/>
                </a:solidFill>
              </a:rPr>
              <a:t>Additional information in the SDS includes:</a:t>
            </a:r>
            <a:endParaRPr/>
          </a:p>
          <a:p>
            <a:pPr indent="-285750" lvl="1" marL="742950" rtl="0" algn="l">
              <a:spcBef>
                <a:spcPts val="1200"/>
              </a:spcBef>
              <a:spcAft>
                <a:spcPts val="0"/>
              </a:spcAft>
              <a:buClr>
                <a:srgbClr val="800000"/>
              </a:buClr>
              <a:buSzPts val="2800"/>
              <a:buChar char="–"/>
            </a:pPr>
            <a:r>
              <a:rPr lang="en-US">
                <a:solidFill>
                  <a:srgbClr val="800000"/>
                </a:solidFill>
              </a:rPr>
              <a:t>Use, storage, handling, and emergency procedures related to the chemical’s hazards</a:t>
            </a:r>
            <a:endParaRPr/>
          </a:p>
          <a:p>
            <a:pPr indent="-342900" lvl="0" marL="342900" rtl="0" algn="l">
              <a:spcBef>
                <a:spcPts val="1200"/>
              </a:spcBef>
              <a:spcAft>
                <a:spcPts val="0"/>
              </a:spcAft>
              <a:buClr>
                <a:srgbClr val="660066"/>
              </a:buClr>
              <a:buSzPts val="2800"/>
              <a:buChar char="•"/>
            </a:pPr>
            <a:r>
              <a:rPr lang="en-US" sz="2800">
                <a:solidFill>
                  <a:srgbClr val="660066"/>
                </a:solidFill>
              </a:rPr>
              <a:t>The supplier of the chemical prepares the SDS </a:t>
            </a:r>
            <a:endParaRPr/>
          </a:p>
        </p:txBody>
      </p:sp>
      <p:sp>
        <p:nvSpPr>
          <p:cNvPr id="331" name="Google Shape;331;p4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/46</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0">
                                            <p:txEl>
                                              <p:pRg end="0" st="0"/>
                                            </p:txEl>
                                          </p:spTgt>
                                        </p:tgtEl>
                                        <p:attrNameLst>
                                          <p:attrName>style.visibility</p:attrName>
                                        </p:attrNameLst>
                                      </p:cBhvr>
                                      <p:to>
                                        <p:strVal val="visible"/>
                                      </p:to>
                                    </p:set>
                                    <p:animEffect filter="fade" transition="in">
                                      <p:cBhvr>
                                        <p:cTn dur="500"/>
                                        <p:tgtEl>
                                          <p:spTgt spid="33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0">
                                            <p:txEl>
                                              <p:pRg end="1" st="1"/>
                                            </p:txEl>
                                          </p:spTgt>
                                        </p:tgtEl>
                                        <p:attrNameLst>
                                          <p:attrName>style.visibility</p:attrName>
                                        </p:attrNameLst>
                                      </p:cBhvr>
                                      <p:to>
                                        <p:strVal val="visible"/>
                                      </p:to>
                                    </p:set>
                                    <p:animEffect filter="fade" transition="in">
                                      <p:cBhvr>
                                        <p:cTn dur="500"/>
                                        <p:tgtEl>
                                          <p:spTgt spid="33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0">
                                            <p:txEl>
                                              <p:pRg end="2" st="2"/>
                                            </p:txEl>
                                          </p:spTgt>
                                        </p:tgtEl>
                                        <p:attrNameLst>
                                          <p:attrName>style.visibility</p:attrName>
                                        </p:attrNameLst>
                                      </p:cBhvr>
                                      <p:to>
                                        <p:strVal val="visible"/>
                                      </p:to>
                                    </p:set>
                                    <p:animEffect filter="fade" transition="in">
                                      <p:cBhvr>
                                        <p:cTn dur="500"/>
                                        <p:tgtEl>
                                          <p:spTgt spid="33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0">
                                            <p:txEl>
                                              <p:pRg end="3" st="3"/>
                                            </p:txEl>
                                          </p:spTgt>
                                        </p:tgtEl>
                                        <p:attrNameLst>
                                          <p:attrName>style.visibility</p:attrName>
                                        </p:attrNameLst>
                                      </p:cBhvr>
                                      <p:to>
                                        <p:strVal val="visible"/>
                                      </p:to>
                                    </p:set>
                                    <p:animEffect filter="fade" transition="in">
                                      <p:cBhvr>
                                        <p:cTn dur="500"/>
                                        <p:tgtEl>
                                          <p:spTgt spid="330">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0">
                                            <p:txEl>
                                              <p:pRg end="4" st="4"/>
                                            </p:txEl>
                                          </p:spTgt>
                                        </p:tgtEl>
                                        <p:attrNameLst>
                                          <p:attrName>style.visibility</p:attrName>
                                        </p:attrNameLst>
                                      </p:cBhvr>
                                      <p:to>
                                        <p:strVal val="visible"/>
                                      </p:to>
                                    </p:set>
                                    <p:animEffect filter="fade" transition="in">
                                      <p:cBhvr>
                                        <p:cTn dur="500"/>
                                        <p:tgtEl>
                                          <p:spTgt spid="330">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0">
                                            <p:txEl>
                                              <p:pRg end="5" st="5"/>
                                            </p:txEl>
                                          </p:spTgt>
                                        </p:tgtEl>
                                        <p:attrNameLst>
                                          <p:attrName>style.visibility</p:attrName>
                                        </p:attrNameLst>
                                      </p:cBhvr>
                                      <p:to>
                                        <p:strVal val="visible"/>
                                      </p:to>
                                    </p:set>
                                    <p:animEffect filter="fade" transition="in">
                                      <p:cBhvr>
                                        <p:cTn dur="500"/>
                                        <p:tgtEl>
                                          <p:spTgt spid="330">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45"/>
          <p:cNvSpPr txBox="1"/>
          <p:nvPr>
            <p:ph type="title"/>
          </p:nvPr>
        </p:nvSpPr>
        <p:spPr>
          <a:xfrm>
            <a:off x="8680" y="23085"/>
            <a:ext cx="9135319" cy="868362"/>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SDS Purpose</a:t>
            </a:r>
            <a:endParaRPr sz="4000"/>
          </a:p>
        </p:txBody>
      </p:sp>
      <p:sp>
        <p:nvSpPr>
          <p:cNvPr id="338" name="Google Shape;338;p45"/>
          <p:cNvSpPr txBox="1"/>
          <p:nvPr>
            <p:ph idx="1" type="body"/>
          </p:nvPr>
        </p:nvSpPr>
        <p:spPr>
          <a:xfrm>
            <a:off x="151435" y="1143000"/>
            <a:ext cx="54864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006666"/>
              </a:buClr>
              <a:buSzPts val="2800"/>
              <a:buChar char="•"/>
            </a:pPr>
            <a:r>
              <a:rPr lang="en-US" sz="2800">
                <a:solidFill>
                  <a:srgbClr val="006666"/>
                </a:solidFill>
              </a:rPr>
              <a:t>Identifies</a:t>
            </a:r>
            <a:r>
              <a:rPr lang="en-US">
                <a:solidFill>
                  <a:srgbClr val="006666"/>
                </a:solidFill>
              </a:rPr>
              <a:t> </a:t>
            </a:r>
            <a:r>
              <a:rPr lang="en-US" sz="2800">
                <a:solidFill>
                  <a:srgbClr val="006666"/>
                </a:solidFill>
              </a:rPr>
              <a:t>the hazardous ingredients</a:t>
            </a:r>
            <a:endParaRPr/>
          </a:p>
          <a:p>
            <a:pPr indent="-342900" lvl="0" marL="342900" rtl="0" algn="l">
              <a:spcBef>
                <a:spcPts val="2400"/>
              </a:spcBef>
              <a:spcAft>
                <a:spcPts val="0"/>
              </a:spcAft>
              <a:buClr>
                <a:srgbClr val="800000"/>
              </a:buClr>
              <a:buSzPts val="2800"/>
              <a:buChar char="•"/>
            </a:pPr>
            <a:r>
              <a:rPr lang="en-US" sz="2800">
                <a:solidFill>
                  <a:srgbClr val="800000"/>
                </a:solidFill>
              </a:rPr>
              <a:t>Describes physical and </a:t>
            </a:r>
            <a:br>
              <a:rPr lang="en-US" sz="2800">
                <a:solidFill>
                  <a:srgbClr val="800000"/>
                </a:solidFill>
              </a:rPr>
            </a:br>
            <a:r>
              <a:rPr lang="en-US" sz="2800">
                <a:solidFill>
                  <a:srgbClr val="800000"/>
                </a:solidFill>
              </a:rPr>
              <a:t>health hazards</a:t>
            </a:r>
            <a:endParaRPr/>
          </a:p>
          <a:p>
            <a:pPr indent="-342900" lvl="0" marL="342900" rtl="0" algn="l">
              <a:spcBef>
                <a:spcPts val="2400"/>
              </a:spcBef>
              <a:spcAft>
                <a:spcPts val="0"/>
              </a:spcAft>
              <a:buClr>
                <a:srgbClr val="660066"/>
              </a:buClr>
              <a:buSzPts val="2800"/>
              <a:buChar char="•"/>
            </a:pPr>
            <a:r>
              <a:rPr lang="en-US" sz="2800">
                <a:solidFill>
                  <a:srgbClr val="660066"/>
                </a:solidFill>
              </a:rPr>
              <a:t>Discusses procedures and </a:t>
            </a:r>
            <a:br>
              <a:rPr lang="en-US" sz="2800">
                <a:solidFill>
                  <a:srgbClr val="660066"/>
                </a:solidFill>
              </a:rPr>
            </a:br>
            <a:r>
              <a:rPr lang="en-US" sz="2800">
                <a:solidFill>
                  <a:srgbClr val="660066"/>
                </a:solidFill>
              </a:rPr>
              <a:t>equipment that enable you </a:t>
            </a:r>
            <a:br>
              <a:rPr lang="en-US" sz="2800">
                <a:solidFill>
                  <a:srgbClr val="660066"/>
                </a:solidFill>
              </a:rPr>
            </a:br>
            <a:r>
              <a:rPr lang="en-US" sz="2800">
                <a:solidFill>
                  <a:srgbClr val="660066"/>
                </a:solidFill>
              </a:rPr>
              <a:t>to work safely with the chemical</a:t>
            </a:r>
            <a:endParaRPr/>
          </a:p>
        </p:txBody>
      </p:sp>
      <p:pic>
        <p:nvPicPr>
          <p:cNvPr id="339" name="Google Shape;339;p45"/>
          <p:cNvPicPr preferRelativeResize="0"/>
          <p:nvPr/>
        </p:nvPicPr>
        <p:blipFill rotWithShape="1">
          <a:blip r:embed="rId3">
            <a:alphaModFix/>
          </a:blip>
          <a:srcRect b="15018" l="30876" r="24997" t="0"/>
          <a:stretch/>
        </p:blipFill>
        <p:spPr>
          <a:xfrm>
            <a:off x="5791200" y="1447800"/>
            <a:ext cx="2895600" cy="3763963"/>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
        <p:nvSpPr>
          <p:cNvPr id="340" name="Google Shape;340;p4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/46</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8">
                                            <p:txEl>
                                              <p:pRg end="0" st="0"/>
                                            </p:txEl>
                                          </p:spTgt>
                                        </p:tgtEl>
                                        <p:attrNameLst>
                                          <p:attrName>style.visibility</p:attrName>
                                        </p:attrNameLst>
                                      </p:cBhvr>
                                      <p:to>
                                        <p:strVal val="visible"/>
                                      </p:to>
                                    </p:set>
                                    <p:animEffect filter="fade" transition="in">
                                      <p:cBhvr>
                                        <p:cTn dur="500"/>
                                        <p:tgtEl>
                                          <p:spTgt spid="33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8">
                                            <p:txEl>
                                              <p:pRg end="1" st="1"/>
                                            </p:txEl>
                                          </p:spTgt>
                                        </p:tgtEl>
                                        <p:attrNameLst>
                                          <p:attrName>style.visibility</p:attrName>
                                        </p:attrNameLst>
                                      </p:cBhvr>
                                      <p:to>
                                        <p:strVal val="visible"/>
                                      </p:to>
                                    </p:set>
                                    <p:animEffect filter="fade" transition="in">
                                      <p:cBhvr>
                                        <p:cTn dur="500"/>
                                        <p:tgtEl>
                                          <p:spTgt spid="33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8">
                                            <p:txEl>
                                              <p:pRg end="2" st="2"/>
                                            </p:txEl>
                                          </p:spTgt>
                                        </p:tgtEl>
                                        <p:attrNameLst>
                                          <p:attrName>style.visibility</p:attrName>
                                        </p:attrNameLst>
                                      </p:cBhvr>
                                      <p:to>
                                        <p:strVal val="visible"/>
                                      </p:to>
                                    </p:set>
                                    <p:animEffect filter="fade" transition="in">
                                      <p:cBhvr>
                                        <p:cTn dur="500"/>
                                        <p:tgtEl>
                                          <p:spTgt spid="338">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46"/>
          <p:cNvSpPr txBox="1"/>
          <p:nvPr>
            <p:ph type="title"/>
          </p:nvPr>
        </p:nvSpPr>
        <p:spPr>
          <a:xfrm>
            <a:off x="373117" y="-9141"/>
            <a:ext cx="8229600" cy="860479"/>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Chemical Safety</a:t>
            </a:r>
            <a:endParaRPr sz="4000"/>
          </a:p>
        </p:txBody>
      </p:sp>
      <p:sp>
        <p:nvSpPr>
          <p:cNvPr id="346" name="Google Shape;346;p46"/>
          <p:cNvSpPr txBox="1"/>
          <p:nvPr>
            <p:ph idx="1" type="body"/>
          </p:nvPr>
        </p:nvSpPr>
        <p:spPr>
          <a:xfrm>
            <a:off x="373117" y="1137747"/>
            <a:ext cx="8150773" cy="3360682"/>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Before Handling oil and grease, maintenance workers should refer to the SDS for information on: </a:t>
            </a:r>
            <a:endParaRPr/>
          </a:p>
          <a:p>
            <a:pPr indent="-285750" lvl="1" marL="742950" rtl="0" algn="l">
              <a:spcBef>
                <a:spcPts val="560"/>
              </a:spcBef>
              <a:spcAft>
                <a:spcPts val="0"/>
              </a:spcAft>
              <a:buClr>
                <a:schemeClr val="dk1"/>
              </a:buClr>
              <a:buSzPts val="2800"/>
              <a:buChar char="–"/>
            </a:pPr>
            <a:r>
              <a:rPr lang="en-US"/>
              <a:t>Health Hazard</a:t>
            </a:r>
            <a:endParaRPr/>
          </a:p>
          <a:p>
            <a:pPr indent="-285750" lvl="1" marL="742950" rtl="0" algn="l">
              <a:spcBef>
                <a:spcPts val="560"/>
              </a:spcBef>
              <a:spcAft>
                <a:spcPts val="0"/>
              </a:spcAft>
              <a:buClr>
                <a:schemeClr val="dk1"/>
              </a:buClr>
              <a:buSzPts val="2800"/>
              <a:buChar char="–"/>
            </a:pPr>
            <a:r>
              <a:rPr lang="en-US"/>
              <a:t>Handling Procedures</a:t>
            </a:r>
            <a:endParaRPr/>
          </a:p>
          <a:p>
            <a:pPr indent="-285750" lvl="1" marL="742950" rtl="0" algn="l">
              <a:spcBef>
                <a:spcPts val="560"/>
              </a:spcBef>
              <a:spcAft>
                <a:spcPts val="0"/>
              </a:spcAft>
              <a:buClr>
                <a:schemeClr val="dk1"/>
              </a:buClr>
              <a:buSzPts val="2800"/>
              <a:buChar char="–"/>
            </a:pPr>
            <a:r>
              <a:rPr lang="en-US"/>
              <a:t>Safety Precautions</a:t>
            </a:r>
            <a:endParaRPr/>
          </a:p>
          <a:p>
            <a:pPr indent="-107950" lvl="1" marL="742950" rtl="0" algn="l">
              <a:spcBef>
                <a:spcPts val="560"/>
              </a:spcBef>
              <a:spcAft>
                <a:spcPts val="0"/>
              </a:spcAft>
              <a:buClr>
                <a:schemeClr val="dk1"/>
              </a:buClr>
              <a:buSzPts val="2800"/>
              <a:buNone/>
            </a:pPr>
            <a:r>
              <a:t/>
            </a:r>
            <a:endParaRPr/>
          </a:p>
        </p:txBody>
      </p:sp>
      <p:pic>
        <p:nvPicPr>
          <p:cNvPr id="347" name="Google Shape;347;p46"/>
          <p:cNvPicPr preferRelativeResize="0"/>
          <p:nvPr/>
        </p:nvPicPr>
        <p:blipFill rotWithShape="1">
          <a:blip r:embed="rId3">
            <a:alphaModFix/>
          </a:blip>
          <a:srcRect b="0" l="0" r="0" t="0"/>
          <a:stretch/>
        </p:blipFill>
        <p:spPr>
          <a:xfrm>
            <a:off x="5707117" y="2169160"/>
            <a:ext cx="2417380" cy="3962917"/>
          </a:xfrm>
          <a:prstGeom prst="rect">
            <a:avLst/>
          </a:prstGeom>
          <a:noFill/>
          <a:ln>
            <a:noFill/>
          </a:ln>
        </p:spPr>
      </p:pic>
      <p:sp>
        <p:nvSpPr>
          <p:cNvPr id="348" name="Google Shape;348;p4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r>
              <a:rPr lang="en-US"/>
              <a:t>/46</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47"/>
          <p:cNvSpPr txBox="1"/>
          <p:nvPr>
            <p:ph type="ctrTitle"/>
          </p:nvPr>
        </p:nvSpPr>
        <p:spPr>
          <a:xfrm>
            <a:off x="1300480" y="52819"/>
            <a:ext cx="6472073"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Flammable Liquids </a:t>
            </a:r>
            <a:endParaRPr/>
          </a:p>
        </p:txBody>
      </p:sp>
      <p:sp>
        <p:nvSpPr>
          <p:cNvPr id="354" name="Google Shape;354;p47"/>
          <p:cNvSpPr txBox="1"/>
          <p:nvPr>
            <p:ph idx="1" type="body"/>
          </p:nvPr>
        </p:nvSpPr>
        <p:spPr>
          <a:xfrm>
            <a:off x="226527" y="824394"/>
            <a:ext cx="6194877" cy="5063864"/>
          </a:xfrm>
          <a:prstGeom prst="rect">
            <a:avLst/>
          </a:prstGeom>
          <a:noFill/>
          <a:ln>
            <a:noFill/>
          </a:ln>
        </p:spPr>
        <p:txBody>
          <a:bodyPr anchorCtr="0" anchor="t" bIns="45700" lIns="91425" spcFirstLastPara="1" rIns="91425" wrap="square" tIns="45700">
            <a:normAutofit/>
          </a:bodyPr>
          <a:lstStyle/>
          <a:p>
            <a:pPr indent="0" lvl="0" marL="0" rtl="0" algn="l">
              <a:lnSpc>
                <a:spcPct val="80000"/>
              </a:lnSpc>
              <a:spcBef>
                <a:spcPts val="0"/>
              </a:spcBef>
              <a:spcAft>
                <a:spcPts val="0"/>
              </a:spcAft>
              <a:buClr>
                <a:schemeClr val="dk1"/>
              </a:buClr>
              <a:buSzPts val="3000"/>
              <a:buNone/>
            </a:pPr>
            <a:r>
              <a:rPr lang="en-US" sz="3000">
                <a:latin typeface="Calibri"/>
                <a:ea typeface="Calibri"/>
                <a:cs typeface="Calibri"/>
                <a:sym typeface="Calibri"/>
              </a:rPr>
              <a:t>Common flammable liquids include:</a:t>
            </a:r>
            <a:endParaRPr/>
          </a:p>
          <a:p>
            <a:pPr indent="-274319" lvl="0" marL="365760" rtl="0" algn="l">
              <a:lnSpc>
                <a:spcPct val="80000"/>
              </a:lnSpc>
              <a:spcBef>
                <a:spcPts val="1720"/>
              </a:spcBef>
              <a:spcAft>
                <a:spcPts val="0"/>
              </a:spcAft>
              <a:buClr>
                <a:schemeClr val="dk1"/>
              </a:buClr>
              <a:buSzPts val="2600"/>
              <a:buChar char="•"/>
            </a:pPr>
            <a:r>
              <a:rPr lang="en-US" sz="2600">
                <a:latin typeface="Calibri"/>
                <a:ea typeface="Calibri"/>
                <a:cs typeface="Calibri"/>
                <a:sym typeface="Calibri"/>
              </a:rPr>
              <a:t>Isopropyl alcohol (rubbing alcohol)</a:t>
            </a:r>
            <a:endParaRPr/>
          </a:p>
          <a:p>
            <a:pPr indent="-274319" lvl="0" marL="365760" rtl="0" algn="l">
              <a:lnSpc>
                <a:spcPct val="80000"/>
              </a:lnSpc>
              <a:spcBef>
                <a:spcPts val="520"/>
              </a:spcBef>
              <a:spcAft>
                <a:spcPts val="0"/>
              </a:spcAft>
              <a:buClr>
                <a:schemeClr val="dk1"/>
              </a:buClr>
              <a:buSzPts val="2600"/>
              <a:buChar char="•"/>
            </a:pPr>
            <a:r>
              <a:rPr lang="en-US" sz="2600">
                <a:latin typeface="Calibri"/>
                <a:ea typeface="Calibri"/>
                <a:cs typeface="Calibri"/>
                <a:sym typeface="Calibri"/>
              </a:rPr>
              <a:t>Propane (including propane used for cooking/grilling)</a:t>
            </a:r>
            <a:endParaRPr/>
          </a:p>
          <a:p>
            <a:pPr indent="-274319" lvl="0" marL="365760" rtl="0" algn="l">
              <a:lnSpc>
                <a:spcPct val="80000"/>
              </a:lnSpc>
              <a:spcBef>
                <a:spcPts val="520"/>
              </a:spcBef>
              <a:spcAft>
                <a:spcPts val="0"/>
              </a:spcAft>
              <a:buClr>
                <a:schemeClr val="dk1"/>
              </a:buClr>
              <a:buSzPts val="2600"/>
              <a:buChar char="•"/>
            </a:pPr>
            <a:r>
              <a:rPr lang="en-US" sz="2600">
                <a:latin typeface="Calibri"/>
                <a:ea typeface="Calibri"/>
                <a:cs typeface="Calibri"/>
                <a:sym typeface="Calibri"/>
              </a:rPr>
              <a:t>Acetone (commonly included in cleaning)</a:t>
            </a:r>
            <a:endParaRPr sz="2600">
              <a:latin typeface="Calibri"/>
              <a:ea typeface="Calibri"/>
              <a:cs typeface="Calibri"/>
              <a:sym typeface="Calibri"/>
            </a:endParaRPr>
          </a:p>
          <a:p>
            <a:pPr indent="-274319" lvl="0" marL="365760" rtl="0" algn="l">
              <a:lnSpc>
                <a:spcPct val="80000"/>
              </a:lnSpc>
              <a:spcBef>
                <a:spcPts val="520"/>
              </a:spcBef>
              <a:spcAft>
                <a:spcPts val="0"/>
              </a:spcAft>
              <a:buClr>
                <a:schemeClr val="dk1"/>
              </a:buClr>
              <a:buSzPts val="2600"/>
              <a:buChar char="•"/>
            </a:pPr>
            <a:r>
              <a:rPr lang="en-US" sz="2600">
                <a:latin typeface="Calibri"/>
                <a:ea typeface="Calibri"/>
                <a:cs typeface="Calibri"/>
                <a:sym typeface="Calibri"/>
              </a:rPr>
              <a:t>Methyl ethyl ketone (MEK or butanone)</a:t>
            </a:r>
            <a:endParaRPr/>
          </a:p>
          <a:p>
            <a:pPr indent="-274319" lvl="0" marL="365760" rtl="0" algn="l">
              <a:lnSpc>
                <a:spcPct val="80000"/>
              </a:lnSpc>
              <a:spcBef>
                <a:spcPts val="520"/>
              </a:spcBef>
              <a:spcAft>
                <a:spcPts val="0"/>
              </a:spcAft>
              <a:buClr>
                <a:schemeClr val="dk1"/>
              </a:buClr>
              <a:buSzPts val="2600"/>
              <a:buChar char="•"/>
            </a:pPr>
            <a:r>
              <a:rPr lang="en-US" sz="2600">
                <a:latin typeface="Calibri"/>
                <a:ea typeface="Calibri"/>
                <a:cs typeface="Calibri"/>
                <a:sym typeface="Calibri"/>
              </a:rPr>
              <a:t>Paint thinner</a:t>
            </a:r>
            <a:endParaRPr/>
          </a:p>
          <a:p>
            <a:pPr indent="-274319" lvl="0" marL="365760" rtl="0" algn="l">
              <a:lnSpc>
                <a:spcPct val="80000"/>
              </a:lnSpc>
              <a:spcBef>
                <a:spcPts val="520"/>
              </a:spcBef>
              <a:spcAft>
                <a:spcPts val="0"/>
              </a:spcAft>
              <a:buClr>
                <a:schemeClr val="dk1"/>
              </a:buClr>
              <a:buSzPts val="2600"/>
              <a:buChar char="•"/>
            </a:pPr>
            <a:r>
              <a:rPr lang="en-US" sz="2600">
                <a:latin typeface="Calibri"/>
                <a:ea typeface="Calibri"/>
                <a:cs typeface="Calibri"/>
                <a:sym typeface="Calibri"/>
              </a:rPr>
              <a:t>Gasoline and kerosene</a:t>
            </a:r>
            <a:endParaRPr/>
          </a:p>
          <a:p>
            <a:pPr indent="-274319" lvl="0" marL="365760" rtl="0" algn="l">
              <a:lnSpc>
                <a:spcPct val="80000"/>
              </a:lnSpc>
              <a:spcBef>
                <a:spcPts val="520"/>
              </a:spcBef>
              <a:spcAft>
                <a:spcPts val="0"/>
              </a:spcAft>
              <a:buClr>
                <a:schemeClr val="dk1"/>
              </a:buClr>
              <a:buSzPts val="2600"/>
              <a:buChar char="•"/>
            </a:pPr>
            <a:r>
              <a:rPr lang="en-US" sz="2600">
                <a:latin typeface="Calibri"/>
                <a:ea typeface="Calibri"/>
                <a:cs typeface="Calibri"/>
                <a:sym typeface="Calibri"/>
              </a:rPr>
              <a:t>Aerosol cans (spray paint, pressurized cleaners, dusting spray, etc.)</a:t>
            </a:r>
            <a:endParaRPr sz="2600">
              <a:latin typeface="Calibri"/>
              <a:ea typeface="Calibri"/>
              <a:cs typeface="Calibri"/>
              <a:sym typeface="Calibri"/>
            </a:endParaRPr>
          </a:p>
          <a:p>
            <a:pPr indent="0" lvl="0" marL="0" rtl="0" algn="l">
              <a:lnSpc>
                <a:spcPct val="80000"/>
              </a:lnSpc>
              <a:spcBef>
                <a:spcPts val="1720"/>
              </a:spcBef>
              <a:spcAft>
                <a:spcPts val="0"/>
              </a:spcAft>
              <a:buClr>
                <a:schemeClr val="dk1"/>
              </a:buClr>
              <a:buSzPts val="2600"/>
              <a:buNone/>
            </a:pPr>
            <a:r>
              <a:rPr lang="en-US" sz="2600">
                <a:latin typeface="Calibri"/>
                <a:ea typeface="Calibri"/>
                <a:cs typeface="Calibri"/>
                <a:sym typeface="Calibri"/>
              </a:rPr>
              <a:t> Many of these common flammable liquids are used in maintenance tasks</a:t>
            </a:r>
            <a:r>
              <a:rPr lang="en-US">
                <a:latin typeface="Calibri"/>
                <a:ea typeface="Calibri"/>
                <a:cs typeface="Calibri"/>
                <a:sym typeface="Calibri"/>
              </a:rPr>
              <a:t>. </a:t>
            </a:r>
            <a:endParaRPr>
              <a:latin typeface="Calibri"/>
              <a:ea typeface="Calibri"/>
              <a:cs typeface="Calibri"/>
              <a:sym typeface="Calibri"/>
            </a:endParaRPr>
          </a:p>
        </p:txBody>
      </p:sp>
      <p:pic>
        <p:nvPicPr>
          <p:cNvPr id="355" name="Google Shape;355;p47"/>
          <p:cNvPicPr preferRelativeResize="0"/>
          <p:nvPr/>
        </p:nvPicPr>
        <p:blipFill rotWithShape="1">
          <a:blip r:embed="rId3">
            <a:alphaModFix/>
          </a:blip>
          <a:srcRect b="0" l="0" r="0" t="0"/>
          <a:stretch/>
        </p:blipFill>
        <p:spPr>
          <a:xfrm>
            <a:off x="6568417" y="2090786"/>
            <a:ext cx="2408271" cy="1968500"/>
          </a:xfrm>
          <a:prstGeom prst="rect">
            <a:avLst/>
          </a:prstGeom>
          <a:noFill/>
          <a:ln>
            <a:noFill/>
          </a:ln>
        </p:spPr>
      </p:pic>
      <p:sp>
        <p:nvSpPr>
          <p:cNvPr id="356" name="Google Shape;356;p47"/>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/46</a:t>
            </a:r>
            <a:endParaRPr sz="1200">
              <a:solidFill>
                <a:srgbClr val="BFBFBF"/>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48"/>
          <p:cNvSpPr txBox="1"/>
          <p:nvPr>
            <p:ph type="ctrTitle"/>
          </p:nvPr>
        </p:nvSpPr>
        <p:spPr>
          <a:xfrm>
            <a:off x="94780" y="46601"/>
            <a:ext cx="9049220"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4000"/>
              <a:buFont typeface="Calibri"/>
              <a:buNone/>
            </a:pPr>
            <a:r>
              <a:rPr lang="en-US" sz="4000">
                <a:solidFill>
                  <a:srgbClr val="000000"/>
                </a:solidFill>
                <a:latin typeface="Calibri"/>
                <a:ea typeface="Calibri"/>
                <a:cs typeface="Calibri"/>
                <a:sym typeface="Calibri"/>
              </a:rPr>
              <a:t>Combustible Liquids </a:t>
            </a:r>
            <a:endParaRPr/>
          </a:p>
        </p:txBody>
      </p:sp>
      <p:sp>
        <p:nvSpPr>
          <p:cNvPr id="362" name="Google Shape;362;p48"/>
          <p:cNvSpPr txBox="1"/>
          <p:nvPr>
            <p:ph idx="1" type="body"/>
          </p:nvPr>
        </p:nvSpPr>
        <p:spPr>
          <a:xfrm>
            <a:off x="472549" y="1237237"/>
            <a:ext cx="5926138" cy="3355784"/>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800"/>
              <a:buNone/>
            </a:pPr>
            <a:r>
              <a:rPr lang="en-US" sz="2800">
                <a:latin typeface="Calibri"/>
                <a:ea typeface="Calibri"/>
                <a:cs typeface="Calibri"/>
                <a:sym typeface="Calibri"/>
              </a:rPr>
              <a:t>Common combustible liquids include: </a:t>
            </a:r>
            <a:endParaRPr/>
          </a:p>
          <a:p>
            <a:pPr indent="0" lvl="0" marL="0" rtl="0" algn="l">
              <a:spcBef>
                <a:spcPts val="560"/>
              </a:spcBef>
              <a:spcAft>
                <a:spcPts val="0"/>
              </a:spcAft>
              <a:buClr>
                <a:schemeClr val="dk1"/>
              </a:buClr>
              <a:buSzPts val="2800"/>
              <a:buNone/>
            </a:pPr>
            <a:r>
              <a:t/>
            </a:r>
            <a:endParaRPr sz="2800">
              <a:latin typeface="Calibri"/>
              <a:ea typeface="Calibri"/>
              <a:cs typeface="Calibri"/>
              <a:sym typeface="Calibri"/>
            </a:endParaRPr>
          </a:p>
          <a:p>
            <a:pPr indent="-342900" lvl="0" marL="914400" rtl="0" algn="l">
              <a:spcBef>
                <a:spcPts val="560"/>
              </a:spcBef>
              <a:spcAft>
                <a:spcPts val="0"/>
              </a:spcAft>
              <a:buClr>
                <a:schemeClr val="dk1"/>
              </a:buClr>
              <a:buSzPts val="2800"/>
              <a:buChar char="•"/>
            </a:pPr>
            <a:r>
              <a:rPr lang="en-US" sz="2800">
                <a:latin typeface="Calibri"/>
                <a:ea typeface="Calibri"/>
                <a:cs typeface="Calibri"/>
                <a:sym typeface="Calibri"/>
              </a:rPr>
              <a:t>Oils</a:t>
            </a:r>
            <a:endParaRPr/>
          </a:p>
          <a:p>
            <a:pPr indent="-342900" lvl="0" marL="914400" rtl="0" algn="l">
              <a:spcBef>
                <a:spcPts val="560"/>
              </a:spcBef>
              <a:spcAft>
                <a:spcPts val="0"/>
              </a:spcAft>
              <a:buClr>
                <a:schemeClr val="dk1"/>
              </a:buClr>
              <a:buSzPts val="2800"/>
              <a:buChar char="•"/>
            </a:pPr>
            <a:r>
              <a:rPr lang="en-US" sz="2800">
                <a:latin typeface="Calibri"/>
                <a:ea typeface="Calibri"/>
                <a:cs typeface="Calibri"/>
                <a:sym typeface="Calibri"/>
              </a:rPr>
              <a:t>Greases </a:t>
            </a:r>
            <a:endParaRPr sz="2800">
              <a:latin typeface="Calibri"/>
              <a:ea typeface="Calibri"/>
              <a:cs typeface="Calibri"/>
              <a:sym typeface="Calibri"/>
            </a:endParaRPr>
          </a:p>
          <a:p>
            <a:pPr indent="-342900" lvl="0" marL="914400" rtl="0" algn="l">
              <a:spcBef>
                <a:spcPts val="560"/>
              </a:spcBef>
              <a:spcAft>
                <a:spcPts val="0"/>
              </a:spcAft>
              <a:buClr>
                <a:schemeClr val="dk1"/>
              </a:buClr>
              <a:buSzPts val="2800"/>
              <a:buChar char="•"/>
            </a:pPr>
            <a:r>
              <a:rPr lang="en-US" sz="2800">
                <a:latin typeface="Calibri"/>
                <a:ea typeface="Calibri"/>
                <a:cs typeface="Calibri"/>
                <a:sym typeface="Calibri"/>
              </a:rPr>
              <a:t>Lubricants</a:t>
            </a:r>
            <a:endParaRPr sz="2800">
              <a:latin typeface="Calibri"/>
              <a:ea typeface="Calibri"/>
              <a:cs typeface="Calibri"/>
              <a:sym typeface="Calibri"/>
            </a:endParaRPr>
          </a:p>
          <a:p>
            <a:pPr indent="-342900" lvl="0" marL="914400" rtl="0" algn="l">
              <a:spcBef>
                <a:spcPts val="560"/>
              </a:spcBef>
              <a:spcAft>
                <a:spcPts val="0"/>
              </a:spcAft>
              <a:buClr>
                <a:schemeClr val="dk1"/>
              </a:buClr>
              <a:buSzPts val="2800"/>
              <a:buChar char="•"/>
            </a:pPr>
            <a:r>
              <a:rPr lang="en-US" sz="2800">
                <a:latin typeface="Calibri"/>
                <a:ea typeface="Calibri"/>
                <a:cs typeface="Calibri"/>
                <a:sym typeface="Calibri"/>
              </a:rPr>
              <a:t>Oil-based paints</a:t>
            </a:r>
            <a:endParaRPr/>
          </a:p>
        </p:txBody>
      </p:sp>
      <p:pic>
        <p:nvPicPr>
          <p:cNvPr id="363" name="Google Shape;363;p48"/>
          <p:cNvPicPr preferRelativeResize="0"/>
          <p:nvPr/>
        </p:nvPicPr>
        <p:blipFill rotWithShape="1">
          <a:blip r:embed="rId3">
            <a:alphaModFix/>
          </a:blip>
          <a:srcRect b="0" l="0" r="0" t="0"/>
          <a:stretch/>
        </p:blipFill>
        <p:spPr>
          <a:xfrm>
            <a:off x="4629437" y="2097087"/>
            <a:ext cx="3897240" cy="3702379"/>
          </a:xfrm>
          <a:prstGeom prst="rect">
            <a:avLst/>
          </a:prstGeom>
          <a:noFill/>
          <a:ln>
            <a:noFill/>
          </a:ln>
        </p:spPr>
      </p:pic>
      <p:sp>
        <p:nvSpPr>
          <p:cNvPr id="364" name="Google Shape;364;p48"/>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/46</a:t>
            </a:r>
            <a:endParaRPr sz="1200">
              <a:solidFill>
                <a:srgbClr val="BFBFBF"/>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49"/>
          <p:cNvSpPr txBox="1"/>
          <p:nvPr>
            <p:ph type="ctrTitle"/>
          </p:nvPr>
        </p:nvSpPr>
        <p:spPr>
          <a:xfrm>
            <a:off x="1216397" y="21288"/>
            <a:ext cx="6472073" cy="747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4000"/>
              <a:buFont typeface="Calibri"/>
              <a:buNone/>
            </a:pPr>
            <a:r>
              <a:rPr lang="en-US" sz="4000">
                <a:solidFill>
                  <a:srgbClr val="000000"/>
                </a:solidFill>
                <a:latin typeface="Calibri"/>
                <a:ea typeface="Calibri"/>
                <a:cs typeface="Calibri"/>
                <a:sym typeface="Calibri"/>
              </a:rPr>
              <a:t>Sources of Ignition </a:t>
            </a:r>
            <a:endParaRPr/>
          </a:p>
        </p:txBody>
      </p:sp>
      <p:sp>
        <p:nvSpPr>
          <p:cNvPr id="370" name="Google Shape;370;p49"/>
          <p:cNvSpPr txBox="1"/>
          <p:nvPr>
            <p:ph idx="1" type="body"/>
          </p:nvPr>
        </p:nvSpPr>
        <p:spPr>
          <a:xfrm>
            <a:off x="303748" y="915633"/>
            <a:ext cx="5613575" cy="4591788"/>
          </a:xfrm>
          <a:prstGeom prst="rect">
            <a:avLst/>
          </a:prstGeom>
          <a:no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Clr>
                <a:schemeClr val="dk1"/>
              </a:buClr>
              <a:buSzPts val="2800"/>
              <a:buNone/>
            </a:pPr>
            <a:r>
              <a:rPr lang="en-US" sz="2800">
                <a:latin typeface="Calibri"/>
                <a:ea typeface="Calibri"/>
                <a:cs typeface="Calibri"/>
                <a:sym typeface="Calibri"/>
              </a:rPr>
              <a:t>Common sources of ignition include:</a:t>
            </a:r>
            <a:endParaRPr/>
          </a:p>
          <a:p>
            <a:pPr indent="-342900" lvl="0" marL="914400" rtl="0" algn="l">
              <a:lnSpc>
                <a:spcPct val="80000"/>
              </a:lnSpc>
              <a:spcBef>
                <a:spcPts val="560"/>
              </a:spcBef>
              <a:spcAft>
                <a:spcPts val="0"/>
              </a:spcAft>
              <a:buClr>
                <a:schemeClr val="dk1"/>
              </a:buClr>
              <a:buSzPts val="2800"/>
              <a:buChar char="•"/>
            </a:pPr>
            <a:r>
              <a:rPr lang="en-US" sz="2800">
                <a:latin typeface="Calibri"/>
                <a:ea typeface="Calibri"/>
                <a:cs typeface="Calibri"/>
                <a:sym typeface="Calibri"/>
              </a:rPr>
              <a:t>Lit cigarettes</a:t>
            </a:r>
            <a:endParaRPr/>
          </a:p>
          <a:p>
            <a:pPr indent="-342900" lvl="0" marL="914400" rtl="0" algn="l">
              <a:lnSpc>
                <a:spcPct val="80000"/>
              </a:lnSpc>
              <a:spcBef>
                <a:spcPts val="560"/>
              </a:spcBef>
              <a:spcAft>
                <a:spcPts val="0"/>
              </a:spcAft>
              <a:buClr>
                <a:schemeClr val="dk1"/>
              </a:buClr>
              <a:buSzPts val="2800"/>
              <a:buChar char="•"/>
            </a:pPr>
            <a:r>
              <a:rPr lang="en-US" sz="2800">
                <a:latin typeface="Calibri"/>
                <a:ea typeface="Calibri"/>
                <a:cs typeface="Calibri"/>
                <a:sym typeface="Calibri"/>
              </a:rPr>
              <a:t>Welding and cutting</a:t>
            </a:r>
            <a:endParaRPr/>
          </a:p>
          <a:p>
            <a:pPr indent="-342900" lvl="0" marL="914400" rtl="0" algn="l">
              <a:lnSpc>
                <a:spcPct val="80000"/>
              </a:lnSpc>
              <a:spcBef>
                <a:spcPts val="560"/>
              </a:spcBef>
              <a:spcAft>
                <a:spcPts val="0"/>
              </a:spcAft>
              <a:buClr>
                <a:schemeClr val="dk1"/>
              </a:buClr>
              <a:buSzPts val="2800"/>
              <a:buChar char="•"/>
            </a:pPr>
            <a:r>
              <a:rPr lang="en-US" sz="2800">
                <a:latin typeface="Calibri"/>
                <a:ea typeface="Calibri"/>
                <a:cs typeface="Calibri"/>
                <a:sym typeface="Calibri"/>
              </a:rPr>
              <a:t>Static electricity</a:t>
            </a:r>
            <a:endParaRPr/>
          </a:p>
          <a:p>
            <a:pPr indent="-342900" lvl="0" marL="914400" rtl="0" algn="l">
              <a:lnSpc>
                <a:spcPct val="80000"/>
              </a:lnSpc>
              <a:spcBef>
                <a:spcPts val="560"/>
              </a:spcBef>
              <a:spcAft>
                <a:spcPts val="0"/>
              </a:spcAft>
              <a:buClr>
                <a:schemeClr val="dk1"/>
              </a:buClr>
              <a:buSzPts val="2800"/>
              <a:buChar char="•"/>
            </a:pPr>
            <a:r>
              <a:rPr lang="en-US" sz="2800">
                <a:latin typeface="Calibri"/>
                <a:ea typeface="Calibri"/>
                <a:cs typeface="Calibri"/>
                <a:sym typeface="Calibri"/>
              </a:rPr>
              <a:t>Sparks from machinery or combustion engines</a:t>
            </a:r>
            <a:endParaRPr/>
          </a:p>
          <a:p>
            <a:pPr indent="-342900" lvl="0" marL="914400" rtl="0" algn="l">
              <a:lnSpc>
                <a:spcPct val="80000"/>
              </a:lnSpc>
              <a:spcBef>
                <a:spcPts val="560"/>
              </a:spcBef>
              <a:spcAft>
                <a:spcPts val="0"/>
              </a:spcAft>
              <a:buClr>
                <a:schemeClr val="dk1"/>
              </a:buClr>
              <a:buSzPts val="2800"/>
              <a:buChar char="•"/>
            </a:pPr>
            <a:r>
              <a:rPr lang="en-US" sz="2800">
                <a:latin typeface="Calibri"/>
                <a:ea typeface="Calibri"/>
                <a:cs typeface="Calibri"/>
                <a:sym typeface="Calibri"/>
              </a:rPr>
              <a:t>Hot equipment</a:t>
            </a:r>
            <a:endParaRPr/>
          </a:p>
          <a:p>
            <a:pPr indent="-342900" lvl="0" marL="914400" rtl="0" algn="l">
              <a:lnSpc>
                <a:spcPct val="80000"/>
              </a:lnSpc>
              <a:spcBef>
                <a:spcPts val="560"/>
              </a:spcBef>
              <a:spcAft>
                <a:spcPts val="0"/>
              </a:spcAft>
              <a:buClr>
                <a:schemeClr val="dk1"/>
              </a:buClr>
              <a:buSzPts val="2800"/>
              <a:buChar char="•"/>
            </a:pPr>
            <a:r>
              <a:rPr lang="en-US" sz="2800">
                <a:latin typeface="Calibri"/>
                <a:ea typeface="Calibri"/>
                <a:cs typeface="Calibri"/>
                <a:sym typeface="Calibri"/>
              </a:rPr>
              <a:t>Electrical equipment</a:t>
            </a:r>
            <a:endParaRPr/>
          </a:p>
          <a:p>
            <a:pPr indent="-190500" lvl="0" marL="914400" rtl="0" algn="l">
              <a:lnSpc>
                <a:spcPct val="80000"/>
              </a:lnSpc>
              <a:spcBef>
                <a:spcPts val="480"/>
              </a:spcBef>
              <a:spcAft>
                <a:spcPts val="0"/>
              </a:spcAft>
              <a:buClr>
                <a:schemeClr val="dk1"/>
              </a:buClr>
              <a:buSzPts val="2400"/>
              <a:buNone/>
            </a:pPr>
            <a:r>
              <a:t/>
            </a:r>
            <a:endParaRPr sz="2400">
              <a:latin typeface="Calibri"/>
              <a:ea typeface="Calibri"/>
              <a:cs typeface="Calibri"/>
              <a:sym typeface="Calibri"/>
            </a:endParaRPr>
          </a:p>
          <a:p>
            <a:pPr indent="0" lvl="0" marL="0" rtl="0" algn="l">
              <a:lnSpc>
                <a:spcPct val="80000"/>
              </a:lnSpc>
              <a:spcBef>
                <a:spcPts val="480"/>
              </a:spcBef>
              <a:spcAft>
                <a:spcPts val="0"/>
              </a:spcAft>
              <a:buClr>
                <a:srgbClr val="FF0000"/>
              </a:buClr>
              <a:buSzPts val="2400"/>
              <a:buNone/>
            </a:pPr>
            <a:r>
              <a:rPr b="1" lang="en-US" sz="2400" u="sng">
                <a:solidFill>
                  <a:srgbClr val="FF0000"/>
                </a:solidFill>
                <a:latin typeface="Calibri"/>
                <a:ea typeface="Calibri"/>
                <a:cs typeface="Calibri"/>
                <a:sym typeface="Calibri"/>
              </a:rPr>
              <a:t>NEVER </a:t>
            </a:r>
            <a:r>
              <a:rPr lang="en-US" sz="2400">
                <a:solidFill>
                  <a:srgbClr val="FF0000"/>
                </a:solidFill>
                <a:latin typeface="Calibri"/>
                <a:ea typeface="Calibri"/>
                <a:cs typeface="Calibri"/>
                <a:sym typeface="Calibri"/>
              </a:rPr>
              <a:t>smoke around flammable or combustible materials.</a:t>
            </a:r>
            <a:endParaRPr/>
          </a:p>
          <a:p>
            <a:pPr indent="0" lvl="0" marL="0" rtl="0" algn="l">
              <a:lnSpc>
                <a:spcPct val="80000"/>
              </a:lnSpc>
              <a:spcBef>
                <a:spcPts val="400"/>
              </a:spcBef>
              <a:spcAft>
                <a:spcPts val="0"/>
              </a:spcAft>
              <a:buClr>
                <a:schemeClr val="dk1"/>
              </a:buClr>
              <a:buSzPts val="2000"/>
              <a:buNone/>
            </a:pPr>
            <a:r>
              <a:t/>
            </a:r>
            <a:endParaRPr sz="2000">
              <a:latin typeface="Calibri"/>
              <a:ea typeface="Calibri"/>
              <a:cs typeface="Calibri"/>
              <a:sym typeface="Calibri"/>
            </a:endParaRPr>
          </a:p>
        </p:txBody>
      </p:sp>
      <p:pic>
        <p:nvPicPr>
          <p:cNvPr id="371" name="Google Shape;371;p49"/>
          <p:cNvPicPr preferRelativeResize="0"/>
          <p:nvPr/>
        </p:nvPicPr>
        <p:blipFill rotWithShape="1">
          <a:blip r:embed="rId3">
            <a:alphaModFix/>
          </a:blip>
          <a:srcRect b="0" l="0" r="0" t="0"/>
          <a:stretch/>
        </p:blipFill>
        <p:spPr>
          <a:xfrm>
            <a:off x="5447006" y="1444547"/>
            <a:ext cx="3329131" cy="4378981"/>
          </a:xfrm>
          <a:prstGeom prst="rect">
            <a:avLst/>
          </a:prstGeom>
          <a:noFill/>
          <a:ln>
            <a:noFill/>
          </a:ln>
        </p:spPr>
      </p:pic>
      <p:sp>
        <p:nvSpPr>
          <p:cNvPr id="372" name="Google Shape;372;p49"/>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/46</a:t>
            </a:r>
            <a:endParaRPr sz="1200">
              <a:solidFill>
                <a:srgbClr val="BFBFBF"/>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50"/>
          <p:cNvSpPr txBox="1"/>
          <p:nvPr>
            <p:ph type="title"/>
          </p:nvPr>
        </p:nvSpPr>
        <p:spPr>
          <a:xfrm>
            <a:off x="0" y="22390"/>
            <a:ext cx="9144000" cy="83945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Paint Storage</a:t>
            </a:r>
            <a:endParaRPr sz="4000"/>
          </a:p>
        </p:txBody>
      </p:sp>
      <p:sp>
        <p:nvSpPr>
          <p:cNvPr id="378" name="Google Shape;378;p50"/>
          <p:cNvSpPr txBox="1"/>
          <p:nvPr>
            <p:ph idx="1" type="body"/>
          </p:nvPr>
        </p:nvSpPr>
        <p:spPr>
          <a:xfrm>
            <a:off x="379411" y="1169276"/>
            <a:ext cx="8417748" cy="20574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800"/>
              <a:buNone/>
            </a:pPr>
            <a:r>
              <a:rPr lang="en-US" sz="2800"/>
              <a:t>Paint cans should be stored in sealed containers and inside a metal cabinet</a:t>
            </a:r>
            <a:endParaRPr sz="2800"/>
          </a:p>
          <a:p>
            <a:pPr indent="0" lvl="1" marL="0" rtl="0" algn="l">
              <a:spcBef>
                <a:spcPts val="560"/>
              </a:spcBef>
              <a:spcAft>
                <a:spcPts val="0"/>
              </a:spcAft>
              <a:buClr>
                <a:schemeClr val="dk1"/>
              </a:buClr>
              <a:buSzPts val="2800"/>
              <a:buNone/>
            </a:pPr>
            <a:r>
              <a:rPr lang="en-US"/>
              <a:t>Follow OSHA guidelines for storage of flammables and combustibles liquids</a:t>
            </a:r>
            <a:endParaRPr/>
          </a:p>
          <a:p>
            <a:pPr indent="0" lvl="0" marL="0" rtl="0" algn="l">
              <a:spcBef>
                <a:spcPts val="640"/>
              </a:spcBef>
              <a:spcAft>
                <a:spcPts val="0"/>
              </a:spcAft>
              <a:buClr>
                <a:schemeClr val="dk1"/>
              </a:buClr>
              <a:buSzPts val="3200"/>
              <a:buNone/>
            </a:pPr>
            <a:r>
              <a:t/>
            </a:r>
            <a:endParaRPr/>
          </a:p>
          <a:p>
            <a:pPr indent="0" lvl="0" marL="0" rtl="0" algn="l">
              <a:spcBef>
                <a:spcPts val="640"/>
              </a:spcBef>
              <a:spcAft>
                <a:spcPts val="0"/>
              </a:spcAft>
              <a:buClr>
                <a:schemeClr val="dk1"/>
              </a:buClr>
              <a:buSzPts val="3200"/>
              <a:buNone/>
            </a:pPr>
            <a:r>
              <a:t/>
            </a:r>
            <a:endParaRPr/>
          </a:p>
        </p:txBody>
      </p:sp>
      <p:pic>
        <p:nvPicPr>
          <p:cNvPr descr="http://www.chemical-storagecabinet.com/photo/pl459318-industrial_safety_flammable_storage_cabinet_fire_proof_hazmat_storage_containers.jpg" id="379" name="Google Shape;379;p50"/>
          <p:cNvPicPr preferRelativeResize="0"/>
          <p:nvPr/>
        </p:nvPicPr>
        <p:blipFill rotWithShape="1">
          <a:blip r:embed="rId3">
            <a:alphaModFix/>
          </a:blip>
          <a:srcRect b="0" l="0" r="0" t="0"/>
          <a:stretch/>
        </p:blipFill>
        <p:spPr>
          <a:xfrm>
            <a:off x="4162098" y="2684772"/>
            <a:ext cx="3513438" cy="3411228"/>
          </a:xfrm>
          <a:prstGeom prst="rect">
            <a:avLst/>
          </a:prstGeom>
          <a:noFill/>
          <a:ln>
            <a:noFill/>
          </a:ln>
        </p:spPr>
      </p:pic>
      <p:sp>
        <p:nvSpPr>
          <p:cNvPr id="380" name="Google Shape;380;p50"/>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/46</a:t>
            </a:r>
            <a:endParaRPr sz="1200">
              <a:solidFill>
                <a:srgbClr val="BFBFBF"/>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51"/>
          <p:cNvSpPr txBox="1"/>
          <p:nvPr>
            <p:ph type="title"/>
          </p:nvPr>
        </p:nvSpPr>
        <p:spPr>
          <a:xfrm>
            <a:off x="457200" y="15926"/>
            <a:ext cx="8229600" cy="77235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Compressed Gases</a:t>
            </a:r>
            <a:endParaRPr sz="4000"/>
          </a:p>
        </p:txBody>
      </p:sp>
      <p:sp>
        <p:nvSpPr>
          <p:cNvPr id="386" name="Google Shape;386;p51"/>
          <p:cNvSpPr txBox="1"/>
          <p:nvPr/>
        </p:nvSpPr>
        <p:spPr>
          <a:xfrm>
            <a:off x="2590800" y="1566328"/>
            <a:ext cx="6324600" cy="3801040"/>
          </a:xfrm>
          <a:prstGeom prst="rect">
            <a:avLst/>
          </a:prstGeom>
          <a:noFill/>
          <a:ln>
            <a:noFill/>
          </a:ln>
        </p:spPr>
        <p:txBody>
          <a:bodyPr anchorCtr="0" anchor="t" bIns="45700" lIns="91425" spcFirstLastPara="1" rIns="91425" wrap="square" tIns="45700">
            <a:spAutoFit/>
          </a:bodyPr>
          <a:lstStyle/>
          <a:p>
            <a:pPr indent="-457200" lvl="0" marL="457200" marR="0" rtl="0" algn="l">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Includes oxygen and acetylene</a:t>
            </a:r>
            <a:endParaRPr/>
          </a:p>
          <a:p>
            <a:pPr indent="-457200" lvl="0" marL="457200" marR="0" rtl="0" algn="l">
              <a:spcBef>
                <a:spcPts val="60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Must be stored upright</a:t>
            </a:r>
            <a:endParaRPr/>
          </a:p>
          <a:p>
            <a:pPr indent="-457200" lvl="0" marL="457200" marR="0" rtl="0" algn="l">
              <a:spcBef>
                <a:spcPts val="60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Must be capped</a:t>
            </a:r>
            <a:endParaRPr/>
          </a:p>
          <a:p>
            <a:pPr indent="-457200" lvl="0" marL="457200" marR="0" rtl="0" algn="l">
              <a:spcBef>
                <a:spcPts val="60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Must be chained in approved racks</a:t>
            </a:r>
            <a:endParaRPr/>
          </a:p>
          <a:p>
            <a:pPr indent="-457200" lvl="0" marL="457200" marR="0" rtl="0" algn="l">
              <a:spcBef>
                <a:spcPts val="60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Must be at least 20 feet or a solid barrier between stored oxygen and stored acetylene containers</a:t>
            </a:r>
            <a:endParaRPr/>
          </a:p>
          <a:p>
            <a:pPr indent="-457200" lvl="0" marL="457200" marR="0" rtl="0" algn="l">
              <a:spcBef>
                <a:spcPts val="60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Must be stored in well ventilated area away from heat sources</a:t>
            </a:r>
            <a:endParaRPr/>
          </a:p>
        </p:txBody>
      </p:sp>
      <p:pic>
        <p:nvPicPr>
          <p:cNvPr id="387" name="Google Shape;387;p51"/>
          <p:cNvPicPr preferRelativeResize="0"/>
          <p:nvPr/>
        </p:nvPicPr>
        <p:blipFill rotWithShape="1">
          <a:blip r:embed="rId3">
            <a:alphaModFix/>
          </a:blip>
          <a:srcRect b="0" l="0" r="0" t="0"/>
          <a:stretch/>
        </p:blipFill>
        <p:spPr>
          <a:xfrm>
            <a:off x="270931" y="1828794"/>
            <a:ext cx="2143125" cy="2857500"/>
          </a:xfrm>
          <a:prstGeom prst="rect">
            <a:avLst/>
          </a:prstGeom>
          <a:noFill/>
          <a:ln>
            <a:noFill/>
          </a:ln>
        </p:spPr>
      </p:pic>
      <p:sp>
        <p:nvSpPr>
          <p:cNvPr id="388" name="Google Shape;388;p51"/>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/46</a:t>
            </a:r>
            <a:endParaRPr sz="1200">
              <a:solidFill>
                <a:srgbClr val="BFBFBF"/>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52"/>
          <p:cNvSpPr txBox="1"/>
          <p:nvPr>
            <p:ph type="title"/>
          </p:nvPr>
        </p:nvSpPr>
        <p:spPr>
          <a:xfrm>
            <a:off x="457200" y="0"/>
            <a:ext cx="8229600" cy="809297"/>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Material Storage</a:t>
            </a:r>
            <a:endParaRPr sz="4000"/>
          </a:p>
        </p:txBody>
      </p:sp>
      <p:sp>
        <p:nvSpPr>
          <p:cNvPr id="395" name="Google Shape;395;p52"/>
          <p:cNvSpPr txBox="1"/>
          <p:nvPr>
            <p:ph idx="1" type="body"/>
          </p:nvPr>
        </p:nvSpPr>
        <p:spPr>
          <a:xfrm>
            <a:off x="194442" y="1413937"/>
            <a:ext cx="8634248" cy="45259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Oxygen Cylinders should be kept </a:t>
            </a:r>
            <a:r>
              <a:rPr lang="en-US" u="sng"/>
              <a:t>25 ft.</a:t>
            </a:r>
            <a:r>
              <a:rPr lang="en-US"/>
              <a:t> away from points of combustion</a:t>
            </a:r>
            <a:endParaRPr/>
          </a:p>
          <a:p>
            <a:pPr indent="-139700" lvl="0" marL="342900" rtl="0" algn="l">
              <a:spcBef>
                <a:spcPts val="640"/>
              </a:spcBef>
              <a:spcAft>
                <a:spcPts val="0"/>
              </a:spcAft>
              <a:buClr>
                <a:schemeClr val="dk1"/>
              </a:buClr>
              <a:buSzPts val="3200"/>
              <a:buNone/>
            </a:pPr>
            <a:r>
              <a:t/>
            </a:r>
            <a:endParaRPr/>
          </a:p>
        </p:txBody>
      </p:sp>
      <p:pic>
        <p:nvPicPr>
          <p:cNvPr descr="http://image.shutterstock.com/display_pic_with_logo/51098/51098,1124740556,2/stock-photo-factory-floor-oxygen-cylinders-used-in-industrial-processes-503294.jpg" id="396" name="Google Shape;396;p52"/>
          <p:cNvPicPr preferRelativeResize="0"/>
          <p:nvPr/>
        </p:nvPicPr>
        <p:blipFill rotWithShape="1">
          <a:blip r:embed="rId3">
            <a:alphaModFix/>
          </a:blip>
          <a:srcRect b="0" l="0" r="0" t="0"/>
          <a:stretch/>
        </p:blipFill>
        <p:spPr>
          <a:xfrm>
            <a:off x="3394076" y="2802372"/>
            <a:ext cx="2249674" cy="3137528"/>
          </a:xfrm>
          <a:prstGeom prst="rect">
            <a:avLst/>
          </a:prstGeom>
          <a:noFill/>
          <a:ln>
            <a:noFill/>
          </a:ln>
        </p:spPr>
      </p:pic>
      <p:sp>
        <p:nvSpPr>
          <p:cNvPr id="397" name="Google Shape;397;p52"/>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/46</a:t>
            </a:r>
            <a:endParaRPr sz="1200">
              <a:solidFill>
                <a:srgbClr val="BFBFBF"/>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53"/>
          <p:cNvSpPr txBox="1"/>
          <p:nvPr>
            <p:ph type="ctrTitle"/>
          </p:nvPr>
        </p:nvSpPr>
        <p:spPr>
          <a:xfrm>
            <a:off x="52433" y="42153"/>
            <a:ext cx="9144000"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Housekeeping – Potential Hazards</a:t>
            </a:r>
            <a:endParaRPr/>
          </a:p>
        </p:txBody>
      </p:sp>
      <p:sp>
        <p:nvSpPr>
          <p:cNvPr id="404" name="Google Shape;404;p53"/>
          <p:cNvSpPr txBox="1"/>
          <p:nvPr>
            <p:ph idx="1" type="body"/>
          </p:nvPr>
        </p:nvSpPr>
        <p:spPr>
          <a:xfrm>
            <a:off x="2590800" y="835517"/>
            <a:ext cx="4324350" cy="53459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2800"/>
              <a:buNone/>
            </a:pPr>
            <a:r>
              <a:rPr lang="en-US" sz="2800">
                <a:latin typeface="Calibri"/>
                <a:ea typeface="Calibri"/>
                <a:cs typeface="Calibri"/>
                <a:sym typeface="Calibri"/>
              </a:rPr>
              <a:t>First impressions?</a:t>
            </a:r>
            <a:endParaRPr sz="2800">
              <a:latin typeface="Calibri"/>
              <a:ea typeface="Calibri"/>
              <a:cs typeface="Calibri"/>
              <a:sym typeface="Calibri"/>
            </a:endParaRPr>
          </a:p>
        </p:txBody>
      </p:sp>
      <p:pic>
        <p:nvPicPr>
          <p:cNvPr id="405" name="Google Shape;405;p53"/>
          <p:cNvPicPr preferRelativeResize="0"/>
          <p:nvPr/>
        </p:nvPicPr>
        <p:blipFill rotWithShape="1">
          <a:blip r:embed="rId3">
            <a:alphaModFix/>
          </a:blip>
          <a:srcRect b="0" l="0" r="0" t="0"/>
          <a:stretch/>
        </p:blipFill>
        <p:spPr>
          <a:xfrm>
            <a:off x="1538333" y="1462435"/>
            <a:ext cx="6172200" cy="4625570"/>
          </a:xfrm>
          <a:prstGeom prst="rect">
            <a:avLst/>
          </a:prstGeom>
          <a:noFill/>
          <a:ln>
            <a:noFill/>
          </a:ln>
        </p:spPr>
      </p:pic>
      <p:sp>
        <p:nvSpPr>
          <p:cNvPr id="406" name="Google Shape;406;p53"/>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/46</a:t>
            </a:r>
            <a:endParaRPr sz="1200">
              <a:solidFill>
                <a:srgbClr val="BFBFBF"/>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54"/>
          <p:cNvSpPr txBox="1"/>
          <p:nvPr>
            <p:ph type="title"/>
          </p:nvPr>
        </p:nvSpPr>
        <p:spPr>
          <a:xfrm>
            <a:off x="36094" y="-2628"/>
            <a:ext cx="9107905" cy="11430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General Requirements</a:t>
            </a:r>
            <a:br>
              <a:rPr lang="en-US"/>
            </a:br>
            <a:r>
              <a:rPr lang="en-US" sz="3600"/>
              <a:t>Housekeeping</a:t>
            </a:r>
            <a:endParaRPr/>
          </a:p>
        </p:txBody>
      </p:sp>
      <p:sp>
        <p:nvSpPr>
          <p:cNvPr id="413" name="Google Shape;413;p54"/>
          <p:cNvSpPr txBox="1"/>
          <p:nvPr>
            <p:ph idx="1" type="body"/>
          </p:nvPr>
        </p:nvSpPr>
        <p:spPr>
          <a:xfrm>
            <a:off x="304800" y="1447800"/>
            <a:ext cx="4953000" cy="51816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400"/>
              <a:buChar char="•"/>
            </a:pPr>
            <a:r>
              <a:rPr lang="en-US" sz="2400"/>
              <a:t>Workplaces must be kept clean, orderly, and sanitary </a:t>
            </a:r>
            <a:endParaRPr/>
          </a:p>
          <a:p>
            <a:pPr indent="-342900" lvl="0" marL="342900" rtl="0" algn="l">
              <a:spcBef>
                <a:spcPts val="480"/>
              </a:spcBef>
              <a:spcAft>
                <a:spcPts val="0"/>
              </a:spcAft>
              <a:buClr>
                <a:schemeClr val="dk1"/>
              </a:buClr>
              <a:buSzPts val="2400"/>
              <a:buChar char="•"/>
            </a:pPr>
            <a:r>
              <a:rPr lang="en-US" sz="2400"/>
              <a:t>Workroom floors must be maintained as clean and dry as possible</a:t>
            </a:r>
            <a:endParaRPr/>
          </a:p>
          <a:p>
            <a:pPr indent="-342900" lvl="0" marL="342900" rtl="0" algn="l">
              <a:spcBef>
                <a:spcPts val="480"/>
              </a:spcBef>
              <a:spcAft>
                <a:spcPts val="0"/>
              </a:spcAft>
              <a:buClr>
                <a:schemeClr val="dk1"/>
              </a:buClr>
              <a:buSzPts val="2400"/>
              <a:buChar char="•"/>
            </a:pPr>
            <a:r>
              <a:rPr lang="en-US" sz="2400"/>
              <a:t>Report spots on the floor that appear to be hazardous chemicals to your supervisor – Hazard Response Teams may need to be called in to clean up</a:t>
            </a:r>
            <a:endParaRPr/>
          </a:p>
          <a:p>
            <a:pPr indent="-184150" lvl="0" marL="342900" rtl="0" algn="l">
              <a:spcBef>
                <a:spcPts val="500"/>
              </a:spcBef>
              <a:spcAft>
                <a:spcPts val="0"/>
              </a:spcAft>
              <a:buClr>
                <a:schemeClr val="dk1"/>
              </a:buClr>
              <a:buSzPts val="2500"/>
              <a:buNone/>
            </a:pPr>
            <a:r>
              <a:t/>
            </a:r>
            <a:endParaRPr sz="2500"/>
          </a:p>
        </p:txBody>
      </p:sp>
      <p:pic>
        <p:nvPicPr>
          <p:cNvPr descr="S:\Untitled-1 copy.jpg" id="414" name="Google Shape;414;p54"/>
          <p:cNvPicPr preferRelativeResize="0"/>
          <p:nvPr/>
        </p:nvPicPr>
        <p:blipFill rotWithShape="1">
          <a:blip r:embed="rId3">
            <a:alphaModFix/>
          </a:blip>
          <a:srcRect b="0" l="0" r="0" t="0"/>
          <a:stretch/>
        </p:blipFill>
        <p:spPr>
          <a:xfrm>
            <a:off x="5131921" y="1747345"/>
            <a:ext cx="3783479" cy="2872752"/>
          </a:xfrm>
          <a:prstGeom prst="rect">
            <a:avLst/>
          </a:prstGeom>
          <a:noFill/>
          <a:ln>
            <a:noFill/>
          </a:ln>
          <a:effectLst>
            <a:outerShdw blurRad="292100" rotWithShape="0" algn="tl" dir="2700000" dist="139700">
              <a:srgbClr val="333333">
                <a:alpha val="64705"/>
              </a:srgbClr>
            </a:outerShdw>
          </a:effectLst>
        </p:spPr>
      </p:pic>
      <p:sp>
        <p:nvSpPr>
          <p:cNvPr id="415" name="Google Shape;415;p54"/>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/46</a:t>
            </a:r>
            <a:endParaRPr sz="1200">
              <a:solidFill>
                <a:srgbClr val="BFBFBF"/>
              </a:solidFill>
              <a:latin typeface="Calibri"/>
              <a:ea typeface="Calibri"/>
              <a:cs typeface="Calibri"/>
              <a:sym typeface="Calibri"/>
            </a:endParaRPr>
          </a:p>
        </p:txBody>
      </p:sp>
    </p:spTree>
  </p:cSld>
  <p:clrMapOvr>
    <a:masterClrMapping/>
  </p:clrMapOvr>
  <p:transition spd="slow">
    <p:push dir="r"/>
  </p:transition>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p55"/>
          <p:cNvSpPr txBox="1"/>
          <p:nvPr>
            <p:ph type="title"/>
          </p:nvPr>
        </p:nvSpPr>
        <p:spPr>
          <a:xfrm>
            <a:off x="0" y="12701"/>
            <a:ext cx="9075821" cy="792162"/>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Trip Hazards</a:t>
            </a:r>
            <a:endParaRPr/>
          </a:p>
        </p:txBody>
      </p:sp>
      <p:sp>
        <p:nvSpPr>
          <p:cNvPr id="422" name="Google Shape;422;p55"/>
          <p:cNvSpPr txBox="1"/>
          <p:nvPr>
            <p:ph idx="1" type="body"/>
          </p:nvPr>
        </p:nvSpPr>
        <p:spPr>
          <a:xfrm>
            <a:off x="218089" y="811719"/>
            <a:ext cx="4968765" cy="42926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006666"/>
              </a:buClr>
              <a:buSzPts val="2800"/>
              <a:buChar char="•"/>
            </a:pPr>
            <a:r>
              <a:rPr lang="en-US" sz="2800">
                <a:solidFill>
                  <a:srgbClr val="006666"/>
                </a:solidFill>
              </a:rPr>
              <a:t>Obstructions in walkways</a:t>
            </a:r>
            <a:endParaRPr/>
          </a:p>
          <a:p>
            <a:pPr indent="-342900" lvl="0" marL="342900" rtl="0" algn="l">
              <a:spcBef>
                <a:spcPts val="1160"/>
              </a:spcBef>
              <a:spcAft>
                <a:spcPts val="0"/>
              </a:spcAft>
              <a:buClr>
                <a:srgbClr val="800000"/>
              </a:buClr>
              <a:buSzPts val="2800"/>
              <a:buChar char="•"/>
            </a:pPr>
            <a:r>
              <a:rPr lang="en-US" sz="2800">
                <a:solidFill>
                  <a:srgbClr val="800000"/>
                </a:solidFill>
              </a:rPr>
              <a:t>Damaged or uneven </a:t>
            </a:r>
            <a:br>
              <a:rPr lang="en-US" sz="2800">
                <a:solidFill>
                  <a:srgbClr val="800000"/>
                </a:solidFill>
              </a:rPr>
            </a:br>
            <a:r>
              <a:rPr lang="en-US" sz="2800">
                <a:solidFill>
                  <a:srgbClr val="800000"/>
                </a:solidFill>
              </a:rPr>
              <a:t>floor surfaces</a:t>
            </a:r>
            <a:endParaRPr/>
          </a:p>
          <a:p>
            <a:pPr indent="-342900" lvl="0" marL="342900" rtl="0" algn="l">
              <a:spcBef>
                <a:spcPts val="1160"/>
              </a:spcBef>
              <a:spcAft>
                <a:spcPts val="0"/>
              </a:spcAft>
              <a:buClr>
                <a:srgbClr val="660066"/>
              </a:buClr>
              <a:buSzPts val="2800"/>
              <a:buChar char="•"/>
            </a:pPr>
            <a:r>
              <a:rPr lang="en-US" sz="2800">
                <a:solidFill>
                  <a:srgbClr val="660066"/>
                </a:solidFill>
              </a:rPr>
              <a:t>No Electrical cords or air hoses on Workstation Floors</a:t>
            </a:r>
            <a:endParaRPr/>
          </a:p>
          <a:p>
            <a:pPr indent="-342900" lvl="0" marL="342900" rtl="0" algn="l">
              <a:spcBef>
                <a:spcPts val="1160"/>
              </a:spcBef>
              <a:spcAft>
                <a:spcPts val="0"/>
              </a:spcAft>
              <a:buClr>
                <a:srgbClr val="006600"/>
              </a:buClr>
              <a:buSzPts val="2800"/>
              <a:buChar char="•"/>
            </a:pPr>
            <a:r>
              <a:rPr lang="en-US" sz="2800">
                <a:solidFill>
                  <a:srgbClr val="006600"/>
                </a:solidFill>
              </a:rPr>
              <a:t>Running</a:t>
            </a:r>
            <a:endParaRPr/>
          </a:p>
          <a:p>
            <a:pPr indent="-342900" lvl="0" marL="342900" rtl="0" algn="l">
              <a:spcBef>
                <a:spcPts val="1160"/>
              </a:spcBef>
              <a:spcAft>
                <a:spcPts val="0"/>
              </a:spcAft>
              <a:buClr>
                <a:schemeClr val="hlink"/>
              </a:buClr>
              <a:buSzPts val="2800"/>
              <a:buChar char="•"/>
            </a:pPr>
            <a:r>
              <a:rPr lang="en-US" sz="2800">
                <a:solidFill>
                  <a:schemeClr val="hlink"/>
                </a:solidFill>
              </a:rPr>
              <a:t>Poor lighting</a:t>
            </a:r>
            <a:endParaRPr/>
          </a:p>
        </p:txBody>
      </p:sp>
      <p:pic>
        <p:nvPicPr>
          <p:cNvPr descr="http://www.shimba.com.my/web_pix/products/new/portal_2.jpg" id="423" name="Google Shape;423;p55"/>
          <p:cNvPicPr preferRelativeResize="0"/>
          <p:nvPr/>
        </p:nvPicPr>
        <p:blipFill rotWithShape="1">
          <a:blip r:embed="rId3">
            <a:alphaModFix/>
          </a:blip>
          <a:srcRect b="0" l="0" r="0" t="0"/>
          <a:stretch/>
        </p:blipFill>
        <p:spPr>
          <a:xfrm>
            <a:off x="5334000" y="1143000"/>
            <a:ext cx="3591201" cy="4505326"/>
          </a:xfrm>
          <a:prstGeom prst="rect">
            <a:avLst/>
          </a:prstGeom>
          <a:noFill/>
          <a:ln>
            <a:noFill/>
          </a:ln>
        </p:spPr>
      </p:pic>
      <p:sp>
        <p:nvSpPr>
          <p:cNvPr id="424" name="Google Shape;424;p55"/>
          <p:cNvSpPr/>
          <p:nvPr/>
        </p:nvSpPr>
        <p:spPr>
          <a:xfrm rot="-5400000">
            <a:off x="5943600" y="5105400"/>
            <a:ext cx="990600" cy="381000"/>
          </a:xfrm>
          <a:prstGeom prst="right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5" name="Google Shape;425;p55"/>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/46</a:t>
            </a:r>
            <a:endParaRPr sz="1200">
              <a:solidFill>
                <a:srgbClr val="BFBFB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2">
                                            <p:txEl>
                                              <p:pRg end="0" st="0"/>
                                            </p:txEl>
                                          </p:spTgt>
                                        </p:tgtEl>
                                        <p:attrNameLst>
                                          <p:attrName>style.visibility</p:attrName>
                                        </p:attrNameLst>
                                      </p:cBhvr>
                                      <p:to>
                                        <p:strVal val="visible"/>
                                      </p:to>
                                    </p:set>
                                    <p:animEffect filter="fade" transition="in">
                                      <p:cBhvr>
                                        <p:cTn dur="500"/>
                                        <p:tgtEl>
                                          <p:spTgt spid="42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2">
                                            <p:txEl>
                                              <p:pRg end="1" st="1"/>
                                            </p:txEl>
                                          </p:spTgt>
                                        </p:tgtEl>
                                        <p:attrNameLst>
                                          <p:attrName>style.visibility</p:attrName>
                                        </p:attrNameLst>
                                      </p:cBhvr>
                                      <p:to>
                                        <p:strVal val="visible"/>
                                      </p:to>
                                    </p:set>
                                    <p:animEffect filter="fade" transition="in">
                                      <p:cBhvr>
                                        <p:cTn dur="500"/>
                                        <p:tgtEl>
                                          <p:spTgt spid="42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2">
                                            <p:txEl>
                                              <p:pRg end="2" st="2"/>
                                            </p:txEl>
                                          </p:spTgt>
                                        </p:tgtEl>
                                        <p:attrNameLst>
                                          <p:attrName>style.visibility</p:attrName>
                                        </p:attrNameLst>
                                      </p:cBhvr>
                                      <p:to>
                                        <p:strVal val="visible"/>
                                      </p:to>
                                    </p:set>
                                    <p:animEffect filter="fade" transition="in">
                                      <p:cBhvr>
                                        <p:cTn dur="500"/>
                                        <p:tgtEl>
                                          <p:spTgt spid="42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2">
                                            <p:txEl>
                                              <p:pRg end="3" st="3"/>
                                            </p:txEl>
                                          </p:spTgt>
                                        </p:tgtEl>
                                        <p:attrNameLst>
                                          <p:attrName>style.visibility</p:attrName>
                                        </p:attrNameLst>
                                      </p:cBhvr>
                                      <p:to>
                                        <p:strVal val="visible"/>
                                      </p:to>
                                    </p:set>
                                    <p:animEffect filter="fade" transition="in">
                                      <p:cBhvr>
                                        <p:cTn dur="500"/>
                                        <p:tgtEl>
                                          <p:spTgt spid="422">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2">
                                            <p:txEl>
                                              <p:pRg end="4" st="4"/>
                                            </p:txEl>
                                          </p:spTgt>
                                        </p:tgtEl>
                                        <p:attrNameLst>
                                          <p:attrName>style.visibility</p:attrName>
                                        </p:attrNameLst>
                                      </p:cBhvr>
                                      <p:to>
                                        <p:strVal val="visible"/>
                                      </p:to>
                                    </p:set>
                                    <p:animEffect filter="fade" transition="in">
                                      <p:cBhvr>
                                        <p:cTn dur="500"/>
                                        <p:tgtEl>
                                          <p:spTgt spid="422">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56"/>
          <p:cNvSpPr txBox="1"/>
          <p:nvPr>
            <p:ph type="ctrTitle"/>
          </p:nvPr>
        </p:nvSpPr>
        <p:spPr>
          <a:xfrm>
            <a:off x="0" y="0"/>
            <a:ext cx="9144000" cy="1156138"/>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4000"/>
              <a:buFont typeface="Calibri"/>
              <a:buNone/>
            </a:pPr>
            <a:r>
              <a:rPr lang="en-US" sz="4000">
                <a:solidFill>
                  <a:srgbClr val="000000"/>
                </a:solidFill>
                <a:latin typeface="Calibri"/>
                <a:ea typeface="Calibri"/>
                <a:cs typeface="Calibri"/>
                <a:sym typeface="Calibri"/>
              </a:rPr>
              <a:t>Unsafe Conditions are Identified </a:t>
            </a:r>
            <a:br>
              <a:rPr lang="en-US" sz="4000">
                <a:solidFill>
                  <a:srgbClr val="000000"/>
                </a:solidFill>
                <a:latin typeface="Calibri"/>
                <a:ea typeface="Calibri"/>
                <a:cs typeface="Calibri"/>
                <a:sym typeface="Calibri"/>
              </a:rPr>
            </a:br>
            <a:r>
              <a:rPr lang="en-US" sz="4000">
                <a:solidFill>
                  <a:srgbClr val="000000"/>
                </a:solidFill>
                <a:latin typeface="Calibri"/>
                <a:ea typeface="Calibri"/>
                <a:cs typeface="Calibri"/>
                <a:sym typeface="Calibri"/>
              </a:rPr>
              <a:t>and Reported Promptly	 </a:t>
            </a:r>
            <a:endParaRPr sz="4000">
              <a:solidFill>
                <a:srgbClr val="000000"/>
              </a:solidFill>
              <a:latin typeface="Calibri"/>
              <a:ea typeface="Calibri"/>
              <a:cs typeface="Calibri"/>
              <a:sym typeface="Calibri"/>
            </a:endParaRPr>
          </a:p>
        </p:txBody>
      </p:sp>
      <p:sp>
        <p:nvSpPr>
          <p:cNvPr id="431" name="Google Shape;431;p56"/>
          <p:cNvSpPr txBox="1"/>
          <p:nvPr>
            <p:ph idx="1" type="body"/>
          </p:nvPr>
        </p:nvSpPr>
        <p:spPr>
          <a:xfrm>
            <a:off x="271516" y="1376785"/>
            <a:ext cx="8389007" cy="287771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800"/>
              <a:buNone/>
            </a:pPr>
            <a:r>
              <a:rPr lang="en-US" sz="2800">
                <a:latin typeface="Calibri"/>
                <a:ea typeface="Calibri"/>
                <a:cs typeface="Calibri"/>
                <a:sym typeface="Calibri"/>
              </a:rPr>
              <a:t>Inspections are a powerful tool for maintaining quality and process control as well as housekeeping.</a:t>
            </a:r>
            <a:endParaRPr/>
          </a:p>
          <a:p>
            <a:pPr indent="0" lvl="0" marL="0" rtl="0" algn="l">
              <a:spcBef>
                <a:spcPts val="560"/>
              </a:spcBef>
              <a:spcAft>
                <a:spcPts val="0"/>
              </a:spcAft>
              <a:buClr>
                <a:schemeClr val="dk1"/>
              </a:buClr>
              <a:buSzPts val="2800"/>
              <a:buNone/>
            </a:pPr>
            <a:r>
              <a:rPr lang="en-US" sz="2800">
                <a:latin typeface="Calibri"/>
                <a:ea typeface="Calibri"/>
                <a:cs typeface="Calibri"/>
                <a:sym typeface="Calibri"/>
              </a:rPr>
              <a:t> Inspections are one of the best ways to identify potentially fatal or harmful situations. Once these hazards have been identified, they can be properly addressed. It is essential inspections take place regularly.</a:t>
            </a:r>
            <a:endParaRPr sz="2800">
              <a:latin typeface="Calibri"/>
              <a:ea typeface="Calibri"/>
              <a:cs typeface="Calibri"/>
              <a:sym typeface="Calibri"/>
            </a:endParaRPr>
          </a:p>
        </p:txBody>
      </p:sp>
      <p:pic>
        <p:nvPicPr>
          <p:cNvPr id="432" name="Google Shape;432;p56"/>
          <p:cNvPicPr preferRelativeResize="0"/>
          <p:nvPr/>
        </p:nvPicPr>
        <p:blipFill rotWithShape="1">
          <a:blip r:embed="rId3">
            <a:alphaModFix/>
          </a:blip>
          <a:srcRect b="0" l="0" r="0" t="0"/>
          <a:stretch/>
        </p:blipFill>
        <p:spPr>
          <a:xfrm>
            <a:off x="2914650" y="4051269"/>
            <a:ext cx="2857500" cy="2095500"/>
          </a:xfrm>
          <a:prstGeom prst="rect">
            <a:avLst/>
          </a:prstGeom>
          <a:noFill/>
          <a:ln>
            <a:noFill/>
          </a:ln>
        </p:spPr>
      </p:pic>
      <p:sp>
        <p:nvSpPr>
          <p:cNvPr id="433" name="Google Shape;433;p56"/>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/46</a:t>
            </a:r>
            <a:endParaRPr sz="1200">
              <a:solidFill>
                <a:srgbClr val="BFBFBF"/>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57"/>
          <p:cNvSpPr txBox="1"/>
          <p:nvPr>
            <p:ph type="ctrTitle"/>
          </p:nvPr>
        </p:nvSpPr>
        <p:spPr>
          <a:xfrm>
            <a:off x="0" y="29209"/>
            <a:ext cx="9143999" cy="747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4000"/>
              <a:buFont typeface="Calibri"/>
              <a:buNone/>
            </a:pPr>
            <a:r>
              <a:rPr lang="en-US" sz="4000">
                <a:solidFill>
                  <a:srgbClr val="000000"/>
                </a:solidFill>
                <a:latin typeface="Calibri"/>
                <a:ea typeface="Calibri"/>
                <a:cs typeface="Calibri"/>
                <a:sym typeface="Calibri"/>
              </a:rPr>
              <a:t>Inspection Process</a:t>
            </a:r>
            <a:endParaRPr sz="4000">
              <a:solidFill>
                <a:srgbClr val="000000"/>
              </a:solidFill>
              <a:latin typeface="Calibri"/>
              <a:ea typeface="Calibri"/>
              <a:cs typeface="Calibri"/>
              <a:sym typeface="Calibri"/>
            </a:endParaRPr>
          </a:p>
        </p:txBody>
      </p:sp>
      <p:sp>
        <p:nvSpPr>
          <p:cNvPr id="439" name="Google Shape;439;p57"/>
          <p:cNvSpPr txBox="1"/>
          <p:nvPr>
            <p:ph idx="1" type="body"/>
          </p:nvPr>
        </p:nvSpPr>
        <p:spPr>
          <a:xfrm>
            <a:off x="281459" y="1163978"/>
            <a:ext cx="7164916" cy="2853644"/>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800"/>
              <a:buNone/>
            </a:pPr>
            <a:r>
              <a:rPr lang="en-US" sz="2800">
                <a:latin typeface="Calibri"/>
                <a:ea typeface="Calibri"/>
                <a:cs typeface="Calibri"/>
                <a:sym typeface="Calibri"/>
              </a:rPr>
              <a:t>Inspections help:</a:t>
            </a:r>
            <a:endParaRPr/>
          </a:p>
          <a:p>
            <a:pPr indent="-457200" lvl="1" marL="914400" rtl="0" algn="l">
              <a:spcBef>
                <a:spcPts val="560"/>
              </a:spcBef>
              <a:spcAft>
                <a:spcPts val="0"/>
              </a:spcAft>
              <a:buClr>
                <a:schemeClr val="dk1"/>
              </a:buClr>
              <a:buSzPts val="2800"/>
              <a:buFont typeface="Arial"/>
              <a:buChar char="•"/>
            </a:pPr>
            <a:r>
              <a:rPr lang="en-US" sz="2800">
                <a:latin typeface="Calibri"/>
                <a:ea typeface="Calibri"/>
                <a:cs typeface="Calibri"/>
                <a:sym typeface="Calibri"/>
              </a:rPr>
              <a:t>Maintain a safe work environment</a:t>
            </a:r>
            <a:endParaRPr/>
          </a:p>
          <a:p>
            <a:pPr indent="-457200" lvl="0" marL="914400" rtl="0" algn="l">
              <a:spcBef>
                <a:spcPts val="560"/>
              </a:spcBef>
              <a:spcAft>
                <a:spcPts val="0"/>
              </a:spcAft>
              <a:buClr>
                <a:schemeClr val="dk1"/>
              </a:buClr>
              <a:buSzPts val="2800"/>
              <a:buFont typeface="Arial"/>
              <a:buChar char="•"/>
            </a:pPr>
            <a:r>
              <a:rPr lang="en-US" sz="2800">
                <a:latin typeface="Calibri"/>
                <a:ea typeface="Calibri"/>
                <a:cs typeface="Calibri"/>
                <a:sym typeface="Calibri"/>
              </a:rPr>
              <a:t>Control unsafe acts and conditions</a:t>
            </a:r>
            <a:endParaRPr/>
          </a:p>
          <a:p>
            <a:pPr indent="-457200" lvl="0" marL="914400" rtl="0" algn="l">
              <a:spcBef>
                <a:spcPts val="560"/>
              </a:spcBef>
              <a:spcAft>
                <a:spcPts val="0"/>
              </a:spcAft>
              <a:buClr>
                <a:schemeClr val="dk1"/>
              </a:buClr>
              <a:buSzPts val="2800"/>
              <a:buFont typeface="Arial"/>
              <a:buChar char="•"/>
            </a:pPr>
            <a:r>
              <a:rPr lang="en-US" sz="2800">
                <a:latin typeface="Calibri"/>
                <a:ea typeface="Calibri"/>
                <a:cs typeface="Calibri"/>
                <a:sym typeface="Calibri"/>
              </a:rPr>
              <a:t>Ensure operational efficiency</a:t>
            </a:r>
            <a:endParaRPr/>
          </a:p>
          <a:p>
            <a:pPr indent="-457200" lvl="0" marL="914400" rtl="0" algn="l">
              <a:spcBef>
                <a:spcPts val="560"/>
              </a:spcBef>
              <a:spcAft>
                <a:spcPts val="0"/>
              </a:spcAft>
              <a:buClr>
                <a:schemeClr val="dk1"/>
              </a:buClr>
              <a:buSzPts val="2800"/>
              <a:buFont typeface="Arial"/>
              <a:buChar char="•"/>
            </a:pPr>
            <a:r>
              <a:rPr lang="en-US" sz="2800">
                <a:latin typeface="Calibri"/>
                <a:ea typeface="Calibri"/>
                <a:cs typeface="Calibri"/>
                <a:sym typeface="Calibri"/>
              </a:rPr>
              <a:t>Maintain proper housekeeping</a:t>
            </a:r>
            <a:endParaRPr/>
          </a:p>
        </p:txBody>
      </p:sp>
      <p:pic>
        <p:nvPicPr>
          <p:cNvPr descr="clipboard-small.jpg" id="440" name="Google Shape;440;p57"/>
          <p:cNvPicPr preferRelativeResize="0"/>
          <p:nvPr/>
        </p:nvPicPr>
        <p:blipFill rotWithShape="1">
          <a:blip r:embed="rId3">
            <a:alphaModFix/>
          </a:blip>
          <a:srcRect b="0" l="0" r="0" t="0"/>
          <a:stretch/>
        </p:blipFill>
        <p:spPr>
          <a:xfrm>
            <a:off x="5885385" y="2590800"/>
            <a:ext cx="3121980" cy="3572933"/>
          </a:xfrm>
          <a:prstGeom prst="rect">
            <a:avLst/>
          </a:prstGeom>
          <a:noFill/>
          <a:ln>
            <a:noFill/>
          </a:ln>
        </p:spPr>
      </p:pic>
      <p:sp>
        <p:nvSpPr>
          <p:cNvPr id="441" name="Google Shape;441;p57"/>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/46</a:t>
            </a:r>
            <a:endParaRPr sz="1200">
              <a:solidFill>
                <a:srgbClr val="BFBFBF"/>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p58"/>
          <p:cNvSpPr txBox="1"/>
          <p:nvPr>
            <p:ph type="ctrTitle"/>
          </p:nvPr>
        </p:nvSpPr>
        <p:spPr>
          <a:xfrm>
            <a:off x="0" y="16617"/>
            <a:ext cx="9144000"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4000"/>
              <a:buFont typeface="Calibri"/>
              <a:buNone/>
            </a:pPr>
            <a:r>
              <a:rPr lang="en-US" sz="4000">
                <a:solidFill>
                  <a:srgbClr val="000000"/>
                </a:solidFill>
                <a:latin typeface="Calibri"/>
                <a:ea typeface="Calibri"/>
                <a:cs typeface="Calibri"/>
                <a:sym typeface="Calibri"/>
              </a:rPr>
              <a:t>What Is Inspected? </a:t>
            </a:r>
            <a:endParaRPr/>
          </a:p>
        </p:txBody>
      </p:sp>
      <p:sp>
        <p:nvSpPr>
          <p:cNvPr id="447" name="Google Shape;447;p58"/>
          <p:cNvSpPr txBox="1"/>
          <p:nvPr>
            <p:ph idx="1" type="body"/>
          </p:nvPr>
        </p:nvSpPr>
        <p:spPr>
          <a:xfrm>
            <a:off x="106535" y="1148292"/>
            <a:ext cx="8812082" cy="4884646"/>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800"/>
              <a:buNone/>
            </a:pPr>
            <a:r>
              <a:rPr lang="en-US" sz="2800">
                <a:latin typeface="Calibri"/>
                <a:ea typeface="Calibri"/>
                <a:cs typeface="Calibri"/>
                <a:sym typeface="Calibri"/>
              </a:rPr>
              <a:t>The entire workplace should be inspected regularly, including the interior and exterior work environment. Inspections should take place at regular, planned intervals and should be done in a uniform manner (</a:t>
            </a:r>
            <a:r>
              <a:rPr i="1" lang="en-US" sz="2800">
                <a:latin typeface="Calibri"/>
                <a:ea typeface="Calibri"/>
                <a:cs typeface="Calibri"/>
                <a:sym typeface="Calibri"/>
              </a:rPr>
              <a:t>e.g.</a:t>
            </a:r>
            <a:r>
              <a:rPr lang="en-US" sz="2800">
                <a:latin typeface="Calibri"/>
                <a:ea typeface="Calibri"/>
                <a:cs typeface="Calibri"/>
                <a:sym typeface="Calibri"/>
              </a:rPr>
              <a:t>, using an inspection form). </a:t>
            </a:r>
            <a:endParaRPr/>
          </a:p>
          <a:p>
            <a:pPr indent="0" lvl="0" marL="0" rtl="0" algn="l">
              <a:spcBef>
                <a:spcPts val="560"/>
              </a:spcBef>
              <a:spcAft>
                <a:spcPts val="0"/>
              </a:spcAft>
              <a:buClr>
                <a:schemeClr val="dk1"/>
              </a:buClr>
              <a:buSzPts val="2800"/>
              <a:buNone/>
            </a:pPr>
            <a:r>
              <a:t/>
            </a:r>
            <a:endParaRPr sz="2800">
              <a:latin typeface="Calibri"/>
              <a:ea typeface="Calibri"/>
              <a:cs typeface="Calibri"/>
              <a:sym typeface="Calibri"/>
            </a:endParaRPr>
          </a:p>
          <a:p>
            <a:pPr indent="0" lvl="0" marL="0" rtl="0" algn="l">
              <a:spcBef>
                <a:spcPts val="560"/>
              </a:spcBef>
              <a:spcAft>
                <a:spcPts val="0"/>
              </a:spcAft>
              <a:buClr>
                <a:schemeClr val="dk1"/>
              </a:buClr>
              <a:buSzPts val="2800"/>
              <a:buNone/>
            </a:pPr>
            <a:r>
              <a:rPr lang="en-US" sz="2800">
                <a:latin typeface="Calibri"/>
                <a:ea typeface="Calibri"/>
                <a:cs typeface="Calibri"/>
                <a:sym typeface="Calibri"/>
              </a:rPr>
              <a:t>“Workplace” means all buildings and structures must be inspected.  If you have a building that you break down into several different inspections, all the different inspections must be completed to receive credit for that inspection</a:t>
            </a:r>
            <a:r>
              <a:rPr lang="en-US">
                <a:latin typeface="Calibri"/>
                <a:ea typeface="Calibri"/>
                <a:cs typeface="Calibri"/>
                <a:sym typeface="Calibri"/>
              </a:rPr>
              <a:t>.  </a:t>
            </a:r>
            <a:endParaRPr/>
          </a:p>
        </p:txBody>
      </p:sp>
      <p:sp>
        <p:nvSpPr>
          <p:cNvPr id="448" name="Google Shape;448;p58"/>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/46</a:t>
            </a:r>
            <a:endParaRPr sz="1200">
              <a:solidFill>
                <a:srgbClr val="BFBFBF"/>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sp>
        <p:nvSpPr>
          <p:cNvPr id="453" name="Google Shape;453;p59"/>
          <p:cNvSpPr txBox="1"/>
          <p:nvPr>
            <p:ph type="ctrTitle"/>
          </p:nvPr>
        </p:nvSpPr>
        <p:spPr>
          <a:xfrm>
            <a:off x="1484429" y="-18304"/>
            <a:ext cx="6472073" cy="747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4000"/>
              <a:buFont typeface="Calibri"/>
              <a:buNone/>
            </a:pPr>
            <a:r>
              <a:rPr lang="en-US" sz="4000">
                <a:solidFill>
                  <a:srgbClr val="000000"/>
                </a:solidFill>
                <a:latin typeface="Calibri"/>
                <a:ea typeface="Calibri"/>
                <a:cs typeface="Calibri"/>
                <a:sym typeface="Calibri"/>
              </a:rPr>
              <a:t>Inspections </a:t>
            </a:r>
            <a:endParaRPr sz="4000">
              <a:solidFill>
                <a:srgbClr val="000000"/>
              </a:solidFill>
              <a:latin typeface="Calibri"/>
              <a:ea typeface="Calibri"/>
              <a:cs typeface="Calibri"/>
              <a:sym typeface="Calibri"/>
            </a:endParaRPr>
          </a:p>
        </p:txBody>
      </p:sp>
      <p:sp>
        <p:nvSpPr>
          <p:cNvPr id="454" name="Google Shape;454;p59"/>
          <p:cNvSpPr txBox="1"/>
          <p:nvPr>
            <p:ph idx="1" type="body"/>
          </p:nvPr>
        </p:nvSpPr>
        <p:spPr>
          <a:xfrm>
            <a:off x="309639" y="900118"/>
            <a:ext cx="8608978" cy="5170482"/>
          </a:xfrm>
          <a:prstGeom prst="rect">
            <a:avLst/>
          </a:prstGeom>
          <a:no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Clr>
                <a:schemeClr val="dk1"/>
              </a:buClr>
              <a:buSzPts val="2800"/>
              <a:buNone/>
            </a:pPr>
            <a:r>
              <a:rPr lang="en-US" sz="2800">
                <a:latin typeface="Calibri"/>
                <a:ea typeface="Calibri"/>
                <a:cs typeface="Calibri"/>
                <a:sym typeface="Calibri"/>
              </a:rPr>
              <a:t>Types of inspections include: </a:t>
            </a:r>
            <a:endParaRPr/>
          </a:p>
          <a:p>
            <a:pPr indent="-342900" lvl="0" marL="914400" rtl="0" algn="l">
              <a:lnSpc>
                <a:spcPct val="80000"/>
              </a:lnSpc>
              <a:spcBef>
                <a:spcPts val="560"/>
              </a:spcBef>
              <a:spcAft>
                <a:spcPts val="0"/>
              </a:spcAft>
              <a:buClr>
                <a:schemeClr val="dk1"/>
              </a:buClr>
              <a:buSzPts val="2800"/>
              <a:buFont typeface="Arial"/>
              <a:buChar char="•"/>
            </a:pPr>
            <a:r>
              <a:rPr lang="en-US" sz="2800">
                <a:latin typeface="Calibri"/>
                <a:ea typeface="Calibri"/>
                <a:cs typeface="Calibri"/>
                <a:sym typeface="Calibri"/>
              </a:rPr>
              <a:t>Formal </a:t>
            </a:r>
            <a:endParaRPr/>
          </a:p>
          <a:p>
            <a:pPr indent="-342900" lvl="0" marL="914400" rtl="0" algn="l">
              <a:lnSpc>
                <a:spcPct val="80000"/>
              </a:lnSpc>
              <a:spcBef>
                <a:spcPts val="560"/>
              </a:spcBef>
              <a:spcAft>
                <a:spcPts val="0"/>
              </a:spcAft>
              <a:buClr>
                <a:schemeClr val="dk1"/>
              </a:buClr>
              <a:buSzPts val="2800"/>
              <a:buFont typeface="Arial"/>
              <a:buChar char="•"/>
            </a:pPr>
            <a:r>
              <a:rPr lang="en-US" sz="2800">
                <a:latin typeface="Calibri"/>
                <a:ea typeface="Calibri"/>
                <a:cs typeface="Calibri"/>
                <a:sym typeface="Calibri"/>
              </a:rPr>
              <a:t>Daily </a:t>
            </a:r>
            <a:endParaRPr/>
          </a:p>
          <a:p>
            <a:pPr indent="-342900" lvl="0" marL="914400" rtl="0" algn="l">
              <a:lnSpc>
                <a:spcPct val="80000"/>
              </a:lnSpc>
              <a:spcBef>
                <a:spcPts val="560"/>
              </a:spcBef>
              <a:spcAft>
                <a:spcPts val="0"/>
              </a:spcAft>
              <a:buClr>
                <a:schemeClr val="dk1"/>
              </a:buClr>
              <a:buSzPts val="2800"/>
              <a:buFont typeface="Arial"/>
              <a:buChar char="•"/>
            </a:pPr>
            <a:r>
              <a:rPr lang="en-US" sz="2800">
                <a:latin typeface="Calibri"/>
                <a:ea typeface="Calibri"/>
                <a:cs typeface="Calibri"/>
                <a:sym typeface="Calibri"/>
              </a:rPr>
              <a:t>Weekly </a:t>
            </a:r>
            <a:endParaRPr/>
          </a:p>
          <a:p>
            <a:pPr indent="-342900" lvl="0" marL="914400" rtl="0" algn="l">
              <a:lnSpc>
                <a:spcPct val="80000"/>
              </a:lnSpc>
              <a:spcBef>
                <a:spcPts val="560"/>
              </a:spcBef>
              <a:spcAft>
                <a:spcPts val="0"/>
              </a:spcAft>
              <a:buClr>
                <a:schemeClr val="dk1"/>
              </a:buClr>
              <a:buSzPts val="2800"/>
              <a:buFont typeface="Arial"/>
              <a:buChar char="•"/>
            </a:pPr>
            <a:r>
              <a:rPr lang="en-US" sz="2800">
                <a:latin typeface="Calibri"/>
                <a:ea typeface="Calibri"/>
                <a:cs typeface="Calibri"/>
                <a:sym typeface="Calibri"/>
              </a:rPr>
              <a:t>Special Function </a:t>
            </a:r>
            <a:endParaRPr sz="2800">
              <a:latin typeface="Calibri"/>
              <a:ea typeface="Calibri"/>
              <a:cs typeface="Calibri"/>
              <a:sym typeface="Calibri"/>
            </a:endParaRPr>
          </a:p>
          <a:p>
            <a:pPr indent="0" lvl="0" marL="0" rtl="0" algn="l">
              <a:spcBef>
                <a:spcPts val="520"/>
              </a:spcBef>
              <a:spcAft>
                <a:spcPts val="0"/>
              </a:spcAft>
              <a:buClr>
                <a:schemeClr val="dk1"/>
              </a:buClr>
              <a:buSzPts val="2600"/>
              <a:buNone/>
            </a:pPr>
            <a:r>
              <a:rPr lang="en-US" sz="2600">
                <a:latin typeface="Calibri"/>
                <a:ea typeface="Calibri"/>
                <a:cs typeface="Calibri"/>
                <a:sym typeface="Calibri"/>
              </a:rPr>
              <a:t>Formal inspections are those that are scheduled in advance.</a:t>
            </a:r>
            <a:endParaRPr/>
          </a:p>
          <a:p>
            <a:pPr indent="0" lvl="0" marL="0" rtl="0" algn="l">
              <a:spcBef>
                <a:spcPts val="520"/>
              </a:spcBef>
              <a:spcAft>
                <a:spcPts val="0"/>
              </a:spcAft>
              <a:buClr>
                <a:schemeClr val="dk1"/>
              </a:buClr>
              <a:buSzPts val="2600"/>
              <a:buNone/>
            </a:pPr>
            <a:r>
              <a:rPr lang="en-US" sz="2600">
                <a:latin typeface="Calibri"/>
                <a:ea typeface="Calibri"/>
                <a:cs typeface="Calibri"/>
                <a:sym typeface="Calibri"/>
              </a:rPr>
              <a:t>Daily, all employees are required to conduct informal visual inspections of their work areas prior to beginning operations. </a:t>
            </a:r>
            <a:endParaRPr sz="2600">
              <a:latin typeface="Calibri"/>
              <a:ea typeface="Calibri"/>
              <a:cs typeface="Calibri"/>
              <a:sym typeface="Calibri"/>
            </a:endParaRPr>
          </a:p>
          <a:p>
            <a:pPr indent="0" lvl="0" marL="0" rtl="0" algn="l">
              <a:spcBef>
                <a:spcPts val="520"/>
              </a:spcBef>
              <a:spcAft>
                <a:spcPts val="0"/>
              </a:spcAft>
              <a:buClr>
                <a:schemeClr val="dk1"/>
              </a:buClr>
              <a:buSzPts val="2600"/>
              <a:buNone/>
            </a:pPr>
            <a:r>
              <a:rPr lang="en-US" sz="2600">
                <a:latin typeface="Calibri"/>
                <a:ea typeface="Calibri"/>
                <a:cs typeface="Calibri"/>
                <a:sym typeface="Calibri"/>
              </a:rPr>
              <a:t>Special function inspections are conducted after accidents and upon the introduction of new equipment or new procedures.  </a:t>
            </a:r>
            <a:endParaRPr/>
          </a:p>
        </p:txBody>
      </p:sp>
      <p:sp>
        <p:nvSpPr>
          <p:cNvPr id="455" name="Google Shape;455;p59"/>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/46</a:t>
            </a:r>
            <a:endParaRPr sz="1200">
              <a:solidFill>
                <a:srgbClr val="BFBFBF"/>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sp>
        <p:nvSpPr>
          <p:cNvPr id="460" name="Google Shape;460;p60"/>
          <p:cNvSpPr txBox="1"/>
          <p:nvPr>
            <p:ph type="ctrTitle"/>
          </p:nvPr>
        </p:nvSpPr>
        <p:spPr>
          <a:xfrm>
            <a:off x="1399212" y="0"/>
            <a:ext cx="6472073"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4000"/>
              <a:buFont typeface="Calibri"/>
              <a:buNone/>
            </a:pPr>
            <a:r>
              <a:rPr lang="en-US" sz="4000">
                <a:solidFill>
                  <a:srgbClr val="000000"/>
                </a:solidFill>
                <a:latin typeface="Calibri"/>
                <a:ea typeface="Calibri"/>
                <a:cs typeface="Calibri"/>
                <a:sym typeface="Calibri"/>
              </a:rPr>
              <a:t>Inspection Checklist </a:t>
            </a:r>
            <a:endParaRPr sz="4000">
              <a:solidFill>
                <a:srgbClr val="000000"/>
              </a:solidFill>
              <a:latin typeface="Calibri"/>
              <a:ea typeface="Calibri"/>
              <a:cs typeface="Calibri"/>
              <a:sym typeface="Calibri"/>
            </a:endParaRPr>
          </a:p>
        </p:txBody>
      </p:sp>
      <p:sp>
        <p:nvSpPr>
          <p:cNvPr id="461" name="Google Shape;461;p60"/>
          <p:cNvSpPr txBox="1"/>
          <p:nvPr>
            <p:ph idx="1" type="body"/>
          </p:nvPr>
        </p:nvSpPr>
        <p:spPr>
          <a:xfrm>
            <a:off x="309568" y="921571"/>
            <a:ext cx="8834432" cy="483809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600"/>
              <a:buNone/>
            </a:pPr>
            <a:r>
              <a:rPr lang="en-US" sz="2600">
                <a:latin typeface="Calibri"/>
                <a:ea typeface="Calibri"/>
                <a:cs typeface="Calibri"/>
                <a:sym typeface="Calibri"/>
              </a:rPr>
              <a:t>An inspection checklist should be tailored to your operation.  </a:t>
            </a:r>
            <a:endParaRPr/>
          </a:p>
          <a:p>
            <a:pPr indent="0" lvl="0" marL="0" rtl="0" algn="l">
              <a:spcBef>
                <a:spcPts val="1120"/>
              </a:spcBef>
              <a:spcAft>
                <a:spcPts val="0"/>
              </a:spcAft>
              <a:buClr>
                <a:schemeClr val="dk1"/>
              </a:buClr>
              <a:buSzPts val="2600"/>
              <a:buNone/>
            </a:pPr>
            <a:r>
              <a:rPr lang="en-US" sz="2600">
                <a:latin typeface="Calibri"/>
                <a:ea typeface="Calibri"/>
                <a:cs typeface="Calibri"/>
                <a:sym typeface="Calibri"/>
              </a:rPr>
              <a:t>However, a checklist should, at minimum, include the following:</a:t>
            </a:r>
            <a:endParaRPr sz="2600">
              <a:latin typeface="Calibri"/>
              <a:ea typeface="Calibri"/>
              <a:cs typeface="Calibri"/>
              <a:sym typeface="Calibri"/>
            </a:endParaRPr>
          </a:p>
          <a:p>
            <a:pPr indent="-342900" lvl="0" marL="914400" rtl="0" algn="l">
              <a:spcBef>
                <a:spcPts val="1120"/>
              </a:spcBef>
              <a:spcAft>
                <a:spcPts val="0"/>
              </a:spcAft>
              <a:buClr>
                <a:schemeClr val="dk1"/>
              </a:buClr>
              <a:buSzPts val="2600"/>
              <a:buFont typeface="Arial"/>
              <a:buChar char="•"/>
            </a:pPr>
            <a:r>
              <a:rPr lang="en-US" sz="2600">
                <a:latin typeface="Calibri"/>
                <a:ea typeface="Calibri"/>
                <a:cs typeface="Calibri"/>
                <a:sym typeface="Calibri"/>
              </a:rPr>
              <a:t>Building safety</a:t>
            </a:r>
            <a:endParaRPr/>
          </a:p>
          <a:p>
            <a:pPr indent="-342900" lvl="0" marL="914400" rtl="0" algn="l">
              <a:spcBef>
                <a:spcPts val="520"/>
              </a:spcBef>
              <a:spcAft>
                <a:spcPts val="0"/>
              </a:spcAft>
              <a:buClr>
                <a:schemeClr val="dk1"/>
              </a:buClr>
              <a:buSzPts val="2600"/>
              <a:buFont typeface="Arial"/>
              <a:buChar char="•"/>
            </a:pPr>
            <a:r>
              <a:rPr lang="en-US" sz="2600">
                <a:latin typeface="Calibri"/>
                <a:ea typeface="Calibri"/>
                <a:cs typeface="Calibri"/>
                <a:sym typeface="Calibri"/>
              </a:rPr>
              <a:t>Office safety</a:t>
            </a:r>
            <a:endParaRPr/>
          </a:p>
          <a:p>
            <a:pPr indent="-342900" lvl="0" marL="914400" rtl="0" algn="l">
              <a:spcBef>
                <a:spcPts val="520"/>
              </a:spcBef>
              <a:spcAft>
                <a:spcPts val="0"/>
              </a:spcAft>
              <a:buClr>
                <a:schemeClr val="dk1"/>
              </a:buClr>
              <a:buSzPts val="2600"/>
              <a:buFont typeface="Arial"/>
              <a:buChar char="•"/>
            </a:pPr>
            <a:r>
              <a:rPr lang="en-US" sz="2600">
                <a:latin typeface="Calibri"/>
                <a:ea typeface="Calibri"/>
                <a:cs typeface="Calibri"/>
                <a:sym typeface="Calibri"/>
              </a:rPr>
              <a:t>Fire safety</a:t>
            </a:r>
            <a:endParaRPr/>
          </a:p>
          <a:p>
            <a:pPr indent="-342900" lvl="0" marL="914400" rtl="0" algn="l">
              <a:spcBef>
                <a:spcPts val="520"/>
              </a:spcBef>
              <a:spcAft>
                <a:spcPts val="0"/>
              </a:spcAft>
              <a:buClr>
                <a:schemeClr val="dk1"/>
              </a:buClr>
              <a:buSzPts val="2600"/>
              <a:buFont typeface="Arial"/>
              <a:buChar char="•"/>
            </a:pPr>
            <a:r>
              <a:rPr lang="en-US" sz="2600">
                <a:latin typeface="Calibri"/>
                <a:ea typeface="Calibri"/>
                <a:cs typeface="Calibri"/>
                <a:sym typeface="Calibri"/>
              </a:rPr>
              <a:t>Electrical safety</a:t>
            </a:r>
            <a:endParaRPr/>
          </a:p>
          <a:p>
            <a:pPr indent="-342900" lvl="0" marL="914400" rtl="0" algn="l">
              <a:spcBef>
                <a:spcPts val="520"/>
              </a:spcBef>
              <a:spcAft>
                <a:spcPts val="0"/>
              </a:spcAft>
              <a:buClr>
                <a:schemeClr val="dk1"/>
              </a:buClr>
              <a:buSzPts val="2600"/>
              <a:buFont typeface="Arial"/>
              <a:buChar char="•"/>
            </a:pPr>
            <a:r>
              <a:rPr lang="en-US" sz="2600">
                <a:latin typeface="Calibri"/>
                <a:ea typeface="Calibri"/>
                <a:cs typeface="Calibri"/>
                <a:sym typeface="Calibri"/>
              </a:rPr>
              <a:t>Emergency equipment</a:t>
            </a:r>
            <a:endParaRPr/>
          </a:p>
          <a:p>
            <a:pPr indent="-342900" lvl="0" marL="914400" rtl="0" algn="l">
              <a:spcBef>
                <a:spcPts val="520"/>
              </a:spcBef>
              <a:spcAft>
                <a:spcPts val="0"/>
              </a:spcAft>
              <a:buClr>
                <a:schemeClr val="dk1"/>
              </a:buClr>
              <a:buSzPts val="2600"/>
              <a:buFont typeface="Arial"/>
              <a:buChar char="•"/>
            </a:pPr>
            <a:r>
              <a:rPr lang="en-US" sz="2600">
                <a:latin typeface="Calibri"/>
                <a:ea typeface="Calibri"/>
                <a:cs typeface="Calibri"/>
                <a:sym typeface="Calibri"/>
              </a:rPr>
              <a:t>Storage methods</a:t>
            </a:r>
            <a:endParaRPr/>
          </a:p>
          <a:p>
            <a:pPr indent="0" lvl="0" marL="0" rtl="0" algn="l">
              <a:spcBef>
                <a:spcPts val="560"/>
              </a:spcBef>
              <a:spcAft>
                <a:spcPts val="0"/>
              </a:spcAft>
              <a:buClr>
                <a:schemeClr val="dk1"/>
              </a:buClr>
              <a:buSzPts val="2600"/>
              <a:buNone/>
            </a:pPr>
            <a:r>
              <a:rPr lang="en-US" sz="2600">
                <a:latin typeface="Calibri"/>
                <a:ea typeface="Calibri"/>
                <a:cs typeface="Calibri"/>
                <a:sym typeface="Calibri"/>
              </a:rPr>
              <a:t>If you have specialized areas that are hazardous and/or high risk, add them to your checklist</a:t>
            </a:r>
            <a:r>
              <a:rPr lang="en-US" sz="2800">
                <a:latin typeface="Calibri"/>
                <a:ea typeface="Calibri"/>
                <a:cs typeface="Calibri"/>
                <a:sym typeface="Calibri"/>
              </a:rPr>
              <a:t>.  </a:t>
            </a:r>
            <a:endParaRPr/>
          </a:p>
        </p:txBody>
      </p:sp>
      <p:pic>
        <p:nvPicPr>
          <p:cNvPr descr="sized_San_Antonio_restaurant_health_inspections_food_safety_inspections_San_Antonio_restaurants1.png" id="462" name="Google Shape;462;p60"/>
          <p:cNvPicPr preferRelativeResize="0"/>
          <p:nvPr/>
        </p:nvPicPr>
        <p:blipFill rotWithShape="1">
          <a:blip r:embed="rId3">
            <a:alphaModFix/>
          </a:blip>
          <a:srcRect b="0" l="0" r="0" t="0"/>
          <a:stretch/>
        </p:blipFill>
        <p:spPr>
          <a:xfrm rot="2517801">
            <a:off x="6152986" y="2102941"/>
            <a:ext cx="2669843" cy="2669843"/>
          </a:xfrm>
          <a:prstGeom prst="rect">
            <a:avLst/>
          </a:prstGeom>
          <a:noFill/>
          <a:ln>
            <a:noFill/>
          </a:ln>
        </p:spPr>
      </p:pic>
      <p:sp>
        <p:nvSpPr>
          <p:cNvPr id="463" name="Google Shape;463;p60"/>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/46</a:t>
            </a:r>
            <a:endParaRPr sz="1200">
              <a:solidFill>
                <a:srgbClr val="BFBFBF"/>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p61"/>
          <p:cNvSpPr txBox="1"/>
          <p:nvPr>
            <p:ph type="ctrTitle"/>
          </p:nvPr>
        </p:nvSpPr>
        <p:spPr>
          <a:xfrm>
            <a:off x="-61548" y="16881"/>
            <a:ext cx="9205548"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4000"/>
              <a:buFont typeface="Calibri"/>
              <a:buNone/>
            </a:pPr>
            <a:r>
              <a:rPr lang="en-US" sz="4000">
                <a:solidFill>
                  <a:srgbClr val="000000"/>
                </a:solidFill>
                <a:latin typeface="Calibri"/>
                <a:ea typeface="Calibri"/>
                <a:cs typeface="Calibri"/>
                <a:sym typeface="Calibri"/>
              </a:rPr>
              <a:t>What to Look For </a:t>
            </a:r>
            <a:endParaRPr/>
          </a:p>
        </p:txBody>
      </p:sp>
      <p:sp>
        <p:nvSpPr>
          <p:cNvPr id="469" name="Google Shape;469;p61"/>
          <p:cNvSpPr txBox="1"/>
          <p:nvPr>
            <p:ph idx="1" type="body"/>
          </p:nvPr>
        </p:nvSpPr>
        <p:spPr>
          <a:xfrm>
            <a:off x="229685" y="827892"/>
            <a:ext cx="8462370" cy="517351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800"/>
              <a:buNone/>
            </a:pPr>
            <a:r>
              <a:rPr lang="en-US" sz="2800">
                <a:latin typeface="Calibri"/>
                <a:ea typeface="Calibri"/>
                <a:cs typeface="Calibri"/>
                <a:sym typeface="Calibri"/>
              </a:rPr>
              <a:t>Equipment operation and maintenance practices</a:t>
            </a:r>
            <a:endParaRPr/>
          </a:p>
          <a:p>
            <a:pPr indent="0" lvl="0" marL="0" rtl="0" algn="l">
              <a:spcBef>
                <a:spcPts val="560"/>
              </a:spcBef>
              <a:spcAft>
                <a:spcPts val="0"/>
              </a:spcAft>
              <a:buClr>
                <a:schemeClr val="dk1"/>
              </a:buClr>
              <a:buSzPts val="2800"/>
              <a:buNone/>
            </a:pPr>
            <a:r>
              <a:rPr lang="en-US" sz="2800">
                <a:latin typeface="Calibri"/>
                <a:ea typeface="Calibri"/>
                <a:cs typeface="Calibri"/>
                <a:sym typeface="Calibri"/>
              </a:rPr>
              <a:t>Unsafe conditions (Floor clean and free of debris)</a:t>
            </a:r>
            <a:endParaRPr sz="2800">
              <a:latin typeface="Calibri"/>
              <a:ea typeface="Calibri"/>
              <a:cs typeface="Calibri"/>
              <a:sym typeface="Calibri"/>
            </a:endParaRPr>
          </a:p>
          <a:p>
            <a:pPr indent="0" lvl="0" marL="0" rtl="0" algn="l">
              <a:spcBef>
                <a:spcPts val="560"/>
              </a:spcBef>
              <a:spcAft>
                <a:spcPts val="0"/>
              </a:spcAft>
              <a:buClr>
                <a:schemeClr val="dk1"/>
              </a:buClr>
              <a:buSzPts val="2800"/>
              <a:buNone/>
            </a:pPr>
            <a:r>
              <a:rPr lang="en-US" sz="2800">
                <a:latin typeface="Calibri"/>
                <a:ea typeface="Calibri"/>
                <a:cs typeface="Calibri"/>
                <a:sym typeface="Calibri"/>
              </a:rPr>
              <a:t>Unsafe acts (practices)</a:t>
            </a:r>
            <a:endParaRPr/>
          </a:p>
          <a:p>
            <a:pPr indent="0" lvl="0" marL="0" rtl="0" algn="l">
              <a:spcBef>
                <a:spcPts val="560"/>
              </a:spcBef>
              <a:spcAft>
                <a:spcPts val="0"/>
              </a:spcAft>
              <a:buClr>
                <a:schemeClr val="dk1"/>
              </a:buClr>
              <a:buSzPts val="2800"/>
              <a:buNone/>
            </a:pPr>
            <a:r>
              <a:rPr lang="en-US" sz="2800">
                <a:latin typeface="Calibri"/>
                <a:ea typeface="Calibri"/>
                <a:cs typeface="Calibri"/>
                <a:sym typeface="Calibri"/>
              </a:rPr>
              <a:t>Ensure that safety guards or safety devices on machines, equipment, etc., are not removed or modified in any way. </a:t>
            </a:r>
            <a:endParaRPr sz="2800">
              <a:latin typeface="Calibri"/>
              <a:ea typeface="Calibri"/>
              <a:cs typeface="Calibri"/>
              <a:sym typeface="Calibri"/>
            </a:endParaRPr>
          </a:p>
          <a:p>
            <a:pPr indent="0" lvl="0" marL="0" rtl="0" algn="l">
              <a:spcBef>
                <a:spcPts val="560"/>
              </a:spcBef>
              <a:spcAft>
                <a:spcPts val="0"/>
              </a:spcAft>
              <a:buClr>
                <a:schemeClr val="dk1"/>
              </a:buClr>
              <a:buSzPts val="2800"/>
              <a:buNone/>
            </a:pPr>
            <a:r>
              <a:rPr lang="en-US" sz="2800">
                <a:latin typeface="Calibri"/>
                <a:ea typeface="Calibri"/>
                <a:cs typeface="Calibri"/>
                <a:sym typeface="Calibri"/>
              </a:rPr>
              <a:t>Unsafe conditions include slip, trip and fall hazards, electrical hazards, or any condition that can cause injury. </a:t>
            </a:r>
            <a:endParaRPr sz="2800">
              <a:latin typeface="Calibri"/>
              <a:ea typeface="Calibri"/>
              <a:cs typeface="Calibri"/>
              <a:sym typeface="Calibri"/>
            </a:endParaRPr>
          </a:p>
          <a:p>
            <a:pPr indent="0" lvl="0" marL="0" rtl="0" algn="l">
              <a:spcBef>
                <a:spcPts val="560"/>
              </a:spcBef>
              <a:spcAft>
                <a:spcPts val="0"/>
              </a:spcAft>
              <a:buClr>
                <a:schemeClr val="dk1"/>
              </a:buClr>
              <a:buSzPts val="2800"/>
              <a:buNone/>
            </a:pPr>
            <a:r>
              <a:rPr lang="en-US" sz="2800">
                <a:latin typeface="Calibri"/>
                <a:ea typeface="Calibri"/>
                <a:cs typeface="Calibri"/>
                <a:sym typeface="Calibri"/>
              </a:rPr>
              <a:t>When conducting your inspections, observe employees performing their job tasks. </a:t>
            </a:r>
            <a:endParaRPr/>
          </a:p>
        </p:txBody>
      </p:sp>
      <p:pic>
        <p:nvPicPr>
          <p:cNvPr descr="Safety-Audit-Inspection.jpg" id="470" name="Google Shape;470;p61"/>
          <p:cNvPicPr preferRelativeResize="0"/>
          <p:nvPr/>
        </p:nvPicPr>
        <p:blipFill rotWithShape="1">
          <a:blip r:embed="rId3">
            <a:alphaModFix/>
          </a:blip>
          <a:srcRect b="0" l="0" r="0" t="0"/>
          <a:stretch/>
        </p:blipFill>
        <p:spPr>
          <a:xfrm>
            <a:off x="7199162" y="269129"/>
            <a:ext cx="2203094" cy="2022126"/>
          </a:xfrm>
          <a:prstGeom prst="rect">
            <a:avLst/>
          </a:prstGeom>
          <a:noFill/>
          <a:ln>
            <a:noFill/>
          </a:ln>
        </p:spPr>
      </p:pic>
      <p:sp>
        <p:nvSpPr>
          <p:cNvPr id="471" name="Google Shape;471;p61"/>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/46</a:t>
            </a:r>
            <a:endParaRPr sz="1200">
              <a:solidFill>
                <a:srgbClr val="BFBFBF"/>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p62"/>
          <p:cNvSpPr txBox="1"/>
          <p:nvPr>
            <p:ph type="ctrTitle"/>
          </p:nvPr>
        </p:nvSpPr>
        <p:spPr>
          <a:xfrm>
            <a:off x="0" y="43008"/>
            <a:ext cx="9144000"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4000"/>
              <a:buFont typeface="Calibri"/>
              <a:buNone/>
            </a:pPr>
            <a:r>
              <a:rPr lang="en-US" sz="4000">
                <a:solidFill>
                  <a:srgbClr val="000000"/>
                </a:solidFill>
                <a:latin typeface="Calibri"/>
                <a:ea typeface="Calibri"/>
                <a:cs typeface="Calibri"/>
                <a:sym typeface="Calibri"/>
              </a:rPr>
              <a:t>Who Can Conduct Inspections? </a:t>
            </a:r>
            <a:endParaRPr/>
          </a:p>
        </p:txBody>
      </p:sp>
      <p:sp>
        <p:nvSpPr>
          <p:cNvPr id="477" name="Google Shape;477;p62"/>
          <p:cNvSpPr txBox="1"/>
          <p:nvPr>
            <p:ph idx="1" type="body"/>
          </p:nvPr>
        </p:nvSpPr>
        <p:spPr>
          <a:xfrm>
            <a:off x="477522" y="786788"/>
            <a:ext cx="7871355" cy="5004412"/>
          </a:xfrm>
          <a:prstGeom prst="rect">
            <a:avLst/>
          </a:prstGeom>
          <a:noFill/>
          <a:ln>
            <a:noFill/>
          </a:ln>
        </p:spPr>
        <p:txBody>
          <a:bodyPr anchorCtr="0" anchor="t" bIns="45700" lIns="91425" spcFirstLastPara="1" rIns="91425" wrap="square" tIns="45700">
            <a:noAutofit/>
          </a:bodyPr>
          <a:lstStyle/>
          <a:p>
            <a:pPr indent="-342900" lvl="0" marL="914400" rtl="0" algn="l">
              <a:spcBef>
                <a:spcPts val="0"/>
              </a:spcBef>
              <a:spcAft>
                <a:spcPts val="0"/>
              </a:spcAft>
              <a:buClr>
                <a:schemeClr val="dk1"/>
              </a:buClr>
              <a:buSzPts val="2800"/>
              <a:buFont typeface="Arial"/>
              <a:buChar char="•"/>
            </a:pPr>
            <a:r>
              <a:rPr lang="en-US" sz="2800">
                <a:latin typeface="Calibri"/>
                <a:ea typeface="Calibri"/>
                <a:cs typeface="Calibri"/>
                <a:sym typeface="Calibri"/>
              </a:rPr>
              <a:t>Employees</a:t>
            </a:r>
            <a:endParaRPr/>
          </a:p>
          <a:p>
            <a:pPr indent="-342900" lvl="0" marL="914400" rtl="0" algn="l">
              <a:spcBef>
                <a:spcPts val="600"/>
              </a:spcBef>
              <a:spcAft>
                <a:spcPts val="0"/>
              </a:spcAft>
              <a:buClr>
                <a:schemeClr val="dk1"/>
              </a:buClr>
              <a:buSzPts val="2800"/>
              <a:buFont typeface="Arial"/>
              <a:buChar char="•"/>
            </a:pPr>
            <a:r>
              <a:rPr lang="en-US" sz="2800">
                <a:latin typeface="Calibri"/>
                <a:ea typeface="Calibri"/>
                <a:cs typeface="Calibri"/>
                <a:sym typeface="Calibri"/>
              </a:rPr>
              <a:t>Supervisors</a:t>
            </a:r>
            <a:endParaRPr/>
          </a:p>
          <a:p>
            <a:pPr indent="-342900" lvl="0" marL="914400" rtl="0" algn="l">
              <a:spcBef>
                <a:spcPts val="600"/>
              </a:spcBef>
              <a:spcAft>
                <a:spcPts val="0"/>
              </a:spcAft>
              <a:buClr>
                <a:schemeClr val="dk1"/>
              </a:buClr>
              <a:buSzPts val="2800"/>
              <a:buFont typeface="Arial"/>
              <a:buChar char="•"/>
            </a:pPr>
            <a:r>
              <a:rPr lang="en-US" sz="2800">
                <a:latin typeface="Calibri"/>
                <a:ea typeface="Calibri"/>
                <a:cs typeface="Calibri"/>
                <a:sym typeface="Calibri"/>
              </a:rPr>
              <a:t>Safety Coordinators</a:t>
            </a:r>
            <a:endParaRPr/>
          </a:p>
          <a:p>
            <a:pPr indent="-342900" lvl="0" marL="914400" rtl="0" algn="l">
              <a:spcBef>
                <a:spcPts val="600"/>
              </a:spcBef>
              <a:spcAft>
                <a:spcPts val="0"/>
              </a:spcAft>
              <a:buClr>
                <a:schemeClr val="dk1"/>
              </a:buClr>
              <a:buSzPts val="2800"/>
              <a:buFont typeface="Arial"/>
              <a:buChar char="•"/>
            </a:pPr>
            <a:r>
              <a:rPr lang="en-US" sz="2800">
                <a:latin typeface="Calibri"/>
                <a:ea typeface="Calibri"/>
                <a:cs typeface="Calibri"/>
                <a:sym typeface="Calibri"/>
              </a:rPr>
              <a:t>Management</a:t>
            </a:r>
            <a:endParaRPr/>
          </a:p>
          <a:p>
            <a:pPr indent="-342900" lvl="0" marL="914400" rtl="0" algn="l">
              <a:spcBef>
                <a:spcPts val="600"/>
              </a:spcBef>
              <a:spcAft>
                <a:spcPts val="0"/>
              </a:spcAft>
              <a:buClr>
                <a:schemeClr val="dk1"/>
              </a:buClr>
              <a:buSzPts val="2800"/>
              <a:buFont typeface="Arial"/>
              <a:buChar char="•"/>
            </a:pPr>
            <a:r>
              <a:rPr lang="en-US" sz="2800">
                <a:latin typeface="Calibri"/>
                <a:ea typeface="Calibri"/>
                <a:cs typeface="Calibri"/>
                <a:sym typeface="Calibri"/>
              </a:rPr>
              <a:t>Safety Committee members</a:t>
            </a:r>
            <a:endParaRPr/>
          </a:p>
          <a:p>
            <a:pPr indent="-342900" lvl="0" marL="914400" rtl="0" algn="l">
              <a:spcBef>
                <a:spcPts val="600"/>
              </a:spcBef>
              <a:spcAft>
                <a:spcPts val="0"/>
              </a:spcAft>
              <a:buClr>
                <a:schemeClr val="dk1"/>
              </a:buClr>
              <a:buSzPts val="2800"/>
              <a:buFont typeface="Arial"/>
              <a:buChar char="•"/>
            </a:pPr>
            <a:r>
              <a:rPr lang="en-US" sz="2800">
                <a:latin typeface="Calibri"/>
                <a:ea typeface="Calibri"/>
                <a:cs typeface="Calibri"/>
                <a:sym typeface="Calibri"/>
              </a:rPr>
              <a:t>Outside vendors/insurance companies</a:t>
            </a:r>
            <a:endParaRPr/>
          </a:p>
          <a:p>
            <a:pPr indent="0" lvl="0" marL="0" rtl="0" algn="l">
              <a:spcBef>
                <a:spcPts val="560"/>
              </a:spcBef>
              <a:spcAft>
                <a:spcPts val="0"/>
              </a:spcAft>
              <a:buClr>
                <a:schemeClr val="dk1"/>
              </a:buClr>
              <a:buSzPts val="2800"/>
              <a:buNone/>
            </a:pPr>
            <a:r>
              <a:rPr lang="en-US" sz="2800">
                <a:latin typeface="Calibri"/>
                <a:ea typeface="Calibri"/>
                <a:cs typeface="Calibri"/>
                <a:sym typeface="Calibri"/>
              </a:rPr>
              <a:t>Housekeeping inspections and audits should include </a:t>
            </a:r>
            <a:r>
              <a:rPr lang="en-US" sz="2800" u="sng">
                <a:latin typeface="Calibri"/>
                <a:ea typeface="Calibri"/>
                <a:cs typeface="Calibri"/>
                <a:sym typeface="Calibri"/>
              </a:rPr>
              <a:t>unbiased</a:t>
            </a:r>
            <a:r>
              <a:rPr lang="en-US" sz="2800">
                <a:latin typeface="Calibri"/>
                <a:ea typeface="Calibri"/>
                <a:cs typeface="Calibri"/>
                <a:sym typeface="Calibri"/>
              </a:rPr>
              <a:t> auditors or inspectors. </a:t>
            </a:r>
            <a:endParaRPr sz="2800">
              <a:latin typeface="Calibri"/>
              <a:ea typeface="Calibri"/>
              <a:cs typeface="Calibri"/>
              <a:sym typeface="Calibri"/>
            </a:endParaRPr>
          </a:p>
          <a:p>
            <a:pPr indent="0" lvl="0" marL="0" rtl="0" algn="l">
              <a:spcBef>
                <a:spcPts val="560"/>
              </a:spcBef>
              <a:spcAft>
                <a:spcPts val="0"/>
              </a:spcAft>
              <a:buClr>
                <a:schemeClr val="dk1"/>
              </a:buClr>
              <a:buSzPts val="2800"/>
              <a:buNone/>
            </a:pPr>
            <a:r>
              <a:rPr lang="en-US" sz="2800">
                <a:latin typeface="Calibri"/>
                <a:ea typeface="Calibri"/>
                <a:cs typeface="Calibri"/>
                <a:sym typeface="Calibri"/>
              </a:rPr>
              <a:t>Daily, all employees should make a visual inspection of their workplace prior to beginning work.</a:t>
            </a:r>
            <a:endParaRPr sz="2800">
              <a:latin typeface="Calibri"/>
              <a:ea typeface="Calibri"/>
              <a:cs typeface="Calibri"/>
              <a:sym typeface="Calibri"/>
            </a:endParaRPr>
          </a:p>
        </p:txBody>
      </p:sp>
      <p:sp>
        <p:nvSpPr>
          <p:cNvPr id="478" name="Google Shape;478;p62"/>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/46</a:t>
            </a:r>
            <a:endParaRPr sz="1200">
              <a:solidFill>
                <a:srgbClr val="BFBFBF"/>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sp>
        <p:nvSpPr>
          <p:cNvPr id="483" name="Google Shape;483;p63"/>
          <p:cNvSpPr txBox="1"/>
          <p:nvPr>
            <p:ph type="title"/>
          </p:nvPr>
        </p:nvSpPr>
        <p:spPr>
          <a:xfrm>
            <a:off x="-44505" y="0"/>
            <a:ext cx="9280634" cy="714703"/>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Hazardous Waste</a:t>
            </a:r>
            <a:endParaRPr sz="4000"/>
          </a:p>
        </p:txBody>
      </p:sp>
      <p:sp>
        <p:nvSpPr>
          <p:cNvPr id="484" name="Google Shape;484;p63"/>
          <p:cNvSpPr txBox="1"/>
          <p:nvPr>
            <p:ph idx="1" type="body"/>
          </p:nvPr>
        </p:nvSpPr>
        <p:spPr>
          <a:xfrm>
            <a:off x="859074" y="1179787"/>
            <a:ext cx="8284925" cy="158881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All solvent waste, oily rags, and flammable liquids shall be kept in fire resistant covered containers until removed from worksite.</a:t>
            </a:r>
            <a:endParaRPr/>
          </a:p>
        </p:txBody>
      </p:sp>
      <p:pic>
        <p:nvPicPr>
          <p:cNvPr descr="http://fireprooftrashcans.com/21-gallon-oily@20waste@20can.jpg" id="485" name="Google Shape;485;p63"/>
          <p:cNvPicPr preferRelativeResize="0"/>
          <p:nvPr/>
        </p:nvPicPr>
        <p:blipFill rotWithShape="1">
          <a:blip r:embed="rId3">
            <a:alphaModFix/>
          </a:blip>
          <a:srcRect b="0" l="0" r="0" t="0"/>
          <a:stretch/>
        </p:blipFill>
        <p:spPr>
          <a:xfrm>
            <a:off x="1567441" y="2667000"/>
            <a:ext cx="5995463" cy="3403600"/>
          </a:xfrm>
          <a:prstGeom prst="rect">
            <a:avLst/>
          </a:prstGeom>
          <a:noFill/>
          <a:ln>
            <a:noFill/>
          </a:ln>
        </p:spPr>
      </p:pic>
      <p:sp>
        <p:nvSpPr>
          <p:cNvPr id="486" name="Google Shape;486;p63"/>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/46</a:t>
            </a:r>
            <a:endParaRPr sz="1200">
              <a:solidFill>
                <a:srgbClr val="BFBFBF"/>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sp>
        <p:nvSpPr>
          <p:cNvPr id="491" name="Google Shape;491;p64"/>
          <p:cNvSpPr txBox="1"/>
          <p:nvPr>
            <p:ph type="title"/>
          </p:nvPr>
        </p:nvSpPr>
        <p:spPr>
          <a:xfrm>
            <a:off x="0" y="24374"/>
            <a:ext cx="9144000" cy="826964"/>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LOTO Shift Change</a:t>
            </a:r>
            <a:endParaRPr sz="4000"/>
          </a:p>
        </p:txBody>
      </p:sp>
      <p:sp>
        <p:nvSpPr>
          <p:cNvPr id="492" name="Google Shape;492;p64"/>
          <p:cNvSpPr txBox="1"/>
          <p:nvPr>
            <p:ph idx="1" type="body"/>
          </p:nvPr>
        </p:nvSpPr>
        <p:spPr>
          <a:xfrm>
            <a:off x="457200" y="12446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OSHA requires that the continuity of LOTO protection between off-going and on-coming employees be maintained</a:t>
            </a:r>
            <a:endParaRPr/>
          </a:p>
          <a:p>
            <a:pPr indent="-342900" lvl="0" marL="342900" rtl="0" algn="l">
              <a:spcBef>
                <a:spcPts val="640"/>
              </a:spcBef>
              <a:spcAft>
                <a:spcPts val="0"/>
              </a:spcAft>
              <a:buClr>
                <a:schemeClr val="dk1"/>
              </a:buClr>
              <a:buSzPts val="3200"/>
              <a:buChar char="•"/>
            </a:pPr>
            <a:r>
              <a:rPr lang="en-US"/>
              <a:t>On-coming employees should </a:t>
            </a:r>
            <a:r>
              <a:rPr b="1" lang="en-US" u="sng"/>
              <a:t>verify</a:t>
            </a:r>
            <a:r>
              <a:rPr lang="en-US"/>
              <a:t> energy states then attach their locks</a:t>
            </a:r>
            <a:endParaRPr/>
          </a:p>
          <a:p>
            <a:pPr indent="-342900" lvl="0" marL="342900" rtl="0" algn="l">
              <a:spcBef>
                <a:spcPts val="640"/>
              </a:spcBef>
              <a:spcAft>
                <a:spcPts val="0"/>
              </a:spcAft>
              <a:buClr>
                <a:schemeClr val="dk1"/>
              </a:buClr>
              <a:buSzPts val="3200"/>
              <a:buChar char="•"/>
            </a:pPr>
            <a:r>
              <a:rPr b="1" lang="en-US"/>
              <a:t>After</a:t>
            </a:r>
            <a:r>
              <a:rPr lang="en-US"/>
              <a:t> the on-coming locks are attached the </a:t>
            </a:r>
            <a:br>
              <a:rPr lang="en-US"/>
            </a:br>
            <a:r>
              <a:rPr lang="en-US"/>
              <a:t>off-going employees may remove their locks</a:t>
            </a:r>
            <a:endParaRPr/>
          </a:p>
        </p:txBody>
      </p:sp>
      <p:sp>
        <p:nvSpPr>
          <p:cNvPr id="493" name="Google Shape;493;p64"/>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/46</a:t>
            </a:r>
            <a:endParaRPr sz="1200">
              <a:solidFill>
                <a:srgbClr val="BFBFBF"/>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sp>
        <p:nvSpPr>
          <p:cNvPr id="499" name="Google Shape;499;p65"/>
          <p:cNvSpPr txBox="1"/>
          <p:nvPr>
            <p:ph type="title"/>
          </p:nvPr>
        </p:nvSpPr>
        <p:spPr>
          <a:xfrm>
            <a:off x="0" y="30943"/>
            <a:ext cx="9144000" cy="9036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Interlocks</a:t>
            </a:r>
            <a:endParaRPr/>
          </a:p>
        </p:txBody>
      </p:sp>
      <p:sp>
        <p:nvSpPr>
          <p:cNvPr id="500" name="Google Shape;500;p65"/>
          <p:cNvSpPr txBox="1"/>
          <p:nvPr>
            <p:ph idx="1" type="body"/>
          </p:nvPr>
        </p:nvSpPr>
        <p:spPr>
          <a:xfrm>
            <a:off x="132039" y="903600"/>
            <a:ext cx="8554761" cy="4854888"/>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800"/>
              <a:buChar char="•"/>
            </a:pPr>
            <a:r>
              <a:rPr b="1" lang="en-US" sz="2800"/>
              <a:t>Interlocking</a:t>
            </a:r>
            <a:r>
              <a:rPr lang="en-US" sz="2800"/>
              <a:t> is a method of preventing undesired states in a machine, which in a general sense can include any electrical, electronic, or mechanical device or system.</a:t>
            </a:r>
            <a:endParaRPr/>
          </a:p>
          <a:p>
            <a:pPr indent="-342900" lvl="0" marL="342900" rtl="0" algn="l">
              <a:spcBef>
                <a:spcPts val="1800"/>
              </a:spcBef>
              <a:spcAft>
                <a:spcPts val="0"/>
              </a:spcAft>
              <a:buClr>
                <a:schemeClr val="dk1"/>
              </a:buClr>
              <a:buSzPts val="2800"/>
              <a:buChar char="•"/>
            </a:pPr>
            <a:r>
              <a:rPr b="1" lang="en-US" sz="2800"/>
              <a:t>Interlocks</a:t>
            </a:r>
            <a:r>
              <a:rPr lang="en-US" sz="2800"/>
              <a:t> also serve as important safety devices in industrial settings, by protecting employees from devices such as robots, presses, and hammers.  </a:t>
            </a:r>
            <a:endParaRPr/>
          </a:p>
          <a:p>
            <a:pPr indent="-165100" lvl="0" marL="342900" rtl="0" algn="l">
              <a:spcBef>
                <a:spcPts val="560"/>
              </a:spcBef>
              <a:spcAft>
                <a:spcPts val="0"/>
              </a:spcAft>
              <a:buClr>
                <a:schemeClr val="dk1"/>
              </a:buClr>
              <a:buSzPts val="2800"/>
              <a:buNone/>
            </a:pPr>
            <a:r>
              <a:t/>
            </a:r>
            <a:endParaRPr sz="2800"/>
          </a:p>
        </p:txBody>
      </p:sp>
      <p:pic>
        <p:nvPicPr>
          <p:cNvPr descr="http://www.techmark-intl.com/images/FortressImages/1239966571.jpg" id="501" name="Google Shape;501;p65"/>
          <p:cNvPicPr preferRelativeResize="0"/>
          <p:nvPr/>
        </p:nvPicPr>
        <p:blipFill rotWithShape="1">
          <a:blip r:embed="rId3">
            <a:alphaModFix/>
          </a:blip>
          <a:srcRect b="0" l="0" r="0" t="0"/>
          <a:stretch/>
        </p:blipFill>
        <p:spPr>
          <a:xfrm>
            <a:off x="1432149" y="4059408"/>
            <a:ext cx="2940884" cy="1926279"/>
          </a:xfrm>
          <a:prstGeom prst="rect">
            <a:avLst/>
          </a:prstGeom>
          <a:noFill/>
          <a:ln>
            <a:noFill/>
          </a:ln>
        </p:spPr>
      </p:pic>
      <p:pic>
        <p:nvPicPr>
          <p:cNvPr descr="http://img.directindustry.com/images_di/photo-m2/safety-interlock-switch-9027-2466197.jpg" id="502" name="Google Shape;502;p65"/>
          <p:cNvPicPr preferRelativeResize="0"/>
          <p:nvPr/>
        </p:nvPicPr>
        <p:blipFill rotWithShape="1">
          <a:blip r:embed="rId4">
            <a:alphaModFix/>
          </a:blip>
          <a:srcRect b="0" l="0" r="0" t="0"/>
          <a:stretch/>
        </p:blipFill>
        <p:spPr>
          <a:xfrm>
            <a:off x="6015566" y="3832209"/>
            <a:ext cx="2146300" cy="2153478"/>
          </a:xfrm>
          <a:prstGeom prst="rect">
            <a:avLst/>
          </a:prstGeom>
          <a:noFill/>
          <a:ln>
            <a:noFill/>
          </a:ln>
        </p:spPr>
      </p:pic>
      <p:sp>
        <p:nvSpPr>
          <p:cNvPr id="503" name="Google Shape;503;p65"/>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/46</a:t>
            </a:r>
            <a:endParaRPr sz="1200">
              <a:solidFill>
                <a:srgbClr val="BFBFBF"/>
              </a:solidFill>
              <a:latin typeface="Calibri"/>
              <a:ea typeface="Calibri"/>
              <a:cs typeface="Calibri"/>
              <a:sym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p66"/>
          <p:cNvSpPr txBox="1"/>
          <p:nvPr>
            <p:ph type="title"/>
          </p:nvPr>
        </p:nvSpPr>
        <p:spPr>
          <a:xfrm>
            <a:off x="0" y="0"/>
            <a:ext cx="9144000" cy="9036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Interlocks </a:t>
            </a:r>
            <a:r>
              <a:rPr lang="en-US" sz="3200"/>
              <a:t>(Cont’d.)</a:t>
            </a:r>
            <a:endParaRPr/>
          </a:p>
        </p:txBody>
      </p:sp>
      <p:sp>
        <p:nvSpPr>
          <p:cNvPr id="510" name="Google Shape;510;p66"/>
          <p:cNvSpPr txBox="1"/>
          <p:nvPr>
            <p:ph idx="1" type="body"/>
          </p:nvPr>
        </p:nvSpPr>
        <p:spPr>
          <a:xfrm>
            <a:off x="747021" y="903600"/>
            <a:ext cx="7939779" cy="4854888"/>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800"/>
              <a:buNone/>
            </a:pPr>
            <a:r>
              <a:rPr lang="en-US" sz="2800"/>
              <a:t>To prevent entry during machine operation a machine enclosure may use:</a:t>
            </a:r>
            <a:endParaRPr/>
          </a:p>
          <a:p>
            <a:pPr indent="-285750" lvl="1" marL="742950" rtl="0" algn="l">
              <a:spcBef>
                <a:spcPts val="560"/>
              </a:spcBef>
              <a:spcAft>
                <a:spcPts val="0"/>
              </a:spcAft>
              <a:buClr>
                <a:schemeClr val="dk1"/>
              </a:buClr>
              <a:buSzPts val="2800"/>
              <a:buChar char="–"/>
            </a:pPr>
            <a:r>
              <a:rPr lang="en-US"/>
              <a:t>Safety Zones</a:t>
            </a:r>
            <a:endParaRPr/>
          </a:p>
          <a:p>
            <a:pPr indent="-285750" lvl="1" marL="742950" rtl="0" algn="l">
              <a:spcBef>
                <a:spcPts val="560"/>
              </a:spcBef>
              <a:spcAft>
                <a:spcPts val="0"/>
              </a:spcAft>
              <a:buClr>
                <a:schemeClr val="dk1"/>
              </a:buClr>
              <a:buSzPts val="2800"/>
              <a:buChar char="–"/>
            </a:pPr>
            <a:r>
              <a:rPr lang="en-US"/>
              <a:t>Railings</a:t>
            </a:r>
            <a:endParaRPr/>
          </a:p>
        </p:txBody>
      </p:sp>
      <p:pic>
        <p:nvPicPr>
          <p:cNvPr descr="http://cdn.simplifiedsafety.com/images/800/pallet-gate-work-platform.JPG" id="511" name="Google Shape;511;p66"/>
          <p:cNvPicPr preferRelativeResize="0"/>
          <p:nvPr/>
        </p:nvPicPr>
        <p:blipFill rotWithShape="1">
          <a:blip r:embed="rId3">
            <a:alphaModFix/>
          </a:blip>
          <a:srcRect b="0" l="0" r="0" t="0"/>
          <a:stretch/>
        </p:blipFill>
        <p:spPr>
          <a:xfrm>
            <a:off x="999557" y="2978665"/>
            <a:ext cx="3761014" cy="2355335"/>
          </a:xfrm>
          <a:prstGeom prst="rect">
            <a:avLst/>
          </a:prstGeom>
          <a:noFill/>
          <a:ln>
            <a:noFill/>
          </a:ln>
        </p:spPr>
      </p:pic>
      <p:pic>
        <p:nvPicPr>
          <p:cNvPr descr="http://simplifiedsafety.com/images/sized/images/solutions/gallery/SO_Saf-T-Rail_Conveyor-600x0.JPG" id="512" name="Google Shape;512;p66"/>
          <p:cNvPicPr preferRelativeResize="0"/>
          <p:nvPr/>
        </p:nvPicPr>
        <p:blipFill rotWithShape="1">
          <a:blip r:embed="rId4">
            <a:alphaModFix/>
          </a:blip>
          <a:srcRect b="0" l="0" r="0" t="0"/>
          <a:stretch/>
        </p:blipFill>
        <p:spPr>
          <a:xfrm>
            <a:off x="4296252" y="2463393"/>
            <a:ext cx="4390548" cy="3124607"/>
          </a:xfrm>
          <a:prstGeom prst="rect">
            <a:avLst/>
          </a:prstGeom>
          <a:noFill/>
          <a:ln>
            <a:noFill/>
          </a:ln>
        </p:spPr>
      </p:pic>
      <p:sp>
        <p:nvSpPr>
          <p:cNvPr id="513" name="Google Shape;513;p66"/>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/46</a:t>
            </a:r>
            <a:endParaRPr sz="1200">
              <a:solidFill>
                <a:srgbClr val="BFBFBF"/>
              </a:solidFill>
              <a:latin typeface="Calibri"/>
              <a:ea typeface="Calibri"/>
              <a:cs typeface="Calibri"/>
              <a:sym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
        <p:nvSpPr>
          <p:cNvPr id="519" name="Google Shape;519;p67"/>
          <p:cNvSpPr txBox="1"/>
          <p:nvPr>
            <p:ph type="title"/>
          </p:nvPr>
        </p:nvSpPr>
        <p:spPr>
          <a:xfrm>
            <a:off x="457200" y="0"/>
            <a:ext cx="8229600" cy="12065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Bypassed Interlocks</a:t>
            </a:r>
            <a:br>
              <a:rPr lang="en-US"/>
            </a:br>
            <a:r>
              <a:rPr lang="en-US"/>
              <a:t>Examples</a:t>
            </a:r>
            <a:endParaRPr/>
          </a:p>
        </p:txBody>
      </p:sp>
      <p:pic>
        <p:nvPicPr>
          <p:cNvPr descr="http://www.safetyphoto.co.uk/photo1/machinery_guard/interlock/interlocks_bypassed.jpg" id="520" name="Google Shape;520;p67"/>
          <p:cNvPicPr preferRelativeResize="0"/>
          <p:nvPr/>
        </p:nvPicPr>
        <p:blipFill rotWithShape="1">
          <a:blip r:embed="rId3">
            <a:alphaModFix/>
          </a:blip>
          <a:srcRect b="0" l="0" r="0" t="0"/>
          <a:stretch/>
        </p:blipFill>
        <p:spPr>
          <a:xfrm>
            <a:off x="457200" y="1847850"/>
            <a:ext cx="4320060" cy="3238500"/>
          </a:xfrm>
          <a:prstGeom prst="rect">
            <a:avLst/>
          </a:prstGeom>
          <a:noFill/>
          <a:ln>
            <a:noFill/>
          </a:ln>
        </p:spPr>
      </p:pic>
      <p:pic>
        <p:nvPicPr>
          <p:cNvPr descr="http://www.motorcyclecruiser.com/sites/motorcyclecruiser.com/files/styles/medium_1x_/public/import/page_element_images/Start-7-bypass-lg.jpeg.jpg?itok=Y1Lg_xwA" id="521" name="Google Shape;521;p67"/>
          <p:cNvPicPr preferRelativeResize="0"/>
          <p:nvPr/>
        </p:nvPicPr>
        <p:blipFill rotWithShape="1">
          <a:blip r:embed="rId4">
            <a:alphaModFix/>
          </a:blip>
          <a:srcRect b="0" l="0" r="0" t="0"/>
          <a:stretch/>
        </p:blipFill>
        <p:spPr>
          <a:xfrm>
            <a:off x="5130800" y="1847850"/>
            <a:ext cx="3746500" cy="2809875"/>
          </a:xfrm>
          <a:prstGeom prst="rect">
            <a:avLst/>
          </a:prstGeom>
          <a:noFill/>
          <a:ln>
            <a:noFill/>
          </a:ln>
        </p:spPr>
      </p:pic>
      <p:sp>
        <p:nvSpPr>
          <p:cNvPr id="522" name="Google Shape;522;p67"/>
          <p:cNvSpPr/>
          <p:nvPr/>
        </p:nvSpPr>
        <p:spPr>
          <a:xfrm rot="10800000">
            <a:off x="4165600" y="3252786"/>
            <a:ext cx="203200" cy="938213"/>
          </a:xfrm>
          <a:prstGeom prst="downArrow">
            <a:avLst>
              <a:gd fmla="val 50000" name="adj1"/>
              <a:gd fmla="val 50000" name="adj2"/>
            </a:avLst>
          </a:prstGeom>
          <a:solidFill>
            <a:schemeClr val="lt1"/>
          </a:soli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23" name="Google Shape;523;p67"/>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/46</a:t>
            </a:r>
            <a:endParaRPr sz="1200">
              <a:solidFill>
                <a:srgbClr val="BFBFBF"/>
              </a:solidFill>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pic>
        <p:nvPicPr>
          <p:cNvPr id="528" name="Google Shape;528;p68"/>
          <p:cNvPicPr preferRelativeResize="0"/>
          <p:nvPr/>
        </p:nvPicPr>
        <p:blipFill rotWithShape="1">
          <a:blip r:embed="rId3">
            <a:alphaModFix/>
          </a:blip>
          <a:srcRect b="0" l="0" r="0" t="0"/>
          <a:stretch/>
        </p:blipFill>
        <p:spPr>
          <a:xfrm>
            <a:off x="5676900" y="1085294"/>
            <a:ext cx="3657600" cy="3657600"/>
          </a:xfrm>
          <a:prstGeom prst="rect">
            <a:avLst/>
          </a:prstGeom>
          <a:noFill/>
          <a:ln>
            <a:noFill/>
          </a:ln>
        </p:spPr>
      </p:pic>
      <p:sp>
        <p:nvSpPr>
          <p:cNvPr id="529" name="Google Shape;529;p68"/>
          <p:cNvSpPr txBox="1"/>
          <p:nvPr>
            <p:ph type="title"/>
          </p:nvPr>
        </p:nvSpPr>
        <p:spPr>
          <a:xfrm>
            <a:off x="0" y="12454"/>
            <a:ext cx="9144000" cy="91767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Hot Work Permits</a:t>
            </a:r>
            <a:endParaRPr sz="4000"/>
          </a:p>
        </p:txBody>
      </p:sp>
      <p:sp>
        <p:nvSpPr>
          <p:cNvPr id="530" name="Google Shape;530;p68"/>
          <p:cNvSpPr txBox="1"/>
          <p:nvPr>
            <p:ph idx="1" type="body"/>
          </p:nvPr>
        </p:nvSpPr>
        <p:spPr>
          <a:xfrm>
            <a:off x="385380" y="952026"/>
            <a:ext cx="593922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800"/>
              <a:buChar char="•"/>
            </a:pPr>
            <a:r>
              <a:rPr lang="en-US" sz="2800"/>
              <a:t>Some maintenance work cannot be performed without machine Power-on, guards removed, or interlocks bypassed</a:t>
            </a:r>
            <a:endParaRPr/>
          </a:p>
          <a:p>
            <a:pPr indent="-342900" lvl="0" marL="342900" rtl="0" algn="l">
              <a:spcBef>
                <a:spcPts val="560"/>
              </a:spcBef>
              <a:spcAft>
                <a:spcPts val="0"/>
              </a:spcAft>
              <a:buClr>
                <a:schemeClr val="dk1"/>
              </a:buClr>
              <a:buSzPts val="2800"/>
              <a:buChar char="•"/>
            </a:pPr>
            <a:r>
              <a:rPr lang="en-US" sz="2800"/>
              <a:t>In these cases a risk assessment and Hot Work permit should be obtained </a:t>
            </a:r>
            <a:endParaRPr/>
          </a:p>
          <a:p>
            <a:pPr indent="-342900" lvl="0" marL="342900" rtl="0" algn="l">
              <a:spcBef>
                <a:spcPts val="560"/>
              </a:spcBef>
              <a:spcAft>
                <a:spcPts val="0"/>
              </a:spcAft>
              <a:buClr>
                <a:schemeClr val="dk1"/>
              </a:buClr>
              <a:buSzPts val="2800"/>
              <a:buChar char="•"/>
            </a:pPr>
            <a:r>
              <a:rPr lang="en-US" sz="2800"/>
              <a:t>Steps should be taken to minimize employee risk</a:t>
            </a:r>
            <a:endParaRPr sz="2800"/>
          </a:p>
        </p:txBody>
      </p:sp>
      <p:sp>
        <p:nvSpPr>
          <p:cNvPr id="531" name="Google Shape;531;p68"/>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/46</a:t>
            </a:r>
            <a:endParaRPr sz="1200">
              <a:solidFill>
                <a:srgbClr val="BFBFBF"/>
              </a:solidFill>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sp>
        <p:nvSpPr>
          <p:cNvPr id="537" name="Google Shape;537;p69"/>
          <p:cNvSpPr txBox="1"/>
          <p:nvPr>
            <p:ph type="title"/>
          </p:nvPr>
        </p:nvSpPr>
        <p:spPr>
          <a:xfrm>
            <a:off x="0" y="0"/>
            <a:ext cx="9144000" cy="683172"/>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t>Summary</a:t>
            </a:r>
            <a:endParaRPr/>
          </a:p>
        </p:txBody>
      </p:sp>
      <p:sp>
        <p:nvSpPr>
          <p:cNvPr id="538" name="Google Shape;538;p69"/>
          <p:cNvSpPr txBox="1"/>
          <p:nvPr>
            <p:ph idx="1" type="body"/>
          </p:nvPr>
        </p:nvSpPr>
        <p:spPr>
          <a:xfrm>
            <a:off x="228600" y="1074682"/>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800000"/>
              </a:buClr>
              <a:buSzPts val="3200"/>
              <a:buChar char="•"/>
            </a:pPr>
            <a:r>
              <a:rPr lang="en-US">
                <a:solidFill>
                  <a:srgbClr val="800000"/>
                </a:solidFill>
              </a:rPr>
              <a:t>Housekeeping/Inspections</a:t>
            </a:r>
            <a:endParaRPr/>
          </a:p>
          <a:p>
            <a:pPr indent="-342900" lvl="0" marL="342900" rtl="0" algn="l">
              <a:spcBef>
                <a:spcPts val="640"/>
              </a:spcBef>
              <a:spcAft>
                <a:spcPts val="0"/>
              </a:spcAft>
              <a:buClr>
                <a:srgbClr val="008000"/>
              </a:buClr>
              <a:buSzPts val="3200"/>
              <a:buChar char="•"/>
            </a:pPr>
            <a:r>
              <a:rPr lang="en-US">
                <a:solidFill>
                  <a:srgbClr val="008000"/>
                </a:solidFill>
              </a:rPr>
              <a:t>Power Tools           </a:t>
            </a:r>
            <a:endParaRPr/>
          </a:p>
          <a:p>
            <a:pPr indent="-342900" lvl="0" marL="342900" rtl="0" algn="l">
              <a:spcBef>
                <a:spcPts val="640"/>
              </a:spcBef>
              <a:spcAft>
                <a:spcPts val="0"/>
              </a:spcAft>
              <a:buClr>
                <a:srgbClr val="FF0000"/>
              </a:buClr>
              <a:buSzPts val="3200"/>
              <a:buChar char="•"/>
            </a:pPr>
            <a:r>
              <a:rPr lang="en-US">
                <a:solidFill>
                  <a:srgbClr val="FF0000"/>
                </a:solidFill>
              </a:rPr>
              <a:t>LOTO</a:t>
            </a:r>
            <a:endParaRPr/>
          </a:p>
          <a:p>
            <a:pPr indent="-342900" lvl="0" marL="342900" rtl="0" algn="l">
              <a:spcBef>
                <a:spcPts val="640"/>
              </a:spcBef>
              <a:spcAft>
                <a:spcPts val="0"/>
              </a:spcAft>
              <a:buClr>
                <a:schemeClr val="accent2"/>
              </a:buClr>
              <a:buSzPts val="3200"/>
              <a:buChar char="•"/>
            </a:pPr>
            <a:r>
              <a:rPr lang="en-US">
                <a:solidFill>
                  <a:schemeClr val="accent2"/>
                </a:solidFill>
              </a:rPr>
              <a:t>Safety Data Sheets</a:t>
            </a:r>
            <a:endParaRPr/>
          </a:p>
          <a:p>
            <a:pPr indent="-342900" lvl="0" marL="342900" rtl="0" algn="l">
              <a:spcBef>
                <a:spcPts val="640"/>
              </a:spcBef>
              <a:spcAft>
                <a:spcPts val="0"/>
              </a:spcAft>
              <a:buClr>
                <a:srgbClr val="006666"/>
              </a:buClr>
              <a:buSzPts val="3200"/>
              <a:buChar char="•"/>
            </a:pPr>
            <a:r>
              <a:rPr lang="en-US">
                <a:solidFill>
                  <a:srgbClr val="006666"/>
                </a:solidFill>
              </a:rPr>
              <a:t>Interlocks</a:t>
            </a:r>
            <a:endParaRPr/>
          </a:p>
          <a:p>
            <a:pPr indent="-342900" lvl="0" marL="342900" rtl="0" algn="l">
              <a:spcBef>
                <a:spcPts val="640"/>
              </a:spcBef>
              <a:spcAft>
                <a:spcPts val="0"/>
              </a:spcAft>
              <a:buClr>
                <a:srgbClr val="800000"/>
              </a:buClr>
              <a:buSzPts val="3200"/>
              <a:buChar char="•"/>
            </a:pPr>
            <a:r>
              <a:rPr lang="en-US">
                <a:solidFill>
                  <a:srgbClr val="800000"/>
                </a:solidFill>
              </a:rPr>
              <a:t>Lifting </a:t>
            </a:r>
            <a:endParaRPr/>
          </a:p>
          <a:p>
            <a:pPr indent="-342900" lvl="0" marL="342900" rtl="0" algn="l">
              <a:spcBef>
                <a:spcPts val="640"/>
              </a:spcBef>
              <a:spcAft>
                <a:spcPts val="0"/>
              </a:spcAft>
              <a:buClr>
                <a:srgbClr val="008000"/>
              </a:buClr>
              <a:buSzPts val="3200"/>
              <a:buChar char="•"/>
            </a:pPr>
            <a:r>
              <a:rPr lang="en-US">
                <a:solidFill>
                  <a:srgbClr val="008000"/>
                </a:solidFill>
              </a:rPr>
              <a:t>Chemical Handling</a:t>
            </a:r>
            <a:endParaRPr/>
          </a:p>
        </p:txBody>
      </p:sp>
      <p:pic>
        <p:nvPicPr>
          <p:cNvPr descr="MCj02372840000[1]" id="539" name="Google Shape;539;p69"/>
          <p:cNvPicPr preferRelativeResize="0"/>
          <p:nvPr/>
        </p:nvPicPr>
        <p:blipFill rotWithShape="1">
          <a:blip r:embed="rId3">
            <a:alphaModFix/>
          </a:blip>
          <a:srcRect b="0" l="0" r="0" t="0"/>
          <a:stretch/>
        </p:blipFill>
        <p:spPr>
          <a:xfrm>
            <a:off x="5105400" y="2849755"/>
            <a:ext cx="3352800" cy="1679189"/>
          </a:xfrm>
          <a:prstGeom prst="rect">
            <a:avLst/>
          </a:prstGeom>
          <a:noFill/>
          <a:ln>
            <a:noFill/>
          </a:ln>
        </p:spPr>
      </p:pic>
      <p:sp>
        <p:nvSpPr>
          <p:cNvPr id="540" name="Google Shape;540;p69"/>
          <p:cNvSpPr txBox="1"/>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BFBFBF"/>
                </a:solidFill>
                <a:latin typeface="Calibri"/>
                <a:ea typeface="Calibri"/>
                <a:cs typeface="Calibri"/>
                <a:sym typeface="Calibri"/>
              </a:rPr>
              <a:t>‹#›</a:t>
            </a:fld>
            <a:r>
              <a:rPr lang="en-US" sz="1200">
                <a:solidFill>
                  <a:srgbClr val="BFBFBF"/>
                </a:solidFill>
                <a:latin typeface="Calibri"/>
                <a:ea typeface="Calibri"/>
                <a:cs typeface="Calibri"/>
                <a:sym typeface="Calibri"/>
              </a:rPr>
              <a:t>/46</a:t>
            </a:r>
            <a:endParaRPr sz="1200">
              <a:solidFill>
                <a:srgbClr val="BFBFB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8">
                                            <p:txEl>
                                              <p:pRg end="0" st="0"/>
                                            </p:txEl>
                                          </p:spTgt>
                                        </p:tgtEl>
                                        <p:attrNameLst>
                                          <p:attrName>style.visibility</p:attrName>
                                        </p:attrNameLst>
                                      </p:cBhvr>
                                      <p:to>
                                        <p:strVal val="visible"/>
                                      </p:to>
                                    </p:set>
                                    <p:animEffect filter="fade" transition="in">
                                      <p:cBhvr>
                                        <p:cTn dur="500"/>
                                        <p:tgtEl>
                                          <p:spTgt spid="53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8">
                                            <p:txEl>
                                              <p:pRg end="1" st="1"/>
                                            </p:txEl>
                                          </p:spTgt>
                                        </p:tgtEl>
                                        <p:attrNameLst>
                                          <p:attrName>style.visibility</p:attrName>
                                        </p:attrNameLst>
                                      </p:cBhvr>
                                      <p:to>
                                        <p:strVal val="visible"/>
                                      </p:to>
                                    </p:set>
                                    <p:animEffect filter="fade" transition="in">
                                      <p:cBhvr>
                                        <p:cTn dur="500"/>
                                        <p:tgtEl>
                                          <p:spTgt spid="53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8">
                                            <p:txEl>
                                              <p:pRg end="2" st="2"/>
                                            </p:txEl>
                                          </p:spTgt>
                                        </p:tgtEl>
                                        <p:attrNameLst>
                                          <p:attrName>style.visibility</p:attrName>
                                        </p:attrNameLst>
                                      </p:cBhvr>
                                      <p:to>
                                        <p:strVal val="visible"/>
                                      </p:to>
                                    </p:set>
                                    <p:animEffect filter="fade" transition="in">
                                      <p:cBhvr>
                                        <p:cTn dur="500"/>
                                        <p:tgtEl>
                                          <p:spTgt spid="53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8">
                                            <p:txEl>
                                              <p:pRg end="3" st="3"/>
                                            </p:txEl>
                                          </p:spTgt>
                                        </p:tgtEl>
                                        <p:attrNameLst>
                                          <p:attrName>style.visibility</p:attrName>
                                        </p:attrNameLst>
                                      </p:cBhvr>
                                      <p:to>
                                        <p:strVal val="visible"/>
                                      </p:to>
                                    </p:set>
                                    <p:animEffect filter="fade" transition="in">
                                      <p:cBhvr>
                                        <p:cTn dur="500"/>
                                        <p:tgtEl>
                                          <p:spTgt spid="538">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8">
                                            <p:txEl>
                                              <p:pRg end="4" st="4"/>
                                            </p:txEl>
                                          </p:spTgt>
                                        </p:tgtEl>
                                        <p:attrNameLst>
                                          <p:attrName>style.visibility</p:attrName>
                                        </p:attrNameLst>
                                      </p:cBhvr>
                                      <p:to>
                                        <p:strVal val="visible"/>
                                      </p:to>
                                    </p:set>
                                    <p:animEffect filter="fade" transition="in">
                                      <p:cBhvr>
                                        <p:cTn dur="500"/>
                                        <p:tgtEl>
                                          <p:spTgt spid="538">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8">
                                            <p:txEl>
                                              <p:pRg end="5" st="5"/>
                                            </p:txEl>
                                          </p:spTgt>
                                        </p:tgtEl>
                                        <p:attrNameLst>
                                          <p:attrName>style.visibility</p:attrName>
                                        </p:attrNameLst>
                                      </p:cBhvr>
                                      <p:to>
                                        <p:strVal val="visible"/>
                                      </p:to>
                                    </p:set>
                                    <p:animEffect filter="fade" transition="in">
                                      <p:cBhvr>
                                        <p:cTn dur="500"/>
                                        <p:tgtEl>
                                          <p:spTgt spid="538">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8">
                                            <p:txEl>
                                              <p:pRg end="6" st="6"/>
                                            </p:txEl>
                                          </p:spTgt>
                                        </p:tgtEl>
                                        <p:attrNameLst>
                                          <p:attrName>style.visibility</p:attrName>
                                        </p:attrNameLst>
                                      </p:cBhvr>
                                      <p:to>
                                        <p:strVal val="visible"/>
                                      </p:to>
                                    </p:set>
                                    <p:animEffect filter="fade" transition="in">
                                      <p:cBhvr>
                                        <p:cTn dur="500"/>
                                        <p:tgtEl>
                                          <p:spTgt spid="538">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aintenance slides master">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