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2" Type="http://schemas.openxmlformats.org/officeDocument/2006/relationships/slide" Target="slides/slide67.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71" Type="http://schemas.openxmlformats.org/officeDocument/2006/relationships/slide" Target="slides/slide66.xml"/><Relationship Id="rId70" Type="http://schemas.openxmlformats.org/officeDocument/2006/relationships/slide" Target="slides/slide65.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slide" Target="slides/slide61.xml"/><Relationship Id="rId21" Type="http://schemas.openxmlformats.org/officeDocument/2006/relationships/slide" Target="slides/slide16.xml"/><Relationship Id="rId65" Type="http://schemas.openxmlformats.org/officeDocument/2006/relationships/slide" Target="slides/slide60.xml"/><Relationship Id="rId24" Type="http://schemas.openxmlformats.org/officeDocument/2006/relationships/slide" Target="slides/slide19.xml"/><Relationship Id="rId68" Type="http://schemas.openxmlformats.org/officeDocument/2006/relationships/slide" Target="slides/slide63.xml"/><Relationship Id="rId23" Type="http://schemas.openxmlformats.org/officeDocument/2006/relationships/slide" Target="slides/slide18.xml"/><Relationship Id="rId67" Type="http://schemas.openxmlformats.org/officeDocument/2006/relationships/slide" Target="slides/slide62.xml"/><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slide" Target="slides/slide64.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7" name="Google Shape;87;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sz="1100">
                <a:latin typeface="Arial"/>
                <a:ea typeface="Arial"/>
                <a:cs typeface="Arial"/>
                <a:sym typeface="Arial"/>
              </a:rPr>
              <a:t>Read </a:t>
            </a:r>
            <a:r>
              <a:rPr lang="en-US" sz="1100">
                <a:latin typeface="Arial"/>
                <a:ea typeface="Arial"/>
                <a:cs typeface="Arial"/>
                <a:sym typeface="Arial"/>
              </a:rPr>
              <a:t>Lesson Link aloud to the students:</a:t>
            </a:r>
            <a:endParaRPr/>
          </a:p>
          <a:p>
            <a:pPr indent="0" lvl="0" marL="0" rtl="0" algn="l">
              <a:spcBef>
                <a:spcPts val="330"/>
              </a:spcBef>
              <a:spcAft>
                <a:spcPts val="0"/>
              </a:spcAft>
              <a:buNone/>
            </a:pPr>
            <a:r>
              <a:rPr lang="en-US" sz="1100">
                <a:latin typeface="Arial"/>
                <a:ea typeface="Arial"/>
                <a:cs typeface="Arial"/>
                <a:sym typeface="Arial"/>
              </a:rPr>
              <a:t>In this section, you will begin to understand what elements and values are included in an effective quality management system. While we all have our own perception on what makes a quality product or service, a customer-wide perspective of quality is what determines a manufacturer’s operating strategy. If manufacturers fail to provide the right product and service to their customers, they will go out of business. This quality management system involves everyone in the production process, not just the manufacturing company, but also the suppliers of the raw materials used to make the product. A production technician is responsible for providing quality products and services. In this section, we will examine what elements are included in a quality management system, and the core tasks involved in this system.</a:t>
            </a:r>
            <a:endParaRPr/>
          </a:p>
          <a:p>
            <a:pPr indent="0" lvl="0" marL="0" rtl="0" algn="l">
              <a:spcBef>
                <a:spcPts val="0"/>
              </a:spcBef>
              <a:spcAft>
                <a:spcPts val="0"/>
              </a:spcAft>
              <a:buNone/>
            </a:pPr>
            <a:r>
              <a:t/>
            </a:r>
            <a:endParaRPr sz="1100">
              <a:latin typeface="Arial"/>
              <a:ea typeface="Arial"/>
              <a:cs typeface="Arial"/>
              <a:sym typeface="Arial"/>
            </a:endParaRPr>
          </a:p>
        </p:txBody>
      </p:sp>
      <p:sp>
        <p:nvSpPr>
          <p:cNvPr id="88" name="Google Shape;88;p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 name="Google Shape;97;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4" name="Google Shape;104;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100">
              <a:latin typeface="Arial"/>
              <a:ea typeface="Arial"/>
              <a:cs typeface="Arial"/>
              <a:sym typeface="Arial"/>
            </a:endParaRPr>
          </a:p>
        </p:txBody>
      </p:sp>
      <p:sp>
        <p:nvSpPr>
          <p:cNvPr id="105" name="Google Shape;105;p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5" name="Google Shape;115;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sz="1100">
                <a:latin typeface="Arial"/>
                <a:ea typeface="Arial"/>
                <a:cs typeface="Arial"/>
                <a:sym typeface="Arial"/>
              </a:rPr>
              <a:t>Read </a:t>
            </a:r>
            <a:r>
              <a:rPr lang="en-US" sz="1100">
                <a:latin typeface="Arial"/>
                <a:ea typeface="Arial"/>
                <a:cs typeface="Arial"/>
                <a:sym typeface="Arial"/>
              </a:rPr>
              <a:t>Introduction paragraph aloud to the students.  As we delve deeper into the “Quality” topic, you’ll see certain terms, phrases, ideas and concepts again and again.  </a:t>
            </a:r>
            <a:endParaRPr/>
          </a:p>
        </p:txBody>
      </p:sp>
      <p:sp>
        <p:nvSpPr>
          <p:cNvPr id="116" name="Google Shape;116;p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3" name="Google Shape;123;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Note:  Don’t linger too long on these question.  Use them to get participants to begin discussions about “Quality.”  More detailed discussions will take place with the next slide.</a:t>
            </a:r>
            <a:endParaRPr/>
          </a:p>
          <a:p>
            <a:pPr indent="0" lvl="0" marL="0" rtl="0" algn="l">
              <a:spcBef>
                <a:spcPts val="0"/>
              </a:spcBef>
              <a:spcAft>
                <a:spcPts val="0"/>
              </a:spcAft>
              <a:buNone/>
            </a:pPr>
            <a:r>
              <a:t/>
            </a:r>
            <a:endParaRPr/>
          </a:p>
        </p:txBody>
      </p:sp>
      <p:sp>
        <p:nvSpPr>
          <p:cNvPr id="124" name="Google Shape;124;p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2" name="Google Shape;132;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000">
                <a:latin typeface="Arial"/>
                <a:ea typeface="Arial"/>
                <a:cs typeface="Arial"/>
                <a:sym typeface="Arial"/>
              </a:rPr>
              <a:t>Total time:	20 minutes</a:t>
            </a:r>
            <a:endParaRPr/>
          </a:p>
          <a:p>
            <a:pPr indent="0" lvl="0" marL="0" rtl="0" algn="l">
              <a:spcBef>
                <a:spcPts val="0"/>
              </a:spcBef>
              <a:spcAft>
                <a:spcPts val="0"/>
              </a:spcAft>
              <a:buNone/>
            </a:pPr>
            <a:r>
              <a:rPr lang="en-US" sz="1000">
                <a:latin typeface="Arial"/>
                <a:ea typeface="Arial"/>
                <a:cs typeface="Arial"/>
                <a:sym typeface="Arial"/>
              </a:rPr>
              <a:t>Group size:	Entire class</a:t>
            </a:r>
            <a:endParaRPr/>
          </a:p>
          <a:p>
            <a:pPr indent="0" lvl="0" marL="0" rtl="0" algn="l">
              <a:spcBef>
                <a:spcPts val="0"/>
              </a:spcBef>
              <a:spcAft>
                <a:spcPts val="0"/>
              </a:spcAft>
              <a:buNone/>
            </a:pPr>
            <a:r>
              <a:rPr lang="en-US" sz="1000">
                <a:latin typeface="Arial"/>
                <a:ea typeface="Arial"/>
                <a:cs typeface="Arial"/>
                <a:sym typeface="Arial"/>
              </a:rPr>
              <a:t> </a:t>
            </a:r>
            <a:endParaRPr/>
          </a:p>
          <a:p>
            <a:pPr indent="0" lvl="0" marL="0" rtl="0" algn="l">
              <a:spcBef>
                <a:spcPts val="0"/>
              </a:spcBef>
              <a:spcAft>
                <a:spcPts val="0"/>
              </a:spcAft>
              <a:buNone/>
            </a:pPr>
            <a:r>
              <a:rPr b="1" lang="en-US" sz="1000">
                <a:latin typeface="Arial"/>
                <a:ea typeface="Arial"/>
                <a:cs typeface="Arial"/>
                <a:sym typeface="Arial"/>
              </a:rPr>
              <a:t>Introduction: </a:t>
            </a:r>
            <a:r>
              <a:rPr lang="en-US" sz="1000">
                <a:latin typeface="Arial"/>
                <a:ea typeface="Arial"/>
                <a:cs typeface="Arial"/>
                <a:sym typeface="Arial"/>
              </a:rPr>
              <a:t>The purpose of this exercise is for students to explore definitions and examples of quality.</a:t>
            </a:r>
            <a:endParaRPr/>
          </a:p>
          <a:p>
            <a:pPr indent="0" lvl="0" marL="0" rtl="0" algn="l">
              <a:spcBef>
                <a:spcPts val="0"/>
              </a:spcBef>
              <a:spcAft>
                <a:spcPts val="0"/>
              </a:spcAft>
              <a:buNone/>
            </a:pPr>
            <a:r>
              <a:rPr b="1" lang="en-US" sz="1000">
                <a:latin typeface="Arial"/>
                <a:ea typeface="Arial"/>
                <a:cs typeface="Arial"/>
                <a:sym typeface="Arial"/>
              </a:rPr>
              <a:t>Divide</a:t>
            </a:r>
            <a:r>
              <a:rPr lang="en-US" sz="1000">
                <a:latin typeface="Arial"/>
                <a:ea typeface="Arial"/>
                <a:cs typeface="Arial"/>
                <a:sym typeface="Arial"/>
              </a:rPr>
              <a:t> the class into teams of three or four students per team.</a:t>
            </a:r>
            <a:endParaRPr/>
          </a:p>
          <a:p>
            <a:pPr indent="0" lvl="0" marL="0" rtl="0" algn="l">
              <a:spcBef>
                <a:spcPts val="0"/>
              </a:spcBef>
              <a:spcAft>
                <a:spcPts val="0"/>
              </a:spcAft>
              <a:buNone/>
            </a:pPr>
            <a:r>
              <a:rPr b="1" lang="en-US" sz="1000">
                <a:latin typeface="Arial"/>
                <a:ea typeface="Arial"/>
                <a:cs typeface="Arial"/>
                <a:sym typeface="Arial"/>
              </a:rPr>
              <a:t>Direct students to:</a:t>
            </a:r>
            <a:endParaRPr sz="1000">
              <a:latin typeface="Arial"/>
              <a:ea typeface="Arial"/>
              <a:cs typeface="Arial"/>
              <a:sym typeface="Arial"/>
            </a:endParaRPr>
          </a:p>
          <a:p>
            <a:pPr indent="0" lvl="0" marL="0" rtl="0" algn="l">
              <a:spcBef>
                <a:spcPts val="0"/>
              </a:spcBef>
              <a:spcAft>
                <a:spcPts val="0"/>
              </a:spcAft>
              <a:buNone/>
            </a:pPr>
            <a:r>
              <a:rPr lang="en-US" sz="1000">
                <a:latin typeface="Arial"/>
                <a:ea typeface="Arial"/>
                <a:cs typeface="Arial"/>
                <a:sym typeface="Arial"/>
              </a:rPr>
              <a:t> </a:t>
            </a:r>
            <a:endParaRPr/>
          </a:p>
          <a:p>
            <a:pPr indent="-63500" lvl="0" marL="0" rtl="0" algn="l">
              <a:spcBef>
                <a:spcPts val="0"/>
              </a:spcBef>
              <a:spcAft>
                <a:spcPts val="0"/>
              </a:spcAft>
              <a:buClr>
                <a:schemeClr val="dk1"/>
              </a:buClr>
              <a:buSzPts val="1000"/>
              <a:buFont typeface="Arial"/>
              <a:buChar char="•"/>
            </a:pPr>
            <a:r>
              <a:rPr lang="en-US" sz="1000">
                <a:latin typeface="Arial"/>
                <a:ea typeface="Arial"/>
                <a:cs typeface="Arial"/>
                <a:sym typeface="Arial"/>
              </a:rPr>
              <a:t>  Write their definition of quality on a piece of paper.</a:t>
            </a:r>
            <a:endParaRPr/>
          </a:p>
          <a:p>
            <a:pPr indent="-63500" lvl="0" marL="0" rtl="0" algn="l">
              <a:spcBef>
                <a:spcPts val="0"/>
              </a:spcBef>
              <a:spcAft>
                <a:spcPts val="0"/>
              </a:spcAft>
              <a:buClr>
                <a:schemeClr val="dk1"/>
              </a:buClr>
              <a:buSzPts val="1000"/>
              <a:buFont typeface="Arial"/>
              <a:buChar char="•"/>
            </a:pPr>
            <a:r>
              <a:rPr lang="en-US" sz="1000">
                <a:latin typeface="Arial"/>
                <a:ea typeface="Arial"/>
                <a:cs typeface="Arial"/>
                <a:sym typeface="Arial"/>
              </a:rPr>
              <a:t>  Provide examples to illustrate their point.</a:t>
            </a:r>
            <a:endParaRPr/>
          </a:p>
          <a:p>
            <a:pPr indent="0" lvl="0" marL="0" rtl="0" algn="l">
              <a:spcBef>
                <a:spcPts val="0"/>
              </a:spcBef>
              <a:spcAft>
                <a:spcPts val="0"/>
              </a:spcAft>
              <a:buClr>
                <a:schemeClr val="dk1"/>
              </a:buClr>
              <a:buSzPts val="1000"/>
              <a:buFont typeface="Arial"/>
              <a:buNone/>
            </a:pPr>
            <a:r>
              <a:t/>
            </a:r>
            <a:endParaRPr b="1" sz="1000">
              <a:latin typeface="Arial"/>
              <a:ea typeface="Arial"/>
              <a:cs typeface="Arial"/>
              <a:sym typeface="Arial"/>
            </a:endParaRPr>
          </a:p>
          <a:p>
            <a:pPr indent="0" lvl="0" marL="0" rtl="0" algn="l">
              <a:spcBef>
                <a:spcPts val="0"/>
              </a:spcBef>
              <a:spcAft>
                <a:spcPts val="0"/>
              </a:spcAft>
              <a:buClr>
                <a:schemeClr val="dk1"/>
              </a:buClr>
              <a:buSzPts val="1000"/>
              <a:buFont typeface="Arial"/>
              <a:buNone/>
            </a:pPr>
            <a:r>
              <a:rPr b="1" lang="en-US" sz="1000">
                <a:latin typeface="Arial"/>
                <a:ea typeface="Arial"/>
                <a:cs typeface="Arial"/>
                <a:sym typeface="Arial"/>
              </a:rPr>
              <a:t>Instruct</a:t>
            </a:r>
            <a:r>
              <a:rPr lang="en-US" sz="1000">
                <a:latin typeface="Arial"/>
                <a:ea typeface="Arial"/>
                <a:cs typeface="Arial"/>
                <a:sym typeface="Arial"/>
              </a:rPr>
              <a:t> students to share their definitions. Write down the main points on the whiteboard or flip chart. At least three students or one person from each group should be given the opportunity to state their results.</a:t>
            </a:r>
            <a:endParaRPr/>
          </a:p>
          <a:p>
            <a:pPr indent="0" lvl="0" marL="0" rtl="0" algn="l">
              <a:spcBef>
                <a:spcPts val="0"/>
              </a:spcBef>
              <a:spcAft>
                <a:spcPts val="0"/>
              </a:spcAft>
              <a:buNone/>
            </a:pPr>
            <a:r>
              <a:rPr b="1" lang="en-US" sz="1000">
                <a:latin typeface="Arial"/>
                <a:ea typeface="Arial"/>
                <a:cs typeface="Arial"/>
                <a:sym typeface="Arial"/>
              </a:rPr>
              <a:t>Responses</a:t>
            </a:r>
            <a:r>
              <a:rPr lang="en-US" sz="1000">
                <a:latin typeface="Arial"/>
                <a:ea typeface="Arial"/>
                <a:cs typeface="Arial"/>
                <a:sym typeface="Arial"/>
              </a:rPr>
              <a:t> </a:t>
            </a:r>
            <a:r>
              <a:rPr b="1" lang="en-US" sz="1000">
                <a:latin typeface="Arial"/>
                <a:ea typeface="Arial"/>
                <a:cs typeface="Arial"/>
                <a:sym typeface="Arial"/>
              </a:rPr>
              <a:t>will vary</a:t>
            </a:r>
            <a:r>
              <a:rPr lang="en-US" sz="1000">
                <a:latin typeface="Arial"/>
                <a:ea typeface="Arial"/>
                <a:cs typeface="Arial"/>
                <a:sym typeface="Arial"/>
              </a:rPr>
              <a:t>. Encourage students to give examples from their personal experience as consumers. Typical responses are:</a:t>
            </a:r>
            <a:endParaRPr/>
          </a:p>
          <a:p>
            <a:pPr indent="0" lvl="0" marL="0" rtl="0" algn="l">
              <a:spcBef>
                <a:spcPts val="0"/>
              </a:spcBef>
              <a:spcAft>
                <a:spcPts val="0"/>
              </a:spcAft>
              <a:buNone/>
            </a:pPr>
            <a:r>
              <a:rPr lang="en-US" sz="1000">
                <a:latin typeface="Arial"/>
                <a:ea typeface="Arial"/>
                <a:cs typeface="Arial"/>
                <a:sym typeface="Arial"/>
              </a:rPr>
              <a:t> </a:t>
            </a:r>
            <a:endParaRPr/>
          </a:p>
          <a:p>
            <a:pPr indent="-63500" lvl="0" marL="0" rtl="0" algn="l">
              <a:spcBef>
                <a:spcPts val="0"/>
              </a:spcBef>
              <a:spcAft>
                <a:spcPts val="0"/>
              </a:spcAft>
              <a:buClr>
                <a:schemeClr val="dk1"/>
              </a:buClr>
              <a:buSzPts val="1000"/>
              <a:buFont typeface="Arial"/>
              <a:buChar char="•"/>
            </a:pPr>
            <a:r>
              <a:rPr lang="en-US" sz="1000">
                <a:latin typeface="Arial"/>
                <a:ea typeface="Arial"/>
                <a:cs typeface="Arial"/>
                <a:sym typeface="Arial"/>
              </a:rPr>
              <a:t>  A product works the first time I use it.</a:t>
            </a:r>
            <a:endParaRPr/>
          </a:p>
          <a:p>
            <a:pPr indent="-63500" lvl="0" marL="0" rtl="0" algn="l">
              <a:spcBef>
                <a:spcPts val="0"/>
              </a:spcBef>
              <a:spcAft>
                <a:spcPts val="0"/>
              </a:spcAft>
              <a:buClr>
                <a:schemeClr val="dk1"/>
              </a:buClr>
              <a:buSzPts val="1000"/>
              <a:buFont typeface="Arial"/>
              <a:buChar char="•"/>
            </a:pPr>
            <a:r>
              <a:rPr lang="en-US" sz="1000">
                <a:latin typeface="Arial"/>
                <a:ea typeface="Arial"/>
                <a:cs typeface="Arial"/>
                <a:sym typeface="Arial"/>
              </a:rPr>
              <a:t>  The product does what I want it to do (fitness for use).</a:t>
            </a:r>
            <a:endParaRPr/>
          </a:p>
          <a:p>
            <a:pPr indent="-63500" lvl="0" marL="0" rtl="0" algn="l">
              <a:spcBef>
                <a:spcPts val="0"/>
              </a:spcBef>
              <a:spcAft>
                <a:spcPts val="0"/>
              </a:spcAft>
              <a:buClr>
                <a:schemeClr val="dk1"/>
              </a:buClr>
              <a:buSzPts val="1000"/>
              <a:buFont typeface="Arial"/>
              <a:buChar char="•"/>
            </a:pPr>
            <a:r>
              <a:rPr lang="en-US" sz="1000">
                <a:latin typeface="Arial"/>
                <a:ea typeface="Arial"/>
                <a:cs typeface="Arial"/>
                <a:sym typeface="Arial"/>
              </a:rPr>
              <a:t>  The product lasts a long time, is reliable, and worth the money I paid for it.</a:t>
            </a:r>
            <a:endParaRPr/>
          </a:p>
          <a:p>
            <a:pPr indent="0" lvl="0" marL="0" rtl="0" algn="l">
              <a:spcBef>
                <a:spcPts val="0"/>
              </a:spcBef>
              <a:spcAft>
                <a:spcPts val="0"/>
              </a:spcAft>
              <a:buNone/>
            </a:pPr>
            <a:r>
              <a:rPr lang="en-US" sz="1000">
                <a:latin typeface="Arial"/>
                <a:ea typeface="Arial"/>
                <a:cs typeface="Arial"/>
                <a:sym typeface="Arial"/>
              </a:rPr>
              <a:t> </a:t>
            </a:r>
            <a:endParaRPr/>
          </a:p>
          <a:p>
            <a:pPr indent="0" lvl="0" marL="0" rtl="0" algn="l">
              <a:spcBef>
                <a:spcPts val="0"/>
              </a:spcBef>
              <a:spcAft>
                <a:spcPts val="0"/>
              </a:spcAft>
              <a:buNone/>
            </a:pPr>
            <a:r>
              <a:rPr b="1" lang="en-US" sz="1000">
                <a:latin typeface="Arial"/>
                <a:ea typeface="Arial"/>
                <a:cs typeface="Arial"/>
                <a:sym typeface="Arial"/>
              </a:rPr>
              <a:t>Discuss</a:t>
            </a:r>
            <a:r>
              <a:rPr lang="en-US" sz="1000">
                <a:latin typeface="Arial"/>
                <a:ea typeface="Arial"/>
                <a:cs typeface="Arial"/>
                <a:sym typeface="Arial"/>
              </a:rPr>
              <a:t> student examples. Provide four minutes to provide personal examples and six minutes to discuss these examples with the other team members.</a:t>
            </a:r>
            <a:endParaRPr/>
          </a:p>
          <a:p>
            <a:pPr indent="0" lvl="0" marL="0" rtl="0" algn="l">
              <a:spcBef>
                <a:spcPts val="0"/>
              </a:spcBef>
              <a:spcAft>
                <a:spcPts val="0"/>
              </a:spcAft>
              <a:buNone/>
            </a:pPr>
            <a:r>
              <a:t/>
            </a:r>
            <a:endParaRPr sz="1000"/>
          </a:p>
        </p:txBody>
      </p:sp>
      <p:sp>
        <p:nvSpPr>
          <p:cNvPr id="133" name="Google Shape;133;p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0" name="Google Shape;140;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sz="1100">
                <a:latin typeface="Arial"/>
                <a:ea typeface="Arial"/>
                <a:cs typeface="Arial"/>
                <a:sym typeface="Arial"/>
              </a:rPr>
              <a:t>Question:</a:t>
            </a:r>
            <a:r>
              <a:rPr lang="en-US" sz="1100">
                <a:latin typeface="Arial"/>
                <a:ea typeface="Arial"/>
                <a:cs typeface="Arial"/>
                <a:sym typeface="Arial"/>
              </a:rPr>
              <a:t> Are the experts’ definitions similar to the ones that you just identified and discussed?</a:t>
            </a:r>
            <a:endParaRPr/>
          </a:p>
          <a:p>
            <a:pPr indent="0" lvl="0" marL="0" rtl="0" algn="l">
              <a:spcBef>
                <a:spcPts val="0"/>
              </a:spcBef>
              <a:spcAft>
                <a:spcPts val="0"/>
              </a:spcAft>
              <a:buNone/>
            </a:pPr>
            <a:r>
              <a:rPr lang="en-US" sz="1100">
                <a:latin typeface="Arial"/>
                <a:ea typeface="Arial"/>
                <a:cs typeface="Arial"/>
                <a:sym typeface="Arial"/>
              </a:rPr>
              <a:t> </a:t>
            </a:r>
            <a:endParaRPr/>
          </a:p>
          <a:p>
            <a:pPr indent="0" lvl="0" marL="0" rtl="0" algn="l">
              <a:spcBef>
                <a:spcPts val="0"/>
              </a:spcBef>
              <a:spcAft>
                <a:spcPts val="0"/>
              </a:spcAft>
              <a:buNone/>
            </a:pPr>
            <a:r>
              <a:rPr b="1" lang="en-US" sz="1100">
                <a:latin typeface="Arial"/>
                <a:ea typeface="Arial"/>
                <a:cs typeface="Arial"/>
                <a:sym typeface="Arial"/>
              </a:rPr>
              <a:t>Answers will vary.</a:t>
            </a:r>
            <a:endParaRPr sz="1100">
              <a:latin typeface="Arial"/>
              <a:ea typeface="Arial"/>
              <a:cs typeface="Arial"/>
              <a:sym typeface="Arial"/>
            </a:endParaRPr>
          </a:p>
        </p:txBody>
      </p:sp>
      <p:sp>
        <p:nvSpPr>
          <p:cNvPr id="141" name="Google Shape;141;p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8" name="Google Shape;148;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sz="1100">
                <a:latin typeface="Arial"/>
                <a:ea typeface="Arial"/>
                <a:cs typeface="Arial"/>
                <a:sym typeface="Arial"/>
              </a:rPr>
              <a:t>Question:</a:t>
            </a:r>
            <a:r>
              <a:rPr lang="en-US" sz="1100">
                <a:latin typeface="Arial"/>
                <a:ea typeface="Arial"/>
                <a:cs typeface="Arial"/>
                <a:sym typeface="Arial"/>
              </a:rPr>
              <a:t> Looking at the students’ definitions of quality, can we identify which of the three categories some of them fall into?</a:t>
            </a:r>
            <a:endParaRPr/>
          </a:p>
          <a:p>
            <a:pPr indent="0" lvl="0" marL="0" rtl="0" algn="l">
              <a:spcBef>
                <a:spcPts val="0"/>
              </a:spcBef>
              <a:spcAft>
                <a:spcPts val="0"/>
              </a:spcAft>
              <a:buNone/>
            </a:pPr>
            <a:r>
              <a:rPr b="1" lang="en-US" sz="1100">
                <a:latin typeface="Arial"/>
                <a:ea typeface="Arial"/>
                <a:cs typeface="Arial"/>
                <a:sym typeface="Arial"/>
              </a:rPr>
              <a:t> </a:t>
            </a:r>
            <a:endParaRPr sz="1100">
              <a:latin typeface="Arial"/>
              <a:ea typeface="Arial"/>
              <a:cs typeface="Arial"/>
              <a:sym typeface="Arial"/>
            </a:endParaRPr>
          </a:p>
          <a:p>
            <a:pPr indent="0" lvl="0" marL="0" rtl="0" algn="l">
              <a:spcBef>
                <a:spcPts val="0"/>
              </a:spcBef>
              <a:spcAft>
                <a:spcPts val="0"/>
              </a:spcAft>
              <a:buNone/>
            </a:pPr>
            <a:r>
              <a:rPr b="1" lang="en-US" sz="1100">
                <a:latin typeface="Arial"/>
                <a:ea typeface="Arial"/>
                <a:cs typeface="Arial"/>
                <a:sym typeface="Arial"/>
              </a:rPr>
              <a:t>Answers will vary.</a:t>
            </a:r>
            <a:endParaRPr sz="1100">
              <a:latin typeface="Arial"/>
              <a:ea typeface="Arial"/>
              <a:cs typeface="Arial"/>
              <a:sym typeface="Arial"/>
            </a:endParaRPr>
          </a:p>
        </p:txBody>
      </p:sp>
      <p:sp>
        <p:nvSpPr>
          <p:cNvPr id="149" name="Google Shape;149;p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6" name="Google Shape;156;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1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163" name="Google Shape;163;p10:notes"/>
          <p:cNvSpPr/>
          <p:nvPr>
            <p:ph idx="2" type="sldImg"/>
          </p:nvPr>
        </p:nvSpPr>
        <p:spPr>
          <a:xfrm>
            <a:off x="1174750" y="728663"/>
            <a:ext cx="4510088" cy="3384550"/>
          </a:xfrm>
          <a:custGeom>
            <a:rect b="b" l="l" r="r" t="t"/>
            <a:pathLst>
              <a:path extrusionOk="0" h="120000" w="120000">
                <a:moveTo>
                  <a:pt x="0" y="0"/>
                </a:moveTo>
                <a:lnTo>
                  <a:pt x="120000" y="0"/>
                </a:lnTo>
                <a:lnTo>
                  <a:pt x="120000" y="120000"/>
                </a:lnTo>
                <a:lnTo>
                  <a:pt x="0" y="120000"/>
                </a:lnTo>
                <a:close/>
              </a:path>
            </a:pathLst>
          </a:custGeom>
          <a:noFill/>
          <a:ln cap="flat" cmpd="sng" w="12700">
            <a:solidFill>
              <a:schemeClr val="dk1"/>
            </a:solidFill>
            <a:prstDash val="solid"/>
            <a:round/>
            <a:headEnd len="sm" w="sm" type="none"/>
            <a:tailEnd len="sm" w="sm" type="none"/>
          </a:ln>
        </p:spPr>
      </p:sp>
      <p:sp>
        <p:nvSpPr>
          <p:cNvPr id="164" name="Google Shape;164;p10:notes"/>
          <p:cNvSpPr txBox="1"/>
          <p:nvPr>
            <p:ph idx="1" type="body"/>
          </p:nvPr>
        </p:nvSpPr>
        <p:spPr>
          <a:xfrm>
            <a:off x="891481" y="4345215"/>
            <a:ext cx="5075039" cy="4079119"/>
          </a:xfrm>
          <a:prstGeom prst="rect">
            <a:avLst/>
          </a:prstGeom>
          <a:noFill/>
          <a:ln>
            <a:noFill/>
          </a:ln>
        </p:spPr>
        <p:txBody>
          <a:bodyPr anchorCtr="0" anchor="t" bIns="45275" lIns="90550" spcFirstLastPara="1" rIns="90550" wrap="square" tIns="4527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0" name="Google Shape;190;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7" name="Google Shape;197;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04" name="Google Shape;204;p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sz="1100">
                <a:latin typeface="Arial"/>
                <a:ea typeface="Arial"/>
                <a:cs typeface="Arial"/>
                <a:sym typeface="Arial"/>
              </a:rPr>
              <a:t>Note:</a:t>
            </a:r>
            <a:r>
              <a:rPr lang="en-US" sz="1100">
                <a:latin typeface="Arial"/>
                <a:ea typeface="Arial"/>
                <a:cs typeface="Arial"/>
                <a:sym typeface="Arial"/>
              </a:rPr>
              <a:t> This slide helps participants understand the starting point of the quality improvement process.  </a:t>
            </a:r>
            <a:r>
              <a:rPr lang="en-US" sz="1100">
                <a:solidFill>
                  <a:srgbClr val="000000"/>
                </a:solidFill>
                <a:latin typeface="Arial"/>
                <a:ea typeface="Arial"/>
                <a:cs typeface="Arial"/>
                <a:sym typeface="Arial"/>
              </a:rPr>
              <a:t>Juran was not readily accepted by American companies, but the Japanese readily accepted him.  His teachings, along with W. Edwards Deming are the foundation of the Toyota Production System (TPS) and more recently “LEAN” manufacturing that has been so successful in manufacturing industries.</a:t>
            </a:r>
            <a:endParaRPr sz="1100">
              <a:latin typeface="Arial"/>
              <a:ea typeface="Arial"/>
              <a:cs typeface="Arial"/>
              <a:sym typeface="Arial"/>
            </a:endParaRPr>
          </a:p>
        </p:txBody>
      </p:sp>
      <p:sp>
        <p:nvSpPr>
          <p:cNvPr id="205" name="Google Shape;205;p1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4" name="Google Shape;214;p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sz="1100">
                <a:latin typeface="Arial"/>
                <a:ea typeface="Arial"/>
                <a:cs typeface="Arial"/>
                <a:sym typeface="Arial"/>
              </a:rPr>
              <a:t>Answers will vary, </a:t>
            </a:r>
            <a:r>
              <a:rPr lang="en-US" sz="1100">
                <a:latin typeface="Arial"/>
                <a:ea typeface="Arial"/>
                <a:cs typeface="Arial"/>
                <a:sym typeface="Arial"/>
              </a:rPr>
              <a:t>but may include:</a:t>
            </a:r>
            <a:endParaRPr/>
          </a:p>
          <a:p>
            <a:pPr indent="0" lvl="0" marL="0" rtl="0" algn="l">
              <a:spcBef>
                <a:spcPts val="0"/>
              </a:spcBef>
              <a:spcAft>
                <a:spcPts val="0"/>
              </a:spcAft>
              <a:buNone/>
            </a:pPr>
            <a:r>
              <a:rPr lang="en-US" sz="1100">
                <a:latin typeface="Arial"/>
                <a:ea typeface="Arial"/>
                <a:cs typeface="Arial"/>
                <a:sym typeface="Arial"/>
              </a:rPr>
              <a:t> </a:t>
            </a:r>
            <a:endParaRPr/>
          </a:p>
          <a:p>
            <a:pPr indent="0" lvl="0" marL="0" rtl="0" algn="l">
              <a:spcBef>
                <a:spcPts val="0"/>
              </a:spcBef>
              <a:spcAft>
                <a:spcPts val="0"/>
              </a:spcAft>
              <a:buNone/>
            </a:pPr>
            <a:r>
              <a:rPr lang="en-US" sz="1100">
                <a:latin typeface="Arial"/>
                <a:ea typeface="Arial"/>
                <a:cs typeface="Arial"/>
                <a:sym typeface="Arial"/>
              </a:rPr>
              <a:t>A laptop computer works well under normal usage, but it is not intended to be used as a server.</a:t>
            </a:r>
            <a:endParaRPr/>
          </a:p>
        </p:txBody>
      </p:sp>
      <p:sp>
        <p:nvSpPr>
          <p:cNvPr id="215" name="Google Shape;215;p1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24" name="Google Shape;224;p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5" name="Google Shape;225;p1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33" name="Google Shape;233;p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4" name="Google Shape;234;p1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1" name="Google Shape;241;p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sz="1100">
                <a:latin typeface="Arial"/>
                <a:ea typeface="Arial"/>
                <a:cs typeface="Arial"/>
                <a:sym typeface="Arial"/>
              </a:rPr>
              <a:t>Answers will vary, </a:t>
            </a:r>
            <a:r>
              <a:rPr lang="en-US" sz="1100">
                <a:latin typeface="Arial"/>
                <a:ea typeface="Arial"/>
                <a:cs typeface="Arial"/>
                <a:sym typeface="Arial"/>
              </a:rPr>
              <a:t>but examples include:</a:t>
            </a:r>
            <a:endParaRPr/>
          </a:p>
          <a:p>
            <a:pPr indent="0" lvl="0" marL="0" rtl="0" algn="l">
              <a:spcBef>
                <a:spcPts val="0"/>
              </a:spcBef>
              <a:spcAft>
                <a:spcPts val="0"/>
              </a:spcAft>
              <a:buNone/>
            </a:pPr>
            <a:r>
              <a:rPr lang="en-US" sz="1100">
                <a:latin typeface="Arial"/>
                <a:ea typeface="Arial"/>
                <a:cs typeface="Arial"/>
                <a:sym typeface="Arial"/>
              </a:rPr>
              <a:t> </a:t>
            </a:r>
            <a:endParaRPr/>
          </a:p>
          <a:p>
            <a:pPr indent="0" lvl="0" marL="0" rtl="0" algn="l">
              <a:spcBef>
                <a:spcPts val="0"/>
              </a:spcBef>
              <a:spcAft>
                <a:spcPts val="0"/>
              </a:spcAft>
              <a:buNone/>
            </a:pPr>
            <a:r>
              <a:rPr lang="en-US" sz="1100">
                <a:latin typeface="Arial"/>
                <a:ea typeface="Arial"/>
                <a:cs typeface="Arial"/>
                <a:sym typeface="Arial"/>
              </a:rPr>
              <a:t>A portable drill that is too heavy to hold, which makes it difficult to drill straight (product based issue – poor design)</a:t>
            </a:r>
            <a:endParaRPr/>
          </a:p>
          <a:p>
            <a:pPr indent="0" lvl="0" marL="0" rtl="0" algn="l">
              <a:spcBef>
                <a:spcPts val="0"/>
              </a:spcBef>
              <a:spcAft>
                <a:spcPts val="0"/>
              </a:spcAft>
              <a:buNone/>
            </a:pPr>
            <a:r>
              <a:rPr lang="en-US" sz="1100">
                <a:latin typeface="Arial"/>
                <a:ea typeface="Arial"/>
                <a:cs typeface="Arial"/>
                <a:sym typeface="Arial"/>
              </a:rPr>
              <a:t> </a:t>
            </a:r>
            <a:endParaRPr/>
          </a:p>
          <a:p>
            <a:pPr indent="0" lvl="0" marL="0" rtl="0" algn="l">
              <a:spcBef>
                <a:spcPts val="0"/>
              </a:spcBef>
              <a:spcAft>
                <a:spcPts val="0"/>
              </a:spcAft>
              <a:buNone/>
            </a:pPr>
            <a:r>
              <a:rPr lang="en-US" sz="1100">
                <a:latin typeface="Arial"/>
                <a:ea typeface="Arial"/>
                <a:cs typeface="Arial"/>
                <a:sym typeface="Arial"/>
              </a:rPr>
              <a:t>A picture frame with a hanger on it, but when you hung the on the wall it was crooked? (manufacturing based issue – poor assembly fixture).</a:t>
            </a:r>
            <a:endParaRPr/>
          </a:p>
        </p:txBody>
      </p:sp>
      <p:sp>
        <p:nvSpPr>
          <p:cNvPr id="242" name="Google Shape;242;p1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0" name="Google Shape;250;p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100">
                <a:latin typeface="Arial"/>
                <a:ea typeface="Arial"/>
                <a:cs typeface="Arial"/>
                <a:sym typeface="Arial"/>
              </a:rPr>
              <a:t>Quality Program Sees Value-to-Cost Ratio of 820:1</a:t>
            </a:r>
            <a:endParaRPr/>
          </a:p>
          <a:p>
            <a:pPr indent="0" lvl="0" marL="0" rtl="0" algn="l">
              <a:spcBef>
                <a:spcPts val="0"/>
              </a:spcBef>
              <a:spcAft>
                <a:spcPts val="0"/>
              </a:spcAft>
              <a:buNone/>
            </a:pPr>
            <a:r>
              <a:rPr lang="en-US" sz="1100">
                <a:latin typeface="Arial"/>
                <a:ea typeface="Arial"/>
                <a:cs typeface="Arial"/>
                <a:sym typeface="Arial"/>
              </a:rPr>
              <a:t>In a 2012 study, economists Albert N. Link and John T. Scott (of the University of North Carolina and Dartmouth College, respectively) put a value on a well-known quality program. ASQ CEO Paul Borawski discussed the study and the value of quality in his most recent post on the “A View From the Q” blog Jan 16, 2012. </a:t>
            </a:r>
            <a:endParaRPr/>
          </a:p>
        </p:txBody>
      </p:sp>
      <p:sp>
        <p:nvSpPr>
          <p:cNvPr id="251" name="Google Shape;251;p1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58" name="Google Shape;258;p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9" name="Google Shape;259;p1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7" name="Google Shape;267;p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sz="1100">
                <a:latin typeface="Arial"/>
                <a:ea typeface="Arial"/>
                <a:cs typeface="Arial"/>
                <a:sym typeface="Arial"/>
              </a:rPr>
              <a:t>Direct </a:t>
            </a:r>
            <a:r>
              <a:rPr lang="en-US" sz="1100">
                <a:latin typeface="Arial"/>
                <a:ea typeface="Arial"/>
                <a:cs typeface="Arial"/>
                <a:sym typeface="Arial"/>
              </a:rPr>
              <a:t>students to write answers in their Student Workbooks.</a:t>
            </a:r>
            <a:endParaRPr/>
          </a:p>
          <a:p>
            <a:pPr indent="0" lvl="0" marL="0" rtl="0" algn="l">
              <a:spcBef>
                <a:spcPts val="0"/>
              </a:spcBef>
              <a:spcAft>
                <a:spcPts val="0"/>
              </a:spcAft>
              <a:buNone/>
            </a:pPr>
            <a:r>
              <a:rPr lang="en-US" sz="1100">
                <a:latin typeface="Arial"/>
                <a:ea typeface="Arial"/>
                <a:cs typeface="Arial"/>
                <a:sym typeface="Arial"/>
              </a:rPr>
              <a:t> </a:t>
            </a:r>
            <a:endParaRPr/>
          </a:p>
          <a:p>
            <a:pPr indent="0" lvl="0" marL="0" rtl="0" algn="l">
              <a:spcBef>
                <a:spcPts val="0"/>
              </a:spcBef>
              <a:spcAft>
                <a:spcPts val="0"/>
              </a:spcAft>
              <a:buNone/>
            </a:pPr>
            <a:r>
              <a:t/>
            </a:r>
            <a:endParaRPr/>
          </a:p>
        </p:txBody>
      </p:sp>
      <p:sp>
        <p:nvSpPr>
          <p:cNvPr id="268" name="Google Shape;268;p2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76" name="Google Shape;276;p2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sz="1100">
                <a:latin typeface="Arial"/>
                <a:ea typeface="Arial"/>
                <a:cs typeface="Arial"/>
                <a:sym typeface="Arial"/>
              </a:rPr>
              <a:t>Note: </a:t>
            </a:r>
            <a:r>
              <a:rPr lang="en-US" sz="1100">
                <a:latin typeface="Arial"/>
                <a:ea typeface="Arial"/>
                <a:cs typeface="Arial"/>
                <a:sym typeface="Arial"/>
              </a:rPr>
              <a:t>The Apple iPod, for example, continues to get smaller while at the same time the memory is increased for storing more music and video. Competitors continue making smaller MP3 players, but the iPod keeps up with the challenge because the manufacturer continuously builds quality into the product.</a:t>
            </a:r>
            <a:endParaRPr/>
          </a:p>
        </p:txBody>
      </p:sp>
      <p:sp>
        <p:nvSpPr>
          <p:cNvPr id="277" name="Google Shape;277;p2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5" name="Google Shape;285;p2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6" name="Google Shape;286;p2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93" name="Google Shape;293;p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4" name="Google Shape;294;p2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01" name="Google Shape;301;p2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2" name="Google Shape;302;p2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09" name="Google Shape;309;p2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0" name="Google Shape;310;p2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18" name="Google Shape;318;p2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9" name="Google Shape;319;p2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27" name="Google Shape;327;p2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8" name="Google Shape;328;p2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37" name="Google Shape;337;p2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8" name="Google Shape;338;p2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46" name="Google Shape;346;p2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7" name="Google Shape;347;p2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p3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5" name="Google Shape;355;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p3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3" name="Google Shape;363;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70" name="Google Shape;370;p3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sz="1100">
                <a:latin typeface="Arial"/>
                <a:ea typeface="Arial"/>
                <a:cs typeface="Arial"/>
                <a:sym typeface="Arial"/>
              </a:rPr>
              <a:t>Answers will vary.</a:t>
            </a:r>
            <a:endParaRPr sz="1100">
              <a:latin typeface="Arial"/>
              <a:ea typeface="Arial"/>
              <a:cs typeface="Arial"/>
              <a:sym typeface="Arial"/>
            </a:endParaRPr>
          </a:p>
          <a:p>
            <a:pPr indent="0" lvl="0" marL="0" rtl="0" algn="l">
              <a:spcBef>
                <a:spcPts val="0"/>
              </a:spcBef>
              <a:spcAft>
                <a:spcPts val="0"/>
              </a:spcAft>
              <a:buNone/>
            </a:pPr>
            <a:r>
              <a:rPr b="1" lang="en-US" sz="1100">
                <a:latin typeface="Arial"/>
                <a:ea typeface="Arial"/>
                <a:cs typeface="Arial"/>
                <a:sym typeface="Arial"/>
              </a:rPr>
              <a:t> </a:t>
            </a:r>
            <a:endParaRPr sz="1100">
              <a:latin typeface="Arial"/>
              <a:ea typeface="Arial"/>
              <a:cs typeface="Arial"/>
              <a:sym typeface="Arial"/>
            </a:endParaRPr>
          </a:p>
          <a:p>
            <a:pPr indent="0" lvl="0" marL="0" rtl="0" algn="l">
              <a:spcBef>
                <a:spcPts val="0"/>
              </a:spcBef>
              <a:spcAft>
                <a:spcPts val="0"/>
              </a:spcAft>
              <a:buNone/>
            </a:pPr>
            <a:r>
              <a:rPr b="1" lang="en-US" sz="1100">
                <a:latin typeface="Arial"/>
                <a:ea typeface="Arial"/>
                <a:cs typeface="Arial"/>
                <a:sym typeface="Arial"/>
              </a:rPr>
              <a:t>Discuss</a:t>
            </a:r>
            <a:r>
              <a:rPr lang="en-US" sz="1100">
                <a:latin typeface="Arial"/>
                <a:ea typeface="Arial"/>
                <a:cs typeface="Arial"/>
                <a:sym typeface="Arial"/>
              </a:rPr>
              <a:t> and classify examples as external or internal audits. </a:t>
            </a:r>
            <a:endParaRPr/>
          </a:p>
          <a:p>
            <a:pPr indent="0" lvl="0" marL="0" rtl="0" algn="l">
              <a:spcBef>
                <a:spcPts val="0"/>
              </a:spcBef>
              <a:spcAft>
                <a:spcPts val="0"/>
              </a:spcAft>
              <a:buNone/>
            </a:pPr>
            <a:r>
              <a:rPr b="1" lang="en-US" sz="1100">
                <a:latin typeface="Arial"/>
                <a:ea typeface="Arial"/>
                <a:cs typeface="Arial"/>
                <a:sym typeface="Arial"/>
              </a:rPr>
              <a:t> </a:t>
            </a:r>
            <a:endParaRPr sz="1100">
              <a:latin typeface="Arial"/>
              <a:ea typeface="Arial"/>
              <a:cs typeface="Arial"/>
              <a:sym typeface="Arial"/>
            </a:endParaRPr>
          </a:p>
          <a:p>
            <a:pPr indent="0" lvl="0" marL="0" rtl="0" algn="l">
              <a:spcBef>
                <a:spcPts val="0"/>
              </a:spcBef>
              <a:spcAft>
                <a:spcPts val="0"/>
              </a:spcAft>
              <a:buNone/>
            </a:pPr>
            <a:r>
              <a:rPr b="1" lang="en-US" sz="1100">
                <a:latin typeface="Arial"/>
                <a:ea typeface="Arial"/>
                <a:cs typeface="Arial"/>
                <a:sym typeface="Arial"/>
              </a:rPr>
              <a:t>Invite</a:t>
            </a:r>
            <a:r>
              <a:rPr lang="en-US" sz="1100">
                <a:latin typeface="Arial"/>
                <a:ea typeface="Arial"/>
                <a:cs typeface="Arial"/>
                <a:sym typeface="Arial"/>
              </a:rPr>
              <a:t> those students who were involved in an audit to share what they learned, if anything. Often, you received confirmation that you are doing things right. At other times, the auditor will find something that needs improvement. Point out to students that this is no different in the manufacturing industry.</a:t>
            </a:r>
            <a:endParaRPr/>
          </a:p>
        </p:txBody>
      </p:sp>
      <p:sp>
        <p:nvSpPr>
          <p:cNvPr id="371" name="Google Shape;371;p3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84" name="Google Shape;384;p3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5" name="Google Shape;385;p3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93" name="Google Shape;393;p3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4" name="Google Shape;394;p3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02" name="Google Shape;402;p3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3" name="Google Shape;403;p3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11" name="Google Shape;411;p3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2" name="Google Shape;412;p3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20" name="Google Shape;420;p3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Answers will vary.</a:t>
            </a:r>
            <a:endParaRPr/>
          </a:p>
        </p:txBody>
      </p:sp>
      <p:sp>
        <p:nvSpPr>
          <p:cNvPr id="421" name="Google Shape;421;p3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3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9" name="Google Shape;429;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37" name="Google Shape;437;p3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sz="1100">
                <a:latin typeface="Arial"/>
                <a:ea typeface="Arial"/>
                <a:cs typeface="Arial"/>
                <a:sym typeface="Arial"/>
              </a:rPr>
              <a:t>Question:</a:t>
            </a:r>
            <a:r>
              <a:rPr lang="en-US" sz="1100">
                <a:latin typeface="Arial"/>
                <a:ea typeface="Arial"/>
                <a:cs typeface="Arial"/>
                <a:sym typeface="Arial"/>
              </a:rPr>
              <a:t> Have you ever taken your car to a repair shop only to find out that the problem was not fixed? If so, what did you do afterwards?</a:t>
            </a:r>
            <a:endParaRPr/>
          </a:p>
          <a:p>
            <a:pPr indent="0" lvl="0" marL="0" rtl="0" algn="l">
              <a:spcBef>
                <a:spcPts val="0"/>
              </a:spcBef>
              <a:spcAft>
                <a:spcPts val="0"/>
              </a:spcAft>
              <a:buNone/>
            </a:pPr>
            <a:r>
              <a:rPr lang="en-US" sz="1100">
                <a:latin typeface="Arial"/>
                <a:ea typeface="Arial"/>
                <a:cs typeface="Arial"/>
                <a:sym typeface="Arial"/>
              </a:rPr>
              <a:t> </a:t>
            </a:r>
            <a:endParaRPr/>
          </a:p>
          <a:p>
            <a:pPr indent="0" lvl="0" marL="0" rtl="0" algn="l">
              <a:spcBef>
                <a:spcPts val="0"/>
              </a:spcBef>
              <a:spcAft>
                <a:spcPts val="0"/>
              </a:spcAft>
              <a:buNone/>
            </a:pPr>
            <a:r>
              <a:rPr b="1" lang="en-US" sz="1100">
                <a:latin typeface="Arial"/>
                <a:ea typeface="Arial"/>
                <a:cs typeface="Arial"/>
                <a:sym typeface="Arial"/>
              </a:rPr>
              <a:t>Answers will vary,</a:t>
            </a:r>
            <a:r>
              <a:rPr lang="en-US" sz="1100">
                <a:latin typeface="Arial"/>
                <a:ea typeface="Arial"/>
                <a:cs typeface="Arial"/>
                <a:sym typeface="Arial"/>
              </a:rPr>
              <a:t> but have students consider the effects on their company’s customers after receiving a nonconforming product.</a:t>
            </a:r>
            <a:endParaRPr/>
          </a:p>
        </p:txBody>
      </p:sp>
      <p:sp>
        <p:nvSpPr>
          <p:cNvPr id="438" name="Google Shape;438;p3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46" name="Google Shape;446;p4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7" name="Google Shape;447;p4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55" name="Google Shape;455;p4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6" name="Google Shape;456;p4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p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64" name="Google Shape;464;p4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Answers will vary.</a:t>
            </a:r>
            <a:endParaRPr/>
          </a:p>
        </p:txBody>
      </p:sp>
      <p:sp>
        <p:nvSpPr>
          <p:cNvPr id="465" name="Google Shape;465;p4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p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74" name="Google Shape;474;p4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5" name="Google Shape;475;p4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p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94" name="Google Shape;494;p4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5" name="Google Shape;495;p4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p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03" name="Google Shape;503;p4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sz="1100">
                <a:latin typeface="Arial"/>
                <a:ea typeface="Arial"/>
                <a:cs typeface="Arial"/>
                <a:sym typeface="Arial"/>
              </a:rPr>
              <a:t>Question 1 answers will vary,</a:t>
            </a:r>
            <a:r>
              <a:rPr lang="en-US" sz="1100">
                <a:latin typeface="Arial"/>
                <a:ea typeface="Arial"/>
                <a:cs typeface="Arial"/>
                <a:sym typeface="Arial"/>
              </a:rPr>
              <a:t> but should address the fact that, in the short term, the cost of producing the product might be cheaper, but in the long term, costs will be significant due to warranty claims, scrap, rework, and lost sales.</a:t>
            </a:r>
            <a:endParaRPr/>
          </a:p>
        </p:txBody>
      </p:sp>
      <p:sp>
        <p:nvSpPr>
          <p:cNvPr id="504" name="Google Shape;504;p4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p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12" name="Google Shape;512;p4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sz="1100">
                <a:latin typeface="Arial"/>
                <a:ea typeface="Arial"/>
                <a:cs typeface="Arial"/>
                <a:sym typeface="Arial"/>
              </a:rPr>
              <a:t>Question:</a:t>
            </a:r>
            <a:r>
              <a:rPr lang="en-US" sz="1100">
                <a:latin typeface="Arial"/>
                <a:ea typeface="Arial"/>
                <a:cs typeface="Arial"/>
                <a:sym typeface="Arial"/>
              </a:rPr>
              <a:t> Who has used the PDCA Cycle before? Can you describe how you used it?</a:t>
            </a:r>
            <a:endParaRPr/>
          </a:p>
          <a:p>
            <a:pPr indent="0" lvl="0" marL="0" rtl="0" algn="l">
              <a:spcBef>
                <a:spcPts val="0"/>
              </a:spcBef>
              <a:spcAft>
                <a:spcPts val="0"/>
              </a:spcAft>
              <a:buNone/>
            </a:pPr>
            <a:r>
              <a:rPr b="1" lang="en-US" sz="1100">
                <a:latin typeface="Arial"/>
                <a:ea typeface="Arial"/>
                <a:cs typeface="Arial"/>
                <a:sym typeface="Arial"/>
              </a:rPr>
              <a:t>Answers will vary.</a:t>
            </a:r>
            <a:endParaRPr sz="1100">
              <a:latin typeface="Arial"/>
              <a:ea typeface="Arial"/>
              <a:cs typeface="Arial"/>
              <a:sym typeface="Arial"/>
            </a:endParaRPr>
          </a:p>
        </p:txBody>
      </p:sp>
      <p:sp>
        <p:nvSpPr>
          <p:cNvPr id="513" name="Google Shape;513;p4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p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20" name="Google Shape;520;p4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1" name="Google Shape;521;p4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p4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28" name="Google Shape;528;p4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Note:  Data gathering tools need to be used in conjunction with one another.  You won’t need to use them all for each quality problem you find, so you’ll need to select the best tools to use.</a:t>
            </a:r>
            <a:endParaRPr/>
          </a:p>
        </p:txBody>
      </p:sp>
      <p:sp>
        <p:nvSpPr>
          <p:cNvPr id="529" name="Google Shape;529;p4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p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36" name="Google Shape;536;p4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7" name="Google Shape;537;p4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p5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44" name="Google Shape;544;p5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5" name="Google Shape;545;p5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p5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52" name="Google Shape;552;p5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3" name="Google Shape;553;p5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p5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61" name="Google Shape;561;p5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2" name="Google Shape;562;p5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p5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69" name="Google Shape;569;p5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0" name="Google Shape;570;p5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p5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80" name="Google Shape;580;p5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1" name="Google Shape;581;p5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p5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89" name="Google Shape;589;p5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0" name="Google Shape;590;p5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6" name="Shape 596"/>
        <p:cNvGrpSpPr/>
        <p:nvPr/>
      </p:nvGrpSpPr>
      <p:grpSpPr>
        <a:xfrm>
          <a:off x="0" y="0"/>
          <a:ext cx="0" cy="0"/>
          <a:chOff x="0" y="0"/>
          <a:chExt cx="0" cy="0"/>
        </a:xfrm>
      </p:grpSpPr>
      <p:sp>
        <p:nvSpPr>
          <p:cNvPr id="597" name="Google Shape;597;p5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98" name="Google Shape;598;p5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sz="1100">
                <a:latin typeface="Arial"/>
                <a:ea typeface="Arial"/>
                <a:cs typeface="Arial"/>
                <a:sym typeface="Arial"/>
              </a:rPr>
              <a:t>Question:</a:t>
            </a:r>
            <a:r>
              <a:rPr lang="en-US" sz="1100">
                <a:latin typeface="Arial"/>
                <a:ea typeface="Arial"/>
                <a:cs typeface="Arial"/>
                <a:sym typeface="Arial"/>
              </a:rPr>
              <a:t> What is a baseline reference in a run chart?</a:t>
            </a:r>
            <a:endParaRPr/>
          </a:p>
          <a:p>
            <a:pPr indent="0" lvl="0" marL="0" rtl="0" algn="l">
              <a:spcBef>
                <a:spcPts val="0"/>
              </a:spcBef>
              <a:spcAft>
                <a:spcPts val="0"/>
              </a:spcAft>
              <a:buNone/>
            </a:pPr>
            <a:r>
              <a:rPr b="1" lang="en-US" sz="1100">
                <a:latin typeface="Arial"/>
                <a:ea typeface="Arial"/>
                <a:cs typeface="Arial"/>
                <a:sym typeface="Arial"/>
              </a:rPr>
              <a:t>Answer: </a:t>
            </a:r>
            <a:r>
              <a:rPr lang="en-US" sz="1100">
                <a:latin typeface="Arial"/>
                <a:ea typeface="Arial"/>
                <a:cs typeface="Arial"/>
                <a:sym typeface="Arial"/>
              </a:rPr>
              <a:t>Time</a:t>
            </a:r>
            <a:endParaRPr/>
          </a:p>
        </p:txBody>
      </p:sp>
      <p:sp>
        <p:nvSpPr>
          <p:cNvPr id="599" name="Google Shape;599;p5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5" name="Shape 605"/>
        <p:cNvGrpSpPr/>
        <p:nvPr/>
      </p:nvGrpSpPr>
      <p:grpSpPr>
        <a:xfrm>
          <a:off x="0" y="0"/>
          <a:ext cx="0" cy="0"/>
          <a:chOff x="0" y="0"/>
          <a:chExt cx="0" cy="0"/>
        </a:xfrm>
      </p:grpSpPr>
      <p:sp>
        <p:nvSpPr>
          <p:cNvPr id="606" name="Google Shape;606;p5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07" name="Google Shape;607;p5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8" name="Google Shape;608;p5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3" name="Shape 613"/>
        <p:cNvGrpSpPr/>
        <p:nvPr/>
      </p:nvGrpSpPr>
      <p:grpSpPr>
        <a:xfrm>
          <a:off x="0" y="0"/>
          <a:ext cx="0" cy="0"/>
          <a:chOff x="0" y="0"/>
          <a:chExt cx="0" cy="0"/>
        </a:xfrm>
      </p:grpSpPr>
      <p:sp>
        <p:nvSpPr>
          <p:cNvPr id="614" name="Google Shape;614;p5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15" name="Google Shape;615;p5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sz="1100">
                <a:latin typeface="Arial"/>
                <a:ea typeface="Arial"/>
                <a:cs typeface="Arial"/>
                <a:sym typeface="Arial"/>
              </a:rPr>
              <a:t>Question:</a:t>
            </a:r>
            <a:r>
              <a:rPr lang="en-US" sz="1100">
                <a:latin typeface="Arial"/>
                <a:ea typeface="Arial"/>
                <a:cs typeface="Arial"/>
                <a:sym typeface="Arial"/>
              </a:rPr>
              <a:t> Based on the data portrayed on the slide, what is the most important problem?</a:t>
            </a:r>
            <a:endParaRPr/>
          </a:p>
          <a:p>
            <a:pPr indent="0" lvl="0" marL="0" rtl="0" algn="l">
              <a:spcBef>
                <a:spcPts val="0"/>
              </a:spcBef>
              <a:spcAft>
                <a:spcPts val="0"/>
              </a:spcAft>
              <a:buNone/>
            </a:pPr>
            <a:r>
              <a:rPr b="1" lang="en-US" sz="1100">
                <a:latin typeface="Arial"/>
                <a:ea typeface="Arial"/>
                <a:cs typeface="Arial"/>
                <a:sym typeface="Arial"/>
              </a:rPr>
              <a:t>Answer:</a:t>
            </a:r>
            <a:r>
              <a:rPr lang="en-US" sz="1100">
                <a:latin typeface="Arial"/>
                <a:ea typeface="Arial"/>
                <a:cs typeface="Arial"/>
                <a:sym typeface="Arial"/>
              </a:rPr>
              <a:t> Edge flaws.</a:t>
            </a:r>
            <a:endParaRPr/>
          </a:p>
        </p:txBody>
      </p:sp>
      <p:sp>
        <p:nvSpPr>
          <p:cNvPr id="616" name="Google Shape;616;p5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p5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24" name="Google Shape;624;p5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5" name="Google Shape;625;p5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p6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32" name="Google Shape;632;p6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sz="1100">
                <a:latin typeface="Arial"/>
                <a:ea typeface="Arial"/>
                <a:cs typeface="Arial"/>
                <a:sym typeface="Arial"/>
              </a:rPr>
              <a:t>Question: </a:t>
            </a:r>
            <a:r>
              <a:rPr lang="en-US" sz="1100">
                <a:latin typeface="Arial"/>
                <a:ea typeface="Arial"/>
                <a:cs typeface="Arial"/>
                <a:sym typeface="Arial"/>
              </a:rPr>
              <a:t>Does a fishbone diagram portray only those factors that contribute to a problem?</a:t>
            </a:r>
            <a:endParaRPr/>
          </a:p>
          <a:p>
            <a:pPr indent="0" lvl="0" marL="0" rtl="0" algn="l">
              <a:spcBef>
                <a:spcPts val="0"/>
              </a:spcBef>
              <a:spcAft>
                <a:spcPts val="0"/>
              </a:spcAft>
              <a:buNone/>
            </a:pPr>
            <a:r>
              <a:rPr b="1" lang="en-US" sz="1100">
                <a:latin typeface="Arial"/>
                <a:ea typeface="Arial"/>
                <a:cs typeface="Arial"/>
                <a:sym typeface="Arial"/>
              </a:rPr>
              <a:t>Answer: </a:t>
            </a:r>
            <a:r>
              <a:rPr lang="en-US" sz="1100">
                <a:latin typeface="Arial"/>
                <a:ea typeface="Arial"/>
                <a:cs typeface="Arial"/>
                <a:sym typeface="Arial"/>
              </a:rPr>
              <a:t>No. It can also depict factors contributing to a desired/positive outcome.</a:t>
            </a:r>
            <a:endParaRPr/>
          </a:p>
        </p:txBody>
      </p:sp>
      <p:sp>
        <p:nvSpPr>
          <p:cNvPr id="633" name="Google Shape;633;p6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9" name="Shape 639"/>
        <p:cNvGrpSpPr/>
        <p:nvPr/>
      </p:nvGrpSpPr>
      <p:grpSpPr>
        <a:xfrm>
          <a:off x="0" y="0"/>
          <a:ext cx="0" cy="0"/>
          <a:chOff x="0" y="0"/>
          <a:chExt cx="0" cy="0"/>
        </a:xfrm>
      </p:grpSpPr>
      <p:sp>
        <p:nvSpPr>
          <p:cNvPr id="640" name="Google Shape;640;p6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41" name="Google Shape;641;p6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2" name="Google Shape;642;p6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 name="Shape 648"/>
        <p:cNvGrpSpPr/>
        <p:nvPr/>
      </p:nvGrpSpPr>
      <p:grpSpPr>
        <a:xfrm>
          <a:off x="0" y="0"/>
          <a:ext cx="0" cy="0"/>
          <a:chOff x="0" y="0"/>
          <a:chExt cx="0" cy="0"/>
        </a:xfrm>
      </p:grpSpPr>
      <p:sp>
        <p:nvSpPr>
          <p:cNvPr id="649" name="Google Shape;649;p6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50" name="Google Shape;650;p6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sz="1100">
                <a:latin typeface="Arial"/>
                <a:ea typeface="Arial"/>
                <a:cs typeface="Arial"/>
                <a:sym typeface="Arial"/>
              </a:rPr>
              <a:t>Question: </a:t>
            </a:r>
            <a:r>
              <a:rPr lang="en-US" sz="1100">
                <a:latin typeface="Arial"/>
                <a:ea typeface="Arial"/>
                <a:cs typeface="Arial"/>
                <a:sym typeface="Arial"/>
              </a:rPr>
              <a:t>Does a scatter diagram portray exact problems?</a:t>
            </a:r>
            <a:endParaRPr/>
          </a:p>
          <a:p>
            <a:pPr indent="0" lvl="0" marL="0" rtl="0" algn="l">
              <a:spcBef>
                <a:spcPts val="0"/>
              </a:spcBef>
              <a:spcAft>
                <a:spcPts val="0"/>
              </a:spcAft>
              <a:buNone/>
            </a:pPr>
            <a:r>
              <a:rPr b="1" lang="en-US" sz="1100">
                <a:latin typeface="Arial"/>
                <a:ea typeface="Arial"/>
                <a:cs typeface="Arial"/>
                <a:sym typeface="Arial"/>
              </a:rPr>
              <a:t>Answer:</a:t>
            </a:r>
            <a:r>
              <a:rPr lang="en-US" sz="1100">
                <a:latin typeface="Arial"/>
                <a:ea typeface="Arial"/>
                <a:cs typeface="Arial"/>
                <a:sym typeface="Arial"/>
              </a:rPr>
              <a:t> No, only possible causes of problems.</a:t>
            </a:r>
            <a:endParaRPr/>
          </a:p>
        </p:txBody>
      </p:sp>
      <p:sp>
        <p:nvSpPr>
          <p:cNvPr id="651" name="Google Shape;651;p6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9" name="Shape 659"/>
        <p:cNvGrpSpPr/>
        <p:nvPr/>
      </p:nvGrpSpPr>
      <p:grpSpPr>
        <a:xfrm>
          <a:off x="0" y="0"/>
          <a:ext cx="0" cy="0"/>
          <a:chOff x="0" y="0"/>
          <a:chExt cx="0" cy="0"/>
        </a:xfrm>
      </p:grpSpPr>
      <p:sp>
        <p:nvSpPr>
          <p:cNvPr id="660" name="Google Shape;660;p6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61" name="Google Shape;661;p6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2" name="Google Shape;662;p6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7" name="Shape 667"/>
        <p:cNvGrpSpPr/>
        <p:nvPr/>
      </p:nvGrpSpPr>
      <p:grpSpPr>
        <a:xfrm>
          <a:off x="0" y="0"/>
          <a:ext cx="0" cy="0"/>
          <a:chOff x="0" y="0"/>
          <a:chExt cx="0" cy="0"/>
        </a:xfrm>
      </p:grpSpPr>
      <p:sp>
        <p:nvSpPr>
          <p:cNvPr id="668" name="Google Shape;668;p6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69" name="Google Shape;669;p6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sz="1100">
                <a:latin typeface="Arial"/>
                <a:ea typeface="Arial"/>
                <a:cs typeface="Arial"/>
                <a:sym typeface="Arial"/>
              </a:rPr>
              <a:t>Question: </a:t>
            </a:r>
            <a:r>
              <a:rPr lang="en-US" sz="1100">
                <a:latin typeface="Arial"/>
                <a:ea typeface="Arial"/>
                <a:cs typeface="Arial"/>
                <a:sym typeface="Arial"/>
              </a:rPr>
              <a:t>When would you use a histogram?</a:t>
            </a:r>
            <a:endParaRPr/>
          </a:p>
          <a:p>
            <a:pPr indent="0" lvl="0" marL="0" rtl="0" algn="l">
              <a:spcBef>
                <a:spcPts val="0"/>
              </a:spcBef>
              <a:spcAft>
                <a:spcPts val="0"/>
              </a:spcAft>
              <a:buNone/>
            </a:pPr>
            <a:r>
              <a:rPr b="1" lang="en-US" sz="1100">
                <a:latin typeface="Arial"/>
                <a:ea typeface="Arial"/>
                <a:cs typeface="Arial"/>
                <a:sym typeface="Arial"/>
              </a:rPr>
              <a:t>Answer:</a:t>
            </a:r>
            <a:r>
              <a:rPr lang="en-US" sz="1100">
                <a:latin typeface="Arial"/>
                <a:ea typeface="Arial"/>
                <a:cs typeface="Arial"/>
                <a:sym typeface="Arial"/>
              </a:rPr>
              <a:t> </a:t>
            </a:r>
            <a:endParaRPr/>
          </a:p>
          <a:p>
            <a:pPr indent="0" lvl="0" marL="0" rtl="0" algn="l">
              <a:spcBef>
                <a:spcPts val="0"/>
              </a:spcBef>
              <a:spcAft>
                <a:spcPts val="0"/>
              </a:spcAft>
              <a:buNone/>
            </a:pPr>
            <a:r>
              <a:rPr lang="en-US" sz="1100">
                <a:latin typeface="Arial"/>
                <a:ea typeface="Arial"/>
                <a:cs typeface="Arial"/>
                <a:sym typeface="Arial"/>
              </a:rPr>
              <a:t>To present small amounts of data that vary a lot.</a:t>
            </a:r>
            <a:endParaRPr/>
          </a:p>
          <a:p>
            <a:pPr indent="0" lvl="0" marL="0" rtl="0" algn="l">
              <a:spcBef>
                <a:spcPts val="0"/>
              </a:spcBef>
              <a:spcAft>
                <a:spcPts val="0"/>
              </a:spcAft>
              <a:buNone/>
            </a:pPr>
            <a:r>
              <a:rPr lang="en-US" sz="1100">
                <a:latin typeface="Arial"/>
                <a:ea typeface="Arial"/>
                <a:cs typeface="Arial"/>
                <a:sym typeface="Arial"/>
              </a:rPr>
              <a:t>To show a portion of data that does not meet specification.</a:t>
            </a:r>
            <a:endParaRPr/>
          </a:p>
          <a:p>
            <a:pPr indent="0" lvl="0" marL="0" rtl="0" algn="l">
              <a:spcBef>
                <a:spcPts val="0"/>
              </a:spcBef>
              <a:spcAft>
                <a:spcPts val="0"/>
              </a:spcAft>
              <a:buNone/>
            </a:pPr>
            <a:r>
              <a:t/>
            </a:r>
            <a:endParaRPr sz="1100">
              <a:latin typeface="Arial"/>
              <a:ea typeface="Arial"/>
              <a:cs typeface="Arial"/>
              <a:sym typeface="Arial"/>
            </a:endParaRPr>
          </a:p>
          <a:p>
            <a:pPr indent="0" lvl="0" marL="0" rtl="0" algn="l">
              <a:spcBef>
                <a:spcPts val="0"/>
              </a:spcBef>
              <a:spcAft>
                <a:spcPts val="0"/>
              </a:spcAft>
              <a:buNone/>
            </a:pPr>
            <a:r>
              <a:rPr lang="en-US">
                <a:solidFill>
                  <a:srgbClr val="005596"/>
                </a:solidFill>
              </a:rPr>
              <a:t>A Histogram with a Bimodal Distribution is an indication of:</a:t>
            </a:r>
            <a:endParaRPr/>
          </a:p>
          <a:p>
            <a:pPr indent="-76200" lvl="0" marL="0" rtl="0" algn="l">
              <a:spcBef>
                <a:spcPts val="0"/>
              </a:spcBef>
              <a:spcAft>
                <a:spcPts val="0"/>
              </a:spcAft>
              <a:buClr>
                <a:schemeClr val="dk1"/>
              </a:buClr>
              <a:buSzPts val="1200"/>
              <a:buFont typeface="Arial"/>
              <a:buChar char="•"/>
            </a:pPr>
            <a:r>
              <a:rPr lang="en-US"/>
              <a:t>  Alternating center points</a:t>
            </a:r>
            <a:endParaRPr/>
          </a:p>
          <a:p>
            <a:pPr indent="-76200" lvl="0" marL="0" rtl="0" algn="l">
              <a:spcBef>
                <a:spcPts val="0"/>
              </a:spcBef>
              <a:spcAft>
                <a:spcPts val="0"/>
              </a:spcAft>
              <a:buClr>
                <a:schemeClr val="dk1"/>
              </a:buClr>
              <a:buSzPts val="1200"/>
              <a:buFont typeface="Arial"/>
              <a:buChar char="•"/>
            </a:pPr>
            <a:r>
              <a:rPr lang="en-US"/>
              <a:t>  A skewed distribution</a:t>
            </a:r>
            <a:endParaRPr/>
          </a:p>
          <a:p>
            <a:pPr indent="-76200" lvl="0" marL="0" rtl="0" algn="l">
              <a:spcBef>
                <a:spcPts val="0"/>
              </a:spcBef>
              <a:spcAft>
                <a:spcPts val="0"/>
              </a:spcAft>
              <a:buClr>
                <a:schemeClr val="dk1"/>
              </a:buClr>
              <a:buSzPts val="1200"/>
              <a:buFont typeface="Arial"/>
              <a:buChar char="•"/>
            </a:pPr>
            <a:r>
              <a:rPr lang="en-US"/>
              <a:t>  Normal distribution</a:t>
            </a:r>
            <a:endParaRPr/>
          </a:p>
          <a:p>
            <a:pPr indent="-76200" lvl="0" marL="0" rtl="0" algn="l">
              <a:spcBef>
                <a:spcPts val="0"/>
              </a:spcBef>
              <a:spcAft>
                <a:spcPts val="0"/>
              </a:spcAft>
              <a:buClr>
                <a:schemeClr val="dk1"/>
              </a:buClr>
              <a:buSzPts val="1200"/>
              <a:buFont typeface="Arial"/>
              <a:buChar char="•"/>
            </a:pPr>
            <a:r>
              <a:rPr b="1" lang="en-US"/>
              <a:t>  2 distinct data sets – (think bi=2)</a:t>
            </a:r>
            <a:endParaRPr/>
          </a:p>
          <a:p>
            <a:pPr indent="0" lvl="0" marL="0" rtl="0" algn="l">
              <a:spcBef>
                <a:spcPts val="0"/>
              </a:spcBef>
              <a:spcAft>
                <a:spcPts val="0"/>
              </a:spcAft>
              <a:buNone/>
            </a:pPr>
            <a:r>
              <a:t/>
            </a:r>
            <a:endParaRPr sz="1100">
              <a:latin typeface="Arial"/>
              <a:ea typeface="Arial"/>
              <a:cs typeface="Arial"/>
              <a:sym typeface="Arial"/>
            </a:endParaRPr>
          </a:p>
        </p:txBody>
      </p:sp>
      <p:sp>
        <p:nvSpPr>
          <p:cNvPr id="670" name="Google Shape;670;p6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6" name="Shape 676"/>
        <p:cNvGrpSpPr/>
        <p:nvPr/>
      </p:nvGrpSpPr>
      <p:grpSpPr>
        <a:xfrm>
          <a:off x="0" y="0"/>
          <a:ext cx="0" cy="0"/>
          <a:chOff x="0" y="0"/>
          <a:chExt cx="0" cy="0"/>
        </a:xfrm>
      </p:grpSpPr>
      <p:sp>
        <p:nvSpPr>
          <p:cNvPr id="677" name="Google Shape;677;p6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78" name="Google Shape;678;p6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9" name="Google Shape;679;p6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6" name="Shape 686"/>
        <p:cNvGrpSpPr/>
        <p:nvPr/>
      </p:nvGrpSpPr>
      <p:grpSpPr>
        <a:xfrm>
          <a:off x="0" y="0"/>
          <a:ext cx="0" cy="0"/>
          <a:chOff x="0" y="0"/>
          <a:chExt cx="0" cy="0"/>
        </a:xfrm>
      </p:grpSpPr>
      <p:sp>
        <p:nvSpPr>
          <p:cNvPr id="687" name="Google Shape;687;p6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88" name="Google Shape;688;p6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sz="1100">
                <a:latin typeface="Arial"/>
                <a:ea typeface="Arial"/>
                <a:cs typeface="Arial"/>
                <a:sym typeface="Arial"/>
              </a:rPr>
              <a:t>Question:</a:t>
            </a:r>
            <a:r>
              <a:rPr lang="en-US" sz="1100">
                <a:latin typeface="Arial"/>
                <a:ea typeface="Arial"/>
                <a:cs typeface="Arial"/>
                <a:sym typeface="Arial"/>
              </a:rPr>
              <a:t> How do you control production processes at your company?</a:t>
            </a:r>
            <a:endParaRPr/>
          </a:p>
          <a:p>
            <a:pPr indent="0" lvl="0" marL="0" rtl="0" algn="l">
              <a:spcBef>
                <a:spcPts val="0"/>
              </a:spcBef>
              <a:spcAft>
                <a:spcPts val="0"/>
              </a:spcAft>
              <a:buNone/>
            </a:pPr>
            <a:r>
              <a:rPr b="1" lang="en-US" sz="1100">
                <a:latin typeface="Arial"/>
                <a:ea typeface="Arial"/>
                <a:cs typeface="Arial"/>
                <a:sym typeface="Arial"/>
              </a:rPr>
              <a:t>Answers will vary.</a:t>
            </a:r>
            <a:endParaRPr sz="1100">
              <a:latin typeface="Arial"/>
              <a:ea typeface="Arial"/>
              <a:cs typeface="Arial"/>
              <a:sym typeface="Arial"/>
            </a:endParaRPr>
          </a:p>
        </p:txBody>
      </p:sp>
      <p:sp>
        <p:nvSpPr>
          <p:cNvPr id="689" name="Google Shape;689;p6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4" name="Shape 694"/>
        <p:cNvGrpSpPr/>
        <p:nvPr/>
      </p:nvGrpSpPr>
      <p:grpSpPr>
        <a:xfrm>
          <a:off x="0" y="0"/>
          <a:ext cx="0" cy="0"/>
          <a:chOff x="0" y="0"/>
          <a:chExt cx="0" cy="0"/>
        </a:xfrm>
      </p:grpSpPr>
      <p:sp>
        <p:nvSpPr>
          <p:cNvPr id="695" name="Google Shape;695;p6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96" name="Google Shape;696;p6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7" name="Google Shape;697;p6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 name="Shape 16"/>
        <p:cNvGrpSpPr/>
        <p:nvPr/>
      </p:nvGrpSpPr>
      <p:grpSpPr>
        <a:xfrm>
          <a:off x="0" y="0"/>
          <a:ext cx="0" cy="0"/>
          <a:chOff x="0" y="0"/>
          <a:chExt cx="0" cy="0"/>
        </a:xfrm>
      </p:grpSpPr>
      <p:sp>
        <p:nvSpPr>
          <p:cNvPr id="17" name="Google Shape;17;p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 name="Google Shape;18;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9" name="Google Shape;19;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 name="Shape 22"/>
        <p:cNvGrpSpPr/>
        <p:nvPr/>
      </p:nvGrpSpPr>
      <p:grpSpPr>
        <a:xfrm>
          <a:off x="0" y="0"/>
          <a:ext cx="0" cy="0"/>
          <a:chOff x="0" y="0"/>
          <a:chExt cx="0" cy="0"/>
        </a:xfrm>
      </p:grpSpPr>
      <p:sp>
        <p:nvSpPr>
          <p:cNvPr id="23" name="Google Shape;23;p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 name="Google Shape;24;p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5" name="Google Shape;25;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8" name="Shape 28"/>
        <p:cNvGrpSpPr/>
        <p:nvPr/>
      </p:nvGrpSpPr>
      <p:grpSpPr>
        <a:xfrm>
          <a:off x="0" y="0"/>
          <a:ext cx="0" cy="0"/>
          <a:chOff x="0" y="0"/>
          <a:chExt cx="0" cy="0"/>
        </a:xfrm>
      </p:grpSpPr>
      <p:sp>
        <p:nvSpPr>
          <p:cNvPr id="29" name="Google Shape;29;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2" name="Shape 32"/>
        <p:cNvGrpSpPr/>
        <p:nvPr/>
      </p:nvGrpSpPr>
      <p:grpSpPr>
        <a:xfrm>
          <a:off x="0" y="0"/>
          <a:ext cx="0" cy="0"/>
          <a:chOff x="0" y="0"/>
          <a:chExt cx="0" cy="0"/>
        </a:xfrm>
      </p:grpSpPr>
      <p:sp>
        <p:nvSpPr>
          <p:cNvPr id="33" name="Google Shape;33;p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 name="Google Shape;34;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7" name="Shape 37"/>
        <p:cNvGrpSpPr/>
        <p:nvPr/>
      </p:nvGrpSpPr>
      <p:grpSpPr>
        <a:xfrm>
          <a:off x="0" y="0"/>
          <a:ext cx="0" cy="0"/>
          <a:chOff x="0" y="0"/>
          <a:chExt cx="0" cy="0"/>
        </a:xfrm>
      </p:grpSpPr>
      <p:sp>
        <p:nvSpPr>
          <p:cNvPr id="38" name="Google Shape;38;p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40" name="Google Shape;40;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3" name="Shape 43"/>
        <p:cNvGrpSpPr/>
        <p:nvPr/>
      </p:nvGrpSpPr>
      <p:grpSpPr>
        <a:xfrm>
          <a:off x="0" y="0"/>
          <a:ext cx="0" cy="0"/>
          <a:chOff x="0" y="0"/>
          <a:chExt cx="0" cy="0"/>
        </a:xfrm>
      </p:grpSpPr>
      <p:sp>
        <p:nvSpPr>
          <p:cNvPr id="44" name="Google Shape;44;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 name="Google Shape;45;p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6" name="Google Shape;46;p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7" name="Google Shape;47;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0" name="Shape 50"/>
        <p:cNvGrpSpPr/>
        <p:nvPr/>
      </p:nvGrpSpPr>
      <p:grpSpPr>
        <a:xfrm>
          <a:off x="0" y="0"/>
          <a:ext cx="0" cy="0"/>
          <a:chOff x="0" y="0"/>
          <a:chExt cx="0" cy="0"/>
        </a:xfrm>
      </p:grpSpPr>
      <p:sp>
        <p:nvSpPr>
          <p:cNvPr id="51" name="Google Shape;51;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53" name="Google Shape;53;p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4" name="Google Shape;54;p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55" name="Google Shape;55;p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6" name="Google Shape;56;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9" name="Shape 59"/>
        <p:cNvGrpSpPr/>
        <p:nvPr/>
      </p:nvGrpSpPr>
      <p:grpSpPr>
        <a:xfrm>
          <a:off x="0" y="0"/>
          <a:ext cx="0" cy="0"/>
          <a:chOff x="0" y="0"/>
          <a:chExt cx="0" cy="0"/>
        </a:xfrm>
      </p:grpSpPr>
      <p:sp>
        <p:nvSpPr>
          <p:cNvPr id="60" name="Google Shape;60;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2" name="Google Shape;62;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3" name="Google Shape;63;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6" name="Shape 66"/>
        <p:cNvGrpSpPr/>
        <p:nvPr/>
      </p:nvGrpSpPr>
      <p:grpSpPr>
        <a:xfrm>
          <a:off x="0" y="0"/>
          <a:ext cx="0" cy="0"/>
          <a:chOff x="0" y="0"/>
          <a:chExt cx="0" cy="0"/>
        </a:xfrm>
      </p:grpSpPr>
      <p:sp>
        <p:nvSpPr>
          <p:cNvPr id="67" name="Google Shape;67;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10"/>
          <p:cNvSpPr/>
          <p:nvPr>
            <p:ph idx="2" type="pic"/>
          </p:nvPr>
        </p:nvSpPr>
        <p:spPr>
          <a:xfrm>
            <a:off x="1792288" y="612775"/>
            <a:ext cx="5486400" cy="4114800"/>
          </a:xfrm>
          <a:prstGeom prst="rect">
            <a:avLst/>
          </a:prstGeom>
          <a:noFill/>
          <a:ln>
            <a:noFill/>
          </a:ln>
        </p:spPr>
        <p:txBody>
          <a:bodyPr anchorCtr="0" anchor="t" bIns="45700" lIns="91425" spcFirstLastPara="1" rIns="91425" wrap="square" tIns="45700">
            <a:noAutofit/>
          </a:bodyPr>
          <a:lstStyle>
            <a:lvl1pPr lvl="0" marR="0" rtl="0" algn="l">
              <a:spcBef>
                <a:spcPts val="64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spcBef>
                <a:spcPts val="56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spcBef>
                <a:spcPts val="48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9" name="Google Shape;69;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70" name="Google Shape;70;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3" name="Shape 73"/>
        <p:cNvGrpSpPr/>
        <p:nvPr/>
      </p:nvGrpSpPr>
      <p:grpSpPr>
        <a:xfrm>
          <a:off x="0" y="0"/>
          <a:ext cx="0" cy="0"/>
          <a:chOff x="0" y="0"/>
          <a:chExt cx="0" cy="0"/>
        </a:xfrm>
      </p:grpSpPr>
      <p:sp>
        <p:nvSpPr>
          <p:cNvPr id="74" name="Google Shape;74;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 name="Google Shape;75;p11"/>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6" name="Google Shape;76;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9" name="Shape 79"/>
        <p:cNvGrpSpPr/>
        <p:nvPr/>
      </p:nvGrpSpPr>
      <p:grpSpPr>
        <a:xfrm>
          <a:off x="0" y="0"/>
          <a:ext cx="0" cy="0"/>
          <a:chOff x="0" y="0"/>
          <a:chExt cx="0" cy="0"/>
        </a:xfrm>
      </p:grpSpPr>
      <p:sp>
        <p:nvSpPr>
          <p:cNvPr id="80" name="Google Shape;80;p12"/>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 name="Google Shape;81;p12"/>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2" name="Google Shape;82;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pic>
        <p:nvPicPr>
          <p:cNvPr descr="qualityslide1.png" id="10" name="Google Shape;10;p1"/>
          <p:cNvPicPr preferRelativeResize="0"/>
          <p:nvPr/>
        </p:nvPicPr>
        <p:blipFill rotWithShape="1">
          <a:blip r:embed="rId1">
            <a:alphaModFix/>
          </a:blip>
          <a:srcRect b="0" l="0" r="0" t="0"/>
          <a:stretch/>
        </p:blipFill>
        <p:spPr>
          <a:xfrm>
            <a:off x="0" y="0"/>
            <a:ext cx="9144000" cy="6858000"/>
          </a:xfrm>
          <a:prstGeom prst="rect">
            <a:avLst/>
          </a:prstGeom>
          <a:noFill/>
          <a:ln>
            <a:noFill/>
          </a:ln>
        </p:spPr>
      </p:pic>
      <p:sp>
        <p:nvSpPr>
          <p:cNvPr id="11" name="Google Shape;11;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 name="Google Shape;12;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3" name="Google Shape;13;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 name="Google Shape;15;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chemeClr val="dk1"/>
                </a:solidFill>
                <a:latin typeface="Calibri"/>
                <a:ea typeface="Calibri"/>
                <a:cs typeface="Calibri"/>
                <a:sym typeface="Calibri"/>
              </a:defRPr>
            </a:lvl1pPr>
            <a:lvl2pPr indent="0" lvl="1" marL="0" marR="0" rtl="0" algn="r">
              <a:spcBef>
                <a:spcPts val="0"/>
              </a:spcBef>
              <a:buNone/>
              <a:defRPr b="0" i="0" sz="1200" u="none" cap="none" strike="noStrike">
                <a:solidFill>
                  <a:schemeClr val="dk1"/>
                </a:solidFill>
                <a:latin typeface="Calibri"/>
                <a:ea typeface="Calibri"/>
                <a:cs typeface="Calibri"/>
                <a:sym typeface="Calibri"/>
              </a:defRPr>
            </a:lvl2pPr>
            <a:lvl3pPr indent="0" lvl="2" marL="0" marR="0" rtl="0" algn="r">
              <a:spcBef>
                <a:spcPts val="0"/>
              </a:spcBef>
              <a:buNone/>
              <a:defRPr b="0" i="0" sz="1200" u="none" cap="none" strike="noStrike">
                <a:solidFill>
                  <a:schemeClr val="dk1"/>
                </a:solidFill>
                <a:latin typeface="Calibri"/>
                <a:ea typeface="Calibri"/>
                <a:cs typeface="Calibri"/>
                <a:sym typeface="Calibri"/>
              </a:defRPr>
            </a:lvl3pPr>
            <a:lvl4pPr indent="0" lvl="3" marL="0" marR="0" rtl="0" algn="r">
              <a:spcBef>
                <a:spcPts val="0"/>
              </a:spcBef>
              <a:buNone/>
              <a:defRPr b="0" i="0" sz="1200" u="none" cap="none" strike="noStrike">
                <a:solidFill>
                  <a:schemeClr val="dk1"/>
                </a:solidFill>
                <a:latin typeface="Calibri"/>
                <a:ea typeface="Calibri"/>
                <a:cs typeface="Calibri"/>
                <a:sym typeface="Calibri"/>
              </a:defRPr>
            </a:lvl4pPr>
            <a:lvl5pPr indent="0" lvl="4" marL="0" marR="0" rtl="0" algn="r">
              <a:spcBef>
                <a:spcPts val="0"/>
              </a:spcBef>
              <a:buNone/>
              <a:defRPr b="0" i="0" sz="1200" u="none" cap="none" strike="noStrike">
                <a:solidFill>
                  <a:schemeClr val="dk1"/>
                </a:solidFill>
                <a:latin typeface="Calibri"/>
                <a:ea typeface="Calibri"/>
                <a:cs typeface="Calibri"/>
                <a:sym typeface="Calibri"/>
              </a:defRPr>
            </a:lvl5pPr>
            <a:lvl6pPr indent="0" lvl="5" marL="0" marR="0" rtl="0" algn="r">
              <a:spcBef>
                <a:spcPts val="0"/>
              </a:spcBef>
              <a:buNone/>
              <a:defRPr b="0" i="0" sz="1200" u="none" cap="none" strike="noStrike">
                <a:solidFill>
                  <a:schemeClr val="dk1"/>
                </a:solidFill>
                <a:latin typeface="Calibri"/>
                <a:ea typeface="Calibri"/>
                <a:cs typeface="Calibri"/>
                <a:sym typeface="Calibri"/>
              </a:defRPr>
            </a:lvl6pPr>
            <a:lvl7pPr indent="0" lvl="6" marL="0" marR="0" rtl="0" algn="r">
              <a:spcBef>
                <a:spcPts val="0"/>
              </a:spcBef>
              <a:buNone/>
              <a:defRPr b="0" i="0" sz="1200" u="none" cap="none" strike="noStrike">
                <a:solidFill>
                  <a:schemeClr val="dk1"/>
                </a:solidFill>
                <a:latin typeface="Calibri"/>
                <a:ea typeface="Calibri"/>
                <a:cs typeface="Calibri"/>
                <a:sym typeface="Calibri"/>
              </a:defRPr>
            </a:lvl7pPr>
            <a:lvl8pPr indent="0" lvl="7" marL="0" marR="0" rtl="0" algn="r">
              <a:spcBef>
                <a:spcPts val="0"/>
              </a:spcBef>
              <a:buNone/>
              <a:defRPr b="0" i="0" sz="1200" u="none" cap="none" strike="noStrike">
                <a:solidFill>
                  <a:schemeClr val="dk1"/>
                </a:solidFill>
                <a:latin typeface="Calibri"/>
                <a:ea typeface="Calibri"/>
                <a:cs typeface="Calibri"/>
                <a:sym typeface="Calibri"/>
              </a:defRPr>
            </a:lvl8pPr>
            <a:lvl9pPr indent="0" lvl="8" marL="0" marR="0" rtl="0" algn="r">
              <a:spcBef>
                <a:spcPts val="0"/>
              </a:spcBef>
              <a:buNone/>
              <a:defRPr b="0" i="0" sz="12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jp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6.png"/><Relationship Id="rId4" Type="http://schemas.openxmlformats.org/officeDocument/2006/relationships/image" Target="../media/image7.png"/><Relationship Id="rId9" Type="http://schemas.openxmlformats.org/officeDocument/2006/relationships/image" Target="../media/image13.jpg"/><Relationship Id="rId5" Type="http://schemas.openxmlformats.org/officeDocument/2006/relationships/image" Target="../media/image6.png"/><Relationship Id="rId6" Type="http://schemas.openxmlformats.org/officeDocument/2006/relationships/image" Target="../media/image23.jpg"/><Relationship Id="rId7" Type="http://schemas.openxmlformats.org/officeDocument/2006/relationships/image" Target="../media/image12.jpg"/><Relationship Id="rId8"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8.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17.png"/><Relationship Id="rId4" Type="http://schemas.openxmlformats.org/officeDocument/2006/relationships/image" Target="../media/image15.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8.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1.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1.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1.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14.jpg"/><Relationship Id="rId4" Type="http://schemas.openxmlformats.org/officeDocument/2006/relationships/image" Target="../media/image2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1.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47.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 Id="rId3" Type="http://schemas.openxmlformats.org/officeDocument/2006/relationships/image" Target="../media/image21.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 Id="rId3" Type="http://schemas.openxmlformats.org/officeDocument/2006/relationships/image" Target="../media/image2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27.jpg"/><Relationship Id="rId4" Type="http://schemas.openxmlformats.org/officeDocument/2006/relationships/image" Target="../media/image11.jpg"/><Relationship Id="rId5" Type="http://schemas.openxmlformats.org/officeDocument/2006/relationships/image" Target="../media/image25.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43.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11.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11.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3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11.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11.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28.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26.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3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24.jpg"/><Relationship Id="rId4" Type="http://schemas.openxmlformats.org/officeDocument/2006/relationships/image" Target="../media/image11.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20.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32.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11.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30.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11.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31.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11.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46.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41.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35.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45.png"/><Relationship Id="rId4" Type="http://schemas.openxmlformats.org/officeDocument/2006/relationships/image" Target="../media/image38.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36.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image" Target="../media/image39.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40.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44.png"/><Relationship Id="rId4" Type="http://schemas.openxmlformats.org/officeDocument/2006/relationships/image" Target="../media/image37.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 Id="rId3"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3"/>
          <p:cNvSpPr/>
          <p:nvPr/>
        </p:nvSpPr>
        <p:spPr>
          <a:xfrm>
            <a:off x="4114800" y="457200"/>
            <a:ext cx="4724400" cy="147002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US" sz="4000" u="none" cap="none" strike="noStrike">
                <a:solidFill>
                  <a:schemeClr val="dk1"/>
                </a:solidFill>
                <a:latin typeface="Calibri"/>
                <a:ea typeface="Calibri"/>
                <a:cs typeface="Calibri"/>
                <a:sym typeface="Calibri"/>
              </a:rPr>
              <a:t>Foundations of  Manufacturing</a:t>
            </a:r>
            <a:endParaRPr b="1" i="0" sz="4000" u="none" cap="none" strike="noStrike">
              <a:solidFill>
                <a:schemeClr val="dk1"/>
              </a:solidFill>
              <a:latin typeface="Calibri"/>
              <a:ea typeface="Calibri"/>
              <a:cs typeface="Calibri"/>
              <a:sym typeface="Calibri"/>
            </a:endParaRPr>
          </a:p>
        </p:txBody>
      </p:sp>
      <p:sp>
        <p:nvSpPr>
          <p:cNvPr id="91" name="Google Shape;91;p13"/>
          <p:cNvSpPr txBox="1"/>
          <p:nvPr/>
        </p:nvSpPr>
        <p:spPr>
          <a:xfrm>
            <a:off x="304800" y="2514600"/>
            <a:ext cx="6781800" cy="57943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3200" u="none" cap="none" strike="noStrike">
                <a:solidFill>
                  <a:srgbClr val="000000"/>
                </a:solidFill>
                <a:latin typeface="Calibri"/>
                <a:ea typeface="Calibri"/>
                <a:cs typeface="Calibri"/>
                <a:sym typeface="Calibri"/>
              </a:rPr>
              <a:t>Domain 4: Quality Assurance</a:t>
            </a:r>
            <a:endParaRPr/>
          </a:p>
        </p:txBody>
      </p:sp>
      <p:sp>
        <p:nvSpPr>
          <p:cNvPr id="92" name="Google Shape;92;p13"/>
          <p:cNvSpPr/>
          <p:nvPr/>
        </p:nvSpPr>
        <p:spPr>
          <a:xfrm>
            <a:off x="609600" y="3581400"/>
            <a:ext cx="5334000" cy="17526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b="0" i="0" sz="3200" u="none" cap="none" strike="noStrike">
              <a:solidFill>
                <a:srgbClr val="800000"/>
              </a:solidFill>
              <a:latin typeface="Calibri"/>
              <a:ea typeface="Calibri"/>
              <a:cs typeface="Calibri"/>
              <a:sym typeface="Calibri"/>
            </a:endParaRPr>
          </a:p>
        </p:txBody>
      </p:sp>
      <p:pic>
        <p:nvPicPr>
          <p:cNvPr descr="MCj03796910000[1]" id="93" name="Google Shape;93;p13"/>
          <p:cNvPicPr preferRelativeResize="0"/>
          <p:nvPr/>
        </p:nvPicPr>
        <p:blipFill rotWithShape="1">
          <a:blip r:embed="rId3">
            <a:alphaModFix/>
          </a:blip>
          <a:srcRect b="0" l="0" r="0" t="0"/>
          <a:stretch/>
        </p:blipFill>
        <p:spPr>
          <a:xfrm>
            <a:off x="6505860" y="2386277"/>
            <a:ext cx="2063430" cy="3080409"/>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94" name="Google Shape;94;p13"/>
          <p:cNvPicPr preferRelativeResize="0"/>
          <p:nvPr/>
        </p:nvPicPr>
        <p:blipFill rotWithShape="1">
          <a:blip r:embed="rId4">
            <a:alphaModFix/>
          </a:blip>
          <a:srcRect b="0" l="0" r="0" t="0"/>
          <a:stretch/>
        </p:blipFill>
        <p:spPr>
          <a:xfrm>
            <a:off x="34636" y="679599"/>
            <a:ext cx="4180952" cy="71162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Domain 4 Quality Assurance </a:t>
            </a:r>
            <a:br>
              <a:rPr lang="en-US"/>
            </a:br>
            <a:r>
              <a:rPr lang="en-US"/>
              <a:t>Table of Contents</a:t>
            </a:r>
            <a:endParaRPr/>
          </a:p>
        </p:txBody>
      </p:sp>
      <p:sp>
        <p:nvSpPr>
          <p:cNvPr id="100" name="Google Shape;100;p14"/>
          <p:cNvSpPr txBox="1"/>
          <p:nvPr>
            <p:ph idx="1" type="body"/>
          </p:nvPr>
        </p:nvSpPr>
        <p:spPr>
          <a:xfrm>
            <a:off x="457200" y="2119965"/>
            <a:ext cx="8229600" cy="3260558"/>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r>
              <a:rPr lang="en-US"/>
              <a:t>Section 1 Introduction to Quality Management</a:t>
            </a:r>
            <a:endParaRPr/>
          </a:p>
          <a:p>
            <a:pPr indent="0" lvl="0" marL="0" rtl="0" algn="l">
              <a:spcBef>
                <a:spcPts val="600"/>
              </a:spcBef>
              <a:spcAft>
                <a:spcPts val="0"/>
              </a:spcAft>
              <a:buClr>
                <a:schemeClr val="dk1"/>
              </a:buClr>
              <a:buSzPts val="3200"/>
              <a:buNone/>
            </a:pPr>
            <a:r>
              <a:rPr lang="en-US"/>
              <a:t>Section 2 Measuring Process Quality</a:t>
            </a:r>
            <a:endParaRPr/>
          </a:p>
          <a:p>
            <a:pPr indent="0" lvl="0" marL="0" rtl="0" algn="l">
              <a:spcBef>
                <a:spcPts val="600"/>
              </a:spcBef>
              <a:spcAft>
                <a:spcPts val="0"/>
              </a:spcAft>
              <a:buClr>
                <a:schemeClr val="dk1"/>
              </a:buClr>
              <a:buSzPts val="3200"/>
              <a:buNone/>
            </a:pPr>
            <a:r>
              <a:rPr lang="en-US"/>
              <a:t>Section 3 Quality Improvement Systems</a:t>
            </a:r>
            <a:endParaRPr/>
          </a:p>
          <a:p>
            <a:pPr indent="0" lvl="0" marL="0" rtl="0" algn="l">
              <a:spcBef>
                <a:spcPts val="600"/>
              </a:spcBef>
              <a:spcAft>
                <a:spcPts val="0"/>
              </a:spcAft>
              <a:buClr>
                <a:schemeClr val="dk1"/>
              </a:buClr>
              <a:buSzPts val="3200"/>
              <a:buNone/>
            </a:pPr>
            <a:r>
              <a:rPr lang="en-US"/>
              <a:t>Section 4 Industrial Print Reading</a:t>
            </a:r>
            <a:endParaRPr/>
          </a:p>
          <a:p>
            <a:pPr indent="0" lvl="0" marL="0" rtl="0" algn="l">
              <a:spcBef>
                <a:spcPts val="600"/>
              </a:spcBef>
              <a:spcAft>
                <a:spcPts val="0"/>
              </a:spcAft>
              <a:buClr>
                <a:schemeClr val="dk1"/>
              </a:buClr>
              <a:buSzPts val="3200"/>
              <a:buNone/>
            </a:pPr>
            <a:r>
              <a:rPr lang="en-US"/>
              <a:t>Section 5 Problem Solving</a:t>
            </a:r>
            <a:endParaRPr/>
          </a:p>
        </p:txBody>
      </p:sp>
      <p:sp>
        <p:nvSpPr>
          <p:cNvPr id="101" name="Google Shape;101;p14"/>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15"/>
          <p:cNvSpPr/>
          <p:nvPr/>
        </p:nvSpPr>
        <p:spPr>
          <a:xfrm>
            <a:off x="4114800" y="457200"/>
            <a:ext cx="4724400" cy="147002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US" sz="4000" u="none" cap="none" strike="noStrike">
                <a:solidFill>
                  <a:srgbClr val="000000"/>
                </a:solidFill>
                <a:latin typeface="Calibri"/>
                <a:ea typeface="Calibri"/>
                <a:cs typeface="Calibri"/>
                <a:sym typeface="Calibri"/>
              </a:rPr>
              <a:t>Foundations of  Manufacturing</a:t>
            </a:r>
            <a:endParaRPr b="1" i="0" sz="4000" u="none" cap="none" strike="noStrike">
              <a:solidFill>
                <a:srgbClr val="000000"/>
              </a:solidFill>
              <a:latin typeface="Calibri"/>
              <a:ea typeface="Calibri"/>
              <a:cs typeface="Calibri"/>
              <a:sym typeface="Calibri"/>
            </a:endParaRPr>
          </a:p>
        </p:txBody>
      </p:sp>
      <p:sp>
        <p:nvSpPr>
          <p:cNvPr id="108" name="Google Shape;108;p15"/>
          <p:cNvSpPr txBox="1"/>
          <p:nvPr/>
        </p:nvSpPr>
        <p:spPr>
          <a:xfrm>
            <a:off x="304800" y="2514600"/>
            <a:ext cx="6781800" cy="57943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3200" u="none" cap="none" strike="noStrike">
                <a:solidFill>
                  <a:srgbClr val="000000"/>
                </a:solidFill>
                <a:latin typeface="Calibri"/>
                <a:ea typeface="Calibri"/>
                <a:cs typeface="Calibri"/>
                <a:sym typeface="Calibri"/>
              </a:rPr>
              <a:t>Domain 4: Quality Assurance</a:t>
            </a:r>
            <a:endParaRPr/>
          </a:p>
        </p:txBody>
      </p:sp>
      <p:sp>
        <p:nvSpPr>
          <p:cNvPr id="109" name="Google Shape;109;p15"/>
          <p:cNvSpPr/>
          <p:nvPr/>
        </p:nvSpPr>
        <p:spPr>
          <a:xfrm>
            <a:off x="609600" y="3581400"/>
            <a:ext cx="5334000" cy="17526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rgbClr val="000000"/>
                </a:solidFill>
                <a:latin typeface="Calibri"/>
                <a:ea typeface="Calibri"/>
                <a:cs typeface="Calibri"/>
                <a:sym typeface="Calibri"/>
              </a:rPr>
              <a:t>Section1:</a:t>
            </a:r>
            <a:endParaRPr/>
          </a:p>
          <a:p>
            <a:pPr indent="0" lvl="0" marL="0" marR="0" rtl="0" algn="ctr">
              <a:spcBef>
                <a:spcPts val="640"/>
              </a:spcBef>
              <a:spcAft>
                <a:spcPts val="0"/>
              </a:spcAft>
              <a:buNone/>
            </a:pPr>
            <a:r>
              <a:rPr b="0" i="0" lang="en-US" sz="3200" u="none" cap="none" strike="noStrike">
                <a:solidFill>
                  <a:srgbClr val="000000"/>
                </a:solidFill>
                <a:latin typeface="Calibri"/>
                <a:ea typeface="Calibri"/>
                <a:cs typeface="Calibri"/>
                <a:sym typeface="Calibri"/>
              </a:rPr>
              <a:t>Introduction to Quality Management</a:t>
            </a:r>
            <a:endParaRPr/>
          </a:p>
        </p:txBody>
      </p:sp>
      <p:pic>
        <p:nvPicPr>
          <p:cNvPr descr="MCj03796910000[1]" id="110" name="Google Shape;110;p15"/>
          <p:cNvPicPr preferRelativeResize="0"/>
          <p:nvPr/>
        </p:nvPicPr>
        <p:blipFill rotWithShape="1">
          <a:blip r:embed="rId3">
            <a:alphaModFix/>
          </a:blip>
          <a:srcRect b="0" l="0" r="0" t="0"/>
          <a:stretch/>
        </p:blipFill>
        <p:spPr>
          <a:xfrm>
            <a:off x="6505860" y="2386277"/>
            <a:ext cx="2063430" cy="3080409"/>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111" name="Google Shape;111;p15"/>
          <p:cNvPicPr preferRelativeResize="0"/>
          <p:nvPr/>
        </p:nvPicPr>
        <p:blipFill rotWithShape="1">
          <a:blip r:embed="rId4">
            <a:alphaModFix/>
          </a:blip>
          <a:srcRect b="0" l="0" r="0" t="0"/>
          <a:stretch/>
        </p:blipFill>
        <p:spPr>
          <a:xfrm>
            <a:off x="34636" y="373507"/>
            <a:ext cx="4180952" cy="1323810"/>
          </a:xfrm>
          <a:prstGeom prst="rect">
            <a:avLst/>
          </a:prstGeom>
          <a:noFill/>
          <a:ln>
            <a:noFill/>
          </a:ln>
        </p:spPr>
      </p:pic>
      <p:sp>
        <p:nvSpPr>
          <p:cNvPr id="112" name="Google Shape;112;p15"/>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16"/>
          <p:cNvSpPr txBox="1"/>
          <p:nvPr>
            <p:ph type="title"/>
          </p:nvPr>
        </p:nvSpPr>
        <p:spPr>
          <a:xfrm>
            <a:off x="0" y="24381"/>
            <a:ext cx="9144000" cy="94456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Learning Objectives</a:t>
            </a:r>
            <a:endParaRPr/>
          </a:p>
        </p:txBody>
      </p:sp>
      <p:sp>
        <p:nvSpPr>
          <p:cNvPr id="119" name="Google Shape;119;p16"/>
          <p:cNvSpPr txBox="1"/>
          <p:nvPr>
            <p:ph idx="1" type="body"/>
          </p:nvPr>
        </p:nvSpPr>
        <p:spPr>
          <a:xfrm>
            <a:off x="457200" y="1600200"/>
            <a:ext cx="83820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006666"/>
              </a:buClr>
              <a:buSzPts val="3200"/>
              <a:buChar char="•"/>
            </a:pPr>
            <a:r>
              <a:rPr b="1" lang="en-US">
                <a:solidFill>
                  <a:srgbClr val="006666"/>
                </a:solidFill>
              </a:rPr>
              <a:t>Identify and describe</a:t>
            </a:r>
            <a:r>
              <a:rPr lang="en-US">
                <a:solidFill>
                  <a:srgbClr val="006666"/>
                </a:solidFill>
              </a:rPr>
              <a:t> elements of a quality management system used in manufacturing.</a:t>
            </a:r>
            <a:endParaRPr/>
          </a:p>
          <a:p>
            <a:pPr indent="-266700" lvl="0" marL="342900" rtl="0" algn="l">
              <a:spcBef>
                <a:spcPts val="240"/>
              </a:spcBef>
              <a:spcAft>
                <a:spcPts val="0"/>
              </a:spcAft>
              <a:buClr>
                <a:schemeClr val="dk1"/>
              </a:buClr>
              <a:buSzPts val="1200"/>
              <a:buNone/>
            </a:pPr>
            <a:r>
              <a:t/>
            </a:r>
            <a:endParaRPr b="1" sz="1200">
              <a:solidFill>
                <a:srgbClr val="006666"/>
              </a:solidFill>
            </a:endParaRPr>
          </a:p>
          <a:p>
            <a:pPr indent="-342900" lvl="0" marL="342900" rtl="0" algn="l">
              <a:spcBef>
                <a:spcPts val="640"/>
              </a:spcBef>
              <a:spcAft>
                <a:spcPts val="0"/>
              </a:spcAft>
              <a:buClr>
                <a:srgbClr val="800000"/>
              </a:buClr>
              <a:buSzPts val="3200"/>
              <a:buChar char="•"/>
            </a:pPr>
            <a:r>
              <a:rPr b="1" lang="en-US">
                <a:solidFill>
                  <a:srgbClr val="800000"/>
                </a:solidFill>
              </a:rPr>
              <a:t>Determine </a:t>
            </a:r>
            <a:r>
              <a:rPr lang="en-US">
                <a:solidFill>
                  <a:srgbClr val="800000"/>
                </a:solidFill>
              </a:rPr>
              <a:t>the</a:t>
            </a:r>
            <a:r>
              <a:rPr b="1" lang="en-US">
                <a:solidFill>
                  <a:srgbClr val="800000"/>
                </a:solidFill>
              </a:rPr>
              <a:t> </a:t>
            </a:r>
            <a:r>
              <a:rPr lang="en-US">
                <a:solidFill>
                  <a:srgbClr val="800000"/>
                </a:solidFill>
              </a:rPr>
              <a:t>need for continuous quality improvements.              </a:t>
            </a:r>
            <a:endParaRPr>
              <a:solidFill>
                <a:srgbClr val="800000"/>
              </a:solidFill>
            </a:endParaRPr>
          </a:p>
          <a:p>
            <a:pPr indent="-266700" lvl="0" marL="342900" rtl="0" algn="l">
              <a:spcBef>
                <a:spcPts val="240"/>
              </a:spcBef>
              <a:spcAft>
                <a:spcPts val="0"/>
              </a:spcAft>
              <a:buClr>
                <a:schemeClr val="dk1"/>
              </a:buClr>
              <a:buSzPts val="1200"/>
              <a:buNone/>
            </a:pPr>
            <a:r>
              <a:t/>
            </a:r>
            <a:endParaRPr b="1" sz="1200">
              <a:solidFill>
                <a:srgbClr val="800000"/>
              </a:solidFill>
            </a:endParaRPr>
          </a:p>
          <a:p>
            <a:pPr indent="-342900" lvl="0" marL="342900" rtl="0" algn="l">
              <a:spcBef>
                <a:spcPts val="640"/>
              </a:spcBef>
              <a:spcAft>
                <a:spcPts val="0"/>
              </a:spcAft>
              <a:buClr>
                <a:srgbClr val="660066"/>
              </a:buClr>
              <a:buSzPts val="3200"/>
              <a:buChar char="•"/>
            </a:pPr>
            <a:r>
              <a:rPr b="1" lang="en-US">
                <a:solidFill>
                  <a:srgbClr val="660066"/>
                </a:solidFill>
              </a:rPr>
              <a:t>Examine</a:t>
            </a:r>
            <a:r>
              <a:rPr lang="en-US">
                <a:solidFill>
                  <a:srgbClr val="660066"/>
                </a:solidFill>
              </a:rPr>
              <a:t> the</a:t>
            </a:r>
            <a:r>
              <a:rPr b="1" lang="en-US">
                <a:solidFill>
                  <a:srgbClr val="660066"/>
                </a:solidFill>
              </a:rPr>
              <a:t> </a:t>
            </a:r>
            <a:r>
              <a:rPr lang="en-US">
                <a:solidFill>
                  <a:srgbClr val="660066"/>
                </a:solidFill>
              </a:rPr>
              <a:t>cost of poor quality.</a:t>
            </a:r>
            <a:endParaRPr/>
          </a:p>
          <a:p>
            <a:pPr indent="-279400" lvl="0" marL="342900" rtl="0" algn="l">
              <a:spcBef>
                <a:spcPts val="200"/>
              </a:spcBef>
              <a:spcAft>
                <a:spcPts val="0"/>
              </a:spcAft>
              <a:buClr>
                <a:schemeClr val="dk1"/>
              </a:buClr>
              <a:buSzPts val="1000"/>
              <a:buNone/>
            </a:pPr>
            <a:r>
              <a:t/>
            </a:r>
            <a:endParaRPr b="1" sz="1000">
              <a:solidFill>
                <a:srgbClr val="660066"/>
              </a:solidFill>
            </a:endParaRPr>
          </a:p>
          <a:p>
            <a:pPr indent="-342900" lvl="0" marL="342900" rtl="0" algn="l">
              <a:spcBef>
                <a:spcPts val="640"/>
              </a:spcBef>
              <a:spcAft>
                <a:spcPts val="0"/>
              </a:spcAft>
              <a:buClr>
                <a:schemeClr val="hlink"/>
              </a:buClr>
              <a:buSzPts val="3200"/>
              <a:buChar char="•"/>
            </a:pPr>
            <a:r>
              <a:rPr b="1" lang="en-US">
                <a:solidFill>
                  <a:schemeClr val="hlink"/>
                </a:solidFill>
              </a:rPr>
              <a:t>Examine </a:t>
            </a:r>
            <a:r>
              <a:rPr lang="en-US">
                <a:solidFill>
                  <a:schemeClr val="hlink"/>
                </a:solidFill>
              </a:rPr>
              <a:t>the use of graphical data.</a:t>
            </a:r>
            <a:endParaRPr/>
          </a:p>
        </p:txBody>
      </p:sp>
      <p:sp>
        <p:nvSpPr>
          <p:cNvPr id="120" name="Google Shape;120;p16"/>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9">
                                            <p:txEl>
                                              <p:pRg end="0" st="0"/>
                                            </p:txEl>
                                          </p:spTgt>
                                        </p:tgtEl>
                                        <p:attrNameLst>
                                          <p:attrName>style.visibility</p:attrName>
                                        </p:attrNameLst>
                                      </p:cBhvr>
                                      <p:to>
                                        <p:strVal val="visible"/>
                                      </p:to>
                                    </p:set>
                                    <p:animEffect filter="fade" transition="in">
                                      <p:cBhvr>
                                        <p:cTn dur="500"/>
                                        <p:tgtEl>
                                          <p:spTgt spid="11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9">
                                            <p:txEl>
                                              <p:pRg end="1" st="1"/>
                                            </p:txEl>
                                          </p:spTgt>
                                        </p:tgtEl>
                                        <p:attrNameLst>
                                          <p:attrName>style.visibility</p:attrName>
                                        </p:attrNameLst>
                                      </p:cBhvr>
                                      <p:to>
                                        <p:strVal val="visible"/>
                                      </p:to>
                                    </p:set>
                                    <p:animEffect filter="fade" transition="in">
                                      <p:cBhvr>
                                        <p:cTn dur="500"/>
                                        <p:tgtEl>
                                          <p:spTgt spid="11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9">
                                            <p:txEl>
                                              <p:pRg end="2" st="2"/>
                                            </p:txEl>
                                          </p:spTgt>
                                        </p:tgtEl>
                                        <p:attrNameLst>
                                          <p:attrName>style.visibility</p:attrName>
                                        </p:attrNameLst>
                                      </p:cBhvr>
                                      <p:to>
                                        <p:strVal val="visible"/>
                                      </p:to>
                                    </p:set>
                                    <p:animEffect filter="fade" transition="in">
                                      <p:cBhvr>
                                        <p:cTn dur="500"/>
                                        <p:tgtEl>
                                          <p:spTgt spid="11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9">
                                            <p:txEl>
                                              <p:pRg end="3" st="3"/>
                                            </p:txEl>
                                          </p:spTgt>
                                        </p:tgtEl>
                                        <p:attrNameLst>
                                          <p:attrName>style.visibility</p:attrName>
                                        </p:attrNameLst>
                                      </p:cBhvr>
                                      <p:to>
                                        <p:strVal val="visible"/>
                                      </p:to>
                                    </p:set>
                                    <p:animEffect filter="fade" transition="in">
                                      <p:cBhvr>
                                        <p:cTn dur="500"/>
                                        <p:tgtEl>
                                          <p:spTgt spid="119">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9">
                                            <p:txEl>
                                              <p:pRg end="4" st="4"/>
                                            </p:txEl>
                                          </p:spTgt>
                                        </p:tgtEl>
                                        <p:attrNameLst>
                                          <p:attrName>style.visibility</p:attrName>
                                        </p:attrNameLst>
                                      </p:cBhvr>
                                      <p:to>
                                        <p:strVal val="visible"/>
                                      </p:to>
                                    </p:set>
                                    <p:animEffect filter="fade" transition="in">
                                      <p:cBhvr>
                                        <p:cTn dur="500"/>
                                        <p:tgtEl>
                                          <p:spTgt spid="119">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9">
                                            <p:txEl>
                                              <p:pRg end="5" st="5"/>
                                            </p:txEl>
                                          </p:spTgt>
                                        </p:tgtEl>
                                        <p:attrNameLst>
                                          <p:attrName>style.visibility</p:attrName>
                                        </p:attrNameLst>
                                      </p:cBhvr>
                                      <p:to>
                                        <p:strVal val="visible"/>
                                      </p:to>
                                    </p:set>
                                    <p:animEffect filter="fade" transition="in">
                                      <p:cBhvr>
                                        <p:cTn dur="500"/>
                                        <p:tgtEl>
                                          <p:spTgt spid="119">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9">
                                            <p:txEl>
                                              <p:pRg end="6" st="6"/>
                                            </p:txEl>
                                          </p:spTgt>
                                        </p:tgtEl>
                                        <p:attrNameLst>
                                          <p:attrName>style.visibility</p:attrName>
                                        </p:attrNameLst>
                                      </p:cBhvr>
                                      <p:to>
                                        <p:strVal val="visible"/>
                                      </p:to>
                                    </p:set>
                                    <p:animEffect filter="fade" transition="in">
                                      <p:cBhvr>
                                        <p:cTn dur="500"/>
                                        <p:tgtEl>
                                          <p:spTgt spid="119">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17"/>
          <p:cNvSpPr txBox="1"/>
          <p:nvPr>
            <p:ph type="title"/>
          </p:nvPr>
        </p:nvSpPr>
        <p:spPr>
          <a:xfrm>
            <a:off x="0" y="5131"/>
            <a:ext cx="9144000" cy="803391"/>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QUESTIONS</a:t>
            </a:r>
            <a:endParaRPr/>
          </a:p>
        </p:txBody>
      </p:sp>
      <p:sp>
        <p:nvSpPr>
          <p:cNvPr id="127" name="Google Shape;127;p17"/>
          <p:cNvSpPr txBox="1"/>
          <p:nvPr>
            <p:ph idx="1" type="body"/>
          </p:nvPr>
        </p:nvSpPr>
        <p:spPr>
          <a:xfrm>
            <a:off x="313293" y="14478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lnSpc>
                <a:spcPct val="90000"/>
              </a:lnSpc>
              <a:spcBef>
                <a:spcPts val="0"/>
              </a:spcBef>
              <a:spcAft>
                <a:spcPts val="0"/>
              </a:spcAft>
              <a:buClr>
                <a:schemeClr val="dk1"/>
              </a:buClr>
              <a:buSzPts val="3200"/>
              <a:buChar char="•"/>
            </a:pPr>
            <a:r>
              <a:rPr lang="en-US"/>
              <a:t>What is Quality?</a:t>
            </a:r>
            <a:endParaRPr/>
          </a:p>
          <a:p>
            <a:pPr indent="-139700" lvl="0" marL="342900" rtl="0" algn="l">
              <a:lnSpc>
                <a:spcPct val="90000"/>
              </a:lnSpc>
              <a:spcBef>
                <a:spcPts val="640"/>
              </a:spcBef>
              <a:spcAft>
                <a:spcPts val="0"/>
              </a:spcAft>
              <a:buClr>
                <a:schemeClr val="dk1"/>
              </a:buClr>
              <a:buSzPts val="3200"/>
              <a:buNone/>
            </a:pPr>
            <a:r>
              <a:t/>
            </a:r>
            <a:endParaRPr/>
          </a:p>
          <a:p>
            <a:pPr indent="-342900" lvl="0" marL="342900" rtl="0" algn="l">
              <a:lnSpc>
                <a:spcPct val="90000"/>
              </a:lnSpc>
              <a:spcBef>
                <a:spcPts val="640"/>
              </a:spcBef>
              <a:spcAft>
                <a:spcPts val="0"/>
              </a:spcAft>
              <a:buClr>
                <a:schemeClr val="dk1"/>
              </a:buClr>
              <a:buSzPts val="3200"/>
              <a:buChar char="•"/>
            </a:pPr>
            <a:r>
              <a:rPr lang="en-US"/>
              <a:t>What experiences have you had as a consumer with quality products?</a:t>
            </a:r>
            <a:endParaRPr/>
          </a:p>
          <a:p>
            <a:pPr indent="-285750" lvl="1" marL="742950" rtl="0" algn="l">
              <a:lnSpc>
                <a:spcPct val="90000"/>
              </a:lnSpc>
              <a:spcBef>
                <a:spcPts val="560"/>
              </a:spcBef>
              <a:spcAft>
                <a:spcPts val="0"/>
              </a:spcAft>
              <a:buClr>
                <a:schemeClr val="dk1"/>
              </a:buClr>
              <a:buSzPts val="2800"/>
              <a:buChar char="–"/>
            </a:pPr>
            <a:r>
              <a:rPr lang="en-US"/>
              <a:t>Have they been good or bad?</a:t>
            </a:r>
            <a:endParaRPr/>
          </a:p>
          <a:p>
            <a:pPr indent="-139700" lvl="0" marL="342900" rtl="0" algn="l">
              <a:lnSpc>
                <a:spcPct val="90000"/>
              </a:lnSpc>
              <a:spcBef>
                <a:spcPts val="640"/>
              </a:spcBef>
              <a:spcAft>
                <a:spcPts val="0"/>
              </a:spcAft>
              <a:buClr>
                <a:schemeClr val="dk1"/>
              </a:buClr>
              <a:buSzPts val="3200"/>
              <a:buNone/>
            </a:pPr>
            <a:r>
              <a:t/>
            </a:r>
            <a:endParaRPr/>
          </a:p>
          <a:p>
            <a:pPr indent="-342900" lvl="0" marL="342900" rtl="0" algn="l">
              <a:lnSpc>
                <a:spcPct val="90000"/>
              </a:lnSpc>
              <a:spcBef>
                <a:spcPts val="640"/>
              </a:spcBef>
              <a:spcAft>
                <a:spcPts val="0"/>
              </a:spcAft>
              <a:buClr>
                <a:schemeClr val="dk1"/>
              </a:buClr>
              <a:buSzPts val="3200"/>
              <a:buChar char="•"/>
            </a:pPr>
            <a:r>
              <a:rPr lang="en-US"/>
              <a:t>Who was responsible for these quality-related experiences?</a:t>
            </a:r>
            <a:endParaRPr/>
          </a:p>
          <a:p>
            <a:pPr indent="-139700" lvl="0" marL="342900" rtl="0" algn="l">
              <a:spcBef>
                <a:spcPts val="640"/>
              </a:spcBef>
              <a:spcAft>
                <a:spcPts val="0"/>
              </a:spcAft>
              <a:buClr>
                <a:schemeClr val="dk1"/>
              </a:buClr>
              <a:buSzPts val="3200"/>
              <a:buNone/>
            </a:pPr>
            <a:r>
              <a:t/>
            </a:r>
            <a:endParaRPr/>
          </a:p>
        </p:txBody>
      </p:sp>
      <p:pic>
        <p:nvPicPr>
          <p:cNvPr descr="dreamstimefree_10053288.jpg" id="128" name="Google Shape;128;p17"/>
          <p:cNvPicPr preferRelativeResize="0"/>
          <p:nvPr/>
        </p:nvPicPr>
        <p:blipFill rotWithShape="1">
          <a:blip r:embed="rId3">
            <a:alphaModFix/>
          </a:blip>
          <a:srcRect b="26394" l="0" r="44167" t="0"/>
          <a:stretch/>
        </p:blipFill>
        <p:spPr>
          <a:xfrm>
            <a:off x="7365628" y="304800"/>
            <a:ext cx="1473572" cy="1371600"/>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
        <p:nvSpPr>
          <p:cNvPr id="129" name="Google Shape;129;p17"/>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7">
                                            <p:txEl>
                                              <p:pRg end="0" st="0"/>
                                            </p:txEl>
                                          </p:spTgt>
                                        </p:tgtEl>
                                        <p:attrNameLst>
                                          <p:attrName>style.visibility</p:attrName>
                                        </p:attrNameLst>
                                      </p:cBhvr>
                                      <p:to>
                                        <p:strVal val="visible"/>
                                      </p:to>
                                    </p:set>
                                    <p:animEffect filter="fade" transition="in">
                                      <p:cBhvr>
                                        <p:cTn dur="500"/>
                                        <p:tgtEl>
                                          <p:spTgt spid="12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7">
                                            <p:txEl>
                                              <p:pRg end="1" st="1"/>
                                            </p:txEl>
                                          </p:spTgt>
                                        </p:tgtEl>
                                        <p:attrNameLst>
                                          <p:attrName>style.visibility</p:attrName>
                                        </p:attrNameLst>
                                      </p:cBhvr>
                                      <p:to>
                                        <p:strVal val="visible"/>
                                      </p:to>
                                    </p:set>
                                    <p:animEffect filter="fade" transition="in">
                                      <p:cBhvr>
                                        <p:cTn dur="500"/>
                                        <p:tgtEl>
                                          <p:spTgt spid="12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7">
                                            <p:txEl>
                                              <p:pRg end="2" st="2"/>
                                            </p:txEl>
                                          </p:spTgt>
                                        </p:tgtEl>
                                        <p:attrNameLst>
                                          <p:attrName>style.visibility</p:attrName>
                                        </p:attrNameLst>
                                      </p:cBhvr>
                                      <p:to>
                                        <p:strVal val="visible"/>
                                      </p:to>
                                    </p:set>
                                    <p:animEffect filter="fade" transition="in">
                                      <p:cBhvr>
                                        <p:cTn dur="500"/>
                                        <p:tgtEl>
                                          <p:spTgt spid="12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7">
                                            <p:txEl>
                                              <p:pRg end="3" st="3"/>
                                            </p:txEl>
                                          </p:spTgt>
                                        </p:tgtEl>
                                        <p:attrNameLst>
                                          <p:attrName>style.visibility</p:attrName>
                                        </p:attrNameLst>
                                      </p:cBhvr>
                                      <p:to>
                                        <p:strVal val="visible"/>
                                      </p:to>
                                    </p:set>
                                    <p:animEffect filter="fade" transition="in">
                                      <p:cBhvr>
                                        <p:cTn dur="500"/>
                                        <p:tgtEl>
                                          <p:spTgt spid="127">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7">
                                            <p:txEl>
                                              <p:pRg end="4" st="4"/>
                                            </p:txEl>
                                          </p:spTgt>
                                        </p:tgtEl>
                                        <p:attrNameLst>
                                          <p:attrName>style.visibility</p:attrName>
                                        </p:attrNameLst>
                                      </p:cBhvr>
                                      <p:to>
                                        <p:strVal val="visible"/>
                                      </p:to>
                                    </p:set>
                                    <p:animEffect filter="fade" transition="in">
                                      <p:cBhvr>
                                        <p:cTn dur="500"/>
                                        <p:tgtEl>
                                          <p:spTgt spid="127">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7">
                                            <p:txEl>
                                              <p:pRg end="5" st="5"/>
                                            </p:txEl>
                                          </p:spTgt>
                                        </p:tgtEl>
                                        <p:attrNameLst>
                                          <p:attrName>style.visibility</p:attrName>
                                        </p:attrNameLst>
                                      </p:cBhvr>
                                      <p:to>
                                        <p:strVal val="visible"/>
                                      </p:to>
                                    </p:set>
                                    <p:animEffect filter="fade" transition="in">
                                      <p:cBhvr>
                                        <p:cTn dur="500"/>
                                        <p:tgtEl>
                                          <p:spTgt spid="127">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7">
                                            <p:txEl>
                                              <p:pRg end="6" st="6"/>
                                            </p:txEl>
                                          </p:spTgt>
                                        </p:tgtEl>
                                        <p:attrNameLst>
                                          <p:attrName>style.visibility</p:attrName>
                                        </p:attrNameLst>
                                      </p:cBhvr>
                                      <p:to>
                                        <p:strVal val="visible"/>
                                      </p:to>
                                    </p:set>
                                    <p:animEffect filter="fade" transition="in">
                                      <p:cBhvr>
                                        <p:cTn dur="500"/>
                                        <p:tgtEl>
                                          <p:spTgt spid="127">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18"/>
          <p:cNvSpPr txBox="1"/>
          <p:nvPr>
            <p:ph type="title"/>
          </p:nvPr>
        </p:nvSpPr>
        <p:spPr>
          <a:xfrm>
            <a:off x="0" y="16042"/>
            <a:ext cx="9144000" cy="1254493"/>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t>What Does Quality Mean to You? </a:t>
            </a:r>
            <a:br>
              <a:rPr lang="en-US" sz="4000"/>
            </a:br>
            <a:r>
              <a:rPr lang="en-US" sz="4000"/>
              <a:t>Exercise 4-1-1</a:t>
            </a:r>
            <a:endParaRPr/>
          </a:p>
        </p:txBody>
      </p:sp>
      <p:sp>
        <p:nvSpPr>
          <p:cNvPr id="136" name="Google Shape;136;p18"/>
          <p:cNvSpPr txBox="1"/>
          <p:nvPr>
            <p:ph idx="1" type="body"/>
          </p:nvPr>
        </p:nvSpPr>
        <p:spPr>
          <a:xfrm>
            <a:off x="457200" y="2133600"/>
            <a:ext cx="8153400" cy="41910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Total time:  20 minutes</a:t>
            </a:r>
            <a:endParaRPr/>
          </a:p>
          <a:p>
            <a:pPr indent="-342900" lvl="0" marL="342900" rtl="0" algn="l">
              <a:spcBef>
                <a:spcPts val="640"/>
              </a:spcBef>
              <a:spcAft>
                <a:spcPts val="0"/>
              </a:spcAft>
              <a:buClr>
                <a:schemeClr val="dk1"/>
              </a:buClr>
              <a:buSzPts val="3200"/>
              <a:buChar char="•"/>
            </a:pPr>
            <a:r>
              <a:rPr lang="en-US"/>
              <a:t>Class size:  Entire class</a:t>
            </a:r>
            <a:endParaRPr/>
          </a:p>
          <a:p>
            <a:pPr indent="-285750" lvl="1" marL="742950" rtl="0" algn="l">
              <a:spcBef>
                <a:spcPts val="560"/>
              </a:spcBef>
              <a:spcAft>
                <a:spcPts val="0"/>
              </a:spcAft>
              <a:buClr>
                <a:schemeClr val="dk1"/>
              </a:buClr>
              <a:buSzPts val="2800"/>
              <a:buChar char="–"/>
            </a:pPr>
            <a:r>
              <a:rPr lang="en-US"/>
              <a:t>Divide into teams.</a:t>
            </a:r>
            <a:endParaRPr/>
          </a:p>
          <a:p>
            <a:pPr indent="-285750" lvl="1" marL="742950" rtl="0" algn="l">
              <a:spcBef>
                <a:spcPts val="560"/>
              </a:spcBef>
              <a:spcAft>
                <a:spcPts val="0"/>
              </a:spcAft>
              <a:buClr>
                <a:schemeClr val="dk1"/>
              </a:buClr>
              <a:buSzPts val="2800"/>
              <a:buChar char="–"/>
            </a:pPr>
            <a:r>
              <a:rPr lang="en-US"/>
              <a:t>Write your quality definitions, include examples.</a:t>
            </a:r>
            <a:endParaRPr/>
          </a:p>
          <a:p>
            <a:pPr indent="-285750" lvl="1" marL="742950" rtl="0" algn="l">
              <a:spcBef>
                <a:spcPts val="560"/>
              </a:spcBef>
              <a:spcAft>
                <a:spcPts val="0"/>
              </a:spcAft>
              <a:buClr>
                <a:schemeClr val="dk1"/>
              </a:buClr>
              <a:buSzPts val="2800"/>
              <a:buChar char="–"/>
            </a:pPr>
            <a:r>
              <a:rPr lang="en-US"/>
              <a:t>Discuss examples.</a:t>
            </a:r>
            <a:endParaRPr/>
          </a:p>
          <a:p>
            <a:pPr indent="-285750" lvl="1" marL="742950" rtl="0" algn="l">
              <a:spcBef>
                <a:spcPts val="560"/>
              </a:spcBef>
              <a:spcAft>
                <a:spcPts val="0"/>
              </a:spcAft>
              <a:buClr>
                <a:schemeClr val="dk1"/>
              </a:buClr>
              <a:buSzPts val="2800"/>
              <a:buChar char="–"/>
            </a:pPr>
            <a:r>
              <a:rPr lang="en-US"/>
              <a:t>Present findings.</a:t>
            </a:r>
            <a:endParaRPr/>
          </a:p>
          <a:p>
            <a:pPr indent="-139700" lvl="0" marL="342900" rtl="0" algn="l">
              <a:spcBef>
                <a:spcPts val="640"/>
              </a:spcBef>
              <a:spcAft>
                <a:spcPts val="0"/>
              </a:spcAft>
              <a:buClr>
                <a:schemeClr val="dk1"/>
              </a:buClr>
              <a:buSzPts val="3200"/>
              <a:buNone/>
            </a:pPr>
            <a:r>
              <a:t/>
            </a:r>
            <a:endParaRPr/>
          </a:p>
        </p:txBody>
      </p:sp>
      <p:sp>
        <p:nvSpPr>
          <p:cNvPr id="137" name="Google Shape;137;p18"/>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19"/>
          <p:cNvSpPr txBox="1"/>
          <p:nvPr>
            <p:ph idx="4294967295" type="title"/>
          </p:nvPr>
        </p:nvSpPr>
        <p:spPr>
          <a:xfrm>
            <a:off x="0" y="-27529"/>
            <a:ext cx="91440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5596"/>
              </a:buClr>
              <a:buSzPts val="3600"/>
              <a:buFont typeface="Calibri"/>
              <a:buNone/>
            </a:pPr>
            <a:r>
              <a:rPr lang="en-US" sz="3600">
                <a:solidFill>
                  <a:srgbClr val="005596"/>
                </a:solidFill>
              </a:rPr>
              <a:t>Quality Has Many Meanings</a:t>
            </a:r>
            <a:endParaRPr/>
          </a:p>
        </p:txBody>
      </p:sp>
      <p:sp>
        <p:nvSpPr>
          <p:cNvPr id="144" name="Google Shape;144;p19"/>
          <p:cNvSpPr txBox="1"/>
          <p:nvPr>
            <p:ph idx="4294967295" type="body"/>
          </p:nvPr>
        </p:nvSpPr>
        <p:spPr>
          <a:xfrm>
            <a:off x="213675" y="1219895"/>
            <a:ext cx="8545314" cy="5029200"/>
          </a:xfrm>
          <a:prstGeom prst="rect">
            <a:avLst/>
          </a:prstGeom>
          <a:noFill/>
          <a:ln>
            <a:noFill/>
          </a:ln>
        </p:spPr>
        <p:txBody>
          <a:bodyPr anchorCtr="0" anchor="t" bIns="45700" lIns="91425" spcFirstLastPara="1" rIns="91425" wrap="square" tIns="45700">
            <a:normAutofit/>
          </a:bodyPr>
          <a:lstStyle/>
          <a:p>
            <a:pPr indent="-342900" lvl="0" marL="342900" rtl="0" algn="l">
              <a:lnSpc>
                <a:spcPct val="80000"/>
              </a:lnSpc>
              <a:spcBef>
                <a:spcPts val="0"/>
              </a:spcBef>
              <a:spcAft>
                <a:spcPts val="0"/>
              </a:spcAft>
              <a:buClr>
                <a:srgbClr val="660066"/>
              </a:buClr>
              <a:buSzPts val="2800"/>
              <a:buChar char="•"/>
            </a:pPr>
            <a:r>
              <a:rPr lang="en-US" sz="2800">
                <a:solidFill>
                  <a:srgbClr val="660066"/>
                </a:solidFill>
              </a:rPr>
              <a:t>General Theme</a:t>
            </a:r>
            <a:endParaRPr/>
          </a:p>
          <a:p>
            <a:pPr indent="-285750" lvl="1" marL="742950" rtl="0" algn="l">
              <a:lnSpc>
                <a:spcPct val="80000"/>
              </a:lnSpc>
              <a:spcBef>
                <a:spcPts val="480"/>
              </a:spcBef>
              <a:spcAft>
                <a:spcPts val="0"/>
              </a:spcAft>
              <a:buClr>
                <a:schemeClr val="hlink"/>
              </a:buClr>
              <a:buSzPts val="2400"/>
              <a:buChar char="–"/>
            </a:pPr>
            <a:r>
              <a:rPr lang="en-US" sz="2400">
                <a:solidFill>
                  <a:schemeClr val="hlink"/>
                </a:solidFill>
              </a:rPr>
              <a:t>Ability of a product or service to meet customer needs</a:t>
            </a:r>
            <a:endParaRPr/>
          </a:p>
          <a:p>
            <a:pPr indent="-342900" lvl="0" marL="342900" rtl="0" algn="l">
              <a:lnSpc>
                <a:spcPct val="80000"/>
              </a:lnSpc>
              <a:spcBef>
                <a:spcPts val="1800"/>
              </a:spcBef>
              <a:spcAft>
                <a:spcPts val="0"/>
              </a:spcAft>
              <a:buClr>
                <a:srgbClr val="660066"/>
              </a:buClr>
              <a:buSzPts val="2800"/>
              <a:buChar char="•"/>
            </a:pPr>
            <a:r>
              <a:rPr lang="en-US" sz="2800">
                <a:solidFill>
                  <a:srgbClr val="660066"/>
                </a:solidFill>
              </a:rPr>
              <a:t>Webster</a:t>
            </a:r>
            <a:endParaRPr/>
          </a:p>
          <a:p>
            <a:pPr indent="-285750" lvl="1" marL="742950" rtl="0" algn="l">
              <a:lnSpc>
                <a:spcPct val="80000"/>
              </a:lnSpc>
              <a:spcBef>
                <a:spcPts val="600"/>
              </a:spcBef>
              <a:spcAft>
                <a:spcPts val="0"/>
              </a:spcAft>
              <a:buClr>
                <a:srgbClr val="17365D"/>
              </a:buClr>
              <a:buSzPts val="2400"/>
              <a:buChar char="–"/>
            </a:pPr>
            <a:r>
              <a:rPr lang="en-US" sz="2400">
                <a:solidFill>
                  <a:srgbClr val="17365D"/>
                </a:solidFill>
              </a:rPr>
              <a:t>The degree of excellence of a thing</a:t>
            </a:r>
            <a:endParaRPr/>
          </a:p>
          <a:p>
            <a:pPr indent="-342900" lvl="0" marL="342900" rtl="0" algn="l">
              <a:lnSpc>
                <a:spcPct val="80000"/>
              </a:lnSpc>
              <a:spcBef>
                <a:spcPts val="1800"/>
              </a:spcBef>
              <a:spcAft>
                <a:spcPts val="0"/>
              </a:spcAft>
              <a:buClr>
                <a:srgbClr val="660066"/>
              </a:buClr>
              <a:buSzPts val="2800"/>
              <a:buChar char="•"/>
            </a:pPr>
            <a:r>
              <a:rPr lang="en-US" sz="2800">
                <a:solidFill>
                  <a:srgbClr val="660066"/>
                </a:solidFill>
              </a:rPr>
              <a:t>David Garvin, author of </a:t>
            </a:r>
            <a:r>
              <a:rPr i="1" lang="en-US" sz="2800">
                <a:solidFill>
                  <a:srgbClr val="660066"/>
                </a:solidFill>
              </a:rPr>
              <a:t>Managing Quality: The Strategic and Competitive Edge</a:t>
            </a:r>
            <a:endParaRPr/>
          </a:p>
          <a:p>
            <a:pPr indent="-285750" lvl="1" marL="742950" rtl="0" algn="l">
              <a:lnSpc>
                <a:spcPct val="80000"/>
              </a:lnSpc>
              <a:spcBef>
                <a:spcPts val="600"/>
              </a:spcBef>
              <a:spcAft>
                <a:spcPts val="0"/>
              </a:spcAft>
              <a:buClr>
                <a:srgbClr val="17375E"/>
              </a:buClr>
              <a:buSzPts val="2400"/>
              <a:buChar char="–"/>
            </a:pPr>
            <a:r>
              <a:rPr lang="en-US" sz="2400">
                <a:solidFill>
                  <a:srgbClr val="17375E"/>
                </a:solidFill>
              </a:rPr>
              <a:t>Fitness for intended use</a:t>
            </a:r>
            <a:endParaRPr/>
          </a:p>
          <a:p>
            <a:pPr indent="-342900" lvl="0" marL="342900" rtl="0" algn="l">
              <a:lnSpc>
                <a:spcPct val="80000"/>
              </a:lnSpc>
              <a:spcBef>
                <a:spcPts val="1800"/>
              </a:spcBef>
              <a:spcAft>
                <a:spcPts val="0"/>
              </a:spcAft>
              <a:buClr>
                <a:srgbClr val="660066"/>
              </a:buClr>
              <a:buSzPts val="2800"/>
              <a:buChar char="•"/>
            </a:pPr>
            <a:r>
              <a:rPr lang="en-US" sz="2800">
                <a:solidFill>
                  <a:srgbClr val="660066"/>
                </a:solidFill>
              </a:rPr>
              <a:t>American Society for Quality</a:t>
            </a:r>
            <a:endParaRPr/>
          </a:p>
          <a:p>
            <a:pPr indent="-285750" lvl="1" marL="742950" rtl="0" algn="l">
              <a:lnSpc>
                <a:spcPct val="80000"/>
              </a:lnSpc>
              <a:spcBef>
                <a:spcPts val="480"/>
              </a:spcBef>
              <a:spcAft>
                <a:spcPts val="0"/>
              </a:spcAft>
              <a:buClr>
                <a:schemeClr val="hlink"/>
              </a:buClr>
              <a:buSzPts val="2400"/>
              <a:buChar char="–"/>
            </a:pPr>
            <a:r>
              <a:rPr lang="en-US" sz="2400">
                <a:solidFill>
                  <a:schemeClr val="hlink"/>
                </a:solidFill>
              </a:rPr>
              <a:t>Totality of features and characteristics of a product or service that bears on its ability to satisfy stated or implied needs.</a:t>
            </a:r>
            <a:endParaRPr/>
          </a:p>
        </p:txBody>
      </p:sp>
      <p:sp>
        <p:nvSpPr>
          <p:cNvPr id="145" name="Google Shape;145;p19"/>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4">
                                            <p:txEl>
                                              <p:pRg end="0" st="0"/>
                                            </p:txEl>
                                          </p:spTgt>
                                        </p:tgtEl>
                                        <p:attrNameLst>
                                          <p:attrName>style.visibility</p:attrName>
                                        </p:attrNameLst>
                                      </p:cBhvr>
                                      <p:to>
                                        <p:strVal val="visible"/>
                                      </p:to>
                                    </p:set>
                                    <p:animEffect filter="fade" transition="in">
                                      <p:cBhvr>
                                        <p:cTn dur="500"/>
                                        <p:tgtEl>
                                          <p:spTgt spid="14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4">
                                            <p:txEl>
                                              <p:pRg end="1" st="1"/>
                                            </p:txEl>
                                          </p:spTgt>
                                        </p:tgtEl>
                                        <p:attrNameLst>
                                          <p:attrName>style.visibility</p:attrName>
                                        </p:attrNameLst>
                                      </p:cBhvr>
                                      <p:to>
                                        <p:strVal val="visible"/>
                                      </p:to>
                                    </p:set>
                                    <p:animEffect filter="fade" transition="in">
                                      <p:cBhvr>
                                        <p:cTn dur="500"/>
                                        <p:tgtEl>
                                          <p:spTgt spid="14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4">
                                            <p:txEl>
                                              <p:pRg end="2" st="2"/>
                                            </p:txEl>
                                          </p:spTgt>
                                        </p:tgtEl>
                                        <p:attrNameLst>
                                          <p:attrName>style.visibility</p:attrName>
                                        </p:attrNameLst>
                                      </p:cBhvr>
                                      <p:to>
                                        <p:strVal val="visible"/>
                                      </p:to>
                                    </p:set>
                                    <p:animEffect filter="fade" transition="in">
                                      <p:cBhvr>
                                        <p:cTn dur="500"/>
                                        <p:tgtEl>
                                          <p:spTgt spid="144">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4">
                                            <p:txEl>
                                              <p:pRg end="3" st="3"/>
                                            </p:txEl>
                                          </p:spTgt>
                                        </p:tgtEl>
                                        <p:attrNameLst>
                                          <p:attrName>style.visibility</p:attrName>
                                        </p:attrNameLst>
                                      </p:cBhvr>
                                      <p:to>
                                        <p:strVal val="visible"/>
                                      </p:to>
                                    </p:set>
                                    <p:animEffect filter="fade" transition="in">
                                      <p:cBhvr>
                                        <p:cTn dur="500"/>
                                        <p:tgtEl>
                                          <p:spTgt spid="144">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4">
                                            <p:txEl>
                                              <p:pRg end="4" st="4"/>
                                            </p:txEl>
                                          </p:spTgt>
                                        </p:tgtEl>
                                        <p:attrNameLst>
                                          <p:attrName>style.visibility</p:attrName>
                                        </p:attrNameLst>
                                      </p:cBhvr>
                                      <p:to>
                                        <p:strVal val="visible"/>
                                      </p:to>
                                    </p:set>
                                    <p:animEffect filter="fade" transition="in">
                                      <p:cBhvr>
                                        <p:cTn dur="500"/>
                                        <p:tgtEl>
                                          <p:spTgt spid="144">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4">
                                            <p:txEl>
                                              <p:pRg end="5" st="5"/>
                                            </p:txEl>
                                          </p:spTgt>
                                        </p:tgtEl>
                                        <p:attrNameLst>
                                          <p:attrName>style.visibility</p:attrName>
                                        </p:attrNameLst>
                                      </p:cBhvr>
                                      <p:to>
                                        <p:strVal val="visible"/>
                                      </p:to>
                                    </p:set>
                                    <p:animEffect filter="fade" transition="in">
                                      <p:cBhvr>
                                        <p:cTn dur="500"/>
                                        <p:tgtEl>
                                          <p:spTgt spid="144">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4">
                                            <p:txEl>
                                              <p:pRg end="6" st="6"/>
                                            </p:txEl>
                                          </p:spTgt>
                                        </p:tgtEl>
                                        <p:attrNameLst>
                                          <p:attrName>style.visibility</p:attrName>
                                        </p:attrNameLst>
                                      </p:cBhvr>
                                      <p:to>
                                        <p:strVal val="visible"/>
                                      </p:to>
                                    </p:set>
                                    <p:animEffect filter="fade" transition="in">
                                      <p:cBhvr>
                                        <p:cTn dur="500"/>
                                        <p:tgtEl>
                                          <p:spTgt spid="144">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4">
                                            <p:txEl>
                                              <p:pRg end="7" st="7"/>
                                            </p:txEl>
                                          </p:spTgt>
                                        </p:tgtEl>
                                        <p:attrNameLst>
                                          <p:attrName>style.visibility</p:attrName>
                                        </p:attrNameLst>
                                      </p:cBhvr>
                                      <p:to>
                                        <p:strVal val="visible"/>
                                      </p:to>
                                    </p:set>
                                    <p:animEffect filter="fade" transition="in">
                                      <p:cBhvr>
                                        <p:cTn dur="500"/>
                                        <p:tgtEl>
                                          <p:spTgt spid="144">
                                            <p:txEl>
                                              <p:pRg end="7" st="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0"/>
          <p:cNvSpPr txBox="1"/>
          <p:nvPr>
            <p:ph type="title"/>
          </p:nvPr>
        </p:nvSpPr>
        <p:spPr>
          <a:xfrm>
            <a:off x="-72992" y="24381"/>
            <a:ext cx="9216992" cy="79216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Quality Categories</a:t>
            </a:r>
            <a:endParaRPr/>
          </a:p>
        </p:txBody>
      </p:sp>
      <p:sp>
        <p:nvSpPr>
          <p:cNvPr id="152" name="Google Shape;152;p2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lnSpcReduction="10000"/>
          </a:bodyPr>
          <a:lstStyle/>
          <a:p>
            <a:pPr indent="-342900" lvl="0" marL="342900" rtl="0" algn="l">
              <a:lnSpc>
                <a:spcPct val="90000"/>
              </a:lnSpc>
              <a:spcBef>
                <a:spcPts val="0"/>
              </a:spcBef>
              <a:spcAft>
                <a:spcPts val="0"/>
              </a:spcAft>
              <a:buClr>
                <a:schemeClr val="dk1"/>
              </a:buClr>
              <a:buSzPts val="2800"/>
              <a:buChar char="•"/>
            </a:pPr>
            <a:r>
              <a:rPr lang="en-US" sz="2800">
                <a:solidFill>
                  <a:schemeClr val="dk1"/>
                </a:solidFill>
              </a:rPr>
              <a:t>User/customer based/focused</a:t>
            </a:r>
            <a:endParaRPr/>
          </a:p>
          <a:p>
            <a:pPr indent="-285750" lvl="1" marL="742950" rtl="0" algn="l">
              <a:lnSpc>
                <a:spcPct val="90000"/>
              </a:lnSpc>
              <a:spcBef>
                <a:spcPts val="480"/>
              </a:spcBef>
              <a:spcAft>
                <a:spcPts val="0"/>
              </a:spcAft>
              <a:buClr>
                <a:schemeClr val="hlink"/>
              </a:buClr>
              <a:buSzPts val="2400"/>
              <a:buChar char="–"/>
            </a:pPr>
            <a:r>
              <a:rPr lang="en-US" sz="2400">
                <a:solidFill>
                  <a:schemeClr val="hlink"/>
                </a:solidFill>
              </a:rPr>
              <a:t>Defined by consumer and focuses on performance, features, or improvements</a:t>
            </a:r>
            <a:endParaRPr/>
          </a:p>
          <a:p>
            <a:pPr indent="-228600" lvl="2" marL="1143000" rtl="0" algn="l">
              <a:lnSpc>
                <a:spcPct val="90000"/>
              </a:lnSpc>
              <a:spcBef>
                <a:spcPts val="400"/>
              </a:spcBef>
              <a:spcAft>
                <a:spcPts val="0"/>
              </a:spcAft>
              <a:buClr>
                <a:schemeClr val="dk1"/>
              </a:buClr>
              <a:buSzPts val="2000"/>
              <a:buFont typeface="Calibri"/>
              <a:buNone/>
            </a:pPr>
            <a:r>
              <a:t/>
            </a:r>
            <a:endParaRPr sz="2000">
              <a:solidFill>
                <a:schemeClr val="hlink"/>
              </a:solidFill>
            </a:endParaRPr>
          </a:p>
          <a:p>
            <a:pPr indent="-342900" lvl="1" marL="342900" rtl="0" algn="l">
              <a:lnSpc>
                <a:spcPct val="90000"/>
              </a:lnSpc>
              <a:spcBef>
                <a:spcPts val="560"/>
              </a:spcBef>
              <a:spcAft>
                <a:spcPts val="0"/>
              </a:spcAft>
              <a:buClr>
                <a:schemeClr val="dk1"/>
              </a:buClr>
              <a:buSzPts val="2800"/>
              <a:buFont typeface="Calibri"/>
              <a:buChar char="•"/>
            </a:pPr>
            <a:r>
              <a:rPr lang="en-US">
                <a:solidFill>
                  <a:schemeClr val="dk1"/>
                </a:solidFill>
              </a:rPr>
              <a:t>Manufacturing based/focused</a:t>
            </a:r>
            <a:endParaRPr/>
          </a:p>
          <a:p>
            <a:pPr indent="-285750" lvl="1" marL="742950" rtl="0" algn="l">
              <a:lnSpc>
                <a:spcPct val="90000"/>
              </a:lnSpc>
              <a:spcBef>
                <a:spcPts val="480"/>
              </a:spcBef>
              <a:spcAft>
                <a:spcPts val="0"/>
              </a:spcAft>
              <a:buClr>
                <a:schemeClr val="hlink"/>
              </a:buClr>
              <a:buSzPts val="2400"/>
              <a:buChar char="–"/>
            </a:pPr>
            <a:r>
              <a:rPr lang="en-US" sz="2400">
                <a:solidFill>
                  <a:schemeClr val="hlink"/>
                </a:solidFill>
              </a:rPr>
              <a:t>Focuses on ensuring that the product conforms to design standards or specifications</a:t>
            </a:r>
            <a:endParaRPr/>
          </a:p>
          <a:p>
            <a:pPr indent="-285750" lvl="1" marL="742950" rtl="0" algn="l">
              <a:lnSpc>
                <a:spcPct val="90000"/>
              </a:lnSpc>
              <a:spcBef>
                <a:spcPts val="480"/>
              </a:spcBef>
              <a:spcAft>
                <a:spcPts val="0"/>
              </a:spcAft>
              <a:buClr>
                <a:schemeClr val="hlink"/>
              </a:buClr>
              <a:buSzPts val="2400"/>
              <a:buChar char="–"/>
            </a:pPr>
            <a:r>
              <a:rPr lang="en-US" sz="2400">
                <a:solidFill>
                  <a:schemeClr val="hlink"/>
                </a:solidFill>
              </a:rPr>
              <a:t>“Making it right the first time”</a:t>
            </a:r>
            <a:endParaRPr/>
          </a:p>
          <a:p>
            <a:pPr indent="-228600" lvl="2" marL="1143000" rtl="0" algn="l">
              <a:lnSpc>
                <a:spcPct val="90000"/>
              </a:lnSpc>
              <a:spcBef>
                <a:spcPts val="400"/>
              </a:spcBef>
              <a:spcAft>
                <a:spcPts val="0"/>
              </a:spcAft>
              <a:buClr>
                <a:schemeClr val="hlink"/>
              </a:buClr>
              <a:buSzPts val="2000"/>
              <a:buNone/>
            </a:pPr>
            <a:r>
              <a:rPr lang="en-US" sz="2000">
                <a:solidFill>
                  <a:schemeClr val="hlink"/>
                </a:solidFill>
              </a:rPr>
              <a:t>			</a:t>
            </a:r>
            <a:endParaRPr/>
          </a:p>
          <a:p>
            <a:pPr indent="-342900" lvl="1" marL="342900" rtl="0" algn="l">
              <a:lnSpc>
                <a:spcPct val="90000"/>
              </a:lnSpc>
              <a:spcBef>
                <a:spcPts val="560"/>
              </a:spcBef>
              <a:spcAft>
                <a:spcPts val="0"/>
              </a:spcAft>
              <a:buClr>
                <a:schemeClr val="dk1"/>
              </a:buClr>
              <a:buSzPts val="2800"/>
              <a:buFont typeface="Calibri"/>
              <a:buChar char="•"/>
            </a:pPr>
            <a:r>
              <a:rPr lang="en-US">
                <a:solidFill>
                  <a:schemeClr val="dk1"/>
                </a:solidFill>
              </a:rPr>
              <a:t>Product based/focused</a:t>
            </a:r>
            <a:endParaRPr/>
          </a:p>
          <a:p>
            <a:pPr indent="-285750" lvl="1" marL="742950" rtl="0" algn="l">
              <a:lnSpc>
                <a:spcPct val="90000"/>
              </a:lnSpc>
              <a:spcBef>
                <a:spcPts val="480"/>
              </a:spcBef>
              <a:spcAft>
                <a:spcPts val="0"/>
              </a:spcAft>
              <a:buClr>
                <a:schemeClr val="hlink"/>
              </a:buClr>
              <a:buSzPts val="2400"/>
              <a:buChar char="–"/>
            </a:pPr>
            <a:r>
              <a:rPr lang="en-US" sz="2400">
                <a:solidFill>
                  <a:schemeClr val="hlink"/>
                </a:solidFill>
              </a:rPr>
              <a:t>Following precise and measurable variables in the attribute design of the product	</a:t>
            </a:r>
            <a:endParaRPr/>
          </a:p>
          <a:p>
            <a:pPr indent="-139700" lvl="0" marL="342900" rtl="0" algn="l">
              <a:spcBef>
                <a:spcPts val="640"/>
              </a:spcBef>
              <a:spcAft>
                <a:spcPts val="0"/>
              </a:spcAft>
              <a:buClr>
                <a:schemeClr val="dk1"/>
              </a:buClr>
              <a:buSzPts val="3200"/>
              <a:buNone/>
            </a:pPr>
            <a:r>
              <a:t/>
            </a:r>
            <a:endParaRPr/>
          </a:p>
        </p:txBody>
      </p:sp>
      <p:sp>
        <p:nvSpPr>
          <p:cNvPr id="153" name="Google Shape;153;p20"/>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1"/>
          <p:cNvSpPr txBox="1"/>
          <p:nvPr>
            <p:ph type="title"/>
          </p:nvPr>
        </p:nvSpPr>
        <p:spPr>
          <a:xfrm>
            <a:off x="0" y="0"/>
            <a:ext cx="9144000" cy="79216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Quality System</a:t>
            </a:r>
            <a:endParaRPr sz="4000"/>
          </a:p>
        </p:txBody>
      </p:sp>
      <p:sp>
        <p:nvSpPr>
          <p:cNvPr id="159" name="Google Shape;159;p21"/>
          <p:cNvSpPr txBox="1"/>
          <p:nvPr>
            <p:ph idx="4294967295" type="body"/>
          </p:nvPr>
        </p:nvSpPr>
        <p:spPr>
          <a:xfrm>
            <a:off x="263883" y="1069078"/>
            <a:ext cx="8687612" cy="4525963"/>
          </a:xfrm>
          <a:prstGeom prst="rect">
            <a:avLst/>
          </a:prstGeom>
          <a:noFill/>
          <a:ln>
            <a:noFill/>
          </a:ln>
        </p:spPr>
        <p:txBody>
          <a:bodyPr anchorCtr="0" anchor="t" bIns="45700" lIns="91425" spcFirstLastPara="1" rIns="91425" wrap="square" tIns="45700">
            <a:normAutofit fontScale="92500"/>
          </a:bodyPr>
          <a:lstStyle/>
          <a:p>
            <a:pPr indent="-342900" lvl="0" marL="342900" rtl="0" algn="l">
              <a:spcBef>
                <a:spcPts val="0"/>
              </a:spcBef>
              <a:spcAft>
                <a:spcPts val="0"/>
              </a:spcAft>
              <a:buClr>
                <a:schemeClr val="dk1"/>
              </a:buClr>
              <a:buSzPct val="100000"/>
              <a:buChar char="•"/>
            </a:pPr>
            <a:r>
              <a:rPr lang="en-US"/>
              <a:t>A “quality system” is a systematic method to address concerns and issues.  It includes continuous improvement policies and procedures.</a:t>
            </a:r>
            <a:endParaRPr/>
          </a:p>
          <a:p>
            <a:pPr indent="0" lvl="0" marL="0" rtl="0" algn="l">
              <a:spcBef>
                <a:spcPts val="592"/>
              </a:spcBef>
              <a:spcAft>
                <a:spcPts val="0"/>
              </a:spcAft>
              <a:buClr>
                <a:schemeClr val="dk1"/>
              </a:buClr>
              <a:buSzPct val="100000"/>
              <a:buNone/>
            </a:pPr>
            <a:r>
              <a:t/>
            </a:r>
            <a:endParaRPr/>
          </a:p>
          <a:p>
            <a:pPr indent="-342900" lvl="0" marL="342900" rtl="0" algn="l">
              <a:spcBef>
                <a:spcPts val="592"/>
              </a:spcBef>
              <a:spcAft>
                <a:spcPts val="0"/>
              </a:spcAft>
              <a:buClr>
                <a:schemeClr val="dk1"/>
              </a:buClr>
              <a:buSzPct val="100000"/>
              <a:buChar char="•"/>
            </a:pPr>
            <a:r>
              <a:rPr lang="en-US"/>
              <a:t>A good “Quality System” works in any type of Quality Category.</a:t>
            </a:r>
            <a:endParaRPr/>
          </a:p>
          <a:p>
            <a:pPr indent="-285750" lvl="1" marL="742950" rtl="0" algn="l">
              <a:spcBef>
                <a:spcPts val="518"/>
              </a:spcBef>
              <a:spcAft>
                <a:spcPts val="0"/>
              </a:spcAft>
              <a:buClr>
                <a:schemeClr val="dk1"/>
              </a:buClr>
              <a:buSzPct val="100000"/>
              <a:buChar char="–"/>
            </a:pPr>
            <a:r>
              <a:rPr lang="en-US"/>
              <a:t>Customer Focused – </a:t>
            </a:r>
            <a:r>
              <a:rPr lang="en-US">
                <a:solidFill>
                  <a:srgbClr val="FF0000"/>
                </a:solidFill>
              </a:rPr>
              <a:t>most important measure</a:t>
            </a:r>
            <a:endParaRPr/>
          </a:p>
          <a:p>
            <a:pPr indent="-285750" lvl="1" marL="742950" rtl="0" algn="l">
              <a:spcBef>
                <a:spcPts val="518"/>
              </a:spcBef>
              <a:spcAft>
                <a:spcPts val="0"/>
              </a:spcAft>
              <a:buClr>
                <a:schemeClr val="dk1"/>
              </a:buClr>
              <a:buSzPct val="100000"/>
              <a:buChar char="–"/>
            </a:pPr>
            <a:r>
              <a:rPr lang="en-US"/>
              <a:t>Manufacturing Focused</a:t>
            </a:r>
            <a:endParaRPr/>
          </a:p>
          <a:p>
            <a:pPr indent="-285750" lvl="1" marL="742950" rtl="0" algn="l">
              <a:spcBef>
                <a:spcPts val="518"/>
              </a:spcBef>
              <a:spcAft>
                <a:spcPts val="0"/>
              </a:spcAft>
              <a:buClr>
                <a:schemeClr val="dk1"/>
              </a:buClr>
              <a:buSzPct val="100000"/>
              <a:buChar char="–"/>
            </a:pPr>
            <a:r>
              <a:rPr lang="en-US"/>
              <a:t>Product Focused</a:t>
            </a:r>
            <a:endParaRPr/>
          </a:p>
        </p:txBody>
      </p:sp>
      <p:sp>
        <p:nvSpPr>
          <p:cNvPr id="160" name="Google Shape;160;p21"/>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22"/>
          <p:cNvSpPr txBox="1"/>
          <p:nvPr>
            <p:ph type="title"/>
          </p:nvPr>
        </p:nvSpPr>
        <p:spPr>
          <a:xfrm>
            <a:off x="-86410" y="26748"/>
            <a:ext cx="9230410" cy="685800"/>
          </a:xfrm>
          <a:prstGeom prst="rect">
            <a:avLst/>
          </a:prstGeom>
          <a:noFill/>
          <a:ln>
            <a:noFill/>
          </a:ln>
        </p:spPr>
        <p:txBody>
          <a:bodyPr anchorCtr="0" anchor="ctr" bIns="46025" lIns="92075" spcFirstLastPara="1" rIns="92075" wrap="square" tIns="46025">
            <a:noAutofit/>
          </a:bodyPr>
          <a:lstStyle/>
          <a:p>
            <a:pPr indent="0" lvl="0" marL="0" rtl="0" algn="ctr">
              <a:spcBef>
                <a:spcPts val="0"/>
              </a:spcBef>
              <a:spcAft>
                <a:spcPts val="0"/>
              </a:spcAft>
              <a:buClr>
                <a:schemeClr val="dk1"/>
              </a:buClr>
              <a:buSzPts val="4000"/>
              <a:buFont typeface="Calibri"/>
              <a:buNone/>
            </a:pPr>
            <a:r>
              <a:rPr lang="en-US" sz="4000"/>
              <a:t>Customer Focus</a:t>
            </a:r>
            <a:endParaRPr/>
          </a:p>
        </p:txBody>
      </p:sp>
      <p:pic>
        <p:nvPicPr>
          <p:cNvPr id="167" name="Google Shape;167;p22"/>
          <p:cNvPicPr preferRelativeResize="0"/>
          <p:nvPr/>
        </p:nvPicPr>
        <p:blipFill rotWithShape="1">
          <a:blip r:embed="rId3">
            <a:alphaModFix/>
          </a:blip>
          <a:srcRect b="0" l="0" r="0" t="0"/>
          <a:stretch/>
        </p:blipFill>
        <p:spPr>
          <a:xfrm>
            <a:off x="268396" y="1866995"/>
            <a:ext cx="709613" cy="1136201"/>
          </a:xfrm>
          <a:prstGeom prst="rect">
            <a:avLst/>
          </a:prstGeom>
          <a:noFill/>
          <a:ln>
            <a:noFill/>
          </a:ln>
        </p:spPr>
      </p:pic>
      <p:pic>
        <p:nvPicPr>
          <p:cNvPr id="168" name="Google Shape;168;p22"/>
          <p:cNvPicPr preferRelativeResize="0"/>
          <p:nvPr/>
        </p:nvPicPr>
        <p:blipFill rotWithShape="1">
          <a:blip r:embed="rId4">
            <a:alphaModFix/>
          </a:blip>
          <a:srcRect b="0" l="0" r="0" t="0"/>
          <a:stretch/>
        </p:blipFill>
        <p:spPr>
          <a:xfrm>
            <a:off x="3060809" y="1277856"/>
            <a:ext cx="1246187" cy="1101629"/>
          </a:xfrm>
          <a:prstGeom prst="rect">
            <a:avLst/>
          </a:prstGeom>
          <a:noFill/>
          <a:ln>
            <a:noFill/>
          </a:ln>
        </p:spPr>
      </p:pic>
      <p:pic>
        <p:nvPicPr>
          <p:cNvPr id="169" name="Google Shape;169;p22"/>
          <p:cNvPicPr preferRelativeResize="0"/>
          <p:nvPr/>
        </p:nvPicPr>
        <p:blipFill rotWithShape="1">
          <a:blip r:embed="rId5">
            <a:alphaModFix/>
          </a:blip>
          <a:srcRect b="0" l="0" r="0" t="0"/>
          <a:stretch/>
        </p:blipFill>
        <p:spPr>
          <a:xfrm>
            <a:off x="6377096" y="4412327"/>
            <a:ext cx="1893888" cy="765175"/>
          </a:xfrm>
          <a:prstGeom prst="rect">
            <a:avLst/>
          </a:prstGeom>
          <a:noFill/>
          <a:ln>
            <a:noFill/>
          </a:ln>
        </p:spPr>
      </p:pic>
      <p:pic>
        <p:nvPicPr>
          <p:cNvPr id="170" name="Google Shape;170;p22"/>
          <p:cNvPicPr preferRelativeResize="0"/>
          <p:nvPr/>
        </p:nvPicPr>
        <p:blipFill rotWithShape="1">
          <a:blip r:embed="rId6">
            <a:alphaModFix/>
          </a:blip>
          <a:srcRect b="0" l="0" r="0" t="0"/>
          <a:stretch/>
        </p:blipFill>
        <p:spPr>
          <a:xfrm>
            <a:off x="6592996" y="986502"/>
            <a:ext cx="1968896" cy="1431925"/>
          </a:xfrm>
          <a:prstGeom prst="rect">
            <a:avLst/>
          </a:prstGeom>
          <a:noFill/>
          <a:ln>
            <a:noFill/>
          </a:ln>
        </p:spPr>
      </p:pic>
      <p:sp>
        <p:nvSpPr>
          <p:cNvPr id="171" name="Google Shape;171;p22"/>
          <p:cNvSpPr txBox="1"/>
          <p:nvPr/>
        </p:nvSpPr>
        <p:spPr>
          <a:xfrm>
            <a:off x="877996" y="1977102"/>
            <a:ext cx="1414463" cy="51911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2800" u="none" cap="none" strike="noStrike">
                <a:solidFill>
                  <a:schemeClr val="dk1"/>
                </a:solidFill>
                <a:latin typeface="Calibri"/>
                <a:ea typeface="Calibri"/>
                <a:cs typeface="Calibri"/>
                <a:sym typeface="Calibri"/>
              </a:rPr>
              <a:t>Price</a:t>
            </a:r>
            <a:endParaRPr/>
          </a:p>
        </p:txBody>
      </p:sp>
      <p:sp>
        <p:nvSpPr>
          <p:cNvPr id="172" name="Google Shape;172;p22"/>
          <p:cNvSpPr txBox="1"/>
          <p:nvPr/>
        </p:nvSpPr>
        <p:spPr>
          <a:xfrm>
            <a:off x="4187934" y="1291302"/>
            <a:ext cx="1414462" cy="51911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2800" u="none" cap="none" strike="noStrike">
                <a:solidFill>
                  <a:schemeClr val="dk1"/>
                </a:solidFill>
                <a:latin typeface="Calibri"/>
                <a:ea typeface="Calibri"/>
                <a:cs typeface="Calibri"/>
                <a:sym typeface="Calibri"/>
              </a:rPr>
              <a:t>Quality</a:t>
            </a:r>
            <a:endParaRPr/>
          </a:p>
        </p:txBody>
      </p:sp>
      <p:sp>
        <p:nvSpPr>
          <p:cNvPr id="173" name="Google Shape;173;p22"/>
          <p:cNvSpPr txBox="1"/>
          <p:nvPr/>
        </p:nvSpPr>
        <p:spPr>
          <a:xfrm>
            <a:off x="2020996" y="3972590"/>
            <a:ext cx="1414462" cy="51911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2800" u="none" cap="none" strike="noStrike">
                <a:solidFill>
                  <a:schemeClr val="dk1"/>
                </a:solidFill>
                <a:latin typeface="Calibri"/>
                <a:ea typeface="Calibri"/>
                <a:cs typeface="Calibri"/>
                <a:sym typeface="Calibri"/>
              </a:rPr>
              <a:t>Speed</a:t>
            </a:r>
            <a:endParaRPr/>
          </a:p>
        </p:txBody>
      </p:sp>
      <p:sp>
        <p:nvSpPr>
          <p:cNvPr id="174" name="Google Shape;174;p22"/>
          <p:cNvSpPr txBox="1"/>
          <p:nvPr/>
        </p:nvSpPr>
        <p:spPr>
          <a:xfrm>
            <a:off x="5505559" y="3355052"/>
            <a:ext cx="2214562" cy="51911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2800" u="none" cap="none" strike="noStrike">
                <a:solidFill>
                  <a:schemeClr val="dk1"/>
                </a:solidFill>
                <a:latin typeface="Calibri"/>
                <a:ea typeface="Calibri"/>
                <a:cs typeface="Calibri"/>
                <a:sym typeface="Calibri"/>
              </a:rPr>
              <a:t>Flexibility</a:t>
            </a:r>
            <a:endParaRPr/>
          </a:p>
        </p:txBody>
      </p:sp>
      <p:sp>
        <p:nvSpPr>
          <p:cNvPr id="175" name="Google Shape;175;p22"/>
          <p:cNvSpPr txBox="1"/>
          <p:nvPr/>
        </p:nvSpPr>
        <p:spPr>
          <a:xfrm>
            <a:off x="7254984" y="2351752"/>
            <a:ext cx="1776412" cy="51911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2800" u="none" cap="none" strike="noStrike">
                <a:solidFill>
                  <a:schemeClr val="dk1"/>
                </a:solidFill>
                <a:latin typeface="Calibri"/>
                <a:ea typeface="Calibri"/>
                <a:cs typeface="Calibri"/>
                <a:sym typeface="Calibri"/>
              </a:rPr>
              <a:t>Delivery</a:t>
            </a:r>
            <a:endParaRPr b="0" i="0" sz="1600" u="none" cap="none" strike="noStrike">
              <a:solidFill>
                <a:schemeClr val="dk1"/>
              </a:solidFill>
              <a:latin typeface="Calibri"/>
              <a:ea typeface="Calibri"/>
              <a:cs typeface="Calibri"/>
              <a:sym typeface="Calibri"/>
            </a:endParaRPr>
          </a:p>
        </p:txBody>
      </p:sp>
      <p:sp>
        <p:nvSpPr>
          <p:cNvPr id="176" name="Google Shape;176;p22"/>
          <p:cNvSpPr txBox="1"/>
          <p:nvPr/>
        </p:nvSpPr>
        <p:spPr>
          <a:xfrm>
            <a:off x="1951146" y="4720903"/>
            <a:ext cx="3744913" cy="51911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2800" u="none" cap="none" strike="noStrike">
                <a:solidFill>
                  <a:schemeClr val="dk1"/>
                </a:solidFill>
                <a:latin typeface="Calibri"/>
                <a:ea typeface="Calibri"/>
                <a:cs typeface="Calibri"/>
                <a:sym typeface="Calibri"/>
              </a:rPr>
              <a:t>Product Design</a:t>
            </a:r>
            <a:endParaRPr/>
          </a:p>
        </p:txBody>
      </p:sp>
      <p:sp>
        <p:nvSpPr>
          <p:cNvPr id="177" name="Google Shape;177;p22"/>
          <p:cNvSpPr txBox="1"/>
          <p:nvPr/>
        </p:nvSpPr>
        <p:spPr>
          <a:xfrm>
            <a:off x="6264384" y="5191790"/>
            <a:ext cx="2233612" cy="51911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2800" u="none" cap="none" strike="noStrike">
                <a:solidFill>
                  <a:schemeClr val="dk1"/>
                </a:solidFill>
                <a:latin typeface="Calibri"/>
                <a:ea typeface="Calibri"/>
                <a:cs typeface="Calibri"/>
                <a:sym typeface="Calibri"/>
              </a:rPr>
              <a:t>Service</a:t>
            </a:r>
            <a:endParaRPr/>
          </a:p>
        </p:txBody>
      </p:sp>
      <p:sp>
        <p:nvSpPr>
          <p:cNvPr id="178" name="Google Shape;178;p22"/>
          <p:cNvSpPr txBox="1"/>
          <p:nvPr/>
        </p:nvSpPr>
        <p:spPr>
          <a:xfrm>
            <a:off x="5696059" y="3766215"/>
            <a:ext cx="18732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chemeClr val="dk1"/>
                </a:solidFill>
                <a:latin typeface="Calibri"/>
                <a:ea typeface="Calibri"/>
                <a:cs typeface="Calibri"/>
                <a:sym typeface="Calibri"/>
              </a:rPr>
              <a:t>(design, volume)</a:t>
            </a:r>
            <a:endParaRPr/>
          </a:p>
        </p:txBody>
      </p:sp>
      <p:sp>
        <p:nvSpPr>
          <p:cNvPr id="179" name="Google Shape;179;p22"/>
          <p:cNvSpPr txBox="1"/>
          <p:nvPr/>
        </p:nvSpPr>
        <p:spPr>
          <a:xfrm>
            <a:off x="7348646" y="2775615"/>
            <a:ext cx="15303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lang="en-US" sz="1800">
                <a:solidFill>
                  <a:schemeClr val="dk1"/>
                </a:solidFill>
                <a:latin typeface="Calibri"/>
                <a:ea typeface="Calibri"/>
                <a:cs typeface="Calibri"/>
                <a:sym typeface="Calibri"/>
              </a:rPr>
              <a:t>(dependable)</a:t>
            </a:r>
            <a:endParaRPr/>
          </a:p>
        </p:txBody>
      </p:sp>
      <p:sp>
        <p:nvSpPr>
          <p:cNvPr id="180" name="Google Shape;180;p22"/>
          <p:cNvSpPr txBox="1"/>
          <p:nvPr/>
        </p:nvSpPr>
        <p:spPr>
          <a:xfrm>
            <a:off x="4138721" y="1785015"/>
            <a:ext cx="2012950" cy="6413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lang="en-US" sz="1800">
                <a:solidFill>
                  <a:schemeClr val="dk1"/>
                </a:solidFill>
                <a:latin typeface="Calibri"/>
                <a:ea typeface="Calibri"/>
                <a:cs typeface="Calibri"/>
                <a:sym typeface="Calibri"/>
              </a:rPr>
              <a:t>(conform, reliable,</a:t>
            </a:r>
            <a:endParaRPr/>
          </a:p>
          <a:p>
            <a:pPr indent="0" lvl="0" marL="0" marR="0" rtl="0" algn="l">
              <a:spcBef>
                <a:spcPts val="0"/>
              </a:spcBef>
              <a:spcAft>
                <a:spcPts val="0"/>
              </a:spcAft>
              <a:buNone/>
            </a:pPr>
            <a:r>
              <a:rPr b="0" lang="en-US" sz="1800">
                <a:solidFill>
                  <a:schemeClr val="dk1"/>
                </a:solidFill>
                <a:latin typeface="Calibri"/>
                <a:ea typeface="Calibri"/>
                <a:cs typeface="Calibri"/>
                <a:sym typeface="Calibri"/>
              </a:rPr>
              <a:t>  performance)</a:t>
            </a:r>
            <a:endParaRPr/>
          </a:p>
        </p:txBody>
      </p:sp>
      <p:sp>
        <p:nvSpPr>
          <p:cNvPr id="181" name="Google Shape;181;p22"/>
          <p:cNvSpPr txBox="1"/>
          <p:nvPr/>
        </p:nvSpPr>
        <p:spPr>
          <a:xfrm>
            <a:off x="1090721" y="2394615"/>
            <a:ext cx="7556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lang="en-US" sz="1800">
                <a:solidFill>
                  <a:schemeClr val="dk1"/>
                </a:solidFill>
                <a:latin typeface="Calibri"/>
                <a:ea typeface="Calibri"/>
                <a:cs typeface="Calibri"/>
                <a:sym typeface="Calibri"/>
              </a:rPr>
              <a:t>(cost)</a:t>
            </a:r>
            <a:endParaRPr/>
          </a:p>
        </p:txBody>
      </p:sp>
      <p:sp>
        <p:nvSpPr>
          <p:cNvPr id="182" name="Google Shape;182;p22"/>
          <p:cNvSpPr txBox="1"/>
          <p:nvPr/>
        </p:nvSpPr>
        <p:spPr>
          <a:xfrm>
            <a:off x="6332144" y="5543532"/>
            <a:ext cx="24320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lang="en-US" sz="1800">
                <a:solidFill>
                  <a:schemeClr val="dk1"/>
                </a:solidFill>
                <a:latin typeface="Calibri"/>
                <a:ea typeface="Calibri"/>
                <a:cs typeface="Calibri"/>
                <a:sym typeface="Calibri"/>
              </a:rPr>
              <a:t>(before and after sale)</a:t>
            </a:r>
            <a:endParaRPr/>
          </a:p>
        </p:txBody>
      </p:sp>
      <p:sp>
        <p:nvSpPr>
          <p:cNvPr id="183" name="Google Shape;183;p22"/>
          <p:cNvSpPr txBox="1"/>
          <p:nvPr/>
        </p:nvSpPr>
        <p:spPr>
          <a:xfrm>
            <a:off x="2478196" y="5214015"/>
            <a:ext cx="32829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lang="en-US" sz="1800">
                <a:solidFill>
                  <a:schemeClr val="dk1"/>
                </a:solidFill>
                <a:latin typeface="Calibri"/>
                <a:ea typeface="Calibri"/>
                <a:cs typeface="Calibri"/>
                <a:sym typeface="Calibri"/>
              </a:rPr>
              <a:t>(broad, features, performance)</a:t>
            </a:r>
            <a:endParaRPr/>
          </a:p>
        </p:txBody>
      </p:sp>
      <p:pic>
        <p:nvPicPr>
          <p:cNvPr descr="800px-Toyota_mr2_sw20_front_left_2.jpg" id="184" name="Google Shape;184;p22"/>
          <p:cNvPicPr preferRelativeResize="0"/>
          <p:nvPr/>
        </p:nvPicPr>
        <p:blipFill rotWithShape="1">
          <a:blip r:embed="rId7">
            <a:alphaModFix/>
          </a:blip>
          <a:srcRect b="0" l="0" r="0" t="0"/>
          <a:stretch/>
        </p:blipFill>
        <p:spPr>
          <a:xfrm>
            <a:off x="1716196" y="3043902"/>
            <a:ext cx="1828800" cy="1003554"/>
          </a:xfrm>
          <a:prstGeom prst="rect">
            <a:avLst/>
          </a:prstGeom>
          <a:noFill/>
          <a:ln>
            <a:noFill/>
          </a:ln>
        </p:spPr>
      </p:pic>
      <p:pic>
        <p:nvPicPr>
          <p:cNvPr descr="500px-Article_Collaboration_and_Improvement_Drive.svg.png" id="185" name="Google Shape;185;p22"/>
          <p:cNvPicPr preferRelativeResize="0"/>
          <p:nvPr/>
        </p:nvPicPr>
        <p:blipFill rotWithShape="1">
          <a:blip r:embed="rId8">
            <a:alphaModFix/>
          </a:blip>
          <a:srcRect b="0" l="0" r="0" t="0"/>
          <a:stretch/>
        </p:blipFill>
        <p:spPr>
          <a:xfrm>
            <a:off x="325546" y="4192537"/>
            <a:ext cx="1543050" cy="1252957"/>
          </a:xfrm>
          <a:prstGeom prst="rect">
            <a:avLst/>
          </a:prstGeom>
          <a:noFill/>
          <a:ln>
            <a:noFill/>
          </a:ln>
        </p:spPr>
      </p:pic>
      <p:pic>
        <p:nvPicPr>
          <p:cNvPr descr="800px-New_gear_on_the_rear_hub_gear_drive_on_a_Mountain_bike.jpg" id="186" name="Google Shape;186;p22"/>
          <p:cNvPicPr preferRelativeResize="0"/>
          <p:nvPr/>
        </p:nvPicPr>
        <p:blipFill rotWithShape="1">
          <a:blip r:embed="rId9">
            <a:alphaModFix/>
          </a:blip>
          <a:srcRect b="0" l="0" r="0" t="0"/>
          <a:stretch/>
        </p:blipFill>
        <p:spPr>
          <a:xfrm>
            <a:off x="3849796" y="2510502"/>
            <a:ext cx="1905000" cy="1266825"/>
          </a:xfrm>
          <a:prstGeom prst="rect">
            <a:avLst/>
          </a:prstGeom>
          <a:noFill/>
          <a:ln>
            <a:noFill/>
          </a:ln>
        </p:spPr>
      </p:pic>
      <p:sp>
        <p:nvSpPr>
          <p:cNvPr id="187" name="Google Shape;187;p22"/>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23"/>
          <p:cNvSpPr txBox="1"/>
          <p:nvPr>
            <p:ph type="title"/>
          </p:nvPr>
        </p:nvSpPr>
        <p:spPr>
          <a:xfrm>
            <a:off x="0" y="0"/>
            <a:ext cx="9144000" cy="79216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Manufacturing Focused</a:t>
            </a:r>
            <a:endParaRPr sz="4000"/>
          </a:p>
        </p:txBody>
      </p:sp>
      <p:sp>
        <p:nvSpPr>
          <p:cNvPr id="193" name="Google Shape;193;p23"/>
          <p:cNvSpPr txBox="1"/>
          <p:nvPr>
            <p:ph idx="1" type="body"/>
          </p:nvPr>
        </p:nvSpPr>
        <p:spPr>
          <a:xfrm>
            <a:off x="187691" y="1311274"/>
            <a:ext cx="8552047" cy="4525963"/>
          </a:xfrm>
          <a:prstGeom prst="rect">
            <a:avLst/>
          </a:prstGeom>
          <a:noFill/>
          <a:ln>
            <a:noFill/>
          </a:ln>
        </p:spPr>
        <p:txBody>
          <a:bodyPr anchorCtr="0" anchor="t" bIns="45700" lIns="91425" spcFirstLastPara="1" rIns="91425" wrap="square" tIns="45700">
            <a:normAutofit/>
          </a:bodyPr>
          <a:lstStyle/>
          <a:p>
            <a:pPr indent="-342900" lvl="1" marL="342900" rtl="0" algn="l">
              <a:lnSpc>
                <a:spcPct val="90000"/>
              </a:lnSpc>
              <a:spcBef>
                <a:spcPts val="0"/>
              </a:spcBef>
              <a:spcAft>
                <a:spcPts val="0"/>
              </a:spcAft>
              <a:buClr>
                <a:schemeClr val="dk1"/>
              </a:buClr>
              <a:buSzPts val="2800"/>
              <a:buFont typeface="Calibri"/>
              <a:buChar char="•"/>
            </a:pPr>
            <a:r>
              <a:rPr lang="en-US">
                <a:solidFill>
                  <a:schemeClr val="dk1"/>
                </a:solidFill>
              </a:rPr>
              <a:t>A product is designed</a:t>
            </a:r>
            <a:endParaRPr/>
          </a:p>
          <a:p>
            <a:pPr indent="-165100" lvl="1" marL="342900" rtl="0" algn="l">
              <a:lnSpc>
                <a:spcPct val="90000"/>
              </a:lnSpc>
              <a:spcBef>
                <a:spcPts val="560"/>
              </a:spcBef>
              <a:spcAft>
                <a:spcPts val="0"/>
              </a:spcAft>
              <a:buClr>
                <a:schemeClr val="dk1"/>
              </a:buClr>
              <a:buSzPts val="2800"/>
              <a:buFont typeface="Calibri"/>
              <a:buNone/>
            </a:pPr>
            <a:r>
              <a:t/>
            </a:r>
            <a:endParaRPr>
              <a:solidFill>
                <a:schemeClr val="dk1"/>
              </a:solidFill>
            </a:endParaRPr>
          </a:p>
          <a:p>
            <a:pPr indent="-342900" lvl="1" marL="342900" rtl="0" algn="l">
              <a:lnSpc>
                <a:spcPct val="90000"/>
              </a:lnSpc>
              <a:spcBef>
                <a:spcPts val="560"/>
              </a:spcBef>
              <a:spcAft>
                <a:spcPts val="0"/>
              </a:spcAft>
              <a:buClr>
                <a:schemeClr val="dk1"/>
              </a:buClr>
              <a:buSzPts val="2800"/>
              <a:buFont typeface="Calibri"/>
              <a:buChar char="•"/>
            </a:pPr>
            <a:r>
              <a:rPr lang="en-US">
                <a:solidFill>
                  <a:schemeClr val="dk1"/>
                </a:solidFill>
              </a:rPr>
              <a:t>A system or process is put in place to make the product</a:t>
            </a:r>
            <a:endParaRPr/>
          </a:p>
          <a:p>
            <a:pPr indent="-165100" lvl="1" marL="342900" rtl="0" algn="l">
              <a:lnSpc>
                <a:spcPct val="90000"/>
              </a:lnSpc>
              <a:spcBef>
                <a:spcPts val="560"/>
              </a:spcBef>
              <a:spcAft>
                <a:spcPts val="0"/>
              </a:spcAft>
              <a:buClr>
                <a:schemeClr val="dk1"/>
              </a:buClr>
              <a:buSzPts val="2800"/>
              <a:buFont typeface="Calibri"/>
              <a:buNone/>
            </a:pPr>
            <a:r>
              <a:t/>
            </a:r>
            <a:endParaRPr>
              <a:solidFill>
                <a:schemeClr val="dk1"/>
              </a:solidFill>
            </a:endParaRPr>
          </a:p>
          <a:p>
            <a:pPr indent="-342900" lvl="1" marL="342900" rtl="0" algn="l">
              <a:lnSpc>
                <a:spcPct val="90000"/>
              </a:lnSpc>
              <a:spcBef>
                <a:spcPts val="560"/>
              </a:spcBef>
              <a:spcAft>
                <a:spcPts val="0"/>
              </a:spcAft>
              <a:buClr>
                <a:schemeClr val="dk1"/>
              </a:buClr>
              <a:buSzPts val="2800"/>
              <a:buFont typeface="Calibri"/>
              <a:buChar char="•"/>
            </a:pPr>
            <a:r>
              <a:rPr lang="en-US">
                <a:solidFill>
                  <a:schemeClr val="dk1"/>
                </a:solidFill>
              </a:rPr>
              <a:t>The company works to make the product as intended.</a:t>
            </a:r>
            <a:endParaRPr/>
          </a:p>
        </p:txBody>
      </p:sp>
      <p:sp>
        <p:nvSpPr>
          <p:cNvPr id="194" name="Google Shape;194;p23"/>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24"/>
          <p:cNvSpPr txBox="1"/>
          <p:nvPr>
            <p:ph type="title"/>
          </p:nvPr>
        </p:nvSpPr>
        <p:spPr>
          <a:xfrm>
            <a:off x="0" y="5131"/>
            <a:ext cx="9144000" cy="79216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Product Focused</a:t>
            </a:r>
            <a:endParaRPr sz="4000"/>
          </a:p>
        </p:txBody>
      </p:sp>
      <p:sp>
        <p:nvSpPr>
          <p:cNvPr id="200" name="Google Shape;200;p24"/>
          <p:cNvSpPr txBox="1"/>
          <p:nvPr>
            <p:ph idx="1" type="body"/>
          </p:nvPr>
        </p:nvSpPr>
        <p:spPr>
          <a:xfrm>
            <a:off x="216568" y="1364373"/>
            <a:ext cx="8744551" cy="4525963"/>
          </a:xfrm>
          <a:prstGeom prst="rect">
            <a:avLst/>
          </a:prstGeom>
          <a:noFill/>
          <a:ln>
            <a:noFill/>
          </a:ln>
        </p:spPr>
        <p:txBody>
          <a:bodyPr anchorCtr="0" anchor="t" bIns="45700" lIns="91425" spcFirstLastPara="1" rIns="91425" wrap="square" tIns="45700">
            <a:normAutofit/>
          </a:bodyPr>
          <a:lstStyle/>
          <a:p>
            <a:pPr indent="-342900" lvl="1" marL="342900" rtl="0" algn="l">
              <a:lnSpc>
                <a:spcPct val="90000"/>
              </a:lnSpc>
              <a:spcBef>
                <a:spcPts val="0"/>
              </a:spcBef>
              <a:spcAft>
                <a:spcPts val="0"/>
              </a:spcAft>
              <a:buClr>
                <a:schemeClr val="dk1"/>
              </a:buClr>
              <a:buSzPts val="2800"/>
              <a:buFont typeface="Calibri"/>
              <a:buChar char="•"/>
            </a:pPr>
            <a:r>
              <a:rPr lang="en-US">
                <a:solidFill>
                  <a:schemeClr val="dk1"/>
                </a:solidFill>
              </a:rPr>
              <a:t>A product is designed</a:t>
            </a:r>
            <a:endParaRPr/>
          </a:p>
          <a:p>
            <a:pPr indent="-165100" lvl="1" marL="342900" rtl="0" algn="l">
              <a:lnSpc>
                <a:spcPct val="90000"/>
              </a:lnSpc>
              <a:spcBef>
                <a:spcPts val="560"/>
              </a:spcBef>
              <a:spcAft>
                <a:spcPts val="0"/>
              </a:spcAft>
              <a:buClr>
                <a:schemeClr val="dk1"/>
              </a:buClr>
              <a:buSzPts val="2800"/>
              <a:buFont typeface="Calibri"/>
              <a:buNone/>
            </a:pPr>
            <a:r>
              <a:t/>
            </a:r>
            <a:endParaRPr>
              <a:solidFill>
                <a:schemeClr val="dk1"/>
              </a:solidFill>
            </a:endParaRPr>
          </a:p>
          <a:p>
            <a:pPr indent="-342900" lvl="1" marL="342900" rtl="0" algn="l">
              <a:lnSpc>
                <a:spcPct val="90000"/>
              </a:lnSpc>
              <a:spcBef>
                <a:spcPts val="560"/>
              </a:spcBef>
              <a:spcAft>
                <a:spcPts val="0"/>
              </a:spcAft>
              <a:buClr>
                <a:schemeClr val="dk1"/>
              </a:buClr>
              <a:buSzPts val="2800"/>
              <a:buFont typeface="Calibri"/>
              <a:buChar char="•"/>
            </a:pPr>
            <a:r>
              <a:rPr lang="en-US">
                <a:solidFill>
                  <a:schemeClr val="dk1"/>
                </a:solidFill>
              </a:rPr>
              <a:t>During manufacture, the product is inspected to ensure it is made to specification</a:t>
            </a:r>
            <a:endParaRPr/>
          </a:p>
          <a:p>
            <a:pPr indent="-165100" lvl="1" marL="342900" rtl="0" algn="l">
              <a:lnSpc>
                <a:spcPct val="90000"/>
              </a:lnSpc>
              <a:spcBef>
                <a:spcPts val="560"/>
              </a:spcBef>
              <a:spcAft>
                <a:spcPts val="0"/>
              </a:spcAft>
              <a:buClr>
                <a:schemeClr val="dk1"/>
              </a:buClr>
              <a:buSzPts val="2800"/>
              <a:buFont typeface="Calibri"/>
              <a:buNone/>
            </a:pPr>
            <a:r>
              <a:t/>
            </a:r>
            <a:endParaRPr>
              <a:solidFill>
                <a:schemeClr val="dk1"/>
              </a:solidFill>
            </a:endParaRPr>
          </a:p>
          <a:p>
            <a:pPr indent="-342900" lvl="1" marL="342900" rtl="0" algn="l">
              <a:lnSpc>
                <a:spcPct val="90000"/>
              </a:lnSpc>
              <a:spcBef>
                <a:spcPts val="560"/>
              </a:spcBef>
              <a:spcAft>
                <a:spcPts val="0"/>
              </a:spcAft>
              <a:buClr>
                <a:schemeClr val="dk1"/>
              </a:buClr>
              <a:buSzPts val="2800"/>
              <a:buFont typeface="Calibri"/>
              <a:buChar char="•"/>
            </a:pPr>
            <a:r>
              <a:rPr lang="en-US">
                <a:solidFill>
                  <a:schemeClr val="dk1"/>
                </a:solidFill>
              </a:rPr>
              <a:t>When it is not made to specification, it is called variation</a:t>
            </a:r>
            <a:endParaRPr/>
          </a:p>
          <a:p>
            <a:pPr indent="0" lvl="1" marL="0" rtl="0" algn="l">
              <a:lnSpc>
                <a:spcPct val="90000"/>
              </a:lnSpc>
              <a:spcBef>
                <a:spcPts val="480"/>
              </a:spcBef>
              <a:spcAft>
                <a:spcPts val="0"/>
              </a:spcAft>
              <a:buClr>
                <a:schemeClr val="dk1"/>
              </a:buClr>
              <a:buSzPts val="2400"/>
              <a:buNone/>
            </a:pPr>
            <a:r>
              <a:t/>
            </a:r>
            <a:endParaRPr sz="2400">
              <a:solidFill>
                <a:schemeClr val="hlink"/>
              </a:solidFill>
            </a:endParaRPr>
          </a:p>
          <a:p>
            <a:pPr indent="-139700" lvl="0" marL="342900" rtl="0" algn="l">
              <a:spcBef>
                <a:spcPts val="640"/>
              </a:spcBef>
              <a:spcAft>
                <a:spcPts val="0"/>
              </a:spcAft>
              <a:buClr>
                <a:schemeClr val="dk1"/>
              </a:buClr>
              <a:buSzPts val="3200"/>
              <a:buNone/>
            </a:pPr>
            <a:r>
              <a:t/>
            </a:r>
            <a:endParaRPr/>
          </a:p>
        </p:txBody>
      </p:sp>
      <p:sp>
        <p:nvSpPr>
          <p:cNvPr id="201" name="Google Shape;201;p24"/>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25"/>
          <p:cNvSpPr txBox="1"/>
          <p:nvPr>
            <p:ph idx="4294967295" type="title"/>
          </p:nvPr>
        </p:nvSpPr>
        <p:spPr>
          <a:xfrm>
            <a:off x="0" y="0"/>
            <a:ext cx="9144000" cy="79216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Joseph Juran’s Quality System</a:t>
            </a:r>
            <a:endParaRPr/>
          </a:p>
        </p:txBody>
      </p:sp>
      <p:sp>
        <p:nvSpPr>
          <p:cNvPr id="208" name="Google Shape;208;p25"/>
          <p:cNvSpPr txBox="1"/>
          <p:nvPr>
            <p:ph idx="4294967295" type="body"/>
          </p:nvPr>
        </p:nvSpPr>
        <p:spPr>
          <a:xfrm>
            <a:off x="389823" y="976313"/>
            <a:ext cx="5709352" cy="5562599"/>
          </a:xfrm>
          <a:prstGeom prst="rect">
            <a:avLst/>
          </a:prstGeom>
          <a:noFill/>
          <a:ln>
            <a:noFill/>
          </a:ln>
        </p:spPr>
        <p:txBody>
          <a:bodyPr anchorCtr="0" anchor="t" bIns="45700" lIns="91425" spcFirstLastPara="1" rIns="91425" wrap="square" tIns="45700">
            <a:normAutofit/>
          </a:bodyPr>
          <a:lstStyle/>
          <a:p>
            <a:pPr indent="0" lvl="0" marL="0" rtl="0" algn="l">
              <a:lnSpc>
                <a:spcPct val="80000"/>
              </a:lnSpc>
              <a:spcBef>
                <a:spcPts val="0"/>
              </a:spcBef>
              <a:spcAft>
                <a:spcPts val="0"/>
              </a:spcAft>
              <a:buClr>
                <a:srgbClr val="FF0000"/>
              </a:buClr>
              <a:buSzPts val="2400"/>
              <a:buFont typeface="Calibri"/>
              <a:buNone/>
            </a:pPr>
            <a:r>
              <a:rPr lang="en-US" sz="2400">
                <a:solidFill>
                  <a:srgbClr val="FF0000"/>
                </a:solidFill>
              </a:rPr>
              <a:t>Juran was not readily accepted by American companies, but the Japanese readily accepted him.  His teachings, along with W. Edwards Deming are the foundation of the Toyota Production System (TPS) and more recently “LEAN” manufacturing, which has been so successful in manufacturing industries.</a:t>
            </a:r>
            <a:endParaRPr/>
          </a:p>
          <a:p>
            <a:pPr indent="0" lvl="0" marL="0" rtl="0" algn="l">
              <a:lnSpc>
                <a:spcPct val="80000"/>
              </a:lnSpc>
              <a:spcBef>
                <a:spcPts val="400"/>
              </a:spcBef>
              <a:spcAft>
                <a:spcPts val="0"/>
              </a:spcAft>
              <a:buClr>
                <a:schemeClr val="dk1"/>
              </a:buClr>
              <a:buSzPts val="2000"/>
              <a:buFont typeface="Calibri"/>
              <a:buNone/>
            </a:pPr>
            <a:r>
              <a:t/>
            </a:r>
            <a:endParaRPr sz="2000">
              <a:solidFill>
                <a:srgbClr val="006666"/>
              </a:solidFill>
            </a:endParaRPr>
          </a:p>
          <a:p>
            <a:pPr indent="-342900" lvl="0" marL="342900" rtl="0" algn="l">
              <a:lnSpc>
                <a:spcPct val="80000"/>
              </a:lnSpc>
              <a:spcBef>
                <a:spcPts val="480"/>
              </a:spcBef>
              <a:spcAft>
                <a:spcPts val="0"/>
              </a:spcAft>
              <a:buClr>
                <a:schemeClr val="hlink"/>
              </a:buClr>
              <a:buSzPts val="2400"/>
              <a:buChar char="•"/>
            </a:pPr>
            <a:r>
              <a:rPr lang="en-US" sz="2400">
                <a:solidFill>
                  <a:schemeClr val="hlink"/>
                </a:solidFill>
              </a:rPr>
              <a:t>Quality = Fitness for Use</a:t>
            </a:r>
            <a:endParaRPr/>
          </a:p>
          <a:p>
            <a:pPr indent="-342900" lvl="0" marL="342900" rtl="0" algn="l">
              <a:lnSpc>
                <a:spcPct val="80000"/>
              </a:lnSpc>
              <a:spcBef>
                <a:spcPts val="400"/>
              </a:spcBef>
              <a:spcAft>
                <a:spcPts val="0"/>
              </a:spcAft>
              <a:buClr>
                <a:schemeClr val="dk1"/>
              </a:buClr>
              <a:buSzPts val="2000"/>
              <a:buFont typeface="Calibri"/>
              <a:buNone/>
            </a:pPr>
            <a:r>
              <a:t/>
            </a:r>
            <a:endParaRPr sz="2000">
              <a:solidFill>
                <a:schemeClr val="hlink"/>
              </a:solidFill>
            </a:endParaRPr>
          </a:p>
          <a:p>
            <a:pPr indent="-342900" lvl="0" marL="342900" rtl="0" algn="l">
              <a:lnSpc>
                <a:spcPct val="80000"/>
              </a:lnSpc>
              <a:spcBef>
                <a:spcPts val="480"/>
              </a:spcBef>
              <a:spcAft>
                <a:spcPts val="0"/>
              </a:spcAft>
              <a:buClr>
                <a:srgbClr val="660066"/>
              </a:buClr>
              <a:buSzPts val="2400"/>
              <a:buChar char="•"/>
            </a:pPr>
            <a:r>
              <a:rPr lang="en-US" sz="2400">
                <a:solidFill>
                  <a:srgbClr val="660066"/>
                </a:solidFill>
              </a:rPr>
              <a:t>Quality Trilogy</a:t>
            </a:r>
            <a:endParaRPr/>
          </a:p>
          <a:p>
            <a:pPr indent="-342900" lvl="0" marL="342900" rtl="0" algn="l">
              <a:lnSpc>
                <a:spcPct val="80000"/>
              </a:lnSpc>
              <a:spcBef>
                <a:spcPts val="180"/>
              </a:spcBef>
              <a:spcAft>
                <a:spcPts val="0"/>
              </a:spcAft>
              <a:buClr>
                <a:schemeClr val="dk1"/>
              </a:buClr>
              <a:buSzPts val="900"/>
              <a:buFont typeface="Calibri"/>
              <a:buNone/>
            </a:pPr>
            <a:r>
              <a:t/>
            </a:r>
            <a:endParaRPr sz="900">
              <a:solidFill>
                <a:srgbClr val="660066"/>
              </a:solidFill>
            </a:endParaRPr>
          </a:p>
          <a:p>
            <a:pPr indent="-342900" lvl="0" marL="342900" rtl="0" algn="l">
              <a:lnSpc>
                <a:spcPct val="80000"/>
              </a:lnSpc>
              <a:spcBef>
                <a:spcPts val="0"/>
              </a:spcBef>
              <a:spcAft>
                <a:spcPts val="0"/>
              </a:spcAft>
              <a:buClr>
                <a:schemeClr val="dk1"/>
              </a:buClr>
              <a:buSzPts val="1400"/>
              <a:buFont typeface="Calibri"/>
              <a:buNone/>
            </a:pPr>
            <a:r>
              <a:rPr lang="en-US" sz="1400"/>
              <a:t>			</a:t>
            </a:r>
            <a:r>
              <a:rPr b="1" i="1" lang="en-US" sz="1800">
                <a:solidFill>
                  <a:srgbClr val="800000"/>
                </a:solidFill>
              </a:rPr>
              <a:t>- </a:t>
            </a:r>
            <a:r>
              <a:rPr i="1" lang="en-US" sz="2000">
                <a:solidFill>
                  <a:srgbClr val="800000"/>
                </a:solidFill>
              </a:rPr>
              <a:t>Planning</a:t>
            </a:r>
            <a:endParaRPr/>
          </a:p>
          <a:p>
            <a:pPr indent="-342900" lvl="0" marL="342900" rtl="0" algn="l">
              <a:lnSpc>
                <a:spcPct val="80000"/>
              </a:lnSpc>
              <a:spcBef>
                <a:spcPts val="0"/>
              </a:spcBef>
              <a:spcAft>
                <a:spcPts val="0"/>
              </a:spcAft>
              <a:buClr>
                <a:schemeClr val="dk1"/>
              </a:buClr>
              <a:buSzPts val="2000"/>
              <a:buFont typeface="Calibri"/>
              <a:buNone/>
            </a:pPr>
            <a:r>
              <a:t/>
            </a:r>
            <a:endParaRPr i="1" sz="2000">
              <a:solidFill>
                <a:srgbClr val="800000"/>
              </a:solidFill>
            </a:endParaRPr>
          </a:p>
          <a:p>
            <a:pPr indent="-342900" lvl="0" marL="342900" rtl="0" algn="l">
              <a:lnSpc>
                <a:spcPct val="80000"/>
              </a:lnSpc>
              <a:spcBef>
                <a:spcPts val="0"/>
              </a:spcBef>
              <a:spcAft>
                <a:spcPts val="0"/>
              </a:spcAft>
              <a:buClr>
                <a:schemeClr val="dk1"/>
              </a:buClr>
              <a:buSzPts val="2000"/>
              <a:buFont typeface="Calibri"/>
              <a:buNone/>
            </a:pPr>
            <a:r>
              <a:rPr i="1" lang="en-US" sz="2000"/>
              <a:t>			-</a:t>
            </a:r>
            <a:r>
              <a:rPr i="1" lang="en-US" sz="2000">
                <a:solidFill>
                  <a:srgbClr val="660066"/>
                </a:solidFill>
              </a:rPr>
              <a:t> Control</a:t>
            </a:r>
            <a:endParaRPr/>
          </a:p>
          <a:p>
            <a:pPr indent="-342900" lvl="0" marL="342900" rtl="0" algn="l">
              <a:lnSpc>
                <a:spcPct val="80000"/>
              </a:lnSpc>
              <a:spcBef>
                <a:spcPts val="0"/>
              </a:spcBef>
              <a:spcAft>
                <a:spcPts val="0"/>
              </a:spcAft>
              <a:buClr>
                <a:schemeClr val="dk1"/>
              </a:buClr>
              <a:buSzPts val="2000"/>
              <a:buFont typeface="Calibri"/>
              <a:buNone/>
            </a:pPr>
            <a:r>
              <a:t/>
            </a:r>
            <a:endParaRPr i="1" sz="2000">
              <a:solidFill>
                <a:srgbClr val="660066"/>
              </a:solidFill>
            </a:endParaRPr>
          </a:p>
          <a:p>
            <a:pPr indent="-342900" lvl="0" marL="342900" rtl="0" algn="l">
              <a:lnSpc>
                <a:spcPct val="80000"/>
              </a:lnSpc>
              <a:spcBef>
                <a:spcPts val="0"/>
              </a:spcBef>
              <a:spcAft>
                <a:spcPts val="0"/>
              </a:spcAft>
              <a:buClr>
                <a:schemeClr val="dk1"/>
              </a:buClr>
              <a:buSzPts val="2000"/>
              <a:buFont typeface="Calibri"/>
              <a:buNone/>
            </a:pPr>
            <a:r>
              <a:rPr i="1" lang="en-US" sz="2000"/>
              <a:t>			</a:t>
            </a:r>
            <a:r>
              <a:rPr i="1" lang="en-US" sz="2000">
                <a:solidFill>
                  <a:srgbClr val="FF0000"/>
                </a:solidFill>
              </a:rPr>
              <a:t>- Improvement</a:t>
            </a:r>
            <a:endParaRPr/>
          </a:p>
          <a:p>
            <a:pPr indent="-342900" lvl="0" marL="342900" rtl="0" algn="l">
              <a:lnSpc>
                <a:spcPct val="80000"/>
              </a:lnSpc>
              <a:spcBef>
                <a:spcPts val="400"/>
              </a:spcBef>
              <a:spcAft>
                <a:spcPts val="0"/>
              </a:spcAft>
              <a:buClr>
                <a:schemeClr val="dk1"/>
              </a:buClr>
              <a:buSzPts val="2000"/>
              <a:buFont typeface="Calibri"/>
              <a:buNone/>
            </a:pPr>
            <a:r>
              <a:t/>
            </a:r>
            <a:endParaRPr sz="2000">
              <a:solidFill>
                <a:srgbClr val="FF0000"/>
              </a:solidFill>
            </a:endParaRPr>
          </a:p>
          <a:p>
            <a:pPr indent="-342900" lvl="0" marL="342900" rtl="0" algn="l">
              <a:lnSpc>
                <a:spcPct val="80000"/>
              </a:lnSpc>
              <a:spcBef>
                <a:spcPts val="100"/>
              </a:spcBef>
              <a:spcAft>
                <a:spcPts val="0"/>
              </a:spcAft>
              <a:buClr>
                <a:schemeClr val="dk1"/>
              </a:buClr>
              <a:buSzPts val="500"/>
              <a:buFont typeface="Calibri"/>
              <a:buNone/>
            </a:pPr>
            <a:r>
              <a:rPr lang="en-US" sz="500"/>
              <a:t>				</a:t>
            </a:r>
            <a:endParaRPr sz="1400"/>
          </a:p>
        </p:txBody>
      </p:sp>
      <p:pic>
        <p:nvPicPr>
          <p:cNvPr descr="Juran" id="209" name="Google Shape;209;p25"/>
          <p:cNvPicPr preferRelativeResize="0"/>
          <p:nvPr/>
        </p:nvPicPr>
        <p:blipFill rotWithShape="1">
          <a:blip r:embed="rId3">
            <a:alphaModFix/>
          </a:blip>
          <a:srcRect b="0" l="0" r="0" t="0"/>
          <a:stretch/>
        </p:blipFill>
        <p:spPr>
          <a:xfrm>
            <a:off x="6261412" y="1357897"/>
            <a:ext cx="2320413" cy="4495800"/>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
        <p:nvSpPr>
          <p:cNvPr id="210" name="Google Shape;210;p25"/>
          <p:cNvSpPr txBox="1"/>
          <p:nvPr/>
        </p:nvSpPr>
        <p:spPr>
          <a:xfrm>
            <a:off x="4724400" y="5394325"/>
            <a:ext cx="1374775" cy="3968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lang="en-US" sz="1000">
                <a:solidFill>
                  <a:schemeClr val="dk1"/>
                </a:solidFill>
                <a:latin typeface="Calibri"/>
                <a:ea typeface="Calibri"/>
                <a:cs typeface="Calibri"/>
                <a:sym typeface="Calibri"/>
              </a:rPr>
              <a:t>Photo: Juran Institute</a:t>
            </a:r>
            <a:endParaRPr/>
          </a:p>
          <a:p>
            <a:pPr indent="0" lvl="0" marL="0" marR="0" rtl="0" algn="l">
              <a:spcBef>
                <a:spcPts val="0"/>
              </a:spcBef>
              <a:spcAft>
                <a:spcPts val="0"/>
              </a:spcAft>
              <a:buNone/>
            </a:pPr>
            <a:r>
              <a:t/>
            </a:r>
            <a:endParaRPr b="0" sz="1000">
              <a:solidFill>
                <a:schemeClr val="dk1"/>
              </a:solidFill>
              <a:latin typeface="Calibri"/>
              <a:ea typeface="Calibri"/>
              <a:cs typeface="Calibri"/>
              <a:sym typeface="Calibri"/>
            </a:endParaRPr>
          </a:p>
        </p:txBody>
      </p:sp>
      <p:sp>
        <p:nvSpPr>
          <p:cNvPr id="211" name="Google Shape;211;p25"/>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26"/>
          <p:cNvSpPr txBox="1"/>
          <p:nvPr>
            <p:ph type="title"/>
          </p:nvPr>
        </p:nvSpPr>
        <p:spPr>
          <a:xfrm>
            <a:off x="0" y="-22459"/>
            <a:ext cx="9144000" cy="762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QUESTION</a:t>
            </a:r>
            <a:endParaRPr/>
          </a:p>
        </p:txBody>
      </p:sp>
      <p:sp>
        <p:nvSpPr>
          <p:cNvPr id="218" name="Google Shape;218;p26"/>
          <p:cNvSpPr txBox="1"/>
          <p:nvPr/>
        </p:nvSpPr>
        <p:spPr>
          <a:xfrm>
            <a:off x="381000" y="2362200"/>
            <a:ext cx="8153400" cy="584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1"/>
                </a:solidFill>
                <a:latin typeface="Calibri"/>
                <a:ea typeface="Calibri"/>
                <a:cs typeface="Calibri"/>
                <a:sym typeface="Calibri"/>
              </a:rPr>
              <a:t>What is an example of “fitness for use?”</a:t>
            </a:r>
            <a:endParaRPr sz="3200">
              <a:solidFill>
                <a:schemeClr val="dk1"/>
              </a:solidFill>
              <a:latin typeface="Calibri"/>
              <a:ea typeface="Calibri"/>
              <a:cs typeface="Calibri"/>
              <a:sym typeface="Calibri"/>
            </a:endParaRPr>
          </a:p>
        </p:txBody>
      </p:sp>
      <p:pic>
        <p:nvPicPr>
          <p:cNvPr descr="C:\Documents and Settings\edickinson\Local Settings\Temporary Internet Files\Content.IE5\X8JYYB76\MCj04419340000[1].wmf" id="219" name="Google Shape;219;p26"/>
          <p:cNvPicPr preferRelativeResize="0"/>
          <p:nvPr/>
        </p:nvPicPr>
        <p:blipFill rotWithShape="1">
          <a:blip r:embed="rId3">
            <a:alphaModFix/>
          </a:blip>
          <a:srcRect b="0" l="0" r="0" t="0"/>
          <a:stretch/>
        </p:blipFill>
        <p:spPr>
          <a:xfrm>
            <a:off x="3657600" y="2946400"/>
            <a:ext cx="2332898" cy="3018156"/>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descr="dreamstimefree_10053288.jpg" id="220" name="Google Shape;220;p26"/>
          <p:cNvPicPr preferRelativeResize="0"/>
          <p:nvPr/>
        </p:nvPicPr>
        <p:blipFill rotWithShape="1">
          <a:blip r:embed="rId4">
            <a:alphaModFix/>
          </a:blip>
          <a:srcRect b="0" l="0" r="0" t="0"/>
          <a:stretch/>
        </p:blipFill>
        <p:spPr>
          <a:xfrm>
            <a:off x="6503192" y="228600"/>
            <a:ext cx="1955007" cy="1752600"/>
          </a:xfrm>
          <a:prstGeom prst="rect">
            <a:avLst/>
          </a:prstGeom>
          <a:noFill/>
          <a:ln>
            <a:noFill/>
          </a:ln>
          <a:effectLst>
            <a:outerShdw blurRad="292100" rotWithShape="0" algn="tl" dir="2700000" dist="139700">
              <a:srgbClr val="333333">
                <a:alpha val="64705"/>
              </a:srgbClr>
            </a:outerShdw>
          </a:effectLst>
        </p:spPr>
      </p:pic>
      <p:sp>
        <p:nvSpPr>
          <p:cNvPr id="221" name="Google Shape;221;p26"/>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27"/>
          <p:cNvSpPr txBox="1"/>
          <p:nvPr>
            <p:ph type="title"/>
          </p:nvPr>
        </p:nvSpPr>
        <p:spPr>
          <a:xfrm>
            <a:off x="-1" y="0"/>
            <a:ext cx="9076623" cy="838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QUESTION</a:t>
            </a:r>
            <a:endParaRPr/>
          </a:p>
        </p:txBody>
      </p:sp>
      <p:sp>
        <p:nvSpPr>
          <p:cNvPr id="228" name="Google Shape;228;p27"/>
          <p:cNvSpPr txBox="1"/>
          <p:nvPr>
            <p:ph idx="1" type="body"/>
          </p:nvPr>
        </p:nvSpPr>
        <p:spPr>
          <a:xfrm>
            <a:off x="457200" y="1447800"/>
            <a:ext cx="8229600" cy="466928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None/>
            </a:pPr>
            <a:r>
              <a:rPr lang="en-US"/>
              <a:t>Based on Juran’s Quality Trilogy, what are three elements from your own experiences or our examples?</a:t>
            </a:r>
            <a:endParaRPr/>
          </a:p>
          <a:p>
            <a:pPr indent="-342900" lvl="0" marL="342900" rtl="0" algn="l">
              <a:lnSpc>
                <a:spcPct val="90000"/>
              </a:lnSpc>
              <a:spcBef>
                <a:spcPts val="560"/>
              </a:spcBef>
              <a:spcAft>
                <a:spcPts val="0"/>
              </a:spcAft>
              <a:buClr>
                <a:schemeClr val="dk1"/>
              </a:buClr>
              <a:buSzPts val="2800"/>
              <a:buChar char="•"/>
            </a:pPr>
            <a:r>
              <a:rPr lang="en-US" sz="2800"/>
              <a:t>Everything must have a plan, and we use control or measurements to see if we are meeting the plan.</a:t>
            </a:r>
            <a:endParaRPr/>
          </a:p>
          <a:p>
            <a:pPr indent="-342900" lvl="0" marL="342900" rtl="0" algn="l">
              <a:lnSpc>
                <a:spcPct val="90000"/>
              </a:lnSpc>
              <a:spcBef>
                <a:spcPts val="640"/>
              </a:spcBef>
              <a:spcAft>
                <a:spcPts val="0"/>
              </a:spcAft>
              <a:buClr>
                <a:schemeClr val="dk1"/>
              </a:buClr>
              <a:buSzPts val="2800"/>
              <a:buChar char="•"/>
            </a:pPr>
            <a:r>
              <a:rPr lang="en-US" sz="2800"/>
              <a:t>Everything the production technician does is either control or improvement</a:t>
            </a:r>
            <a:r>
              <a:rPr lang="en-US"/>
              <a:t>.</a:t>
            </a:r>
            <a:endParaRPr/>
          </a:p>
          <a:p>
            <a:pPr indent="-285750" lvl="1" marL="742950" rtl="0" algn="l">
              <a:lnSpc>
                <a:spcPct val="90000"/>
              </a:lnSpc>
              <a:spcBef>
                <a:spcPts val="560"/>
              </a:spcBef>
              <a:spcAft>
                <a:spcPts val="0"/>
              </a:spcAft>
              <a:buClr>
                <a:schemeClr val="dk1"/>
              </a:buClr>
              <a:buSzPts val="2800"/>
              <a:buChar char="–"/>
            </a:pPr>
            <a:r>
              <a:rPr lang="en-US"/>
              <a:t>Control is keeping the status quo.</a:t>
            </a:r>
            <a:endParaRPr/>
          </a:p>
          <a:p>
            <a:pPr indent="-285750" lvl="1" marL="742950" rtl="0" algn="l">
              <a:lnSpc>
                <a:spcPct val="90000"/>
              </a:lnSpc>
              <a:spcBef>
                <a:spcPts val="560"/>
              </a:spcBef>
              <a:spcAft>
                <a:spcPts val="0"/>
              </a:spcAft>
              <a:buClr>
                <a:schemeClr val="dk1"/>
              </a:buClr>
              <a:buSzPts val="2800"/>
              <a:buChar char="–"/>
            </a:pPr>
            <a:r>
              <a:rPr lang="en-US"/>
              <a:t>Improvement is making things better.</a:t>
            </a:r>
            <a:endParaRPr/>
          </a:p>
        </p:txBody>
      </p:sp>
      <p:pic>
        <p:nvPicPr>
          <p:cNvPr descr="dreamstimefree_10053288.jpg" id="229" name="Google Shape;229;p27"/>
          <p:cNvPicPr preferRelativeResize="0"/>
          <p:nvPr/>
        </p:nvPicPr>
        <p:blipFill rotWithShape="1">
          <a:blip r:embed="rId3">
            <a:alphaModFix/>
          </a:blip>
          <a:srcRect b="0" l="0" r="0" t="0"/>
          <a:stretch/>
        </p:blipFill>
        <p:spPr>
          <a:xfrm>
            <a:off x="7543800" y="228600"/>
            <a:ext cx="990600" cy="982524"/>
          </a:xfrm>
          <a:prstGeom prst="rect">
            <a:avLst/>
          </a:prstGeom>
          <a:noFill/>
          <a:ln>
            <a:noFill/>
          </a:ln>
          <a:effectLst>
            <a:outerShdw blurRad="292100" rotWithShape="0" algn="tl" dir="2700000" dist="139700">
              <a:srgbClr val="333333">
                <a:alpha val="64705"/>
              </a:srgbClr>
            </a:outerShdw>
          </a:effectLst>
        </p:spPr>
      </p:pic>
      <p:sp>
        <p:nvSpPr>
          <p:cNvPr id="230" name="Google Shape;230;p27"/>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28"/>
          <p:cNvSpPr txBox="1"/>
          <p:nvPr>
            <p:ph idx="4294967295" type="title"/>
          </p:nvPr>
        </p:nvSpPr>
        <p:spPr>
          <a:xfrm>
            <a:off x="0" y="263920"/>
            <a:ext cx="9050955" cy="71596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Quality Planning</a:t>
            </a:r>
            <a:endParaRPr/>
          </a:p>
        </p:txBody>
      </p:sp>
      <p:sp>
        <p:nvSpPr>
          <p:cNvPr id="237" name="Google Shape;237;p28"/>
          <p:cNvSpPr txBox="1"/>
          <p:nvPr>
            <p:ph idx="4294967295" type="body"/>
          </p:nvPr>
        </p:nvSpPr>
        <p:spPr>
          <a:xfrm>
            <a:off x="223772" y="1122671"/>
            <a:ext cx="8689222" cy="4525963"/>
          </a:xfrm>
          <a:prstGeom prst="rect">
            <a:avLst/>
          </a:prstGeom>
          <a:noFill/>
          <a:ln>
            <a:noFill/>
          </a:ln>
        </p:spPr>
        <p:txBody>
          <a:bodyPr anchorCtr="0" anchor="t" bIns="45700" lIns="91425" spcFirstLastPara="1" rIns="91425" wrap="square" tIns="45700">
            <a:normAutofit/>
          </a:bodyPr>
          <a:lstStyle/>
          <a:p>
            <a:pPr indent="-342900" lvl="0" marL="342900" rtl="0" algn="l">
              <a:lnSpc>
                <a:spcPct val="90000"/>
              </a:lnSpc>
              <a:spcBef>
                <a:spcPts val="0"/>
              </a:spcBef>
              <a:spcAft>
                <a:spcPts val="0"/>
              </a:spcAft>
              <a:buClr>
                <a:schemeClr val="hlink"/>
              </a:buClr>
              <a:buSzPts val="3200"/>
              <a:buChar char="•"/>
            </a:pPr>
            <a:r>
              <a:rPr lang="en-US">
                <a:solidFill>
                  <a:schemeClr val="hlink"/>
                </a:solidFill>
              </a:rPr>
              <a:t>Determines and defines customer requirements</a:t>
            </a:r>
            <a:endParaRPr/>
          </a:p>
          <a:p>
            <a:pPr indent="-342900" lvl="0" marL="342900" rtl="0" algn="l">
              <a:lnSpc>
                <a:spcPct val="90000"/>
              </a:lnSpc>
              <a:spcBef>
                <a:spcPts val="200"/>
              </a:spcBef>
              <a:spcAft>
                <a:spcPts val="0"/>
              </a:spcAft>
              <a:buClr>
                <a:schemeClr val="dk1"/>
              </a:buClr>
              <a:buSzPts val="1000"/>
              <a:buFont typeface="Calibri"/>
              <a:buNone/>
            </a:pPr>
            <a:r>
              <a:t/>
            </a:r>
            <a:endParaRPr sz="1000">
              <a:solidFill>
                <a:srgbClr val="FF0000"/>
              </a:solidFill>
            </a:endParaRPr>
          </a:p>
          <a:p>
            <a:pPr indent="-342900" lvl="0" marL="342900" rtl="0" algn="l">
              <a:lnSpc>
                <a:spcPct val="90000"/>
              </a:lnSpc>
              <a:spcBef>
                <a:spcPts val="640"/>
              </a:spcBef>
              <a:spcAft>
                <a:spcPts val="0"/>
              </a:spcAft>
              <a:buClr>
                <a:srgbClr val="FF0000"/>
              </a:buClr>
              <a:buSzPts val="3200"/>
              <a:buChar char="•"/>
            </a:pPr>
            <a:r>
              <a:rPr lang="en-US">
                <a:solidFill>
                  <a:srgbClr val="FF0000"/>
                </a:solidFill>
              </a:rPr>
              <a:t>Incorporates a quality control plan</a:t>
            </a:r>
            <a:endParaRPr/>
          </a:p>
          <a:p>
            <a:pPr indent="-342900" lvl="0" marL="342900" rtl="0" algn="l">
              <a:lnSpc>
                <a:spcPct val="90000"/>
              </a:lnSpc>
              <a:spcBef>
                <a:spcPts val="200"/>
              </a:spcBef>
              <a:spcAft>
                <a:spcPts val="0"/>
              </a:spcAft>
              <a:buClr>
                <a:schemeClr val="dk1"/>
              </a:buClr>
              <a:buSzPts val="1000"/>
              <a:buFont typeface="Calibri"/>
              <a:buNone/>
            </a:pPr>
            <a:r>
              <a:t/>
            </a:r>
            <a:endParaRPr sz="1000">
              <a:solidFill>
                <a:srgbClr val="FF0000"/>
              </a:solidFill>
            </a:endParaRPr>
          </a:p>
          <a:p>
            <a:pPr indent="-342900" lvl="0" marL="342900" rtl="0" algn="l">
              <a:lnSpc>
                <a:spcPct val="90000"/>
              </a:lnSpc>
              <a:spcBef>
                <a:spcPts val="640"/>
              </a:spcBef>
              <a:spcAft>
                <a:spcPts val="0"/>
              </a:spcAft>
              <a:buClr>
                <a:srgbClr val="660066"/>
              </a:buClr>
              <a:buSzPts val="3200"/>
              <a:buChar char="•"/>
            </a:pPr>
            <a:r>
              <a:rPr lang="en-US">
                <a:solidFill>
                  <a:srgbClr val="660066"/>
                </a:solidFill>
              </a:rPr>
              <a:t>Identifies quality acceptance criteria and product-related responsibilities</a:t>
            </a:r>
            <a:endParaRPr/>
          </a:p>
          <a:p>
            <a:pPr indent="-342900" lvl="0" marL="342900" rtl="0" algn="l">
              <a:lnSpc>
                <a:spcPct val="90000"/>
              </a:lnSpc>
              <a:spcBef>
                <a:spcPts val="200"/>
              </a:spcBef>
              <a:spcAft>
                <a:spcPts val="0"/>
              </a:spcAft>
              <a:buClr>
                <a:schemeClr val="dk1"/>
              </a:buClr>
              <a:buSzPts val="1000"/>
              <a:buFont typeface="Calibri"/>
              <a:buNone/>
            </a:pPr>
            <a:r>
              <a:t/>
            </a:r>
            <a:endParaRPr sz="1000">
              <a:solidFill>
                <a:srgbClr val="660066"/>
              </a:solidFill>
            </a:endParaRPr>
          </a:p>
          <a:p>
            <a:pPr indent="-342900" lvl="0" marL="342900" rtl="0" algn="l">
              <a:lnSpc>
                <a:spcPct val="90000"/>
              </a:lnSpc>
              <a:spcBef>
                <a:spcPts val="640"/>
              </a:spcBef>
              <a:spcAft>
                <a:spcPts val="0"/>
              </a:spcAft>
              <a:buClr>
                <a:srgbClr val="006666"/>
              </a:buClr>
              <a:buSzPts val="3200"/>
              <a:buChar char="•"/>
            </a:pPr>
            <a:r>
              <a:rPr lang="en-US">
                <a:solidFill>
                  <a:srgbClr val="006666"/>
                </a:solidFill>
              </a:rPr>
              <a:t>Identifies quality planning tools</a:t>
            </a:r>
            <a:endParaRPr/>
          </a:p>
          <a:p>
            <a:pPr indent="-342900" lvl="0" marL="342900" rtl="0" algn="l">
              <a:lnSpc>
                <a:spcPct val="90000"/>
              </a:lnSpc>
              <a:spcBef>
                <a:spcPts val="200"/>
              </a:spcBef>
              <a:spcAft>
                <a:spcPts val="0"/>
              </a:spcAft>
              <a:buClr>
                <a:schemeClr val="dk1"/>
              </a:buClr>
              <a:buSzPts val="1000"/>
              <a:buFont typeface="Calibri"/>
              <a:buNone/>
            </a:pPr>
            <a:r>
              <a:t/>
            </a:r>
            <a:endParaRPr sz="1000">
              <a:solidFill>
                <a:srgbClr val="006666"/>
              </a:solidFill>
            </a:endParaRPr>
          </a:p>
          <a:p>
            <a:pPr indent="-342900" lvl="0" marL="342900" rtl="0" algn="l">
              <a:lnSpc>
                <a:spcPct val="90000"/>
              </a:lnSpc>
              <a:spcBef>
                <a:spcPts val="640"/>
              </a:spcBef>
              <a:spcAft>
                <a:spcPts val="0"/>
              </a:spcAft>
              <a:buClr>
                <a:srgbClr val="800000"/>
              </a:buClr>
              <a:buSzPts val="3200"/>
              <a:buChar char="•"/>
            </a:pPr>
            <a:r>
              <a:rPr lang="en-US">
                <a:solidFill>
                  <a:srgbClr val="800000"/>
                </a:solidFill>
              </a:rPr>
              <a:t>Incorporates a process improvement plan</a:t>
            </a:r>
            <a:endParaRPr/>
          </a:p>
        </p:txBody>
      </p:sp>
      <p:sp>
        <p:nvSpPr>
          <p:cNvPr id="238" name="Google Shape;238;p28"/>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7">
                                            <p:txEl>
                                              <p:pRg end="0" st="0"/>
                                            </p:txEl>
                                          </p:spTgt>
                                        </p:tgtEl>
                                        <p:attrNameLst>
                                          <p:attrName>style.visibility</p:attrName>
                                        </p:attrNameLst>
                                      </p:cBhvr>
                                      <p:to>
                                        <p:strVal val="visible"/>
                                      </p:to>
                                    </p:set>
                                    <p:animEffect filter="fade" transition="in">
                                      <p:cBhvr>
                                        <p:cTn dur="500"/>
                                        <p:tgtEl>
                                          <p:spTgt spid="23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7">
                                            <p:txEl>
                                              <p:pRg end="1" st="1"/>
                                            </p:txEl>
                                          </p:spTgt>
                                        </p:tgtEl>
                                        <p:attrNameLst>
                                          <p:attrName>style.visibility</p:attrName>
                                        </p:attrNameLst>
                                      </p:cBhvr>
                                      <p:to>
                                        <p:strVal val="visible"/>
                                      </p:to>
                                    </p:set>
                                    <p:animEffect filter="fade" transition="in">
                                      <p:cBhvr>
                                        <p:cTn dur="500"/>
                                        <p:tgtEl>
                                          <p:spTgt spid="23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7">
                                            <p:txEl>
                                              <p:pRg end="2" st="2"/>
                                            </p:txEl>
                                          </p:spTgt>
                                        </p:tgtEl>
                                        <p:attrNameLst>
                                          <p:attrName>style.visibility</p:attrName>
                                        </p:attrNameLst>
                                      </p:cBhvr>
                                      <p:to>
                                        <p:strVal val="visible"/>
                                      </p:to>
                                    </p:set>
                                    <p:animEffect filter="fade" transition="in">
                                      <p:cBhvr>
                                        <p:cTn dur="500"/>
                                        <p:tgtEl>
                                          <p:spTgt spid="23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7">
                                            <p:txEl>
                                              <p:pRg end="3" st="3"/>
                                            </p:txEl>
                                          </p:spTgt>
                                        </p:tgtEl>
                                        <p:attrNameLst>
                                          <p:attrName>style.visibility</p:attrName>
                                        </p:attrNameLst>
                                      </p:cBhvr>
                                      <p:to>
                                        <p:strVal val="visible"/>
                                      </p:to>
                                    </p:set>
                                    <p:animEffect filter="fade" transition="in">
                                      <p:cBhvr>
                                        <p:cTn dur="500"/>
                                        <p:tgtEl>
                                          <p:spTgt spid="237">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7">
                                            <p:txEl>
                                              <p:pRg end="4" st="4"/>
                                            </p:txEl>
                                          </p:spTgt>
                                        </p:tgtEl>
                                        <p:attrNameLst>
                                          <p:attrName>style.visibility</p:attrName>
                                        </p:attrNameLst>
                                      </p:cBhvr>
                                      <p:to>
                                        <p:strVal val="visible"/>
                                      </p:to>
                                    </p:set>
                                    <p:animEffect filter="fade" transition="in">
                                      <p:cBhvr>
                                        <p:cTn dur="500"/>
                                        <p:tgtEl>
                                          <p:spTgt spid="237">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7">
                                            <p:txEl>
                                              <p:pRg end="5" st="5"/>
                                            </p:txEl>
                                          </p:spTgt>
                                        </p:tgtEl>
                                        <p:attrNameLst>
                                          <p:attrName>style.visibility</p:attrName>
                                        </p:attrNameLst>
                                      </p:cBhvr>
                                      <p:to>
                                        <p:strVal val="visible"/>
                                      </p:to>
                                    </p:set>
                                    <p:animEffect filter="fade" transition="in">
                                      <p:cBhvr>
                                        <p:cTn dur="500"/>
                                        <p:tgtEl>
                                          <p:spTgt spid="237">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7">
                                            <p:txEl>
                                              <p:pRg end="6" st="6"/>
                                            </p:txEl>
                                          </p:spTgt>
                                        </p:tgtEl>
                                        <p:attrNameLst>
                                          <p:attrName>style.visibility</p:attrName>
                                        </p:attrNameLst>
                                      </p:cBhvr>
                                      <p:to>
                                        <p:strVal val="visible"/>
                                      </p:to>
                                    </p:set>
                                    <p:animEffect filter="fade" transition="in">
                                      <p:cBhvr>
                                        <p:cTn dur="500"/>
                                        <p:tgtEl>
                                          <p:spTgt spid="237">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7">
                                            <p:txEl>
                                              <p:pRg end="7" st="7"/>
                                            </p:txEl>
                                          </p:spTgt>
                                        </p:tgtEl>
                                        <p:attrNameLst>
                                          <p:attrName>style.visibility</p:attrName>
                                        </p:attrNameLst>
                                      </p:cBhvr>
                                      <p:to>
                                        <p:strVal val="visible"/>
                                      </p:to>
                                    </p:set>
                                    <p:animEffect filter="fade" transition="in">
                                      <p:cBhvr>
                                        <p:cTn dur="500"/>
                                        <p:tgtEl>
                                          <p:spTgt spid="237">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7">
                                            <p:txEl>
                                              <p:pRg end="8" st="8"/>
                                            </p:txEl>
                                          </p:spTgt>
                                        </p:tgtEl>
                                        <p:attrNameLst>
                                          <p:attrName>style.visibility</p:attrName>
                                        </p:attrNameLst>
                                      </p:cBhvr>
                                      <p:to>
                                        <p:strVal val="visible"/>
                                      </p:to>
                                    </p:set>
                                    <p:animEffect filter="fade" transition="in">
                                      <p:cBhvr>
                                        <p:cTn dur="500"/>
                                        <p:tgtEl>
                                          <p:spTgt spid="237">
                                            <p:txEl>
                                              <p:pRg end="8" st="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29"/>
          <p:cNvSpPr txBox="1"/>
          <p:nvPr>
            <p:ph type="title"/>
          </p:nvPr>
        </p:nvSpPr>
        <p:spPr>
          <a:xfrm>
            <a:off x="0" y="3444"/>
            <a:ext cx="9144000" cy="79216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QUESTIONS</a:t>
            </a:r>
            <a:endParaRPr/>
          </a:p>
        </p:txBody>
      </p:sp>
      <p:sp>
        <p:nvSpPr>
          <p:cNvPr id="245" name="Google Shape;245;p29"/>
          <p:cNvSpPr txBox="1"/>
          <p:nvPr>
            <p:ph idx="1" type="body"/>
          </p:nvPr>
        </p:nvSpPr>
        <p:spPr>
          <a:xfrm>
            <a:off x="491528" y="1493136"/>
            <a:ext cx="8229600" cy="42211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Have you ever experienced a product or process and you asked yourself, “What were they thinking?”</a:t>
            </a:r>
            <a:endParaRPr/>
          </a:p>
          <a:p>
            <a:pPr indent="-342900" lvl="0" marL="342900" rtl="0" algn="l">
              <a:spcBef>
                <a:spcPts val="640"/>
              </a:spcBef>
              <a:spcAft>
                <a:spcPts val="0"/>
              </a:spcAft>
              <a:buClr>
                <a:schemeClr val="dk1"/>
              </a:buClr>
              <a:buSzPts val="3200"/>
              <a:buChar char="•"/>
            </a:pPr>
            <a:r>
              <a:rPr lang="en-US"/>
              <a:t>Have you ever started a job and were not told how to perform your duties?  What happened when you are the customer and you asked a store employee for something they normally do not provide?</a:t>
            </a:r>
            <a:endParaRPr/>
          </a:p>
        </p:txBody>
      </p:sp>
      <p:pic>
        <p:nvPicPr>
          <p:cNvPr descr="dreamstimefree_10053288.jpg" id="246" name="Google Shape;246;p29"/>
          <p:cNvPicPr preferRelativeResize="0"/>
          <p:nvPr/>
        </p:nvPicPr>
        <p:blipFill rotWithShape="1">
          <a:blip r:embed="rId3">
            <a:alphaModFix/>
          </a:blip>
          <a:srcRect b="0" l="0" r="0" t="0"/>
          <a:stretch/>
        </p:blipFill>
        <p:spPr>
          <a:xfrm>
            <a:off x="7183194" y="228601"/>
            <a:ext cx="1275005" cy="1143000"/>
          </a:xfrm>
          <a:prstGeom prst="rect">
            <a:avLst/>
          </a:prstGeom>
          <a:noFill/>
          <a:ln>
            <a:noFill/>
          </a:ln>
          <a:effectLst>
            <a:outerShdw blurRad="292100" rotWithShape="0" algn="tl" dir="2700000" dist="139700">
              <a:srgbClr val="333333">
                <a:alpha val="64705"/>
              </a:srgbClr>
            </a:outerShdw>
          </a:effectLst>
        </p:spPr>
      </p:pic>
      <p:sp>
        <p:nvSpPr>
          <p:cNvPr id="247" name="Google Shape;247;p29"/>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5">
                                            <p:txEl>
                                              <p:pRg end="0" st="0"/>
                                            </p:txEl>
                                          </p:spTgt>
                                        </p:tgtEl>
                                        <p:attrNameLst>
                                          <p:attrName>style.visibility</p:attrName>
                                        </p:attrNameLst>
                                      </p:cBhvr>
                                      <p:to>
                                        <p:strVal val="visible"/>
                                      </p:to>
                                    </p:set>
                                    <p:animEffect filter="fade" transition="in">
                                      <p:cBhvr>
                                        <p:cTn dur="500"/>
                                        <p:tgtEl>
                                          <p:spTgt spid="24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5">
                                            <p:txEl>
                                              <p:pRg end="1" st="1"/>
                                            </p:txEl>
                                          </p:spTgt>
                                        </p:tgtEl>
                                        <p:attrNameLst>
                                          <p:attrName>style.visibility</p:attrName>
                                        </p:attrNameLst>
                                      </p:cBhvr>
                                      <p:to>
                                        <p:strVal val="visible"/>
                                      </p:to>
                                    </p:set>
                                    <p:animEffect filter="fade" transition="in">
                                      <p:cBhvr>
                                        <p:cTn dur="500"/>
                                        <p:tgtEl>
                                          <p:spTgt spid="245">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30"/>
          <p:cNvSpPr txBox="1"/>
          <p:nvPr>
            <p:ph type="title"/>
          </p:nvPr>
        </p:nvSpPr>
        <p:spPr>
          <a:xfrm>
            <a:off x="0" y="0"/>
            <a:ext cx="9144000" cy="79216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Why Quality?</a:t>
            </a:r>
            <a:endParaRPr sz="4000"/>
          </a:p>
        </p:txBody>
      </p:sp>
      <p:sp>
        <p:nvSpPr>
          <p:cNvPr id="254" name="Google Shape;254;p30"/>
          <p:cNvSpPr txBox="1"/>
          <p:nvPr>
            <p:ph idx="1" type="body"/>
          </p:nvPr>
        </p:nvSpPr>
        <p:spPr>
          <a:xfrm>
            <a:off x="457200" y="1295400"/>
            <a:ext cx="8229600" cy="51816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r>
              <a:rPr lang="en-US"/>
              <a:t>A recent study indicated:</a:t>
            </a:r>
            <a:endParaRPr/>
          </a:p>
          <a:p>
            <a:pPr indent="-285750" lvl="1" marL="742950" rtl="0" algn="l">
              <a:spcBef>
                <a:spcPts val="480"/>
              </a:spcBef>
              <a:spcAft>
                <a:spcPts val="0"/>
              </a:spcAft>
              <a:buClr>
                <a:schemeClr val="dk1"/>
              </a:buClr>
              <a:buSzPts val="2400"/>
              <a:buChar char="–"/>
            </a:pPr>
            <a:r>
              <a:rPr i="1" lang="en-US" sz="2400"/>
              <a:t>Twenty cents of every dollar of revenue in manufacturing is lost to poor quality. </a:t>
            </a:r>
            <a:endParaRPr i="1" sz="2400"/>
          </a:p>
          <a:p>
            <a:pPr indent="-285750" lvl="1" marL="742950" rtl="0" algn="l">
              <a:spcBef>
                <a:spcPts val="480"/>
              </a:spcBef>
              <a:spcAft>
                <a:spcPts val="0"/>
              </a:spcAft>
              <a:buClr>
                <a:schemeClr val="dk1"/>
              </a:buClr>
              <a:buSzPts val="2400"/>
              <a:buChar char="–"/>
            </a:pPr>
            <a:r>
              <a:rPr i="1" lang="en-US" sz="2400"/>
              <a:t>Thirty cents of every revenue dollar in service is lost to poor quality. </a:t>
            </a:r>
            <a:endParaRPr i="1" sz="2400"/>
          </a:p>
          <a:p>
            <a:pPr indent="-285750" lvl="1" marL="742950" rtl="0" algn="l">
              <a:spcBef>
                <a:spcPts val="480"/>
              </a:spcBef>
              <a:spcAft>
                <a:spcPts val="0"/>
              </a:spcAft>
              <a:buClr>
                <a:schemeClr val="dk1"/>
              </a:buClr>
              <a:buSzPts val="2400"/>
              <a:buChar char="–"/>
            </a:pPr>
            <a:r>
              <a:rPr i="1" lang="en-US" sz="2400"/>
              <a:t>Seventy cents in healthcare</a:t>
            </a:r>
            <a:endParaRPr/>
          </a:p>
          <a:p>
            <a:pPr indent="-285750" lvl="1" marL="742950" rtl="0" algn="l">
              <a:spcBef>
                <a:spcPts val="480"/>
              </a:spcBef>
              <a:spcAft>
                <a:spcPts val="0"/>
              </a:spcAft>
              <a:buClr>
                <a:schemeClr val="dk1"/>
              </a:buClr>
              <a:buSzPts val="2400"/>
              <a:buChar char="–"/>
            </a:pPr>
            <a:r>
              <a:rPr i="1" lang="en-US" sz="2400"/>
              <a:t>Government: everyone agrees it’s north of 70%.</a:t>
            </a:r>
            <a:endParaRPr/>
          </a:p>
          <a:p>
            <a:pPr indent="-285750" lvl="1" marL="742950" rtl="0" algn="l">
              <a:spcBef>
                <a:spcPts val="480"/>
              </a:spcBef>
              <a:spcAft>
                <a:spcPts val="0"/>
              </a:spcAft>
              <a:buClr>
                <a:schemeClr val="dk1"/>
              </a:buClr>
              <a:buSzPts val="2400"/>
              <a:buChar char="–"/>
            </a:pPr>
            <a:r>
              <a:rPr i="1" lang="en-US" sz="2400"/>
              <a:t>And this 20% (30%, 70% or more) is available to every company without raising prices, or finding new customers. Twenty percent to the bottom line!”</a:t>
            </a:r>
            <a:endParaRPr/>
          </a:p>
        </p:txBody>
      </p:sp>
      <p:sp>
        <p:nvSpPr>
          <p:cNvPr id="255" name="Google Shape;255;p30"/>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31"/>
          <p:cNvSpPr txBox="1"/>
          <p:nvPr>
            <p:ph idx="4294967295" type="title"/>
          </p:nvPr>
        </p:nvSpPr>
        <p:spPr>
          <a:xfrm>
            <a:off x="0" y="230930"/>
            <a:ext cx="9144000" cy="63976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t>Quality Control</a:t>
            </a:r>
            <a:endParaRPr/>
          </a:p>
        </p:txBody>
      </p:sp>
      <p:sp>
        <p:nvSpPr>
          <p:cNvPr id="262" name="Google Shape;262;p31"/>
          <p:cNvSpPr txBox="1"/>
          <p:nvPr>
            <p:ph idx="4294967295" type="body"/>
          </p:nvPr>
        </p:nvSpPr>
        <p:spPr>
          <a:xfrm>
            <a:off x="206141" y="1122948"/>
            <a:ext cx="8716478"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800000"/>
              </a:buClr>
              <a:buSzPts val="3200"/>
              <a:buChar char="•"/>
            </a:pPr>
            <a:r>
              <a:rPr b="1" lang="en-US">
                <a:solidFill>
                  <a:srgbClr val="800000"/>
                </a:solidFill>
              </a:rPr>
              <a:t>Measure</a:t>
            </a:r>
            <a:r>
              <a:rPr lang="en-US"/>
              <a:t> important parts of the product or service.</a:t>
            </a:r>
            <a:endParaRPr/>
          </a:p>
          <a:p>
            <a:pPr indent="-342900" lvl="0" marL="342900" rtl="0" algn="l">
              <a:spcBef>
                <a:spcPts val="200"/>
              </a:spcBef>
              <a:spcAft>
                <a:spcPts val="0"/>
              </a:spcAft>
              <a:buClr>
                <a:schemeClr val="dk1"/>
              </a:buClr>
              <a:buSzPts val="1000"/>
              <a:buFont typeface="Calibri"/>
              <a:buNone/>
            </a:pPr>
            <a:r>
              <a:t/>
            </a:r>
            <a:endParaRPr sz="1000"/>
          </a:p>
          <a:p>
            <a:pPr indent="-342900" lvl="0" marL="342900" rtl="0" algn="l">
              <a:spcBef>
                <a:spcPts val="640"/>
              </a:spcBef>
              <a:spcAft>
                <a:spcPts val="0"/>
              </a:spcAft>
              <a:buClr>
                <a:srgbClr val="660066"/>
              </a:buClr>
              <a:buSzPts val="3200"/>
              <a:buChar char="•"/>
            </a:pPr>
            <a:r>
              <a:rPr b="1" lang="en-US">
                <a:solidFill>
                  <a:srgbClr val="660066"/>
                </a:solidFill>
              </a:rPr>
              <a:t>Determine</a:t>
            </a:r>
            <a:r>
              <a:rPr lang="en-US"/>
              <a:t> if measurements meet the standard.</a:t>
            </a:r>
            <a:endParaRPr/>
          </a:p>
          <a:p>
            <a:pPr indent="-342900" lvl="0" marL="342900" rtl="0" algn="l">
              <a:spcBef>
                <a:spcPts val="200"/>
              </a:spcBef>
              <a:spcAft>
                <a:spcPts val="0"/>
              </a:spcAft>
              <a:buClr>
                <a:schemeClr val="dk1"/>
              </a:buClr>
              <a:buSzPts val="1000"/>
              <a:buFont typeface="Calibri"/>
              <a:buNone/>
            </a:pPr>
            <a:r>
              <a:t/>
            </a:r>
            <a:endParaRPr sz="1000"/>
          </a:p>
          <a:p>
            <a:pPr indent="-342900" lvl="0" marL="342900" rtl="0" algn="l">
              <a:spcBef>
                <a:spcPts val="640"/>
              </a:spcBef>
              <a:spcAft>
                <a:spcPts val="0"/>
              </a:spcAft>
              <a:buClr>
                <a:srgbClr val="FF0000"/>
              </a:buClr>
              <a:buSzPts val="3200"/>
              <a:buChar char="•"/>
            </a:pPr>
            <a:r>
              <a:rPr b="1" lang="en-US">
                <a:solidFill>
                  <a:srgbClr val="FF0000"/>
                </a:solidFill>
              </a:rPr>
              <a:t>Take action</a:t>
            </a:r>
            <a:r>
              <a:rPr lang="en-US"/>
              <a:t> if standards are not met.</a:t>
            </a:r>
            <a:endParaRPr/>
          </a:p>
          <a:p>
            <a:pPr indent="-285750" lvl="1" marL="742950" rtl="0" algn="l">
              <a:spcBef>
                <a:spcPts val="360"/>
              </a:spcBef>
              <a:spcAft>
                <a:spcPts val="0"/>
              </a:spcAft>
              <a:buClr>
                <a:schemeClr val="dk1"/>
              </a:buClr>
              <a:buSzPts val="1800"/>
              <a:buFont typeface="Calibri"/>
              <a:buNone/>
            </a:pPr>
            <a:r>
              <a:t/>
            </a:r>
            <a:endParaRPr b="1" i="1" sz="1800"/>
          </a:p>
          <a:p>
            <a:pPr indent="-107950" lvl="1" marL="742950" rtl="0" algn="l">
              <a:spcBef>
                <a:spcPts val="560"/>
              </a:spcBef>
              <a:spcAft>
                <a:spcPts val="0"/>
              </a:spcAft>
              <a:buClr>
                <a:schemeClr val="dk1"/>
              </a:buClr>
              <a:buSzPts val="2800"/>
              <a:buNone/>
            </a:pPr>
            <a:r>
              <a:t/>
            </a:r>
            <a:endParaRPr b="1"/>
          </a:p>
        </p:txBody>
      </p:sp>
      <p:pic>
        <p:nvPicPr>
          <p:cNvPr descr="C:\Documents and Settings\edickinson\Local Settings\Temporary Internet Files\Content.IE5\C3ALFAZF\MCPE01562_0000[1].wmf" id="263" name="Google Shape;263;p31"/>
          <p:cNvPicPr preferRelativeResize="0"/>
          <p:nvPr/>
        </p:nvPicPr>
        <p:blipFill rotWithShape="1">
          <a:blip r:embed="rId3">
            <a:alphaModFix/>
          </a:blip>
          <a:srcRect b="0" l="0" r="0" t="0"/>
          <a:stretch/>
        </p:blipFill>
        <p:spPr>
          <a:xfrm>
            <a:off x="5334000" y="4398341"/>
            <a:ext cx="2596348" cy="1749290"/>
          </a:xfrm>
          <a:prstGeom prst="rect">
            <a:avLst/>
          </a:prstGeom>
          <a:noFill/>
          <a:ln>
            <a:noFill/>
          </a:ln>
        </p:spPr>
      </p:pic>
      <p:sp>
        <p:nvSpPr>
          <p:cNvPr id="264" name="Google Shape;264;p31"/>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2">
                                            <p:txEl>
                                              <p:pRg end="0" st="0"/>
                                            </p:txEl>
                                          </p:spTgt>
                                        </p:tgtEl>
                                        <p:attrNameLst>
                                          <p:attrName>style.visibility</p:attrName>
                                        </p:attrNameLst>
                                      </p:cBhvr>
                                      <p:to>
                                        <p:strVal val="visible"/>
                                      </p:to>
                                    </p:set>
                                    <p:animEffect filter="fade" transition="in">
                                      <p:cBhvr>
                                        <p:cTn dur="500"/>
                                        <p:tgtEl>
                                          <p:spTgt spid="26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2">
                                            <p:txEl>
                                              <p:pRg end="1" st="1"/>
                                            </p:txEl>
                                          </p:spTgt>
                                        </p:tgtEl>
                                        <p:attrNameLst>
                                          <p:attrName>style.visibility</p:attrName>
                                        </p:attrNameLst>
                                      </p:cBhvr>
                                      <p:to>
                                        <p:strVal val="visible"/>
                                      </p:to>
                                    </p:set>
                                    <p:animEffect filter="fade" transition="in">
                                      <p:cBhvr>
                                        <p:cTn dur="500"/>
                                        <p:tgtEl>
                                          <p:spTgt spid="26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2">
                                            <p:txEl>
                                              <p:pRg end="2" st="2"/>
                                            </p:txEl>
                                          </p:spTgt>
                                        </p:tgtEl>
                                        <p:attrNameLst>
                                          <p:attrName>style.visibility</p:attrName>
                                        </p:attrNameLst>
                                      </p:cBhvr>
                                      <p:to>
                                        <p:strVal val="visible"/>
                                      </p:to>
                                    </p:set>
                                    <p:animEffect filter="fade" transition="in">
                                      <p:cBhvr>
                                        <p:cTn dur="500"/>
                                        <p:tgtEl>
                                          <p:spTgt spid="26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2">
                                            <p:txEl>
                                              <p:pRg end="3" st="3"/>
                                            </p:txEl>
                                          </p:spTgt>
                                        </p:tgtEl>
                                        <p:attrNameLst>
                                          <p:attrName>style.visibility</p:attrName>
                                        </p:attrNameLst>
                                      </p:cBhvr>
                                      <p:to>
                                        <p:strVal val="visible"/>
                                      </p:to>
                                    </p:set>
                                    <p:animEffect filter="fade" transition="in">
                                      <p:cBhvr>
                                        <p:cTn dur="500"/>
                                        <p:tgtEl>
                                          <p:spTgt spid="262">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2">
                                            <p:txEl>
                                              <p:pRg end="4" st="4"/>
                                            </p:txEl>
                                          </p:spTgt>
                                        </p:tgtEl>
                                        <p:attrNameLst>
                                          <p:attrName>style.visibility</p:attrName>
                                        </p:attrNameLst>
                                      </p:cBhvr>
                                      <p:to>
                                        <p:strVal val="visible"/>
                                      </p:to>
                                    </p:set>
                                    <p:animEffect filter="fade" transition="in">
                                      <p:cBhvr>
                                        <p:cTn dur="500"/>
                                        <p:tgtEl>
                                          <p:spTgt spid="262">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2">
                                            <p:txEl>
                                              <p:pRg end="5" st="5"/>
                                            </p:txEl>
                                          </p:spTgt>
                                        </p:tgtEl>
                                        <p:attrNameLst>
                                          <p:attrName>style.visibility</p:attrName>
                                        </p:attrNameLst>
                                      </p:cBhvr>
                                      <p:to>
                                        <p:strVal val="visible"/>
                                      </p:to>
                                    </p:set>
                                    <p:animEffect filter="fade" transition="in">
                                      <p:cBhvr>
                                        <p:cTn dur="500"/>
                                        <p:tgtEl>
                                          <p:spTgt spid="262">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2">
                                            <p:txEl>
                                              <p:pRg end="6" st="6"/>
                                            </p:txEl>
                                          </p:spTgt>
                                        </p:tgtEl>
                                        <p:attrNameLst>
                                          <p:attrName>style.visibility</p:attrName>
                                        </p:attrNameLst>
                                      </p:cBhvr>
                                      <p:to>
                                        <p:strVal val="visible"/>
                                      </p:to>
                                    </p:set>
                                    <p:animEffect filter="fade" transition="in">
                                      <p:cBhvr>
                                        <p:cTn dur="500"/>
                                        <p:tgtEl>
                                          <p:spTgt spid="262">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32"/>
          <p:cNvSpPr txBox="1"/>
          <p:nvPr>
            <p:ph type="title"/>
          </p:nvPr>
        </p:nvSpPr>
        <p:spPr>
          <a:xfrm>
            <a:off x="0" y="0"/>
            <a:ext cx="9144000" cy="73152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QUESTION</a:t>
            </a:r>
            <a:endParaRPr/>
          </a:p>
        </p:txBody>
      </p:sp>
      <p:sp>
        <p:nvSpPr>
          <p:cNvPr id="271" name="Google Shape;271;p32"/>
          <p:cNvSpPr txBox="1"/>
          <p:nvPr>
            <p:ph idx="1" type="body"/>
          </p:nvPr>
        </p:nvSpPr>
        <p:spPr>
          <a:xfrm>
            <a:off x="457200" y="1752600"/>
            <a:ext cx="8229600" cy="43735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r>
              <a:rPr lang="en-US"/>
              <a:t>What does a manufacturer use to set the standard?</a:t>
            </a:r>
            <a:endParaRPr/>
          </a:p>
          <a:p>
            <a:pPr indent="-285750" lvl="1" marL="742950" rtl="0" algn="l">
              <a:spcBef>
                <a:spcPts val="640"/>
              </a:spcBef>
              <a:spcAft>
                <a:spcPts val="0"/>
              </a:spcAft>
              <a:buClr>
                <a:schemeClr val="dk1"/>
              </a:buClr>
              <a:buSzPts val="3200"/>
              <a:buChar char="–"/>
            </a:pPr>
            <a:r>
              <a:rPr lang="en-US" sz="3200"/>
              <a:t>Standards should be set using the “customer’s requirement.”</a:t>
            </a:r>
            <a:endParaRPr/>
          </a:p>
        </p:txBody>
      </p:sp>
      <p:pic>
        <p:nvPicPr>
          <p:cNvPr descr="dreamstimefree_10053288.jpg" id="272" name="Google Shape;272;p32"/>
          <p:cNvPicPr preferRelativeResize="0"/>
          <p:nvPr/>
        </p:nvPicPr>
        <p:blipFill rotWithShape="1">
          <a:blip r:embed="rId3">
            <a:alphaModFix/>
          </a:blip>
          <a:srcRect b="0" l="0" r="0" t="0"/>
          <a:stretch/>
        </p:blipFill>
        <p:spPr>
          <a:xfrm>
            <a:off x="7098194" y="228600"/>
            <a:ext cx="1360005" cy="1219200"/>
          </a:xfrm>
          <a:prstGeom prst="rect">
            <a:avLst/>
          </a:prstGeom>
          <a:noFill/>
          <a:ln>
            <a:noFill/>
          </a:ln>
          <a:effectLst>
            <a:outerShdw blurRad="292100" rotWithShape="0" algn="tl" dir="2700000" dist="139700">
              <a:srgbClr val="333333">
                <a:alpha val="64705"/>
              </a:srgbClr>
            </a:outerShdw>
          </a:effectLst>
        </p:spPr>
      </p:pic>
      <p:sp>
        <p:nvSpPr>
          <p:cNvPr id="273" name="Google Shape;273;p32"/>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33"/>
          <p:cNvSpPr txBox="1"/>
          <p:nvPr>
            <p:ph idx="4294967295" type="title"/>
          </p:nvPr>
        </p:nvSpPr>
        <p:spPr>
          <a:xfrm>
            <a:off x="0" y="-2831"/>
            <a:ext cx="9144000" cy="840229"/>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Quality Improvement</a:t>
            </a:r>
            <a:endParaRPr/>
          </a:p>
        </p:txBody>
      </p:sp>
      <p:sp>
        <p:nvSpPr>
          <p:cNvPr id="280" name="Google Shape;280;p33"/>
          <p:cNvSpPr txBox="1"/>
          <p:nvPr>
            <p:ph idx="4294967295" type="body"/>
          </p:nvPr>
        </p:nvSpPr>
        <p:spPr>
          <a:xfrm>
            <a:off x="457200" y="1224707"/>
            <a:ext cx="8229600" cy="4507096"/>
          </a:xfrm>
          <a:prstGeom prst="rect">
            <a:avLst/>
          </a:prstGeom>
          <a:noFill/>
          <a:ln>
            <a:noFill/>
          </a:ln>
        </p:spPr>
        <p:txBody>
          <a:bodyPr anchorCtr="0" anchor="t" bIns="45700" lIns="91425" spcFirstLastPara="1" rIns="91425" wrap="square" tIns="45700">
            <a:normAutofit lnSpcReduction="10000"/>
          </a:bodyPr>
          <a:lstStyle/>
          <a:p>
            <a:pPr indent="-342900" lvl="0" marL="342900" rtl="0" algn="l">
              <a:lnSpc>
                <a:spcPct val="90000"/>
              </a:lnSpc>
              <a:spcBef>
                <a:spcPts val="0"/>
              </a:spcBef>
              <a:spcAft>
                <a:spcPts val="0"/>
              </a:spcAft>
              <a:buClr>
                <a:srgbClr val="006666"/>
              </a:buClr>
              <a:buSzPts val="2800"/>
              <a:buChar char="•"/>
            </a:pPr>
            <a:r>
              <a:rPr lang="en-US" sz="2800">
                <a:solidFill>
                  <a:srgbClr val="006666"/>
                </a:solidFill>
              </a:rPr>
              <a:t>Continuous quality improvement</a:t>
            </a:r>
            <a:endParaRPr/>
          </a:p>
          <a:p>
            <a:pPr indent="-285750" lvl="1" marL="742950" rtl="0" algn="l">
              <a:lnSpc>
                <a:spcPct val="90000"/>
              </a:lnSpc>
              <a:spcBef>
                <a:spcPts val="480"/>
              </a:spcBef>
              <a:spcAft>
                <a:spcPts val="0"/>
              </a:spcAft>
              <a:buClr>
                <a:srgbClr val="800000"/>
              </a:buClr>
              <a:buSzPts val="2400"/>
              <a:buChar char="–"/>
            </a:pPr>
            <a:r>
              <a:rPr lang="en-US" sz="2400">
                <a:solidFill>
                  <a:srgbClr val="800000"/>
                </a:solidFill>
              </a:rPr>
              <a:t>Drives customer satisfaction</a:t>
            </a:r>
            <a:endParaRPr/>
          </a:p>
          <a:p>
            <a:pPr indent="-285750" lvl="1" marL="742950" rtl="0" algn="l">
              <a:lnSpc>
                <a:spcPct val="90000"/>
              </a:lnSpc>
              <a:spcBef>
                <a:spcPts val="480"/>
              </a:spcBef>
              <a:spcAft>
                <a:spcPts val="0"/>
              </a:spcAft>
              <a:buClr>
                <a:srgbClr val="800000"/>
              </a:buClr>
              <a:buSzPts val="2400"/>
              <a:buChar char="–"/>
            </a:pPr>
            <a:r>
              <a:rPr lang="en-US" sz="2400">
                <a:solidFill>
                  <a:srgbClr val="800000"/>
                </a:solidFill>
              </a:rPr>
              <a:t>Controls costs</a:t>
            </a:r>
            <a:endParaRPr/>
          </a:p>
          <a:p>
            <a:pPr indent="-285750" lvl="1" marL="742950" rtl="0" algn="l">
              <a:lnSpc>
                <a:spcPct val="90000"/>
              </a:lnSpc>
              <a:spcBef>
                <a:spcPts val="480"/>
              </a:spcBef>
              <a:spcAft>
                <a:spcPts val="0"/>
              </a:spcAft>
              <a:buClr>
                <a:srgbClr val="800000"/>
              </a:buClr>
              <a:buSzPts val="2400"/>
              <a:buChar char="–"/>
            </a:pPr>
            <a:r>
              <a:rPr lang="en-US" sz="2400">
                <a:solidFill>
                  <a:srgbClr val="800000"/>
                </a:solidFill>
              </a:rPr>
              <a:t>Keeps a business competitive</a:t>
            </a:r>
            <a:endParaRPr/>
          </a:p>
          <a:p>
            <a:pPr indent="-342900" lvl="0" marL="342900" rtl="0" algn="l">
              <a:lnSpc>
                <a:spcPct val="90000"/>
              </a:lnSpc>
              <a:spcBef>
                <a:spcPts val="560"/>
              </a:spcBef>
              <a:spcAft>
                <a:spcPts val="0"/>
              </a:spcAft>
              <a:buClr>
                <a:srgbClr val="660066"/>
              </a:buClr>
              <a:buSzPts val="2800"/>
              <a:buChar char="•"/>
            </a:pPr>
            <a:r>
              <a:rPr lang="en-US" sz="2800">
                <a:solidFill>
                  <a:srgbClr val="660066"/>
                </a:solidFill>
              </a:rPr>
              <a:t>Originated with Shewhart’s </a:t>
            </a:r>
            <a:br>
              <a:rPr lang="en-US" sz="2800">
                <a:solidFill>
                  <a:srgbClr val="660066"/>
                </a:solidFill>
              </a:rPr>
            </a:br>
            <a:r>
              <a:rPr lang="en-US" sz="2800">
                <a:solidFill>
                  <a:srgbClr val="660066"/>
                </a:solidFill>
              </a:rPr>
              <a:t>PDCA Cycle</a:t>
            </a:r>
            <a:endParaRPr sz="2800">
              <a:solidFill>
                <a:srgbClr val="663300"/>
              </a:solidFill>
            </a:endParaRPr>
          </a:p>
          <a:p>
            <a:pPr indent="-342900" lvl="0" marL="342900" rtl="0" algn="l">
              <a:lnSpc>
                <a:spcPct val="90000"/>
              </a:lnSpc>
              <a:spcBef>
                <a:spcPts val="560"/>
              </a:spcBef>
              <a:spcAft>
                <a:spcPts val="0"/>
              </a:spcAft>
              <a:buClr>
                <a:srgbClr val="663300"/>
              </a:buClr>
              <a:buSzPts val="2800"/>
              <a:buChar char="•"/>
            </a:pPr>
            <a:r>
              <a:rPr lang="en-US" sz="2800">
                <a:solidFill>
                  <a:srgbClr val="663300"/>
                </a:solidFill>
              </a:rPr>
              <a:t>Deming emphasized building quality </a:t>
            </a:r>
            <a:br>
              <a:rPr lang="en-US" sz="2800">
                <a:solidFill>
                  <a:srgbClr val="663300"/>
                </a:solidFill>
              </a:rPr>
            </a:br>
            <a:r>
              <a:rPr lang="en-US" sz="2800">
                <a:solidFill>
                  <a:srgbClr val="663300"/>
                </a:solidFill>
              </a:rPr>
              <a:t>into production, not depending </a:t>
            </a:r>
            <a:br>
              <a:rPr lang="en-US" sz="2800">
                <a:solidFill>
                  <a:srgbClr val="663300"/>
                </a:solidFill>
              </a:rPr>
            </a:br>
            <a:r>
              <a:rPr lang="en-US" sz="2800">
                <a:solidFill>
                  <a:srgbClr val="663300"/>
                </a:solidFill>
              </a:rPr>
              <a:t>on mass inspections</a:t>
            </a:r>
            <a:endParaRPr sz="2800">
              <a:solidFill>
                <a:srgbClr val="006666"/>
              </a:solidFill>
            </a:endParaRPr>
          </a:p>
          <a:p>
            <a:pPr indent="-342900" lvl="0" marL="342900" rtl="0" algn="l">
              <a:lnSpc>
                <a:spcPct val="90000"/>
              </a:lnSpc>
              <a:spcBef>
                <a:spcPts val="560"/>
              </a:spcBef>
              <a:spcAft>
                <a:spcPts val="0"/>
              </a:spcAft>
              <a:buClr>
                <a:srgbClr val="006666"/>
              </a:buClr>
              <a:buSzPts val="2800"/>
              <a:buChar char="•"/>
            </a:pPr>
            <a:r>
              <a:rPr lang="en-US" sz="2800">
                <a:solidFill>
                  <a:srgbClr val="006666"/>
                </a:solidFill>
              </a:rPr>
              <a:t>Importance of gathering and analyzing production process data</a:t>
            </a:r>
            <a:endParaRPr b="1" i="1" sz="2800">
              <a:solidFill>
                <a:schemeClr val="accent2"/>
              </a:solidFill>
            </a:endParaRPr>
          </a:p>
        </p:txBody>
      </p:sp>
      <p:sp>
        <p:nvSpPr>
          <p:cNvPr id="281" name="Google Shape;281;p33"/>
          <p:cNvSpPr/>
          <p:nvPr/>
        </p:nvSpPr>
        <p:spPr>
          <a:xfrm>
            <a:off x="5252332" y="1199990"/>
            <a:ext cx="4572000" cy="2794000"/>
          </a:xfrm>
          <a:custGeom>
            <a:rect b="b" l="l" r="r" t="t"/>
            <a:pathLst>
              <a:path extrusionOk="0" h="120000" w="120000">
                <a:moveTo>
                  <a:pt x="0" y="0"/>
                </a:moveTo>
                <a:lnTo>
                  <a:pt x="120000" y="0"/>
                </a:lnTo>
                <a:lnTo>
                  <a:pt x="120000" y="120000"/>
                </a:lnTo>
                <a:lnTo>
                  <a:pt x="0" y="120000"/>
                </a:lnTo>
                <a:close/>
              </a:path>
              <a:path extrusionOk="0" fill="none" h="120000" w="120000">
                <a:moveTo>
                  <a:pt x="-10000" y="0"/>
                </a:moveTo>
                <a:close/>
                <a:lnTo>
                  <a:pt x="-10000" y="120000"/>
                </a:lnTo>
              </a:path>
              <a:path extrusionOk="0" fill="none" h="120000" w="120000">
                <a:moveTo>
                  <a:pt x="-10000" y="22500"/>
                </a:moveTo>
                <a:lnTo>
                  <a:pt x="-46000" y="135000"/>
                </a:lnTo>
              </a:path>
            </a:pathLst>
          </a:custGeom>
          <a:noFill/>
          <a:ln>
            <a:noFill/>
          </a:ln>
        </p:spPr>
        <p:txBody>
          <a:bodyPr anchorCtr="1" anchor="ctr" bIns="45700" lIns="91425" spcFirstLastPara="1" rIns="91425" wrap="square" tIns="45700">
            <a:noAutofit/>
          </a:bodyPr>
          <a:lstStyle/>
          <a:p>
            <a:pPr indent="-114300" lvl="1" marL="114300" marR="0" rtl="0" algn="l">
              <a:lnSpc>
                <a:spcPct val="75000"/>
              </a:lnSpc>
              <a:spcBef>
                <a:spcPts val="0"/>
              </a:spcBef>
              <a:spcAft>
                <a:spcPts val="0"/>
              </a:spcAft>
              <a:buClr>
                <a:schemeClr val="dk1"/>
              </a:buClr>
              <a:buSzPts val="1800"/>
              <a:buFont typeface="Calibri"/>
              <a:buChar char="•"/>
            </a:pPr>
            <a:r>
              <a:rPr b="0" i="0" lang="en-US" sz="1800" u="none" cap="none" strike="noStrike">
                <a:solidFill>
                  <a:schemeClr val="dk1"/>
                </a:solidFill>
                <a:latin typeface="Calibri"/>
                <a:ea typeface="Calibri"/>
                <a:cs typeface="Calibri"/>
                <a:sym typeface="Calibri"/>
              </a:rPr>
              <a:t>Plan</a:t>
            </a:r>
            <a:endParaRPr b="0" i="0" sz="1800" u="none" cap="none" strike="noStrike">
              <a:solidFill>
                <a:schemeClr val="dk1"/>
              </a:solidFill>
              <a:latin typeface="Calibri"/>
              <a:ea typeface="Calibri"/>
              <a:cs typeface="Calibri"/>
              <a:sym typeface="Calibri"/>
            </a:endParaRPr>
          </a:p>
          <a:p>
            <a:pPr indent="0" lvl="1" marL="114300" marR="0" rtl="0" algn="l">
              <a:lnSpc>
                <a:spcPct val="75000"/>
              </a:lnSpc>
              <a:spcBef>
                <a:spcPts val="18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a:p>
            <a:pPr indent="-114300" lvl="1" marL="114300" marR="0" rtl="0" algn="l">
              <a:lnSpc>
                <a:spcPct val="75000"/>
              </a:lnSpc>
              <a:spcBef>
                <a:spcPts val="180"/>
              </a:spcBef>
              <a:spcAft>
                <a:spcPts val="0"/>
              </a:spcAft>
              <a:buClr>
                <a:schemeClr val="dk1"/>
              </a:buClr>
              <a:buSzPts val="1800"/>
              <a:buFont typeface="Calibri"/>
              <a:buChar char="•"/>
            </a:pPr>
            <a:r>
              <a:rPr b="0" i="0" lang="en-US" sz="1800" u="none" cap="none" strike="noStrike">
                <a:solidFill>
                  <a:schemeClr val="dk1"/>
                </a:solidFill>
                <a:latin typeface="Calibri"/>
                <a:ea typeface="Calibri"/>
                <a:cs typeface="Calibri"/>
                <a:sym typeface="Calibri"/>
              </a:rPr>
              <a:t>Do</a:t>
            </a:r>
            <a:endParaRPr b="0" i="0" sz="1800" u="none" cap="none" strike="noStrike">
              <a:solidFill>
                <a:schemeClr val="dk1"/>
              </a:solidFill>
              <a:latin typeface="Calibri"/>
              <a:ea typeface="Calibri"/>
              <a:cs typeface="Calibri"/>
              <a:sym typeface="Calibri"/>
            </a:endParaRPr>
          </a:p>
          <a:p>
            <a:pPr indent="0" lvl="1" marL="114300" marR="0" rtl="0" algn="l">
              <a:lnSpc>
                <a:spcPct val="75000"/>
              </a:lnSpc>
              <a:spcBef>
                <a:spcPts val="18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a:p>
            <a:pPr indent="-114300" lvl="1" marL="114300" marR="0" rtl="0" algn="l">
              <a:lnSpc>
                <a:spcPct val="75000"/>
              </a:lnSpc>
              <a:spcBef>
                <a:spcPts val="180"/>
              </a:spcBef>
              <a:spcAft>
                <a:spcPts val="0"/>
              </a:spcAft>
              <a:buClr>
                <a:schemeClr val="dk1"/>
              </a:buClr>
              <a:buSzPts val="1800"/>
              <a:buFont typeface="Calibri"/>
              <a:buChar char="•"/>
            </a:pPr>
            <a:r>
              <a:rPr b="0" i="0" lang="en-US" sz="1800" u="none" cap="none" strike="noStrike">
                <a:solidFill>
                  <a:schemeClr val="dk1"/>
                </a:solidFill>
                <a:latin typeface="Calibri"/>
                <a:ea typeface="Calibri"/>
                <a:cs typeface="Calibri"/>
                <a:sym typeface="Calibri"/>
              </a:rPr>
              <a:t>Check</a:t>
            </a:r>
            <a:endParaRPr b="0" i="0" sz="1800" u="none" cap="none" strike="noStrike">
              <a:solidFill>
                <a:schemeClr val="dk1"/>
              </a:solidFill>
              <a:latin typeface="Calibri"/>
              <a:ea typeface="Calibri"/>
              <a:cs typeface="Calibri"/>
              <a:sym typeface="Calibri"/>
            </a:endParaRPr>
          </a:p>
          <a:p>
            <a:pPr indent="0" lvl="1" marL="114300" marR="0" rtl="0" algn="l">
              <a:lnSpc>
                <a:spcPct val="75000"/>
              </a:lnSpc>
              <a:spcBef>
                <a:spcPts val="18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a:p>
            <a:pPr indent="-114300" lvl="1" marL="114300" marR="0" rtl="0" algn="l">
              <a:lnSpc>
                <a:spcPct val="75000"/>
              </a:lnSpc>
              <a:spcBef>
                <a:spcPts val="180"/>
              </a:spcBef>
              <a:spcAft>
                <a:spcPts val="0"/>
              </a:spcAft>
              <a:buClr>
                <a:schemeClr val="dk1"/>
              </a:buClr>
              <a:buSzPts val="1800"/>
              <a:buFont typeface="Calibri"/>
              <a:buChar char="•"/>
            </a:pPr>
            <a:r>
              <a:rPr b="0" i="0" lang="en-US" sz="1800" u="none" cap="none" strike="noStrike">
                <a:solidFill>
                  <a:schemeClr val="dk1"/>
                </a:solidFill>
                <a:latin typeface="Calibri"/>
                <a:ea typeface="Calibri"/>
                <a:cs typeface="Calibri"/>
                <a:sym typeface="Calibri"/>
              </a:rPr>
              <a:t>Act</a:t>
            </a:r>
            <a:endParaRPr b="0" i="0" sz="1800" u="none" cap="none" strike="noStrike">
              <a:solidFill>
                <a:schemeClr val="dk1"/>
              </a:solidFill>
              <a:latin typeface="Calibri"/>
              <a:ea typeface="Calibri"/>
              <a:cs typeface="Calibri"/>
              <a:sym typeface="Calibri"/>
            </a:endParaRPr>
          </a:p>
          <a:p>
            <a:pPr indent="0" lvl="1" marL="114300" marR="0" rtl="0" algn="l">
              <a:lnSpc>
                <a:spcPct val="75000"/>
              </a:lnSpc>
              <a:spcBef>
                <a:spcPts val="18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282" name="Google Shape;282;p33"/>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34"/>
          <p:cNvSpPr txBox="1"/>
          <p:nvPr>
            <p:ph type="title"/>
          </p:nvPr>
        </p:nvSpPr>
        <p:spPr>
          <a:xfrm>
            <a:off x="0" y="0"/>
            <a:ext cx="91440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t>15 Points for Implementing </a:t>
            </a:r>
            <a:br>
              <a:rPr lang="en-US" sz="4000"/>
            </a:br>
            <a:r>
              <a:rPr lang="en-US" sz="4000"/>
              <a:t>Quality Improvements</a:t>
            </a:r>
            <a:endParaRPr/>
          </a:p>
        </p:txBody>
      </p:sp>
      <p:sp>
        <p:nvSpPr>
          <p:cNvPr id="289" name="Google Shape;289;p34"/>
          <p:cNvSpPr txBox="1"/>
          <p:nvPr>
            <p:ph idx="1" type="body"/>
          </p:nvPr>
        </p:nvSpPr>
        <p:spPr>
          <a:xfrm>
            <a:off x="251232" y="1600200"/>
            <a:ext cx="8686800" cy="4525963"/>
          </a:xfrm>
          <a:prstGeom prst="rect">
            <a:avLst/>
          </a:prstGeom>
          <a:noFill/>
          <a:ln>
            <a:noFill/>
          </a:ln>
        </p:spPr>
        <p:txBody>
          <a:bodyPr anchorCtr="0" anchor="t" bIns="45700" lIns="91425" spcFirstLastPara="1" rIns="91425" wrap="square" tIns="45700">
            <a:normAutofit/>
          </a:bodyPr>
          <a:lstStyle/>
          <a:p>
            <a:pPr indent="-514350" lvl="0" marL="514350" rtl="0" algn="l">
              <a:lnSpc>
                <a:spcPct val="90000"/>
              </a:lnSpc>
              <a:spcBef>
                <a:spcPts val="0"/>
              </a:spcBef>
              <a:spcAft>
                <a:spcPts val="0"/>
              </a:spcAft>
              <a:buClr>
                <a:schemeClr val="dk1"/>
              </a:buClr>
              <a:buSzPts val="3000"/>
              <a:buFont typeface="Calibri"/>
              <a:buAutoNum type="arabicPeriod"/>
            </a:pPr>
            <a:r>
              <a:rPr lang="en-US" sz="3000"/>
              <a:t>Consistence of purpose for improvement</a:t>
            </a:r>
            <a:endParaRPr/>
          </a:p>
          <a:p>
            <a:pPr indent="-514350" lvl="0" marL="514350" rtl="0" algn="l">
              <a:lnSpc>
                <a:spcPct val="90000"/>
              </a:lnSpc>
              <a:spcBef>
                <a:spcPts val="600"/>
              </a:spcBef>
              <a:spcAft>
                <a:spcPts val="0"/>
              </a:spcAft>
              <a:buClr>
                <a:schemeClr val="dk1"/>
              </a:buClr>
              <a:buSzPts val="3000"/>
              <a:buFont typeface="Calibri"/>
              <a:buAutoNum type="arabicPeriod"/>
            </a:pPr>
            <a:r>
              <a:rPr lang="en-US" sz="3000"/>
              <a:t>Adopt new philosophy</a:t>
            </a:r>
            <a:endParaRPr/>
          </a:p>
          <a:p>
            <a:pPr indent="-514350" lvl="0" marL="514350" rtl="0" algn="l">
              <a:lnSpc>
                <a:spcPct val="90000"/>
              </a:lnSpc>
              <a:spcBef>
                <a:spcPts val="600"/>
              </a:spcBef>
              <a:spcAft>
                <a:spcPts val="0"/>
              </a:spcAft>
              <a:buClr>
                <a:schemeClr val="dk1"/>
              </a:buClr>
              <a:buSzPts val="3000"/>
              <a:buFont typeface="Calibri"/>
              <a:buAutoNum type="arabicPeriod"/>
            </a:pPr>
            <a:r>
              <a:rPr lang="en-US" sz="3000"/>
              <a:t>Cease inspection dependency</a:t>
            </a:r>
            <a:endParaRPr/>
          </a:p>
          <a:p>
            <a:pPr indent="-514350" lvl="0" marL="514350" rtl="0" algn="l">
              <a:lnSpc>
                <a:spcPct val="90000"/>
              </a:lnSpc>
              <a:spcBef>
                <a:spcPts val="600"/>
              </a:spcBef>
              <a:spcAft>
                <a:spcPts val="0"/>
              </a:spcAft>
              <a:buClr>
                <a:schemeClr val="dk1"/>
              </a:buClr>
              <a:buSzPts val="3000"/>
              <a:buFont typeface="Calibri"/>
              <a:buAutoNum type="arabicPeriod"/>
            </a:pPr>
            <a:r>
              <a:rPr lang="en-US" sz="3000"/>
              <a:t>Move toward single suppliers based on trust</a:t>
            </a:r>
            <a:endParaRPr/>
          </a:p>
          <a:p>
            <a:pPr indent="-514350" lvl="0" marL="514350" rtl="0" algn="l">
              <a:lnSpc>
                <a:spcPct val="90000"/>
              </a:lnSpc>
              <a:spcBef>
                <a:spcPts val="600"/>
              </a:spcBef>
              <a:spcAft>
                <a:spcPts val="0"/>
              </a:spcAft>
              <a:buClr>
                <a:schemeClr val="dk1"/>
              </a:buClr>
              <a:buSzPts val="3000"/>
              <a:buFont typeface="Calibri"/>
              <a:buAutoNum type="arabicPeriod"/>
            </a:pPr>
            <a:r>
              <a:rPr lang="en-US" sz="3000"/>
              <a:t>Continuously improve product, process, quality and service</a:t>
            </a:r>
            <a:endParaRPr/>
          </a:p>
          <a:p>
            <a:pPr indent="-514350" lvl="0" marL="514350" rtl="0" algn="l">
              <a:lnSpc>
                <a:spcPct val="90000"/>
              </a:lnSpc>
              <a:spcBef>
                <a:spcPts val="600"/>
              </a:spcBef>
              <a:spcAft>
                <a:spcPts val="0"/>
              </a:spcAft>
              <a:buClr>
                <a:schemeClr val="dk1"/>
              </a:buClr>
              <a:buSzPts val="3000"/>
              <a:buFont typeface="Calibri"/>
              <a:buAutoNum type="arabicPeriod"/>
            </a:pPr>
            <a:r>
              <a:rPr lang="en-US" sz="3000"/>
              <a:t>Institute OJT</a:t>
            </a:r>
            <a:endParaRPr/>
          </a:p>
          <a:p>
            <a:pPr indent="-514350" lvl="0" marL="514350" rtl="0" algn="l">
              <a:lnSpc>
                <a:spcPct val="90000"/>
              </a:lnSpc>
              <a:spcBef>
                <a:spcPts val="600"/>
              </a:spcBef>
              <a:spcAft>
                <a:spcPts val="0"/>
              </a:spcAft>
              <a:buClr>
                <a:schemeClr val="dk1"/>
              </a:buClr>
              <a:buSzPts val="3000"/>
              <a:buFont typeface="Calibri"/>
              <a:buAutoNum type="arabicPeriod"/>
            </a:pPr>
            <a:r>
              <a:rPr lang="en-US" sz="3000"/>
              <a:t>Empower leadership to do a better job</a:t>
            </a:r>
            <a:endParaRPr/>
          </a:p>
          <a:p>
            <a:pPr indent="-107950" lvl="1" marL="742950" rtl="0" algn="l">
              <a:spcBef>
                <a:spcPts val="560"/>
              </a:spcBef>
              <a:spcAft>
                <a:spcPts val="0"/>
              </a:spcAft>
              <a:buClr>
                <a:schemeClr val="dk1"/>
              </a:buClr>
              <a:buSzPts val="2800"/>
              <a:buNone/>
            </a:pPr>
            <a:r>
              <a:t/>
            </a:r>
            <a:endParaRPr/>
          </a:p>
        </p:txBody>
      </p:sp>
      <p:sp>
        <p:nvSpPr>
          <p:cNvPr id="290" name="Google Shape;290;p34"/>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35"/>
          <p:cNvSpPr txBox="1"/>
          <p:nvPr>
            <p:ph idx="1" type="body"/>
          </p:nvPr>
        </p:nvSpPr>
        <p:spPr>
          <a:xfrm>
            <a:off x="457200" y="1524000"/>
            <a:ext cx="8458200" cy="4876800"/>
          </a:xfrm>
          <a:prstGeom prst="rect">
            <a:avLst/>
          </a:prstGeom>
          <a:noFill/>
          <a:ln>
            <a:noFill/>
          </a:ln>
        </p:spPr>
        <p:txBody>
          <a:bodyPr anchorCtr="0" anchor="t" bIns="45700" lIns="91425" spcFirstLastPara="1" rIns="91425" wrap="square" tIns="45700">
            <a:normAutofit/>
          </a:bodyPr>
          <a:lstStyle/>
          <a:p>
            <a:pPr indent="-514350" lvl="0" marL="514350" rtl="0" algn="l">
              <a:spcBef>
                <a:spcPts val="0"/>
              </a:spcBef>
              <a:spcAft>
                <a:spcPts val="0"/>
              </a:spcAft>
              <a:buClr>
                <a:schemeClr val="dk1"/>
              </a:buClr>
              <a:buSzPts val="3000"/>
              <a:buFont typeface="Calibri"/>
              <a:buAutoNum type="arabicPeriod" startAt="8"/>
            </a:pPr>
            <a:r>
              <a:rPr lang="en-US" sz="3000"/>
              <a:t>Drive out fear</a:t>
            </a:r>
            <a:endParaRPr/>
          </a:p>
          <a:p>
            <a:pPr indent="-514350" lvl="0" marL="514350" rtl="0" algn="l">
              <a:spcBef>
                <a:spcPts val="600"/>
              </a:spcBef>
              <a:spcAft>
                <a:spcPts val="0"/>
              </a:spcAft>
              <a:buClr>
                <a:schemeClr val="dk1"/>
              </a:buClr>
              <a:buSzPts val="3000"/>
              <a:buFont typeface="Calibri"/>
              <a:buAutoNum type="arabicPeriod" startAt="8"/>
            </a:pPr>
            <a:r>
              <a:rPr lang="en-US" sz="3000"/>
              <a:t>Break down barriers between departments</a:t>
            </a:r>
            <a:endParaRPr/>
          </a:p>
          <a:p>
            <a:pPr indent="-514350" lvl="0" marL="514350" rtl="0" algn="l">
              <a:spcBef>
                <a:spcPts val="600"/>
              </a:spcBef>
              <a:spcAft>
                <a:spcPts val="0"/>
              </a:spcAft>
              <a:buClr>
                <a:schemeClr val="dk1"/>
              </a:buClr>
              <a:buSzPts val="3000"/>
              <a:buFont typeface="Calibri"/>
              <a:buAutoNum type="arabicPeriod" startAt="8"/>
            </a:pPr>
            <a:r>
              <a:rPr lang="en-US" sz="3000"/>
              <a:t> Eliminate slogans and workforce targets</a:t>
            </a:r>
            <a:endParaRPr/>
          </a:p>
          <a:p>
            <a:pPr indent="-514350" lvl="0" marL="514350" rtl="0" algn="l">
              <a:spcBef>
                <a:spcPts val="600"/>
              </a:spcBef>
              <a:spcAft>
                <a:spcPts val="0"/>
              </a:spcAft>
              <a:buClr>
                <a:schemeClr val="dk1"/>
              </a:buClr>
              <a:buSzPts val="3000"/>
              <a:buFont typeface="Calibri"/>
              <a:buAutoNum type="arabicPeriod" startAt="8"/>
            </a:pPr>
            <a:r>
              <a:rPr lang="en-US" sz="3000"/>
              <a:t> Substitute leadership for establishing work standards</a:t>
            </a:r>
            <a:endParaRPr/>
          </a:p>
          <a:p>
            <a:pPr indent="-514350" lvl="0" marL="514350" rtl="0" algn="l">
              <a:spcBef>
                <a:spcPts val="600"/>
              </a:spcBef>
              <a:spcAft>
                <a:spcPts val="0"/>
              </a:spcAft>
              <a:buClr>
                <a:schemeClr val="dk1"/>
              </a:buClr>
              <a:buSzPts val="3000"/>
              <a:buFont typeface="Calibri"/>
              <a:buAutoNum type="arabicPeriod" startAt="8"/>
            </a:pPr>
            <a:r>
              <a:rPr lang="en-US" sz="3000"/>
              <a:t> Substitute leadership for management by objectives, numbers or goals</a:t>
            </a:r>
            <a:endParaRPr/>
          </a:p>
        </p:txBody>
      </p:sp>
      <p:sp>
        <p:nvSpPr>
          <p:cNvPr id="297" name="Google Shape;297;p3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t>15 Points for Implementing </a:t>
            </a:r>
            <a:br>
              <a:rPr lang="en-US" sz="4000"/>
            </a:br>
            <a:r>
              <a:rPr lang="en-US" sz="4000"/>
              <a:t>Quality Improvements  </a:t>
            </a:r>
            <a:r>
              <a:rPr lang="en-US" sz="2800"/>
              <a:t>(Cont’d.)</a:t>
            </a:r>
            <a:endParaRPr/>
          </a:p>
        </p:txBody>
      </p:sp>
      <p:sp>
        <p:nvSpPr>
          <p:cNvPr id="298" name="Google Shape;298;p35"/>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36"/>
          <p:cNvSpPr txBox="1"/>
          <p:nvPr>
            <p:ph idx="1" type="body"/>
          </p:nvPr>
        </p:nvSpPr>
        <p:spPr>
          <a:xfrm>
            <a:off x="457200" y="1524000"/>
            <a:ext cx="8458200" cy="4876800"/>
          </a:xfrm>
          <a:prstGeom prst="rect">
            <a:avLst/>
          </a:prstGeom>
          <a:noFill/>
          <a:ln>
            <a:noFill/>
          </a:ln>
        </p:spPr>
        <p:txBody>
          <a:bodyPr anchorCtr="0" anchor="t" bIns="45700" lIns="91425" spcFirstLastPara="1" rIns="91425" wrap="square" tIns="45700">
            <a:normAutofit/>
          </a:bodyPr>
          <a:lstStyle/>
          <a:p>
            <a:pPr indent="-514350" lvl="0" marL="514350" rtl="0" algn="l">
              <a:spcBef>
                <a:spcPts val="0"/>
              </a:spcBef>
              <a:spcAft>
                <a:spcPts val="0"/>
              </a:spcAft>
              <a:buClr>
                <a:schemeClr val="dk1"/>
              </a:buClr>
              <a:buSzPts val="3000"/>
              <a:buFont typeface="Calibri"/>
              <a:buAutoNum type="arabicPeriod" startAt="13"/>
            </a:pPr>
            <a:r>
              <a:rPr lang="en-US" sz="3000"/>
              <a:t> Remove barriers between workers/ management and right to pride of workmanship</a:t>
            </a:r>
            <a:endParaRPr/>
          </a:p>
          <a:p>
            <a:pPr indent="-514350" lvl="0" marL="514350" rtl="0" algn="l">
              <a:spcBef>
                <a:spcPts val="600"/>
              </a:spcBef>
              <a:spcAft>
                <a:spcPts val="0"/>
              </a:spcAft>
              <a:buClr>
                <a:schemeClr val="dk1"/>
              </a:buClr>
              <a:buSzPts val="3000"/>
              <a:buFont typeface="Calibri"/>
              <a:buAutoNum type="arabicPeriod" startAt="13"/>
            </a:pPr>
            <a:r>
              <a:rPr lang="en-US" sz="3000"/>
              <a:t> Institute education/self-improvement program</a:t>
            </a:r>
            <a:endParaRPr/>
          </a:p>
          <a:p>
            <a:pPr indent="-514350" lvl="0" marL="514350" rtl="0" algn="l">
              <a:spcBef>
                <a:spcPts val="600"/>
              </a:spcBef>
              <a:spcAft>
                <a:spcPts val="0"/>
              </a:spcAft>
              <a:buClr>
                <a:schemeClr val="dk1"/>
              </a:buClr>
              <a:buSzPts val="3000"/>
              <a:buFont typeface="Calibri"/>
              <a:buAutoNum type="arabicPeriod" startAt="13"/>
            </a:pPr>
            <a:r>
              <a:rPr lang="en-US" sz="3000"/>
              <a:t> Put everyone in company to work on transformation</a:t>
            </a:r>
            <a:endParaRPr/>
          </a:p>
        </p:txBody>
      </p:sp>
      <p:sp>
        <p:nvSpPr>
          <p:cNvPr id="305" name="Google Shape;305;p3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t>15 Points for Implementing </a:t>
            </a:r>
            <a:br>
              <a:rPr lang="en-US" sz="4000"/>
            </a:br>
            <a:r>
              <a:rPr lang="en-US" sz="4000"/>
              <a:t>Quality Improvements  </a:t>
            </a:r>
            <a:r>
              <a:rPr lang="en-US" sz="2800"/>
              <a:t>(Cont’d.)</a:t>
            </a:r>
            <a:endParaRPr/>
          </a:p>
        </p:txBody>
      </p:sp>
      <p:sp>
        <p:nvSpPr>
          <p:cNvPr id="306" name="Google Shape;306;p36"/>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37"/>
          <p:cNvSpPr txBox="1"/>
          <p:nvPr>
            <p:ph type="title"/>
          </p:nvPr>
        </p:nvSpPr>
        <p:spPr>
          <a:xfrm>
            <a:off x="0" y="-21657"/>
            <a:ext cx="91440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QUESTIONS</a:t>
            </a:r>
            <a:endParaRPr/>
          </a:p>
        </p:txBody>
      </p:sp>
      <p:sp>
        <p:nvSpPr>
          <p:cNvPr id="313" name="Google Shape;313;p37"/>
          <p:cNvSpPr txBox="1"/>
          <p:nvPr>
            <p:ph idx="1" type="body"/>
          </p:nvPr>
        </p:nvSpPr>
        <p:spPr>
          <a:xfrm>
            <a:off x="457200" y="1905000"/>
            <a:ext cx="8229600" cy="42211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When customer’s needs change, is quality improvement necessary?</a:t>
            </a:r>
            <a:endParaRPr/>
          </a:p>
          <a:p>
            <a:pPr indent="-285750" lvl="1" marL="742950" rtl="0" algn="l">
              <a:spcBef>
                <a:spcPts val="560"/>
              </a:spcBef>
              <a:spcAft>
                <a:spcPts val="0"/>
              </a:spcAft>
              <a:buClr>
                <a:schemeClr val="dk1"/>
              </a:buClr>
              <a:buSzPts val="2800"/>
              <a:buChar char="–"/>
            </a:pPr>
            <a:r>
              <a:rPr i="1" lang="en-US"/>
              <a:t>Yes.  Whenever customer’s needs change we must reassess the requirements and make sure the product standards adhere to them.</a:t>
            </a:r>
            <a:endParaRPr/>
          </a:p>
          <a:p>
            <a:pPr indent="-342900" lvl="0" marL="342900" rtl="0" algn="l">
              <a:spcBef>
                <a:spcPts val="1800"/>
              </a:spcBef>
              <a:spcAft>
                <a:spcPts val="0"/>
              </a:spcAft>
              <a:buClr>
                <a:schemeClr val="dk1"/>
              </a:buClr>
              <a:buSzPts val="3200"/>
              <a:buChar char="•"/>
            </a:pPr>
            <a:r>
              <a:rPr lang="en-US"/>
              <a:t>Why does quality improvement never end?</a:t>
            </a:r>
            <a:endParaRPr/>
          </a:p>
        </p:txBody>
      </p:sp>
      <p:pic>
        <p:nvPicPr>
          <p:cNvPr descr="dreamstimefree_10053288.jpg" id="314" name="Google Shape;314;p37"/>
          <p:cNvPicPr preferRelativeResize="0"/>
          <p:nvPr/>
        </p:nvPicPr>
        <p:blipFill rotWithShape="1">
          <a:blip r:embed="rId3">
            <a:alphaModFix/>
          </a:blip>
          <a:srcRect b="0" l="0" r="0" t="0"/>
          <a:stretch/>
        </p:blipFill>
        <p:spPr>
          <a:xfrm>
            <a:off x="7013194" y="228600"/>
            <a:ext cx="1445005" cy="1295400"/>
          </a:xfrm>
          <a:prstGeom prst="rect">
            <a:avLst/>
          </a:prstGeom>
          <a:noFill/>
          <a:ln>
            <a:noFill/>
          </a:ln>
          <a:effectLst>
            <a:outerShdw blurRad="292100" rotWithShape="0" algn="tl" dir="2700000" dist="139700">
              <a:srgbClr val="333333">
                <a:alpha val="64705"/>
              </a:srgbClr>
            </a:outerShdw>
          </a:effectLst>
        </p:spPr>
      </p:pic>
      <p:sp>
        <p:nvSpPr>
          <p:cNvPr id="315" name="Google Shape;315;p37"/>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38"/>
          <p:cNvSpPr txBox="1"/>
          <p:nvPr>
            <p:ph type="title"/>
          </p:nvPr>
        </p:nvSpPr>
        <p:spPr>
          <a:xfrm>
            <a:off x="0" y="5131"/>
            <a:ext cx="9144000" cy="726389"/>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QUESTIONS</a:t>
            </a:r>
            <a:endParaRPr/>
          </a:p>
        </p:txBody>
      </p:sp>
      <p:sp>
        <p:nvSpPr>
          <p:cNvPr id="322" name="Google Shape;322;p38"/>
          <p:cNvSpPr txBox="1"/>
          <p:nvPr>
            <p:ph idx="1" type="body"/>
          </p:nvPr>
        </p:nvSpPr>
        <p:spPr>
          <a:xfrm>
            <a:off x="457200" y="1524000"/>
            <a:ext cx="8229600" cy="46021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Is quality improvement dependent on data?</a:t>
            </a:r>
            <a:endParaRPr/>
          </a:p>
          <a:p>
            <a:pPr indent="-285750" lvl="1" marL="742950" rtl="0" algn="l">
              <a:spcBef>
                <a:spcPts val="560"/>
              </a:spcBef>
              <a:spcAft>
                <a:spcPts val="0"/>
              </a:spcAft>
              <a:buClr>
                <a:schemeClr val="dk1"/>
              </a:buClr>
              <a:buSzPts val="2800"/>
              <a:buChar char="–"/>
            </a:pPr>
            <a:r>
              <a:rPr i="1" lang="en-US"/>
              <a:t>Yes.  Good data is the basis upon which you build the quality improvement plan.</a:t>
            </a:r>
            <a:endParaRPr/>
          </a:p>
          <a:p>
            <a:pPr indent="-342900" lvl="0" marL="342900" rtl="0" algn="l">
              <a:spcBef>
                <a:spcPts val="1800"/>
              </a:spcBef>
              <a:spcAft>
                <a:spcPts val="0"/>
              </a:spcAft>
              <a:buClr>
                <a:schemeClr val="dk1"/>
              </a:buClr>
              <a:buSzPts val="3200"/>
              <a:buChar char="•"/>
            </a:pPr>
            <a:r>
              <a:rPr lang="en-US"/>
              <a:t>How do you gather data?</a:t>
            </a:r>
            <a:endParaRPr/>
          </a:p>
          <a:p>
            <a:pPr indent="-285750" lvl="1" marL="742950" rtl="0" algn="l">
              <a:spcBef>
                <a:spcPts val="1800"/>
              </a:spcBef>
              <a:spcAft>
                <a:spcPts val="0"/>
              </a:spcAft>
              <a:buClr>
                <a:schemeClr val="dk1"/>
              </a:buClr>
              <a:buSzPts val="2800"/>
              <a:buChar char="–"/>
            </a:pPr>
            <a:r>
              <a:rPr i="1" lang="en-US"/>
              <a:t>Inspection</a:t>
            </a:r>
            <a:endParaRPr/>
          </a:p>
          <a:p>
            <a:pPr indent="-285750" lvl="1" marL="742950" rtl="0" algn="l">
              <a:spcBef>
                <a:spcPts val="1800"/>
              </a:spcBef>
              <a:spcAft>
                <a:spcPts val="0"/>
              </a:spcAft>
              <a:buClr>
                <a:schemeClr val="dk1"/>
              </a:buClr>
              <a:buSzPts val="2800"/>
              <a:buChar char="–"/>
            </a:pPr>
            <a:r>
              <a:rPr i="1" lang="en-US"/>
              <a:t>Audit</a:t>
            </a:r>
            <a:endParaRPr i="1"/>
          </a:p>
        </p:txBody>
      </p:sp>
      <p:pic>
        <p:nvPicPr>
          <p:cNvPr descr="dreamstimefree_10053288.jpg" id="323" name="Google Shape;323;p38"/>
          <p:cNvPicPr preferRelativeResize="0"/>
          <p:nvPr/>
        </p:nvPicPr>
        <p:blipFill rotWithShape="1">
          <a:blip r:embed="rId3">
            <a:alphaModFix/>
          </a:blip>
          <a:srcRect b="0" l="0" r="0" t="0"/>
          <a:stretch/>
        </p:blipFill>
        <p:spPr>
          <a:xfrm>
            <a:off x="7183194" y="228600"/>
            <a:ext cx="1275005" cy="1143000"/>
          </a:xfrm>
          <a:prstGeom prst="rect">
            <a:avLst/>
          </a:prstGeom>
          <a:noFill/>
          <a:ln>
            <a:noFill/>
          </a:ln>
          <a:effectLst>
            <a:outerShdw blurRad="292100" rotWithShape="0" algn="tl" dir="2700000" dist="139700">
              <a:srgbClr val="333333">
                <a:alpha val="64705"/>
              </a:srgbClr>
            </a:outerShdw>
          </a:effectLst>
        </p:spPr>
      </p:pic>
      <p:sp>
        <p:nvSpPr>
          <p:cNvPr id="324" name="Google Shape;324;p38"/>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39"/>
          <p:cNvSpPr txBox="1"/>
          <p:nvPr>
            <p:ph idx="4294967295" type="title"/>
          </p:nvPr>
        </p:nvSpPr>
        <p:spPr>
          <a:xfrm>
            <a:off x="72188" y="275920"/>
            <a:ext cx="9071811" cy="687889"/>
          </a:xfrm>
          <a:prstGeom prst="rect">
            <a:avLst/>
          </a:prstGeom>
          <a:noFill/>
          <a:ln>
            <a:noFill/>
          </a:ln>
        </p:spPr>
        <p:txBody>
          <a:bodyPr anchorCtr="0" anchor="ctr" bIns="45700" lIns="91425" spcFirstLastPara="1" rIns="91425" wrap="square" tIns="45700">
            <a:normAutofit/>
          </a:bodyPr>
          <a:lstStyle/>
          <a:p>
            <a:pPr indent="0" lvl="0" marL="0" rtl="0" algn="ctr">
              <a:lnSpc>
                <a:spcPct val="80000"/>
              </a:lnSpc>
              <a:spcBef>
                <a:spcPts val="0"/>
              </a:spcBef>
              <a:spcAft>
                <a:spcPts val="0"/>
              </a:spcAft>
              <a:buClr>
                <a:schemeClr val="dk1"/>
              </a:buClr>
              <a:buSzPts val="4000"/>
              <a:buFont typeface="Calibri"/>
              <a:buNone/>
            </a:pPr>
            <a:r>
              <a:rPr lang="en-US" sz="4000"/>
              <a:t>Gathering Data by Inspection</a:t>
            </a:r>
            <a:endParaRPr/>
          </a:p>
        </p:txBody>
      </p:sp>
      <p:sp>
        <p:nvSpPr>
          <p:cNvPr id="331" name="Google Shape;331;p39"/>
          <p:cNvSpPr txBox="1"/>
          <p:nvPr>
            <p:ph idx="4294967295" type="body"/>
          </p:nvPr>
        </p:nvSpPr>
        <p:spPr>
          <a:xfrm>
            <a:off x="72188" y="1354995"/>
            <a:ext cx="8229600" cy="38862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006600"/>
              </a:buClr>
              <a:buSzPts val="2400"/>
              <a:buChar char="•"/>
            </a:pPr>
            <a:r>
              <a:rPr lang="en-US" sz="2400">
                <a:solidFill>
                  <a:srgbClr val="006600"/>
                </a:solidFill>
              </a:rPr>
              <a:t>Creating quality by mass inspection is wasteful and expensive</a:t>
            </a:r>
            <a:endParaRPr/>
          </a:p>
          <a:p>
            <a:pPr indent="-342900" lvl="0" marL="342900" rtl="0" algn="l">
              <a:spcBef>
                <a:spcPts val="768"/>
              </a:spcBef>
              <a:spcAft>
                <a:spcPts val="0"/>
              </a:spcAft>
              <a:buClr>
                <a:srgbClr val="006600"/>
              </a:buClr>
              <a:buSzPts val="2400"/>
              <a:buChar char="•"/>
            </a:pPr>
            <a:r>
              <a:rPr lang="en-US" sz="2400">
                <a:solidFill>
                  <a:srgbClr val="006600"/>
                </a:solidFill>
              </a:rPr>
              <a:t>Gathering data at intermediate stages of work-in-process is more efficient  </a:t>
            </a:r>
            <a:endParaRPr/>
          </a:p>
          <a:p>
            <a:pPr indent="-342900" lvl="0" marL="342900" rtl="0" algn="l">
              <a:spcBef>
                <a:spcPts val="768"/>
              </a:spcBef>
              <a:spcAft>
                <a:spcPts val="0"/>
              </a:spcAft>
              <a:buClr>
                <a:srgbClr val="006600"/>
              </a:buClr>
              <a:buSzPts val="2400"/>
              <a:buChar char="•"/>
            </a:pPr>
            <a:r>
              <a:rPr lang="en-US" sz="2400">
                <a:solidFill>
                  <a:srgbClr val="006600"/>
                </a:solidFill>
              </a:rPr>
              <a:t>Compare data to standards (metrics)</a:t>
            </a:r>
            <a:endParaRPr/>
          </a:p>
          <a:p>
            <a:pPr indent="-342900" lvl="0" marL="342900" rtl="0" algn="l">
              <a:spcBef>
                <a:spcPts val="768"/>
              </a:spcBef>
              <a:spcAft>
                <a:spcPts val="0"/>
              </a:spcAft>
              <a:buClr>
                <a:srgbClr val="006600"/>
              </a:buClr>
              <a:buSzPts val="2400"/>
              <a:buChar char="•"/>
            </a:pPr>
            <a:r>
              <a:rPr lang="en-US" sz="2400">
                <a:solidFill>
                  <a:srgbClr val="006600"/>
                </a:solidFill>
              </a:rPr>
              <a:t>Less wasteful/expensive to fix a problem early in the process rather than later</a:t>
            </a:r>
            <a:endParaRPr/>
          </a:p>
          <a:p>
            <a:pPr indent="-342900" lvl="0" marL="342900" rtl="0" algn="l">
              <a:spcBef>
                <a:spcPts val="768"/>
              </a:spcBef>
              <a:spcAft>
                <a:spcPts val="0"/>
              </a:spcAft>
              <a:buClr>
                <a:srgbClr val="006600"/>
              </a:buClr>
              <a:buSzPts val="2400"/>
              <a:buChar char="•"/>
            </a:pPr>
            <a:r>
              <a:rPr lang="en-US" sz="2400">
                <a:solidFill>
                  <a:srgbClr val="006600"/>
                </a:solidFill>
              </a:rPr>
              <a:t>Perform final inspection to measure outgoing product quality and capability of the production process</a:t>
            </a:r>
            <a:endParaRPr/>
          </a:p>
        </p:txBody>
      </p:sp>
      <p:pic>
        <p:nvPicPr>
          <p:cNvPr descr="dreamstimefree_214975.jpg" id="332" name="Google Shape;332;p39"/>
          <p:cNvPicPr preferRelativeResize="0"/>
          <p:nvPr/>
        </p:nvPicPr>
        <p:blipFill rotWithShape="1">
          <a:blip r:embed="rId3">
            <a:alphaModFix/>
          </a:blip>
          <a:srcRect b="0" l="0" r="0" t="0"/>
          <a:stretch/>
        </p:blipFill>
        <p:spPr>
          <a:xfrm>
            <a:off x="6919425" y="4543511"/>
            <a:ext cx="1839113" cy="1356390"/>
          </a:xfrm>
          <a:prstGeom prst="rect">
            <a:avLst/>
          </a:prstGeom>
          <a:noFill/>
          <a:ln>
            <a:noFill/>
          </a:ln>
          <a:effectLst>
            <a:outerShdw blurRad="292100" rotWithShape="0" algn="tl" dir="2700000" dist="139700">
              <a:srgbClr val="333333">
                <a:alpha val="64705"/>
              </a:srgbClr>
            </a:outerShdw>
          </a:effectLst>
        </p:spPr>
      </p:pic>
      <p:pic>
        <p:nvPicPr>
          <p:cNvPr descr="500px-Searchtool.svg.png" id="333" name="Google Shape;333;p39"/>
          <p:cNvPicPr preferRelativeResize="0"/>
          <p:nvPr/>
        </p:nvPicPr>
        <p:blipFill rotWithShape="1">
          <a:blip r:embed="rId4">
            <a:alphaModFix/>
          </a:blip>
          <a:srcRect b="0" l="0" r="0" t="0"/>
          <a:stretch/>
        </p:blipFill>
        <p:spPr>
          <a:xfrm flipH="1">
            <a:off x="7921592" y="-4495"/>
            <a:ext cx="1222408" cy="1342645"/>
          </a:xfrm>
          <a:prstGeom prst="rect">
            <a:avLst/>
          </a:prstGeom>
          <a:noFill/>
          <a:ln>
            <a:noFill/>
          </a:ln>
        </p:spPr>
      </p:pic>
      <p:sp>
        <p:nvSpPr>
          <p:cNvPr id="334" name="Google Shape;334;p39"/>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40"/>
          <p:cNvSpPr txBox="1"/>
          <p:nvPr>
            <p:ph type="title"/>
          </p:nvPr>
        </p:nvSpPr>
        <p:spPr>
          <a:xfrm>
            <a:off x="0" y="0"/>
            <a:ext cx="9144000" cy="73152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QUESTION</a:t>
            </a:r>
            <a:endParaRPr/>
          </a:p>
        </p:txBody>
      </p:sp>
      <p:sp>
        <p:nvSpPr>
          <p:cNvPr id="341" name="Google Shape;341;p40"/>
          <p:cNvSpPr txBox="1"/>
          <p:nvPr>
            <p:ph idx="1" type="body"/>
          </p:nvPr>
        </p:nvSpPr>
        <p:spPr>
          <a:xfrm>
            <a:off x="457200" y="1524000"/>
            <a:ext cx="8229600" cy="46021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800"/>
              <a:buNone/>
            </a:pPr>
            <a:r>
              <a:rPr lang="en-US" sz="2800"/>
              <a:t>If a production technician finds a problem during inspection, what should he or she do?</a:t>
            </a:r>
            <a:endParaRPr/>
          </a:p>
          <a:p>
            <a:pPr indent="-285750" lvl="1" marL="742950" rtl="0" algn="l">
              <a:spcBef>
                <a:spcPts val="480"/>
              </a:spcBef>
              <a:spcAft>
                <a:spcPts val="0"/>
              </a:spcAft>
              <a:buClr>
                <a:schemeClr val="dk1"/>
              </a:buClr>
              <a:buSzPts val="2400"/>
              <a:buChar char="–"/>
            </a:pPr>
            <a:r>
              <a:rPr i="1" lang="en-US" sz="2400"/>
              <a:t>Notify the production technician from the prior operation before proceeding.</a:t>
            </a:r>
            <a:endParaRPr/>
          </a:p>
          <a:p>
            <a:pPr indent="-285750" lvl="1" marL="742950" rtl="0" algn="l">
              <a:spcBef>
                <a:spcPts val="480"/>
              </a:spcBef>
              <a:spcAft>
                <a:spcPts val="0"/>
              </a:spcAft>
              <a:buClr>
                <a:schemeClr val="dk1"/>
              </a:buClr>
              <a:buSzPts val="2400"/>
              <a:buChar char="–"/>
            </a:pPr>
            <a:r>
              <a:rPr i="1" lang="en-US" sz="2400"/>
              <a:t>Stop the process and fix it before continuing.</a:t>
            </a:r>
            <a:endParaRPr/>
          </a:p>
          <a:p>
            <a:pPr indent="-285750" lvl="1" marL="742950" rtl="0" algn="l">
              <a:spcBef>
                <a:spcPts val="480"/>
              </a:spcBef>
              <a:spcAft>
                <a:spcPts val="0"/>
              </a:spcAft>
              <a:buClr>
                <a:schemeClr val="dk1"/>
              </a:buClr>
              <a:buSzPts val="2400"/>
              <a:buChar char="–"/>
            </a:pPr>
            <a:r>
              <a:rPr i="1" lang="en-US" sz="2400"/>
              <a:t>Adjust or repair the product or process.</a:t>
            </a:r>
            <a:endParaRPr/>
          </a:p>
          <a:p>
            <a:pPr indent="-285750" lvl="1" marL="742950" rtl="0" algn="l">
              <a:spcBef>
                <a:spcPts val="480"/>
              </a:spcBef>
              <a:spcAft>
                <a:spcPts val="0"/>
              </a:spcAft>
              <a:buClr>
                <a:schemeClr val="dk1"/>
              </a:buClr>
              <a:buSzPts val="2400"/>
              <a:buChar char="–"/>
            </a:pPr>
            <a:r>
              <a:rPr i="1" lang="en-US" sz="2400"/>
              <a:t>Separate the bad products from the good</a:t>
            </a:r>
            <a:endParaRPr/>
          </a:p>
          <a:p>
            <a:pPr indent="-285750" lvl="1" marL="742950" rtl="0" algn="l">
              <a:spcBef>
                <a:spcPts val="480"/>
              </a:spcBef>
              <a:spcAft>
                <a:spcPts val="0"/>
              </a:spcAft>
              <a:buClr>
                <a:schemeClr val="dk1"/>
              </a:buClr>
              <a:buSzPts val="2400"/>
              <a:buChar char="–"/>
            </a:pPr>
            <a:r>
              <a:rPr i="1" lang="en-US" sz="2400"/>
              <a:t>Scrap the bad product.</a:t>
            </a:r>
            <a:endParaRPr/>
          </a:p>
          <a:p>
            <a:pPr indent="-285750" lvl="1" marL="742950" rtl="0" algn="l">
              <a:spcBef>
                <a:spcPts val="480"/>
              </a:spcBef>
              <a:spcAft>
                <a:spcPts val="0"/>
              </a:spcAft>
              <a:buClr>
                <a:schemeClr val="dk1"/>
              </a:buClr>
              <a:buSzPts val="2400"/>
              <a:buChar char="–"/>
            </a:pPr>
            <a:r>
              <a:rPr i="1" lang="en-US" sz="2400"/>
              <a:t>Substitute or change returned product for good product.</a:t>
            </a:r>
            <a:endParaRPr/>
          </a:p>
          <a:p>
            <a:pPr indent="-285750" lvl="1" marL="742950" rtl="0" algn="l">
              <a:spcBef>
                <a:spcPts val="480"/>
              </a:spcBef>
              <a:spcAft>
                <a:spcPts val="0"/>
              </a:spcAft>
              <a:buClr>
                <a:schemeClr val="dk1"/>
              </a:buClr>
              <a:buSzPts val="2400"/>
              <a:buChar char="–"/>
            </a:pPr>
            <a:r>
              <a:rPr i="1" lang="en-US" sz="2400"/>
              <a:t>Notify the supervisor to determine corrective action</a:t>
            </a:r>
            <a:endParaRPr/>
          </a:p>
        </p:txBody>
      </p:sp>
      <p:pic>
        <p:nvPicPr>
          <p:cNvPr descr="dreamstimefree_10053288.jpg" id="342" name="Google Shape;342;p40"/>
          <p:cNvPicPr preferRelativeResize="0"/>
          <p:nvPr/>
        </p:nvPicPr>
        <p:blipFill rotWithShape="1">
          <a:blip r:embed="rId3">
            <a:alphaModFix/>
          </a:blip>
          <a:srcRect b="0" l="0" r="0" t="0"/>
          <a:stretch/>
        </p:blipFill>
        <p:spPr>
          <a:xfrm>
            <a:off x="7013194" y="228600"/>
            <a:ext cx="1445005" cy="1295400"/>
          </a:xfrm>
          <a:prstGeom prst="rect">
            <a:avLst/>
          </a:prstGeom>
          <a:noFill/>
          <a:ln>
            <a:noFill/>
          </a:ln>
          <a:effectLst>
            <a:outerShdw blurRad="292100" rotWithShape="0" algn="tl" dir="2700000" dist="139700">
              <a:srgbClr val="333333">
                <a:alpha val="64705"/>
              </a:srgbClr>
            </a:outerShdw>
          </a:effectLst>
        </p:spPr>
      </p:pic>
      <p:sp>
        <p:nvSpPr>
          <p:cNvPr id="343" name="Google Shape;343;p40"/>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41"/>
          <p:cNvSpPr txBox="1"/>
          <p:nvPr>
            <p:ph idx="4294967295" type="title"/>
          </p:nvPr>
        </p:nvSpPr>
        <p:spPr>
          <a:xfrm>
            <a:off x="0" y="-16993"/>
            <a:ext cx="9144000" cy="79216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Gathering Data by Audit</a:t>
            </a:r>
            <a:endParaRPr/>
          </a:p>
        </p:txBody>
      </p:sp>
      <p:sp>
        <p:nvSpPr>
          <p:cNvPr id="350" name="Google Shape;350;p41"/>
          <p:cNvSpPr txBox="1"/>
          <p:nvPr>
            <p:ph idx="4294967295" type="body"/>
          </p:nvPr>
        </p:nvSpPr>
        <p:spPr>
          <a:xfrm>
            <a:off x="457199" y="1066800"/>
            <a:ext cx="8465419" cy="49831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006600"/>
              </a:buClr>
              <a:buSzPts val="3200"/>
              <a:buChar char="•"/>
            </a:pPr>
            <a:r>
              <a:rPr lang="en-US">
                <a:solidFill>
                  <a:srgbClr val="006600"/>
                </a:solidFill>
              </a:rPr>
              <a:t>A systematic examination of production process </a:t>
            </a:r>
            <a:endParaRPr sz="1300">
              <a:solidFill>
                <a:srgbClr val="006600"/>
              </a:solidFill>
            </a:endParaRPr>
          </a:p>
          <a:p>
            <a:pPr indent="-342900" lvl="0" marL="342900" rtl="0" algn="l">
              <a:spcBef>
                <a:spcPts val="640"/>
              </a:spcBef>
              <a:spcAft>
                <a:spcPts val="0"/>
              </a:spcAft>
              <a:buClr>
                <a:srgbClr val="006600"/>
              </a:buClr>
              <a:buSzPts val="3200"/>
              <a:buChar char="•"/>
            </a:pPr>
            <a:r>
              <a:rPr lang="en-US">
                <a:solidFill>
                  <a:srgbClr val="006600"/>
                </a:solidFill>
              </a:rPr>
              <a:t>Internal or external</a:t>
            </a:r>
            <a:endParaRPr/>
          </a:p>
          <a:p>
            <a:pPr indent="-342900" lvl="0" marL="342900" rtl="0" algn="l">
              <a:spcBef>
                <a:spcPts val="640"/>
              </a:spcBef>
              <a:spcAft>
                <a:spcPts val="0"/>
              </a:spcAft>
              <a:buClr>
                <a:srgbClr val="006600"/>
              </a:buClr>
              <a:buSzPts val="3200"/>
              <a:buChar char="•"/>
            </a:pPr>
            <a:r>
              <a:rPr lang="en-US">
                <a:solidFill>
                  <a:srgbClr val="006600"/>
                </a:solidFill>
              </a:rPr>
              <a:t>Four phases</a:t>
            </a:r>
            <a:endParaRPr/>
          </a:p>
          <a:p>
            <a:pPr indent="-285750" lvl="1" marL="742950" rtl="0" algn="l">
              <a:spcBef>
                <a:spcPts val="180"/>
              </a:spcBef>
              <a:spcAft>
                <a:spcPts val="0"/>
              </a:spcAft>
              <a:buClr>
                <a:schemeClr val="dk1"/>
              </a:buClr>
              <a:buSzPts val="900"/>
              <a:buFont typeface="Calibri"/>
              <a:buNone/>
            </a:pPr>
            <a:r>
              <a:t/>
            </a:r>
            <a:endParaRPr sz="900">
              <a:solidFill>
                <a:srgbClr val="006600"/>
              </a:solidFill>
            </a:endParaRPr>
          </a:p>
          <a:p>
            <a:pPr indent="-285750" lvl="1" marL="742950" rtl="0" algn="l">
              <a:spcBef>
                <a:spcPts val="560"/>
              </a:spcBef>
              <a:spcAft>
                <a:spcPts val="0"/>
              </a:spcAft>
              <a:buClr>
                <a:srgbClr val="006600"/>
              </a:buClr>
              <a:buSzPts val="2800"/>
              <a:buChar char="–"/>
            </a:pPr>
            <a:r>
              <a:rPr lang="en-US">
                <a:solidFill>
                  <a:srgbClr val="006600"/>
                </a:solidFill>
              </a:rPr>
              <a:t>Prepare</a:t>
            </a:r>
            <a:endParaRPr/>
          </a:p>
          <a:p>
            <a:pPr indent="-285750" lvl="1" marL="742950" rtl="0" algn="l">
              <a:spcBef>
                <a:spcPts val="160"/>
              </a:spcBef>
              <a:spcAft>
                <a:spcPts val="0"/>
              </a:spcAft>
              <a:buClr>
                <a:schemeClr val="dk1"/>
              </a:buClr>
              <a:buSzPts val="800"/>
              <a:buFont typeface="Calibri"/>
              <a:buNone/>
            </a:pPr>
            <a:r>
              <a:t/>
            </a:r>
            <a:endParaRPr sz="800">
              <a:solidFill>
                <a:srgbClr val="006600"/>
              </a:solidFill>
            </a:endParaRPr>
          </a:p>
          <a:p>
            <a:pPr indent="-285750" lvl="1" marL="742950" rtl="0" algn="l">
              <a:spcBef>
                <a:spcPts val="560"/>
              </a:spcBef>
              <a:spcAft>
                <a:spcPts val="0"/>
              </a:spcAft>
              <a:buClr>
                <a:srgbClr val="006600"/>
              </a:buClr>
              <a:buSzPts val="2800"/>
              <a:buChar char="–"/>
            </a:pPr>
            <a:r>
              <a:rPr lang="en-US">
                <a:solidFill>
                  <a:srgbClr val="006600"/>
                </a:solidFill>
              </a:rPr>
              <a:t>Perform</a:t>
            </a:r>
            <a:endParaRPr/>
          </a:p>
          <a:p>
            <a:pPr indent="-285750" lvl="1" marL="742950" rtl="0" algn="l">
              <a:spcBef>
                <a:spcPts val="160"/>
              </a:spcBef>
              <a:spcAft>
                <a:spcPts val="0"/>
              </a:spcAft>
              <a:buClr>
                <a:schemeClr val="dk1"/>
              </a:buClr>
              <a:buSzPts val="800"/>
              <a:buFont typeface="Calibri"/>
              <a:buNone/>
            </a:pPr>
            <a:r>
              <a:t/>
            </a:r>
            <a:endParaRPr sz="800">
              <a:solidFill>
                <a:srgbClr val="006600"/>
              </a:solidFill>
            </a:endParaRPr>
          </a:p>
          <a:p>
            <a:pPr indent="-285750" lvl="1" marL="742950" rtl="0" algn="l">
              <a:spcBef>
                <a:spcPts val="560"/>
              </a:spcBef>
              <a:spcAft>
                <a:spcPts val="0"/>
              </a:spcAft>
              <a:buClr>
                <a:srgbClr val="006600"/>
              </a:buClr>
              <a:buSzPts val="2800"/>
              <a:buChar char="–"/>
            </a:pPr>
            <a:r>
              <a:rPr lang="en-US">
                <a:solidFill>
                  <a:srgbClr val="006600"/>
                </a:solidFill>
              </a:rPr>
              <a:t>Report</a:t>
            </a:r>
            <a:endParaRPr/>
          </a:p>
          <a:p>
            <a:pPr indent="-285750" lvl="1" marL="742950" rtl="0" algn="l">
              <a:spcBef>
                <a:spcPts val="160"/>
              </a:spcBef>
              <a:spcAft>
                <a:spcPts val="0"/>
              </a:spcAft>
              <a:buClr>
                <a:schemeClr val="dk1"/>
              </a:buClr>
              <a:buSzPts val="800"/>
              <a:buFont typeface="Calibri"/>
              <a:buNone/>
            </a:pPr>
            <a:r>
              <a:t/>
            </a:r>
            <a:endParaRPr sz="800">
              <a:solidFill>
                <a:srgbClr val="006600"/>
              </a:solidFill>
            </a:endParaRPr>
          </a:p>
          <a:p>
            <a:pPr indent="-285750" lvl="1" marL="742950" rtl="0" algn="l">
              <a:spcBef>
                <a:spcPts val="560"/>
              </a:spcBef>
              <a:spcAft>
                <a:spcPts val="0"/>
              </a:spcAft>
              <a:buClr>
                <a:srgbClr val="006600"/>
              </a:buClr>
              <a:buSzPts val="2800"/>
              <a:buChar char="–"/>
            </a:pPr>
            <a:r>
              <a:rPr lang="en-US">
                <a:solidFill>
                  <a:srgbClr val="006600"/>
                </a:solidFill>
              </a:rPr>
              <a:t>Follow-up</a:t>
            </a:r>
            <a:endParaRPr/>
          </a:p>
          <a:p>
            <a:pPr indent="-342900" lvl="0" marL="342900" rtl="0" algn="l">
              <a:spcBef>
                <a:spcPts val="560"/>
              </a:spcBef>
              <a:spcAft>
                <a:spcPts val="0"/>
              </a:spcAft>
              <a:buClr>
                <a:schemeClr val="dk1"/>
              </a:buClr>
              <a:buSzPts val="2800"/>
              <a:buFont typeface="Calibri"/>
              <a:buNone/>
            </a:pPr>
            <a:r>
              <a:t/>
            </a:r>
            <a:endParaRPr sz="2800">
              <a:solidFill>
                <a:srgbClr val="006600"/>
              </a:solidFill>
            </a:endParaRPr>
          </a:p>
        </p:txBody>
      </p:sp>
      <p:pic>
        <p:nvPicPr>
          <p:cNvPr descr="MCj04098990000[1]" id="351" name="Google Shape;351;p41"/>
          <p:cNvPicPr preferRelativeResize="0"/>
          <p:nvPr/>
        </p:nvPicPr>
        <p:blipFill rotWithShape="1">
          <a:blip r:embed="rId3">
            <a:alphaModFix/>
          </a:blip>
          <a:srcRect b="0" l="0" r="0" t="0"/>
          <a:stretch/>
        </p:blipFill>
        <p:spPr>
          <a:xfrm>
            <a:off x="5105400" y="2667000"/>
            <a:ext cx="3124200" cy="3124200"/>
          </a:xfrm>
          <a:prstGeom prst="rect">
            <a:avLst/>
          </a:prstGeom>
          <a:noFill/>
          <a:ln>
            <a:noFill/>
          </a:ln>
          <a:effectLst>
            <a:outerShdw blurRad="292100" rotWithShape="0" algn="tl" dir="2700000" dist="139700">
              <a:srgbClr val="333333">
                <a:alpha val="64705"/>
              </a:srgbClr>
            </a:outerShdw>
          </a:effectLst>
        </p:spPr>
      </p:pic>
      <p:sp>
        <p:nvSpPr>
          <p:cNvPr id="352" name="Google Shape;352;p41"/>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42"/>
          <p:cNvSpPr txBox="1"/>
          <p:nvPr>
            <p:ph type="title"/>
          </p:nvPr>
        </p:nvSpPr>
        <p:spPr>
          <a:xfrm>
            <a:off x="-17646" y="-2576"/>
            <a:ext cx="9161646" cy="71596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Audits</a:t>
            </a:r>
            <a:endParaRPr sz="4000"/>
          </a:p>
        </p:txBody>
      </p:sp>
      <p:sp>
        <p:nvSpPr>
          <p:cNvPr id="358" name="Google Shape;358;p42"/>
          <p:cNvSpPr txBox="1"/>
          <p:nvPr/>
        </p:nvSpPr>
        <p:spPr>
          <a:xfrm>
            <a:off x="457200" y="894347"/>
            <a:ext cx="8534400" cy="5106013"/>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lang="en-US" sz="2800">
                <a:solidFill>
                  <a:srgbClr val="17375E"/>
                </a:solidFill>
                <a:latin typeface="Calibri"/>
                <a:ea typeface="Calibri"/>
                <a:cs typeface="Calibri"/>
                <a:sym typeface="Calibri"/>
              </a:rPr>
              <a:t>Internal</a:t>
            </a:r>
            <a:endParaRPr/>
          </a:p>
          <a:p>
            <a:pPr indent="-457200" lvl="0" marL="457200" marR="0" rtl="0" algn="l">
              <a:lnSpc>
                <a:spcPct val="90000"/>
              </a:lnSpc>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Done by own department</a:t>
            </a:r>
            <a:endParaRPr/>
          </a:p>
          <a:p>
            <a:pPr indent="-457200" lvl="1" marL="914400" marR="0" rtl="0" algn="l">
              <a:lnSpc>
                <a:spcPct val="90000"/>
              </a:lnSpc>
              <a:spcBef>
                <a:spcPts val="0"/>
              </a:spcBef>
              <a:spcAft>
                <a:spcPts val="0"/>
              </a:spcAft>
              <a:buClr>
                <a:schemeClr val="dk1"/>
              </a:buClr>
              <a:buSzPts val="2400"/>
              <a:buFont typeface="Courier New"/>
              <a:buChar char="o"/>
            </a:pPr>
            <a:r>
              <a:rPr b="0" i="0" lang="en-US" sz="2400" u="none" cap="none" strike="noStrike">
                <a:solidFill>
                  <a:schemeClr val="dk1"/>
                </a:solidFill>
                <a:latin typeface="Calibri"/>
                <a:ea typeface="Calibri"/>
                <a:cs typeface="Calibri"/>
                <a:sym typeface="Calibri"/>
              </a:rPr>
              <a:t>cheap, but results may be biased</a:t>
            </a:r>
            <a:endParaRPr/>
          </a:p>
          <a:p>
            <a:pPr indent="0" lvl="0" marL="0" marR="0" rtl="0" algn="l">
              <a:lnSpc>
                <a:spcPct val="90000"/>
              </a:lnSpc>
              <a:spcBef>
                <a:spcPts val="0"/>
              </a:spcBef>
              <a:spcAft>
                <a:spcPts val="0"/>
              </a:spcAft>
              <a:buNone/>
            </a:pPr>
            <a:r>
              <a:t/>
            </a:r>
            <a:endParaRPr sz="2800">
              <a:solidFill>
                <a:srgbClr val="00B050"/>
              </a:solidFill>
              <a:latin typeface="Calibri"/>
              <a:ea typeface="Calibri"/>
              <a:cs typeface="Calibri"/>
              <a:sym typeface="Calibri"/>
            </a:endParaRPr>
          </a:p>
          <a:p>
            <a:pPr indent="0" lvl="0" marL="0" marR="0" rtl="0" algn="l">
              <a:lnSpc>
                <a:spcPct val="90000"/>
              </a:lnSpc>
              <a:spcBef>
                <a:spcPts val="0"/>
              </a:spcBef>
              <a:spcAft>
                <a:spcPts val="0"/>
              </a:spcAft>
              <a:buNone/>
            </a:pPr>
            <a:r>
              <a:rPr lang="en-US" sz="2800">
                <a:solidFill>
                  <a:srgbClr val="17375E"/>
                </a:solidFill>
                <a:latin typeface="Calibri"/>
                <a:ea typeface="Calibri"/>
                <a:cs typeface="Calibri"/>
                <a:sym typeface="Calibri"/>
              </a:rPr>
              <a:t>External</a:t>
            </a:r>
            <a:endParaRPr sz="2800">
              <a:solidFill>
                <a:srgbClr val="17375E"/>
              </a:solidFill>
              <a:latin typeface="Calibri"/>
              <a:ea typeface="Calibri"/>
              <a:cs typeface="Calibri"/>
              <a:sym typeface="Calibri"/>
            </a:endParaRPr>
          </a:p>
          <a:p>
            <a:pPr indent="-457200" lvl="0" marL="457200" marR="0" rtl="0" algn="l">
              <a:lnSpc>
                <a:spcPct val="90000"/>
              </a:lnSpc>
              <a:spcBef>
                <a:spcPts val="0"/>
              </a:spcBef>
              <a:spcAft>
                <a:spcPts val="0"/>
              </a:spcAft>
              <a:buClr>
                <a:schemeClr val="dk1"/>
              </a:buClr>
              <a:buSzPts val="2800"/>
              <a:buFont typeface="Arial"/>
              <a:buChar char="•"/>
            </a:pPr>
            <a:r>
              <a:rPr lang="en-US" sz="2800">
                <a:solidFill>
                  <a:schemeClr val="dk1"/>
                </a:solidFill>
                <a:latin typeface="Calibri"/>
                <a:ea typeface="Calibri"/>
                <a:cs typeface="Calibri"/>
                <a:sym typeface="Calibri"/>
              </a:rPr>
              <a:t>Done by another department within company</a:t>
            </a:r>
            <a:endParaRPr/>
          </a:p>
          <a:p>
            <a:pPr indent="-457200" lvl="1" marL="914400" marR="0" rtl="0" algn="l">
              <a:lnSpc>
                <a:spcPct val="90000"/>
              </a:lnSpc>
              <a:spcBef>
                <a:spcPts val="0"/>
              </a:spcBef>
              <a:spcAft>
                <a:spcPts val="0"/>
              </a:spcAft>
              <a:buClr>
                <a:schemeClr val="dk1"/>
              </a:buClr>
              <a:buSzPts val="2400"/>
              <a:buFont typeface="Courier New"/>
              <a:buChar char="o"/>
            </a:pPr>
            <a:r>
              <a:rPr b="0" i="0" lang="en-US" sz="2400" u="none" cap="none" strike="noStrike">
                <a:solidFill>
                  <a:schemeClr val="dk1"/>
                </a:solidFill>
                <a:latin typeface="Calibri"/>
                <a:ea typeface="Calibri"/>
                <a:cs typeface="Calibri"/>
                <a:sym typeface="Calibri"/>
              </a:rPr>
              <a:t>results may still be biased</a:t>
            </a:r>
            <a:endParaRPr/>
          </a:p>
          <a:p>
            <a:pPr indent="-457200" lvl="0" marL="457200" marR="0" rtl="0" algn="l">
              <a:lnSpc>
                <a:spcPct val="90000"/>
              </a:lnSpc>
              <a:spcBef>
                <a:spcPts val="0"/>
              </a:spcBef>
              <a:spcAft>
                <a:spcPts val="0"/>
              </a:spcAft>
              <a:buClr>
                <a:schemeClr val="dk1"/>
              </a:buClr>
              <a:buSzPts val="2800"/>
              <a:buFont typeface="Arial"/>
              <a:buChar char="•"/>
            </a:pPr>
            <a:r>
              <a:rPr lang="en-US" sz="2800">
                <a:solidFill>
                  <a:schemeClr val="dk1"/>
                </a:solidFill>
                <a:latin typeface="Calibri"/>
                <a:ea typeface="Calibri"/>
                <a:cs typeface="Calibri"/>
                <a:sym typeface="Calibri"/>
              </a:rPr>
              <a:t>Done by someone outside organization (third party)</a:t>
            </a:r>
            <a:endParaRPr/>
          </a:p>
          <a:p>
            <a:pPr indent="-342900" lvl="1" marL="800100" marR="0" rtl="0" algn="l">
              <a:lnSpc>
                <a:spcPct val="90000"/>
              </a:lnSpc>
              <a:spcBef>
                <a:spcPts val="0"/>
              </a:spcBef>
              <a:spcAft>
                <a:spcPts val="0"/>
              </a:spcAft>
              <a:buClr>
                <a:schemeClr val="dk1"/>
              </a:buClr>
              <a:buSzPts val="2400"/>
              <a:buFont typeface="Courier New"/>
              <a:buChar char="o"/>
            </a:pPr>
            <a:r>
              <a:rPr b="0" i="0" lang="en-US" sz="2400" u="none" cap="none" strike="noStrike">
                <a:solidFill>
                  <a:schemeClr val="dk1"/>
                </a:solidFill>
                <a:latin typeface="Calibri"/>
                <a:ea typeface="Calibri"/>
                <a:cs typeface="Calibri"/>
                <a:sym typeface="Calibri"/>
              </a:rPr>
              <a:t>more expensive, but probably more accurate picture</a:t>
            </a:r>
            <a:endParaRPr/>
          </a:p>
          <a:p>
            <a:pPr indent="0" lvl="0" marL="0" marR="0" rtl="0" algn="l">
              <a:lnSpc>
                <a:spcPct val="90000"/>
              </a:lnSpc>
              <a:spcBef>
                <a:spcPts val="0"/>
              </a:spcBef>
              <a:spcAft>
                <a:spcPts val="0"/>
              </a:spcAft>
              <a:buNone/>
            </a:pPr>
            <a:r>
              <a:t/>
            </a:r>
            <a:endParaRPr sz="2800">
              <a:solidFill>
                <a:schemeClr val="dk1"/>
              </a:solidFill>
              <a:latin typeface="Calibri"/>
              <a:ea typeface="Calibri"/>
              <a:cs typeface="Calibri"/>
              <a:sym typeface="Calibri"/>
            </a:endParaRPr>
          </a:p>
          <a:p>
            <a:pPr indent="0" lvl="0" marL="0" marR="0" rtl="0" algn="l">
              <a:lnSpc>
                <a:spcPct val="90000"/>
              </a:lnSpc>
              <a:spcBef>
                <a:spcPts val="0"/>
              </a:spcBef>
              <a:spcAft>
                <a:spcPts val="0"/>
              </a:spcAft>
              <a:buNone/>
            </a:pPr>
            <a:r>
              <a:rPr lang="en-US" sz="2800">
                <a:solidFill>
                  <a:srgbClr val="FF0000"/>
                </a:solidFill>
                <a:latin typeface="Calibri"/>
                <a:ea typeface="Calibri"/>
                <a:cs typeface="Calibri"/>
                <a:sym typeface="Calibri"/>
              </a:rPr>
              <a:t>Auditors use checklists to obtain uniform inspection results</a:t>
            </a:r>
            <a:endParaRPr/>
          </a:p>
          <a:p>
            <a:pPr indent="-342900" lvl="1" marL="800100" marR="0" rtl="0" algn="l">
              <a:lnSpc>
                <a:spcPct val="90000"/>
              </a:lnSpc>
              <a:spcBef>
                <a:spcPts val="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same procedures used on all items reviewed</a:t>
            </a:r>
            <a:endParaRPr b="0" i="0" sz="2400" u="none" cap="none" strike="noStrike">
              <a:solidFill>
                <a:schemeClr val="dk1"/>
              </a:solidFill>
              <a:latin typeface="Calibri"/>
              <a:ea typeface="Calibri"/>
              <a:cs typeface="Calibri"/>
              <a:sym typeface="Calibri"/>
            </a:endParaRPr>
          </a:p>
          <a:p>
            <a:pPr indent="0" lvl="0" marL="0" marR="0" rtl="0" algn="l">
              <a:lnSpc>
                <a:spcPct val="90000"/>
              </a:lnSpc>
              <a:spcBef>
                <a:spcPts val="0"/>
              </a:spcBef>
              <a:spcAft>
                <a:spcPts val="0"/>
              </a:spcAft>
              <a:buNone/>
            </a:pPr>
            <a:r>
              <a:rPr lang="en-US" sz="1800">
                <a:solidFill>
                  <a:schemeClr val="dk1"/>
                </a:solidFill>
                <a:latin typeface="Calibri"/>
                <a:ea typeface="Calibri"/>
                <a:cs typeface="Calibri"/>
                <a:sym typeface="Calibri"/>
              </a:rPr>
              <a:t>	</a:t>
            </a:r>
            <a:endParaRPr sz="1800">
              <a:solidFill>
                <a:schemeClr val="dk1"/>
              </a:solidFill>
              <a:latin typeface="Calibri"/>
              <a:ea typeface="Calibri"/>
              <a:cs typeface="Calibri"/>
              <a:sym typeface="Calibri"/>
            </a:endParaRPr>
          </a:p>
        </p:txBody>
      </p:sp>
      <p:pic>
        <p:nvPicPr>
          <p:cNvPr id="359" name="Google Shape;359;p42"/>
          <p:cNvPicPr preferRelativeResize="0"/>
          <p:nvPr/>
        </p:nvPicPr>
        <p:blipFill rotWithShape="1">
          <a:blip r:embed="rId3">
            <a:alphaModFix/>
          </a:blip>
          <a:srcRect b="0" l="0" r="0" t="0"/>
          <a:stretch/>
        </p:blipFill>
        <p:spPr>
          <a:xfrm>
            <a:off x="6553200" y="533400"/>
            <a:ext cx="2287935" cy="2287935"/>
          </a:xfrm>
          <a:prstGeom prst="rect">
            <a:avLst/>
          </a:prstGeom>
          <a:noFill/>
          <a:ln>
            <a:noFill/>
          </a:ln>
        </p:spPr>
      </p:pic>
      <p:sp>
        <p:nvSpPr>
          <p:cNvPr id="360" name="Google Shape;360;p42"/>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43"/>
          <p:cNvSpPr txBox="1"/>
          <p:nvPr>
            <p:ph type="title"/>
          </p:nvPr>
        </p:nvSpPr>
        <p:spPr>
          <a:xfrm>
            <a:off x="0" y="5131"/>
            <a:ext cx="9144000" cy="639762"/>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Audit Checklist</a:t>
            </a:r>
            <a:endParaRPr/>
          </a:p>
        </p:txBody>
      </p:sp>
      <p:pic>
        <p:nvPicPr>
          <p:cNvPr id="366" name="Google Shape;366;p43"/>
          <p:cNvPicPr preferRelativeResize="0"/>
          <p:nvPr/>
        </p:nvPicPr>
        <p:blipFill rotWithShape="1">
          <a:blip r:embed="rId3">
            <a:alphaModFix/>
          </a:blip>
          <a:srcRect b="0" l="0" r="0" t="0"/>
          <a:stretch/>
        </p:blipFill>
        <p:spPr>
          <a:xfrm>
            <a:off x="1070058" y="759511"/>
            <a:ext cx="6715125" cy="5229225"/>
          </a:xfrm>
          <a:prstGeom prst="rect">
            <a:avLst/>
          </a:prstGeom>
          <a:noFill/>
          <a:ln>
            <a:noFill/>
          </a:ln>
        </p:spPr>
      </p:pic>
      <p:sp>
        <p:nvSpPr>
          <p:cNvPr id="367" name="Google Shape;367;p43"/>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44"/>
          <p:cNvSpPr txBox="1"/>
          <p:nvPr>
            <p:ph type="title"/>
          </p:nvPr>
        </p:nvSpPr>
        <p:spPr>
          <a:xfrm>
            <a:off x="0" y="35166"/>
            <a:ext cx="9144000" cy="67786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t>QUESTIONS</a:t>
            </a:r>
            <a:endParaRPr/>
          </a:p>
        </p:txBody>
      </p:sp>
      <p:sp>
        <p:nvSpPr>
          <p:cNvPr id="374" name="Google Shape;374;p44"/>
          <p:cNvSpPr txBox="1"/>
          <p:nvPr>
            <p:ph idx="1" type="body"/>
          </p:nvPr>
        </p:nvSpPr>
        <p:spPr>
          <a:xfrm>
            <a:off x="228599" y="1251818"/>
            <a:ext cx="8229600" cy="4436714"/>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800"/>
              <a:buNone/>
            </a:pPr>
            <a:r>
              <a:rPr lang="en-US" sz="2800"/>
              <a:t>Why do we do audits?</a:t>
            </a:r>
            <a:endParaRPr/>
          </a:p>
          <a:p>
            <a:pPr indent="0" lvl="0" marL="0" rtl="0" algn="l">
              <a:spcBef>
                <a:spcPts val="640"/>
              </a:spcBef>
              <a:spcAft>
                <a:spcPts val="0"/>
              </a:spcAft>
              <a:buClr>
                <a:schemeClr val="dk1"/>
              </a:buClr>
              <a:buSzPts val="3200"/>
              <a:buNone/>
            </a:pPr>
            <a:r>
              <a:t/>
            </a:r>
            <a:endParaRPr>
              <a:solidFill>
                <a:srgbClr val="00B050"/>
              </a:solidFill>
            </a:endParaRPr>
          </a:p>
          <a:p>
            <a:pPr indent="0" lvl="0" marL="0" rtl="0" algn="l">
              <a:spcBef>
                <a:spcPts val="560"/>
              </a:spcBef>
              <a:spcAft>
                <a:spcPts val="0"/>
              </a:spcAft>
              <a:buClr>
                <a:srgbClr val="00B050"/>
              </a:buClr>
              <a:buSzPts val="2800"/>
              <a:buNone/>
            </a:pPr>
            <a:r>
              <a:rPr lang="en-US" sz="2800">
                <a:solidFill>
                  <a:srgbClr val="00B050"/>
                </a:solidFill>
              </a:rPr>
              <a:t>If corrective action is immediately taken during an audit, should the deficiency  still be identified on the audit?   </a:t>
            </a:r>
            <a:endParaRPr/>
          </a:p>
          <a:p>
            <a:pPr indent="0" lvl="0" marL="0" rtl="0" algn="l">
              <a:spcBef>
                <a:spcPts val="640"/>
              </a:spcBef>
              <a:spcAft>
                <a:spcPts val="0"/>
              </a:spcAft>
              <a:buClr>
                <a:schemeClr val="dk1"/>
              </a:buClr>
              <a:buSzPts val="3200"/>
              <a:buNone/>
            </a:pPr>
            <a:r>
              <a:t/>
            </a:r>
            <a:endParaRPr/>
          </a:p>
          <a:p>
            <a:pPr indent="0" lvl="0" marL="0" rtl="0" algn="l">
              <a:spcBef>
                <a:spcPts val="560"/>
              </a:spcBef>
              <a:spcAft>
                <a:spcPts val="0"/>
              </a:spcAft>
              <a:buClr>
                <a:schemeClr val="dk1"/>
              </a:buClr>
              <a:buSzPts val="2800"/>
              <a:buNone/>
            </a:pPr>
            <a:r>
              <a:rPr lang="en-US" sz="2800"/>
              <a:t>Who has been involved in any kind </a:t>
            </a:r>
            <a:br>
              <a:rPr lang="en-US" sz="2800"/>
            </a:br>
            <a:r>
              <a:rPr lang="en-US" sz="2800"/>
              <a:t>of audit?</a:t>
            </a:r>
            <a:endParaRPr/>
          </a:p>
        </p:txBody>
      </p:sp>
      <p:pic>
        <p:nvPicPr>
          <p:cNvPr descr="C:\Documents and Settings\edickinson\Local Settings\Temporary Internet Files\Content.IE5\X4L1JYQB\MCj02954740000[1].wmf" id="375" name="Google Shape;375;p44"/>
          <p:cNvPicPr preferRelativeResize="0"/>
          <p:nvPr/>
        </p:nvPicPr>
        <p:blipFill rotWithShape="1">
          <a:blip r:embed="rId3">
            <a:alphaModFix/>
          </a:blip>
          <a:srcRect b="0" l="0" r="0" t="0"/>
          <a:stretch/>
        </p:blipFill>
        <p:spPr>
          <a:xfrm>
            <a:off x="5650693" y="3667224"/>
            <a:ext cx="3342433" cy="2406551"/>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descr="dreamstimefree_10053288.jpg" id="376" name="Google Shape;376;p44"/>
          <p:cNvPicPr preferRelativeResize="0"/>
          <p:nvPr/>
        </p:nvPicPr>
        <p:blipFill rotWithShape="1">
          <a:blip r:embed="rId4">
            <a:alphaModFix/>
          </a:blip>
          <a:srcRect b="0" l="0" r="0" t="0"/>
          <a:stretch/>
        </p:blipFill>
        <p:spPr>
          <a:xfrm>
            <a:off x="7183194" y="228600"/>
            <a:ext cx="1275005" cy="1143000"/>
          </a:xfrm>
          <a:prstGeom prst="rect">
            <a:avLst/>
          </a:prstGeom>
          <a:noFill/>
          <a:ln>
            <a:noFill/>
          </a:ln>
          <a:effectLst>
            <a:outerShdw blurRad="292100" rotWithShape="0" algn="tl" dir="2700000" dist="139700">
              <a:srgbClr val="333333">
                <a:alpha val="64705"/>
              </a:srgbClr>
            </a:outerShdw>
          </a:effectLst>
        </p:spPr>
      </p:pic>
      <p:sp>
        <p:nvSpPr>
          <p:cNvPr id="377" name="Google Shape;377;p44"/>
          <p:cNvSpPr txBox="1"/>
          <p:nvPr/>
        </p:nvSpPr>
        <p:spPr>
          <a:xfrm>
            <a:off x="1645920" y="3248124"/>
            <a:ext cx="4100362"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0070C0"/>
                </a:solidFill>
                <a:latin typeface="Calibri"/>
                <a:ea typeface="Calibri"/>
                <a:cs typeface="Calibri"/>
                <a:sym typeface="Calibri"/>
              </a:rPr>
              <a:t>Yes, or the audit will not accurately reflect the findings</a:t>
            </a:r>
            <a:endParaRPr sz="2400">
              <a:solidFill>
                <a:srgbClr val="0070C0"/>
              </a:solidFill>
              <a:latin typeface="Calibri"/>
              <a:ea typeface="Calibri"/>
              <a:cs typeface="Calibri"/>
              <a:sym typeface="Calibri"/>
            </a:endParaRPr>
          </a:p>
        </p:txBody>
      </p:sp>
      <p:sp>
        <p:nvSpPr>
          <p:cNvPr id="378" name="Google Shape;378;p44"/>
          <p:cNvSpPr txBox="1"/>
          <p:nvPr/>
        </p:nvSpPr>
        <p:spPr>
          <a:xfrm>
            <a:off x="457200" y="1789828"/>
            <a:ext cx="80159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  </a:t>
            </a:r>
            <a:r>
              <a:rPr lang="en-US" sz="2400">
                <a:solidFill>
                  <a:srgbClr val="0070C0"/>
                </a:solidFill>
                <a:latin typeface="Calibri"/>
                <a:ea typeface="Calibri"/>
                <a:cs typeface="Calibri"/>
                <a:sym typeface="Calibri"/>
              </a:rPr>
              <a:t>To ensure that desired processes and procedures are followed</a:t>
            </a:r>
            <a:endParaRPr sz="2400">
              <a:solidFill>
                <a:srgbClr val="0070C0"/>
              </a:solidFill>
              <a:latin typeface="Calibri"/>
              <a:ea typeface="Calibri"/>
              <a:cs typeface="Calibri"/>
              <a:sym typeface="Calibri"/>
            </a:endParaRPr>
          </a:p>
        </p:txBody>
      </p:sp>
      <p:pic>
        <p:nvPicPr>
          <p:cNvPr descr="dreamstimefree_10053288.jpg" id="379" name="Google Shape;379;p44"/>
          <p:cNvPicPr preferRelativeResize="0"/>
          <p:nvPr/>
        </p:nvPicPr>
        <p:blipFill rotWithShape="1">
          <a:blip r:embed="rId5">
            <a:alphaModFix/>
          </a:blip>
          <a:srcRect b="0" l="0" r="0" t="0"/>
          <a:stretch/>
        </p:blipFill>
        <p:spPr>
          <a:xfrm>
            <a:off x="7335294" y="304800"/>
            <a:ext cx="1310414" cy="1174743"/>
          </a:xfrm>
          <a:prstGeom prst="rect">
            <a:avLst/>
          </a:prstGeom>
          <a:noFill/>
          <a:ln>
            <a:noFill/>
          </a:ln>
          <a:effectLst>
            <a:outerShdw blurRad="292100" rotWithShape="0" algn="tl" dir="2700000" dist="139700">
              <a:srgbClr val="333333">
                <a:alpha val="64705"/>
              </a:srgbClr>
            </a:outerShdw>
          </a:effectLst>
        </p:spPr>
      </p:pic>
      <p:pic>
        <p:nvPicPr>
          <p:cNvPr descr="dreamstimefree_10053288.jpg" id="380" name="Google Shape;380;p44"/>
          <p:cNvPicPr preferRelativeResize="0"/>
          <p:nvPr/>
        </p:nvPicPr>
        <p:blipFill rotWithShape="1">
          <a:blip r:embed="rId5">
            <a:alphaModFix/>
          </a:blip>
          <a:srcRect b="0" l="0" r="0" t="0"/>
          <a:stretch/>
        </p:blipFill>
        <p:spPr>
          <a:xfrm>
            <a:off x="7487694" y="457200"/>
            <a:ext cx="1310414" cy="1174743"/>
          </a:xfrm>
          <a:prstGeom prst="rect">
            <a:avLst/>
          </a:prstGeom>
          <a:noFill/>
          <a:ln>
            <a:noFill/>
          </a:ln>
          <a:effectLst>
            <a:outerShdw blurRad="292100" rotWithShape="0" algn="tl" dir="2700000" dist="139700">
              <a:srgbClr val="333333">
                <a:alpha val="64705"/>
              </a:srgbClr>
            </a:outerShdw>
          </a:effectLst>
        </p:spPr>
      </p:pic>
      <p:sp>
        <p:nvSpPr>
          <p:cNvPr id="381" name="Google Shape;381;p44"/>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4">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4">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45"/>
          <p:cNvSpPr txBox="1"/>
          <p:nvPr>
            <p:ph type="title"/>
          </p:nvPr>
        </p:nvSpPr>
        <p:spPr>
          <a:xfrm>
            <a:off x="0" y="14756"/>
            <a:ext cx="9144000" cy="79216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Analyzing Data</a:t>
            </a:r>
            <a:endParaRPr/>
          </a:p>
        </p:txBody>
      </p:sp>
      <p:sp>
        <p:nvSpPr>
          <p:cNvPr id="388" name="Google Shape;388;p45"/>
          <p:cNvSpPr txBox="1"/>
          <p:nvPr>
            <p:ph idx="1" type="body"/>
          </p:nvPr>
        </p:nvSpPr>
        <p:spPr>
          <a:xfrm>
            <a:off x="280244" y="1110916"/>
            <a:ext cx="5995428"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Review objectives</a:t>
            </a:r>
            <a:endParaRPr/>
          </a:p>
          <a:p>
            <a:pPr indent="-342900" lvl="0" marL="342900" rtl="0" algn="l">
              <a:spcBef>
                <a:spcPts val="2400"/>
              </a:spcBef>
              <a:spcAft>
                <a:spcPts val="0"/>
              </a:spcAft>
              <a:buClr>
                <a:schemeClr val="dk1"/>
              </a:buClr>
              <a:buSzPts val="3200"/>
              <a:buChar char="•"/>
            </a:pPr>
            <a:r>
              <a:rPr lang="en-US"/>
              <a:t>Perform data review</a:t>
            </a:r>
            <a:endParaRPr/>
          </a:p>
          <a:p>
            <a:pPr indent="-342900" lvl="0" marL="342900" rtl="0" algn="l">
              <a:spcBef>
                <a:spcPts val="2400"/>
              </a:spcBef>
              <a:spcAft>
                <a:spcPts val="0"/>
              </a:spcAft>
              <a:buClr>
                <a:schemeClr val="dk1"/>
              </a:buClr>
              <a:buSzPts val="3200"/>
              <a:buChar char="•"/>
            </a:pPr>
            <a:r>
              <a:rPr lang="en-US"/>
              <a:t>Determine statistical tests to use</a:t>
            </a:r>
            <a:endParaRPr/>
          </a:p>
          <a:p>
            <a:pPr indent="-342900" lvl="0" marL="342900" rtl="0" algn="l">
              <a:spcBef>
                <a:spcPts val="2400"/>
              </a:spcBef>
              <a:spcAft>
                <a:spcPts val="0"/>
              </a:spcAft>
              <a:buClr>
                <a:schemeClr val="dk1"/>
              </a:buClr>
              <a:buSzPts val="3200"/>
              <a:buChar char="•"/>
            </a:pPr>
            <a:r>
              <a:rPr lang="en-US"/>
              <a:t>Verify test assumptions</a:t>
            </a:r>
            <a:endParaRPr/>
          </a:p>
          <a:p>
            <a:pPr indent="-342900" lvl="0" marL="342900" rtl="0" algn="l">
              <a:spcBef>
                <a:spcPts val="2400"/>
              </a:spcBef>
              <a:spcAft>
                <a:spcPts val="0"/>
              </a:spcAft>
              <a:buClr>
                <a:schemeClr val="dk1"/>
              </a:buClr>
              <a:buSzPts val="3200"/>
              <a:buChar char="•"/>
            </a:pPr>
            <a:r>
              <a:rPr lang="en-US"/>
              <a:t>Draw conclusions</a:t>
            </a:r>
            <a:endParaRPr/>
          </a:p>
        </p:txBody>
      </p:sp>
      <p:pic>
        <p:nvPicPr>
          <p:cNvPr descr="C:\Documents and Settings\edickinson\Local Settings\Temporary Internet Files\Content.IE5\QADWKEBE\MPj04430990000[1].jpg" id="389" name="Google Shape;389;p45"/>
          <p:cNvPicPr preferRelativeResize="0"/>
          <p:nvPr/>
        </p:nvPicPr>
        <p:blipFill rotWithShape="1">
          <a:blip r:embed="rId3">
            <a:alphaModFix/>
          </a:blip>
          <a:srcRect b="0" l="0" r="0" t="0"/>
          <a:stretch/>
        </p:blipFill>
        <p:spPr>
          <a:xfrm>
            <a:off x="6400800" y="1295400"/>
            <a:ext cx="2436364" cy="3200400"/>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
        <p:nvSpPr>
          <p:cNvPr id="390" name="Google Shape;390;p45"/>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p46"/>
          <p:cNvSpPr txBox="1"/>
          <p:nvPr>
            <p:ph type="title"/>
          </p:nvPr>
        </p:nvSpPr>
        <p:spPr>
          <a:xfrm>
            <a:off x="0" y="5131"/>
            <a:ext cx="9144000" cy="75526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QUESTION</a:t>
            </a:r>
            <a:endParaRPr/>
          </a:p>
        </p:txBody>
      </p:sp>
      <p:sp>
        <p:nvSpPr>
          <p:cNvPr id="397" name="Google Shape;397;p4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r>
              <a:rPr lang="en-US"/>
              <a:t>Why is collecting and analyzing data important to quality improvements?</a:t>
            </a:r>
            <a:endParaRPr/>
          </a:p>
          <a:p>
            <a:pPr indent="-3429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Char char="•"/>
            </a:pPr>
            <a:r>
              <a:rPr lang="en-US"/>
              <a:t>Without data analysis, you do not know if the standards are being met.  </a:t>
            </a:r>
            <a:endParaRPr/>
          </a:p>
          <a:p>
            <a:pPr indent="-342900" lvl="0" marL="342900" rtl="0" algn="l">
              <a:spcBef>
                <a:spcPts val="640"/>
              </a:spcBef>
              <a:spcAft>
                <a:spcPts val="0"/>
              </a:spcAft>
              <a:buClr>
                <a:schemeClr val="dk1"/>
              </a:buClr>
              <a:buSzPts val="3200"/>
              <a:buChar char="•"/>
            </a:pPr>
            <a:r>
              <a:rPr lang="en-US"/>
              <a:t>When there are problems, you cannot solve them without data to work from.</a:t>
            </a:r>
            <a:endParaRPr/>
          </a:p>
        </p:txBody>
      </p:sp>
      <p:pic>
        <p:nvPicPr>
          <p:cNvPr descr="dreamstimefree_10053288.jpg" id="398" name="Google Shape;398;p46"/>
          <p:cNvPicPr preferRelativeResize="0"/>
          <p:nvPr/>
        </p:nvPicPr>
        <p:blipFill rotWithShape="1">
          <a:blip r:embed="rId3">
            <a:alphaModFix/>
          </a:blip>
          <a:srcRect b="0" l="0" r="0" t="0"/>
          <a:stretch/>
        </p:blipFill>
        <p:spPr>
          <a:xfrm>
            <a:off x="7098194" y="228600"/>
            <a:ext cx="1360005" cy="1219200"/>
          </a:xfrm>
          <a:prstGeom prst="rect">
            <a:avLst/>
          </a:prstGeom>
          <a:noFill/>
          <a:ln>
            <a:noFill/>
          </a:ln>
          <a:effectLst>
            <a:outerShdw blurRad="292100" rotWithShape="0" algn="tl" dir="2700000" dist="139700">
              <a:srgbClr val="333333">
                <a:alpha val="64705"/>
              </a:srgbClr>
            </a:outerShdw>
          </a:effectLst>
        </p:spPr>
      </p:pic>
      <p:sp>
        <p:nvSpPr>
          <p:cNvPr id="399" name="Google Shape;399;p46"/>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p47"/>
          <p:cNvSpPr txBox="1"/>
          <p:nvPr>
            <p:ph type="title"/>
          </p:nvPr>
        </p:nvSpPr>
        <p:spPr>
          <a:xfrm>
            <a:off x="0" y="-1587"/>
            <a:ext cx="91440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QUESTION</a:t>
            </a:r>
            <a:endParaRPr/>
          </a:p>
        </p:txBody>
      </p:sp>
      <p:sp>
        <p:nvSpPr>
          <p:cNvPr id="406" name="Google Shape;406;p4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r>
              <a:rPr lang="en-US"/>
              <a:t>What is a “nonconforming product?”</a:t>
            </a:r>
            <a:endParaRPr/>
          </a:p>
          <a:p>
            <a:pPr indent="-3429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Char char="•"/>
            </a:pPr>
            <a:r>
              <a:rPr lang="en-US"/>
              <a:t>Simply put, a “nonconforming product” is a good or service that doesn’t meet the quality standard or customer expectation.</a:t>
            </a:r>
            <a:endParaRPr/>
          </a:p>
        </p:txBody>
      </p:sp>
      <p:pic>
        <p:nvPicPr>
          <p:cNvPr descr="dreamstimefree_10053288.jpg" id="407" name="Google Shape;407;p47"/>
          <p:cNvPicPr preferRelativeResize="0"/>
          <p:nvPr/>
        </p:nvPicPr>
        <p:blipFill rotWithShape="1">
          <a:blip r:embed="rId3">
            <a:alphaModFix/>
          </a:blip>
          <a:srcRect b="0" l="0" r="0" t="0"/>
          <a:stretch/>
        </p:blipFill>
        <p:spPr>
          <a:xfrm>
            <a:off x="7098194" y="228600"/>
            <a:ext cx="1360005" cy="1219200"/>
          </a:xfrm>
          <a:prstGeom prst="rect">
            <a:avLst/>
          </a:prstGeom>
          <a:noFill/>
          <a:ln>
            <a:noFill/>
          </a:ln>
          <a:effectLst>
            <a:outerShdw blurRad="292100" rotWithShape="0" algn="tl" dir="2700000" dist="139700">
              <a:srgbClr val="333333">
                <a:alpha val="64705"/>
              </a:srgbClr>
            </a:outerShdw>
          </a:effectLst>
        </p:spPr>
      </p:pic>
      <p:sp>
        <p:nvSpPr>
          <p:cNvPr id="408" name="Google Shape;408;p47"/>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p48"/>
          <p:cNvSpPr txBox="1"/>
          <p:nvPr>
            <p:ph idx="4294967295" type="title"/>
          </p:nvPr>
        </p:nvSpPr>
        <p:spPr>
          <a:xfrm>
            <a:off x="0" y="0"/>
            <a:ext cx="9144000" cy="79216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Control of Nonconforming Products</a:t>
            </a:r>
            <a:endParaRPr/>
          </a:p>
        </p:txBody>
      </p:sp>
      <p:sp>
        <p:nvSpPr>
          <p:cNvPr id="415" name="Google Shape;415;p48"/>
          <p:cNvSpPr txBox="1"/>
          <p:nvPr>
            <p:ph idx="4294967295" type="body"/>
          </p:nvPr>
        </p:nvSpPr>
        <p:spPr>
          <a:xfrm>
            <a:off x="101066" y="1447800"/>
            <a:ext cx="8585734" cy="3810000"/>
          </a:xfrm>
          <a:prstGeom prst="rect">
            <a:avLst/>
          </a:prstGeom>
          <a:noFill/>
          <a:ln>
            <a:noFill/>
          </a:ln>
        </p:spPr>
        <p:txBody>
          <a:bodyPr anchorCtr="0" anchor="t" bIns="45700" lIns="91425" spcFirstLastPara="1" rIns="91425" wrap="square" tIns="45700">
            <a:normAutofit/>
          </a:bodyPr>
          <a:lstStyle/>
          <a:p>
            <a:pPr indent="-342900" lvl="0" marL="342900" rtl="0" algn="l">
              <a:lnSpc>
                <a:spcPct val="90000"/>
              </a:lnSpc>
              <a:spcBef>
                <a:spcPts val="0"/>
              </a:spcBef>
              <a:spcAft>
                <a:spcPts val="0"/>
              </a:spcAft>
              <a:buClr>
                <a:srgbClr val="800000"/>
              </a:buClr>
              <a:buSzPts val="3200"/>
              <a:buChar char="•"/>
            </a:pPr>
            <a:r>
              <a:rPr lang="en-US">
                <a:solidFill>
                  <a:srgbClr val="800000"/>
                </a:solidFill>
              </a:rPr>
              <a:t>Identify and document nonconforming products</a:t>
            </a:r>
            <a:endParaRPr/>
          </a:p>
          <a:p>
            <a:pPr indent="-342900" lvl="0" marL="342900" rtl="0" algn="l">
              <a:lnSpc>
                <a:spcPct val="90000"/>
              </a:lnSpc>
              <a:spcBef>
                <a:spcPts val="200"/>
              </a:spcBef>
              <a:spcAft>
                <a:spcPts val="0"/>
              </a:spcAft>
              <a:buClr>
                <a:schemeClr val="dk1"/>
              </a:buClr>
              <a:buSzPts val="1000"/>
              <a:buFont typeface="Calibri"/>
              <a:buNone/>
            </a:pPr>
            <a:r>
              <a:t/>
            </a:r>
            <a:endParaRPr sz="1000">
              <a:solidFill>
                <a:srgbClr val="800000"/>
              </a:solidFill>
            </a:endParaRPr>
          </a:p>
          <a:p>
            <a:pPr indent="-342900" lvl="0" marL="342900" rtl="0" algn="l">
              <a:lnSpc>
                <a:spcPct val="90000"/>
              </a:lnSpc>
              <a:spcBef>
                <a:spcPts val="640"/>
              </a:spcBef>
              <a:spcAft>
                <a:spcPts val="0"/>
              </a:spcAft>
              <a:buClr>
                <a:srgbClr val="006666"/>
              </a:buClr>
              <a:buSzPts val="3200"/>
              <a:buChar char="•"/>
            </a:pPr>
            <a:r>
              <a:rPr lang="en-US">
                <a:solidFill>
                  <a:srgbClr val="006666"/>
                </a:solidFill>
              </a:rPr>
              <a:t>Review and disposition</a:t>
            </a:r>
            <a:endParaRPr/>
          </a:p>
          <a:p>
            <a:pPr indent="-342900" lvl="0" marL="342900" rtl="0" algn="l">
              <a:lnSpc>
                <a:spcPct val="90000"/>
              </a:lnSpc>
              <a:spcBef>
                <a:spcPts val="240"/>
              </a:spcBef>
              <a:spcAft>
                <a:spcPts val="0"/>
              </a:spcAft>
              <a:buClr>
                <a:schemeClr val="dk1"/>
              </a:buClr>
              <a:buSzPts val="1200"/>
              <a:buFont typeface="Calibri"/>
              <a:buNone/>
            </a:pPr>
            <a:r>
              <a:t/>
            </a:r>
            <a:endParaRPr sz="1200">
              <a:solidFill>
                <a:srgbClr val="006666"/>
              </a:solidFill>
            </a:endParaRPr>
          </a:p>
          <a:p>
            <a:pPr indent="-342900" lvl="0" marL="342900" rtl="0" algn="l">
              <a:lnSpc>
                <a:spcPct val="90000"/>
              </a:lnSpc>
              <a:spcBef>
                <a:spcPts val="640"/>
              </a:spcBef>
              <a:spcAft>
                <a:spcPts val="0"/>
              </a:spcAft>
              <a:buClr>
                <a:srgbClr val="660066"/>
              </a:buClr>
              <a:buSzPts val="3200"/>
              <a:buChar char="•"/>
            </a:pPr>
            <a:r>
              <a:rPr lang="en-US">
                <a:solidFill>
                  <a:srgbClr val="660066"/>
                </a:solidFill>
              </a:rPr>
              <a:t>Re-verification</a:t>
            </a:r>
            <a:endParaRPr/>
          </a:p>
          <a:p>
            <a:pPr indent="-342900" lvl="0" marL="342900" rtl="0" algn="l">
              <a:lnSpc>
                <a:spcPct val="90000"/>
              </a:lnSpc>
              <a:spcBef>
                <a:spcPts val="240"/>
              </a:spcBef>
              <a:spcAft>
                <a:spcPts val="0"/>
              </a:spcAft>
              <a:buClr>
                <a:schemeClr val="dk1"/>
              </a:buClr>
              <a:buSzPts val="1200"/>
              <a:buFont typeface="Calibri"/>
              <a:buNone/>
            </a:pPr>
            <a:r>
              <a:t/>
            </a:r>
            <a:endParaRPr sz="1200">
              <a:solidFill>
                <a:srgbClr val="660066"/>
              </a:solidFill>
            </a:endParaRPr>
          </a:p>
          <a:p>
            <a:pPr indent="-342900" lvl="0" marL="342900" rtl="0" algn="l">
              <a:lnSpc>
                <a:spcPct val="90000"/>
              </a:lnSpc>
              <a:spcBef>
                <a:spcPts val="640"/>
              </a:spcBef>
              <a:spcAft>
                <a:spcPts val="0"/>
              </a:spcAft>
              <a:buClr>
                <a:schemeClr val="folHlink"/>
              </a:buClr>
              <a:buSzPts val="3200"/>
              <a:buChar char="•"/>
            </a:pPr>
            <a:r>
              <a:rPr lang="en-US">
                <a:solidFill>
                  <a:schemeClr val="folHlink"/>
                </a:solidFill>
              </a:rPr>
              <a:t>Post delivery</a:t>
            </a:r>
            <a:endParaRPr b="1" i="1" sz="2800">
              <a:solidFill>
                <a:schemeClr val="folHlink"/>
              </a:solidFill>
            </a:endParaRPr>
          </a:p>
        </p:txBody>
      </p:sp>
      <p:pic>
        <p:nvPicPr>
          <p:cNvPr descr="C:\Documents and Settings\edickinson\Local Settings\Temporary Internet Files\Content.IE5\KUZZA1LM\MPj03987910000[1].jpg" id="416" name="Google Shape;416;p48"/>
          <p:cNvPicPr preferRelativeResize="0"/>
          <p:nvPr/>
        </p:nvPicPr>
        <p:blipFill rotWithShape="1">
          <a:blip r:embed="rId3">
            <a:alphaModFix/>
          </a:blip>
          <a:srcRect b="0" l="0" r="0" t="0"/>
          <a:stretch/>
        </p:blipFill>
        <p:spPr>
          <a:xfrm>
            <a:off x="6172200" y="2590800"/>
            <a:ext cx="2438400" cy="2438400"/>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
        <p:nvSpPr>
          <p:cNvPr id="417" name="Google Shape;417;p48"/>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5">
                                            <p:txEl>
                                              <p:pRg end="0" st="0"/>
                                            </p:txEl>
                                          </p:spTgt>
                                        </p:tgtEl>
                                        <p:attrNameLst>
                                          <p:attrName>style.visibility</p:attrName>
                                        </p:attrNameLst>
                                      </p:cBhvr>
                                      <p:to>
                                        <p:strVal val="visible"/>
                                      </p:to>
                                    </p:set>
                                    <p:animEffect filter="fade" transition="in">
                                      <p:cBhvr>
                                        <p:cTn dur="500"/>
                                        <p:tgtEl>
                                          <p:spTgt spid="41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5">
                                            <p:txEl>
                                              <p:pRg end="1" st="1"/>
                                            </p:txEl>
                                          </p:spTgt>
                                        </p:tgtEl>
                                        <p:attrNameLst>
                                          <p:attrName>style.visibility</p:attrName>
                                        </p:attrNameLst>
                                      </p:cBhvr>
                                      <p:to>
                                        <p:strVal val="visible"/>
                                      </p:to>
                                    </p:set>
                                    <p:animEffect filter="fade" transition="in">
                                      <p:cBhvr>
                                        <p:cTn dur="500"/>
                                        <p:tgtEl>
                                          <p:spTgt spid="41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5">
                                            <p:txEl>
                                              <p:pRg end="2" st="2"/>
                                            </p:txEl>
                                          </p:spTgt>
                                        </p:tgtEl>
                                        <p:attrNameLst>
                                          <p:attrName>style.visibility</p:attrName>
                                        </p:attrNameLst>
                                      </p:cBhvr>
                                      <p:to>
                                        <p:strVal val="visible"/>
                                      </p:to>
                                    </p:set>
                                    <p:animEffect filter="fade" transition="in">
                                      <p:cBhvr>
                                        <p:cTn dur="500"/>
                                        <p:tgtEl>
                                          <p:spTgt spid="415">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5">
                                            <p:txEl>
                                              <p:pRg end="3" st="3"/>
                                            </p:txEl>
                                          </p:spTgt>
                                        </p:tgtEl>
                                        <p:attrNameLst>
                                          <p:attrName>style.visibility</p:attrName>
                                        </p:attrNameLst>
                                      </p:cBhvr>
                                      <p:to>
                                        <p:strVal val="visible"/>
                                      </p:to>
                                    </p:set>
                                    <p:animEffect filter="fade" transition="in">
                                      <p:cBhvr>
                                        <p:cTn dur="500"/>
                                        <p:tgtEl>
                                          <p:spTgt spid="415">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5">
                                            <p:txEl>
                                              <p:pRg end="4" st="4"/>
                                            </p:txEl>
                                          </p:spTgt>
                                        </p:tgtEl>
                                        <p:attrNameLst>
                                          <p:attrName>style.visibility</p:attrName>
                                        </p:attrNameLst>
                                      </p:cBhvr>
                                      <p:to>
                                        <p:strVal val="visible"/>
                                      </p:to>
                                    </p:set>
                                    <p:animEffect filter="fade" transition="in">
                                      <p:cBhvr>
                                        <p:cTn dur="500"/>
                                        <p:tgtEl>
                                          <p:spTgt spid="415">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5">
                                            <p:txEl>
                                              <p:pRg end="5" st="5"/>
                                            </p:txEl>
                                          </p:spTgt>
                                        </p:tgtEl>
                                        <p:attrNameLst>
                                          <p:attrName>style.visibility</p:attrName>
                                        </p:attrNameLst>
                                      </p:cBhvr>
                                      <p:to>
                                        <p:strVal val="visible"/>
                                      </p:to>
                                    </p:set>
                                    <p:animEffect filter="fade" transition="in">
                                      <p:cBhvr>
                                        <p:cTn dur="500"/>
                                        <p:tgtEl>
                                          <p:spTgt spid="415">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5">
                                            <p:txEl>
                                              <p:pRg end="6" st="6"/>
                                            </p:txEl>
                                          </p:spTgt>
                                        </p:tgtEl>
                                        <p:attrNameLst>
                                          <p:attrName>style.visibility</p:attrName>
                                        </p:attrNameLst>
                                      </p:cBhvr>
                                      <p:to>
                                        <p:strVal val="visible"/>
                                      </p:to>
                                    </p:set>
                                    <p:animEffect filter="fade" transition="in">
                                      <p:cBhvr>
                                        <p:cTn dur="500"/>
                                        <p:tgtEl>
                                          <p:spTgt spid="415">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p49"/>
          <p:cNvSpPr txBox="1"/>
          <p:nvPr>
            <p:ph type="title"/>
          </p:nvPr>
        </p:nvSpPr>
        <p:spPr>
          <a:xfrm>
            <a:off x="0" y="31918"/>
            <a:ext cx="9144000" cy="79216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QUESTIONS</a:t>
            </a:r>
            <a:endParaRPr/>
          </a:p>
        </p:txBody>
      </p:sp>
      <p:sp>
        <p:nvSpPr>
          <p:cNvPr id="424" name="Google Shape;424;p49"/>
          <p:cNvSpPr txBox="1"/>
          <p:nvPr>
            <p:ph idx="1" type="body"/>
          </p:nvPr>
        </p:nvSpPr>
        <p:spPr>
          <a:xfrm>
            <a:off x="102343" y="1493838"/>
            <a:ext cx="8820275" cy="46482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800"/>
              <a:buChar char="•"/>
            </a:pPr>
            <a:r>
              <a:rPr lang="en-US" sz="2800"/>
              <a:t>How does your company control nonconforming products?</a:t>
            </a:r>
            <a:endParaRPr/>
          </a:p>
          <a:p>
            <a:pPr indent="-342900" lvl="0" marL="342900" rtl="0" algn="l">
              <a:spcBef>
                <a:spcPts val="560"/>
              </a:spcBef>
              <a:spcAft>
                <a:spcPts val="0"/>
              </a:spcAft>
              <a:buClr>
                <a:schemeClr val="dk1"/>
              </a:buClr>
              <a:buSzPts val="2800"/>
              <a:buChar char="•"/>
            </a:pPr>
            <a:r>
              <a:rPr lang="en-US" sz="2800"/>
              <a:t>Does it cost more to package, ship, warranty repair, or just dispose of and replace the product?</a:t>
            </a:r>
            <a:endParaRPr/>
          </a:p>
          <a:p>
            <a:pPr indent="-342900" lvl="0" marL="342900" rtl="0" algn="l">
              <a:spcBef>
                <a:spcPts val="560"/>
              </a:spcBef>
              <a:spcAft>
                <a:spcPts val="0"/>
              </a:spcAft>
              <a:buClr>
                <a:schemeClr val="dk1"/>
              </a:buClr>
              <a:buSzPts val="2800"/>
              <a:buChar char="•"/>
            </a:pPr>
            <a:r>
              <a:rPr lang="en-US" sz="2800"/>
              <a:t>What do you do when you find nonconforming products in your home?  </a:t>
            </a:r>
            <a:endParaRPr/>
          </a:p>
          <a:p>
            <a:pPr indent="-342900" lvl="0" marL="342900" rtl="0" algn="l">
              <a:spcBef>
                <a:spcPts val="560"/>
              </a:spcBef>
              <a:spcAft>
                <a:spcPts val="0"/>
              </a:spcAft>
              <a:buClr>
                <a:schemeClr val="dk1"/>
              </a:buClr>
              <a:buSzPts val="2800"/>
              <a:buChar char="•"/>
            </a:pPr>
            <a:r>
              <a:rPr lang="en-US" sz="2800"/>
              <a:t>What do you do when you have a  service company repair something in your house or you take your car in for service?</a:t>
            </a:r>
            <a:endParaRPr/>
          </a:p>
        </p:txBody>
      </p:sp>
      <p:pic>
        <p:nvPicPr>
          <p:cNvPr descr="dreamstimefree_10053288.jpg" id="425" name="Google Shape;425;p49"/>
          <p:cNvPicPr preferRelativeResize="0"/>
          <p:nvPr/>
        </p:nvPicPr>
        <p:blipFill rotWithShape="1">
          <a:blip r:embed="rId3">
            <a:alphaModFix/>
          </a:blip>
          <a:srcRect b="0" l="0" r="0" t="0"/>
          <a:stretch/>
        </p:blipFill>
        <p:spPr>
          <a:xfrm>
            <a:off x="7098194" y="228600"/>
            <a:ext cx="1360005" cy="1219200"/>
          </a:xfrm>
          <a:prstGeom prst="rect">
            <a:avLst/>
          </a:prstGeom>
          <a:noFill/>
          <a:ln>
            <a:noFill/>
          </a:ln>
          <a:effectLst>
            <a:outerShdw blurRad="292100" rotWithShape="0" algn="tl" dir="2700000" dist="139700">
              <a:srgbClr val="333333">
                <a:alpha val="64705"/>
              </a:srgbClr>
            </a:outerShdw>
          </a:effectLst>
        </p:spPr>
      </p:pic>
      <p:sp>
        <p:nvSpPr>
          <p:cNvPr id="426" name="Google Shape;426;p49"/>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50"/>
          <p:cNvSpPr txBox="1"/>
          <p:nvPr>
            <p:ph type="title"/>
          </p:nvPr>
        </p:nvSpPr>
        <p:spPr>
          <a:xfrm>
            <a:off x="533400" y="274638"/>
            <a:ext cx="8153400" cy="67786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600"/>
              <a:buFont typeface="Calibri"/>
              <a:buNone/>
            </a:pPr>
            <a:r>
              <a:rPr lang="en-US" sz="3600"/>
              <a:t>QUESTION</a:t>
            </a:r>
            <a:endParaRPr sz="3600"/>
          </a:p>
        </p:txBody>
      </p:sp>
      <p:sp>
        <p:nvSpPr>
          <p:cNvPr id="432" name="Google Shape;432;p5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r>
              <a:rPr lang="en-US"/>
              <a:t>Can a non-conforming part be shipped to a customer?</a:t>
            </a:r>
            <a:endParaRPr/>
          </a:p>
          <a:p>
            <a:pPr indent="-285750" lvl="1" marL="742950" rtl="0" algn="l">
              <a:spcBef>
                <a:spcPts val="560"/>
              </a:spcBef>
              <a:spcAft>
                <a:spcPts val="0"/>
              </a:spcAft>
              <a:buClr>
                <a:schemeClr val="dk1"/>
              </a:buClr>
              <a:buSzPts val="2800"/>
              <a:buChar char="–"/>
            </a:pPr>
            <a:r>
              <a:rPr i="1" lang="en-US"/>
              <a:t>Only if it does not impact safety or reliability of the product.</a:t>
            </a:r>
            <a:endParaRPr/>
          </a:p>
          <a:p>
            <a:pPr indent="-285750" lvl="1" marL="742950" rtl="0" algn="l">
              <a:spcBef>
                <a:spcPts val="560"/>
              </a:spcBef>
              <a:spcAft>
                <a:spcPts val="0"/>
              </a:spcAft>
              <a:buClr>
                <a:schemeClr val="dk1"/>
              </a:buClr>
              <a:buSzPts val="2800"/>
              <a:buChar char="–"/>
            </a:pPr>
            <a:r>
              <a:rPr i="1" lang="en-US"/>
              <a:t>If the part does not meet the customer’s specifications, the customers permission is needed</a:t>
            </a:r>
            <a:endParaRPr i="1"/>
          </a:p>
        </p:txBody>
      </p:sp>
      <p:pic>
        <p:nvPicPr>
          <p:cNvPr descr="dreamstimefree_10053288.jpg" id="433" name="Google Shape;433;p50"/>
          <p:cNvPicPr preferRelativeResize="0"/>
          <p:nvPr/>
        </p:nvPicPr>
        <p:blipFill rotWithShape="1">
          <a:blip r:embed="rId3">
            <a:alphaModFix/>
          </a:blip>
          <a:srcRect b="0" l="0" r="0" t="0"/>
          <a:stretch/>
        </p:blipFill>
        <p:spPr>
          <a:xfrm>
            <a:off x="7098194" y="228600"/>
            <a:ext cx="1360005" cy="1219200"/>
          </a:xfrm>
          <a:prstGeom prst="rect">
            <a:avLst/>
          </a:prstGeom>
          <a:noFill/>
          <a:ln>
            <a:noFill/>
          </a:ln>
          <a:effectLst>
            <a:outerShdw blurRad="292100" rotWithShape="0" algn="tl" dir="2700000" dist="139700">
              <a:srgbClr val="333333">
                <a:alpha val="64705"/>
              </a:srgbClr>
            </a:outerShdw>
          </a:effectLst>
        </p:spPr>
      </p:pic>
      <p:sp>
        <p:nvSpPr>
          <p:cNvPr id="434" name="Google Shape;434;p50"/>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 name="Shape 439"/>
        <p:cNvGrpSpPr/>
        <p:nvPr/>
      </p:nvGrpSpPr>
      <p:grpSpPr>
        <a:xfrm>
          <a:off x="0" y="0"/>
          <a:ext cx="0" cy="0"/>
          <a:chOff x="0" y="0"/>
          <a:chExt cx="0" cy="0"/>
        </a:xfrm>
      </p:grpSpPr>
      <p:sp>
        <p:nvSpPr>
          <p:cNvPr id="440" name="Google Shape;440;p51"/>
          <p:cNvSpPr txBox="1"/>
          <p:nvPr>
            <p:ph idx="4294967295" type="title"/>
          </p:nvPr>
        </p:nvSpPr>
        <p:spPr>
          <a:xfrm>
            <a:off x="0" y="0"/>
            <a:ext cx="9144000" cy="72189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Corrective Action Plans</a:t>
            </a:r>
            <a:endParaRPr/>
          </a:p>
        </p:txBody>
      </p:sp>
      <p:sp>
        <p:nvSpPr>
          <p:cNvPr id="441" name="Google Shape;441;p51"/>
          <p:cNvSpPr txBox="1"/>
          <p:nvPr>
            <p:ph idx="4294967295" type="body"/>
          </p:nvPr>
        </p:nvSpPr>
        <p:spPr>
          <a:xfrm>
            <a:off x="457200" y="1447800"/>
            <a:ext cx="8458200" cy="44958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Font typeface="Calibri"/>
              <a:buNone/>
            </a:pPr>
            <a:r>
              <a:rPr lang="en-US"/>
              <a:t>When a nonconforming product is found:</a:t>
            </a:r>
            <a:endParaRPr/>
          </a:p>
          <a:p>
            <a:pPr indent="-342900" lvl="0" marL="342900" rtl="0" algn="l">
              <a:spcBef>
                <a:spcPts val="560"/>
              </a:spcBef>
              <a:spcAft>
                <a:spcPts val="0"/>
              </a:spcAft>
              <a:buClr>
                <a:srgbClr val="800000"/>
              </a:buClr>
              <a:buSzPts val="2800"/>
              <a:buChar char="•"/>
            </a:pPr>
            <a:r>
              <a:rPr lang="en-US" sz="2800">
                <a:solidFill>
                  <a:srgbClr val="800000"/>
                </a:solidFill>
              </a:rPr>
              <a:t>Investigate the root cause through analysis</a:t>
            </a:r>
            <a:endParaRPr/>
          </a:p>
          <a:p>
            <a:pPr indent="-342900" lvl="0" marL="342900" rtl="0" algn="l">
              <a:spcBef>
                <a:spcPts val="200"/>
              </a:spcBef>
              <a:spcAft>
                <a:spcPts val="0"/>
              </a:spcAft>
              <a:buClr>
                <a:schemeClr val="dk1"/>
              </a:buClr>
              <a:buSzPts val="1000"/>
              <a:buFont typeface="Calibri"/>
              <a:buNone/>
            </a:pPr>
            <a:r>
              <a:t/>
            </a:r>
            <a:endParaRPr sz="1000">
              <a:solidFill>
                <a:srgbClr val="800000"/>
              </a:solidFill>
            </a:endParaRPr>
          </a:p>
          <a:p>
            <a:pPr indent="-342900" lvl="0" marL="342900" rtl="0" algn="l">
              <a:spcBef>
                <a:spcPts val="560"/>
              </a:spcBef>
              <a:spcAft>
                <a:spcPts val="0"/>
              </a:spcAft>
              <a:buClr>
                <a:srgbClr val="006666"/>
              </a:buClr>
              <a:buSzPts val="2800"/>
              <a:buChar char="•"/>
            </a:pPr>
            <a:r>
              <a:rPr lang="en-US" sz="2800">
                <a:solidFill>
                  <a:srgbClr val="006666"/>
                </a:solidFill>
              </a:rPr>
              <a:t>Select appropriate action to correct nonconformity</a:t>
            </a:r>
            <a:endParaRPr/>
          </a:p>
          <a:p>
            <a:pPr indent="-342900" lvl="0" marL="342900" rtl="0" algn="l">
              <a:spcBef>
                <a:spcPts val="200"/>
              </a:spcBef>
              <a:spcAft>
                <a:spcPts val="0"/>
              </a:spcAft>
              <a:buClr>
                <a:schemeClr val="dk1"/>
              </a:buClr>
              <a:buSzPts val="1000"/>
              <a:buFont typeface="Calibri"/>
              <a:buNone/>
            </a:pPr>
            <a:r>
              <a:t/>
            </a:r>
            <a:endParaRPr sz="1000">
              <a:solidFill>
                <a:srgbClr val="006666"/>
              </a:solidFill>
            </a:endParaRPr>
          </a:p>
          <a:p>
            <a:pPr indent="-342900" lvl="0" marL="342900" rtl="0" algn="l">
              <a:spcBef>
                <a:spcPts val="560"/>
              </a:spcBef>
              <a:spcAft>
                <a:spcPts val="0"/>
              </a:spcAft>
              <a:buClr>
                <a:srgbClr val="660066"/>
              </a:buClr>
              <a:buSzPts val="2800"/>
              <a:buChar char="•"/>
            </a:pPr>
            <a:r>
              <a:rPr lang="en-US" sz="2800">
                <a:solidFill>
                  <a:srgbClr val="660066"/>
                </a:solidFill>
              </a:rPr>
              <a:t>Apply controls to ensure actions taken and are effective</a:t>
            </a:r>
            <a:endParaRPr/>
          </a:p>
          <a:p>
            <a:pPr indent="-342900" lvl="0" marL="342900" rtl="0" algn="l">
              <a:spcBef>
                <a:spcPts val="200"/>
              </a:spcBef>
              <a:spcAft>
                <a:spcPts val="0"/>
              </a:spcAft>
              <a:buClr>
                <a:schemeClr val="dk1"/>
              </a:buClr>
              <a:buSzPts val="1000"/>
              <a:buFont typeface="Calibri"/>
              <a:buNone/>
            </a:pPr>
            <a:r>
              <a:t/>
            </a:r>
            <a:endParaRPr sz="1000">
              <a:solidFill>
                <a:srgbClr val="660066"/>
              </a:solidFill>
            </a:endParaRPr>
          </a:p>
          <a:p>
            <a:pPr indent="-342900" lvl="0" marL="342900" rtl="0" algn="l">
              <a:spcBef>
                <a:spcPts val="560"/>
              </a:spcBef>
              <a:spcAft>
                <a:spcPts val="0"/>
              </a:spcAft>
              <a:buClr>
                <a:schemeClr val="dk1"/>
              </a:buClr>
              <a:buSzPts val="2800"/>
              <a:buChar char="•"/>
            </a:pPr>
            <a:r>
              <a:rPr lang="en-US" sz="2800"/>
              <a:t>Implement and record changes</a:t>
            </a:r>
            <a:endParaRPr/>
          </a:p>
        </p:txBody>
      </p:sp>
      <p:pic>
        <p:nvPicPr>
          <p:cNvPr descr="C:\Documents and Settings\edickinson\Local Settings\Temporary Internet Files\Content.IE5\TSMIV9QB\MPj04423630000[1].jpg" id="442" name="Google Shape;442;p51"/>
          <p:cNvPicPr preferRelativeResize="0"/>
          <p:nvPr/>
        </p:nvPicPr>
        <p:blipFill rotWithShape="1">
          <a:blip r:embed="rId3">
            <a:alphaModFix/>
          </a:blip>
          <a:srcRect b="0" l="0" r="0" t="0"/>
          <a:stretch/>
        </p:blipFill>
        <p:spPr>
          <a:xfrm>
            <a:off x="6096000" y="4303572"/>
            <a:ext cx="2669939" cy="1773602"/>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
        <p:nvSpPr>
          <p:cNvPr id="443" name="Google Shape;443;p51"/>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
        <p:nvSpPr>
          <p:cNvPr id="449" name="Google Shape;449;p52"/>
          <p:cNvSpPr txBox="1"/>
          <p:nvPr>
            <p:ph idx="4294967295" type="title"/>
          </p:nvPr>
        </p:nvSpPr>
        <p:spPr>
          <a:xfrm>
            <a:off x="0" y="0"/>
            <a:ext cx="9144000" cy="71596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Verification and Testing</a:t>
            </a:r>
            <a:endParaRPr/>
          </a:p>
        </p:txBody>
      </p:sp>
      <p:sp>
        <p:nvSpPr>
          <p:cNvPr id="450" name="Google Shape;450;p52"/>
          <p:cNvSpPr txBox="1"/>
          <p:nvPr>
            <p:ph idx="4294967295" type="body"/>
          </p:nvPr>
        </p:nvSpPr>
        <p:spPr>
          <a:xfrm>
            <a:off x="381000" y="1295400"/>
            <a:ext cx="8382000" cy="2286000"/>
          </a:xfrm>
          <a:prstGeom prst="rect">
            <a:avLst/>
          </a:prstGeom>
          <a:noFill/>
          <a:ln>
            <a:noFill/>
          </a:ln>
        </p:spPr>
        <p:txBody>
          <a:bodyPr anchorCtr="0" anchor="t" bIns="45700" lIns="91425" spcFirstLastPara="1" rIns="91425" wrap="square" tIns="45700">
            <a:normAutofit lnSpcReduction="10000"/>
          </a:bodyPr>
          <a:lstStyle/>
          <a:p>
            <a:pPr indent="-342900" lvl="0" marL="342900" rtl="0" algn="l">
              <a:spcBef>
                <a:spcPts val="0"/>
              </a:spcBef>
              <a:spcAft>
                <a:spcPts val="0"/>
              </a:spcAft>
              <a:buClr>
                <a:srgbClr val="660066"/>
              </a:buClr>
              <a:buSzPts val="2800"/>
              <a:buChar char="•"/>
            </a:pPr>
            <a:r>
              <a:rPr lang="en-US" sz="2800">
                <a:solidFill>
                  <a:srgbClr val="660066"/>
                </a:solidFill>
              </a:rPr>
              <a:t>After taking action, follow-up is always necessary to ensure that the problem is eliminated</a:t>
            </a:r>
            <a:endParaRPr/>
          </a:p>
          <a:p>
            <a:pPr indent="-342900" lvl="0" marL="342900" rtl="0" algn="l">
              <a:spcBef>
                <a:spcPts val="200"/>
              </a:spcBef>
              <a:spcAft>
                <a:spcPts val="0"/>
              </a:spcAft>
              <a:buClr>
                <a:schemeClr val="dk1"/>
              </a:buClr>
              <a:buSzPts val="1000"/>
              <a:buFont typeface="Calibri"/>
              <a:buNone/>
            </a:pPr>
            <a:r>
              <a:t/>
            </a:r>
            <a:endParaRPr sz="1000">
              <a:solidFill>
                <a:srgbClr val="660066"/>
              </a:solidFill>
            </a:endParaRPr>
          </a:p>
          <a:p>
            <a:pPr indent="-342900" lvl="0" marL="342900" rtl="0" algn="l">
              <a:spcBef>
                <a:spcPts val="560"/>
              </a:spcBef>
              <a:spcAft>
                <a:spcPts val="0"/>
              </a:spcAft>
              <a:buClr>
                <a:srgbClr val="006666"/>
              </a:buClr>
              <a:buSzPts val="2800"/>
              <a:buChar char="•"/>
            </a:pPr>
            <a:r>
              <a:rPr lang="en-US" sz="2800">
                <a:solidFill>
                  <a:srgbClr val="006666"/>
                </a:solidFill>
              </a:rPr>
              <a:t>Present correction plan to supervisor</a:t>
            </a:r>
            <a:endParaRPr/>
          </a:p>
          <a:p>
            <a:pPr indent="-342900" lvl="0" marL="342900" rtl="0" algn="l">
              <a:spcBef>
                <a:spcPts val="200"/>
              </a:spcBef>
              <a:spcAft>
                <a:spcPts val="0"/>
              </a:spcAft>
              <a:buClr>
                <a:schemeClr val="dk1"/>
              </a:buClr>
              <a:buSzPts val="1000"/>
              <a:buFont typeface="Calibri"/>
              <a:buNone/>
            </a:pPr>
            <a:r>
              <a:t/>
            </a:r>
            <a:endParaRPr sz="1000">
              <a:solidFill>
                <a:srgbClr val="006666"/>
              </a:solidFill>
            </a:endParaRPr>
          </a:p>
          <a:p>
            <a:pPr indent="-342900" lvl="0" marL="342900" rtl="0" algn="l">
              <a:spcBef>
                <a:spcPts val="560"/>
              </a:spcBef>
              <a:spcAft>
                <a:spcPts val="0"/>
              </a:spcAft>
              <a:buClr>
                <a:srgbClr val="800000"/>
              </a:buClr>
              <a:buSzPts val="2800"/>
              <a:buChar char="•"/>
            </a:pPr>
            <a:r>
              <a:rPr lang="en-US" sz="2800">
                <a:solidFill>
                  <a:srgbClr val="800000"/>
                </a:solidFill>
              </a:rPr>
              <a:t>Follow-up with verification and testing</a:t>
            </a:r>
            <a:endParaRPr/>
          </a:p>
        </p:txBody>
      </p:sp>
      <p:pic>
        <p:nvPicPr>
          <p:cNvPr descr="MCj03854460000[1]" id="451" name="Google Shape;451;p52"/>
          <p:cNvPicPr preferRelativeResize="0"/>
          <p:nvPr/>
        </p:nvPicPr>
        <p:blipFill rotWithShape="1">
          <a:blip r:embed="rId3">
            <a:alphaModFix/>
          </a:blip>
          <a:srcRect b="0" l="0" r="0" t="0"/>
          <a:stretch/>
        </p:blipFill>
        <p:spPr>
          <a:xfrm>
            <a:off x="2765484" y="3455222"/>
            <a:ext cx="3940116" cy="2610326"/>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
        <p:nvSpPr>
          <p:cNvPr id="452" name="Google Shape;452;p52"/>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p53"/>
          <p:cNvSpPr txBox="1"/>
          <p:nvPr>
            <p:ph idx="4294967295" type="title"/>
          </p:nvPr>
        </p:nvSpPr>
        <p:spPr>
          <a:xfrm>
            <a:off x="0" y="0"/>
            <a:ext cx="9144000" cy="94456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Prevention</a:t>
            </a:r>
            <a:endParaRPr/>
          </a:p>
        </p:txBody>
      </p:sp>
      <p:sp>
        <p:nvSpPr>
          <p:cNvPr id="459" name="Google Shape;459;p53"/>
          <p:cNvSpPr txBox="1"/>
          <p:nvPr>
            <p:ph idx="4294967295" type="body"/>
          </p:nvPr>
        </p:nvSpPr>
        <p:spPr>
          <a:xfrm>
            <a:off x="481781" y="1371600"/>
            <a:ext cx="8077200" cy="4572000"/>
          </a:xfrm>
          <a:prstGeom prst="rect">
            <a:avLst/>
          </a:prstGeom>
          <a:noFill/>
          <a:ln>
            <a:noFill/>
          </a:ln>
        </p:spPr>
        <p:txBody>
          <a:bodyPr anchorCtr="0" anchor="t" bIns="45700" lIns="91425" spcFirstLastPara="1" rIns="91425" wrap="square" tIns="45700">
            <a:normAutofit/>
          </a:bodyPr>
          <a:lstStyle/>
          <a:p>
            <a:pPr indent="-342900" lvl="0" marL="342900" rtl="0" algn="l">
              <a:lnSpc>
                <a:spcPct val="90000"/>
              </a:lnSpc>
              <a:spcBef>
                <a:spcPts val="0"/>
              </a:spcBef>
              <a:spcAft>
                <a:spcPts val="0"/>
              </a:spcAft>
              <a:buClr>
                <a:srgbClr val="660066"/>
              </a:buClr>
              <a:buSzPts val="2800"/>
              <a:buChar char="•"/>
            </a:pPr>
            <a:r>
              <a:rPr lang="en-US" sz="2800">
                <a:solidFill>
                  <a:srgbClr val="660066"/>
                </a:solidFill>
              </a:rPr>
              <a:t>Eliminates/prevents reoccurrence of causes of “potential” nonconformities</a:t>
            </a:r>
            <a:endParaRPr/>
          </a:p>
          <a:p>
            <a:pPr indent="-342900" lvl="0" marL="342900" rtl="0" algn="l">
              <a:lnSpc>
                <a:spcPct val="90000"/>
              </a:lnSpc>
              <a:spcBef>
                <a:spcPts val="200"/>
              </a:spcBef>
              <a:spcAft>
                <a:spcPts val="0"/>
              </a:spcAft>
              <a:buClr>
                <a:schemeClr val="dk1"/>
              </a:buClr>
              <a:buSzPts val="1000"/>
              <a:buFont typeface="Calibri"/>
              <a:buNone/>
            </a:pPr>
            <a:r>
              <a:t/>
            </a:r>
            <a:endParaRPr sz="1000">
              <a:solidFill>
                <a:srgbClr val="660066"/>
              </a:solidFill>
            </a:endParaRPr>
          </a:p>
          <a:p>
            <a:pPr indent="-342900" lvl="0" marL="342900" rtl="0" algn="l">
              <a:lnSpc>
                <a:spcPct val="90000"/>
              </a:lnSpc>
              <a:spcBef>
                <a:spcPts val="560"/>
              </a:spcBef>
              <a:spcAft>
                <a:spcPts val="0"/>
              </a:spcAft>
              <a:buClr>
                <a:srgbClr val="800000"/>
              </a:buClr>
              <a:buSzPts val="2800"/>
              <a:buChar char="•"/>
            </a:pPr>
            <a:r>
              <a:rPr lang="en-US" sz="2800">
                <a:solidFill>
                  <a:srgbClr val="800000"/>
                </a:solidFill>
              </a:rPr>
              <a:t>Take action based on available information</a:t>
            </a:r>
            <a:endParaRPr/>
          </a:p>
          <a:p>
            <a:pPr indent="-342900" lvl="0" marL="342900" rtl="0" algn="l">
              <a:lnSpc>
                <a:spcPct val="90000"/>
              </a:lnSpc>
              <a:spcBef>
                <a:spcPts val="200"/>
              </a:spcBef>
              <a:spcAft>
                <a:spcPts val="0"/>
              </a:spcAft>
              <a:buClr>
                <a:schemeClr val="dk1"/>
              </a:buClr>
              <a:buSzPts val="1000"/>
              <a:buFont typeface="Calibri"/>
              <a:buNone/>
            </a:pPr>
            <a:r>
              <a:t/>
            </a:r>
            <a:endParaRPr sz="1000">
              <a:solidFill>
                <a:srgbClr val="800000"/>
              </a:solidFill>
            </a:endParaRPr>
          </a:p>
          <a:p>
            <a:pPr indent="-342900" lvl="0" marL="342900" rtl="0" algn="l">
              <a:lnSpc>
                <a:spcPct val="90000"/>
              </a:lnSpc>
              <a:spcBef>
                <a:spcPts val="560"/>
              </a:spcBef>
              <a:spcAft>
                <a:spcPts val="0"/>
              </a:spcAft>
              <a:buClr>
                <a:srgbClr val="006666"/>
              </a:buClr>
              <a:buSzPts val="2800"/>
              <a:buChar char="•"/>
            </a:pPr>
            <a:r>
              <a:rPr lang="en-US" sz="2800">
                <a:solidFill>
                  <a:srgbClr val="006666"/>
                </a:solidFill>
              </a:rPr>
              <a:t>Determine preventive action steps</a:t>
            </a:r>
            <a:endParaRPr/>
          </a:p>
          <a:p>
            <a:pPr indent="-342900" lvl="0" marL="342900" rtl="0" algn="l">
              <a:lnSpc>
                <a:spcPct val="90000"/>
              </a:lnSpc>
              <a:spcBef>
                <a:spcPts val="200"/>
              </a:spcBef>
              <a:spcAft>
                <a:spcPts val="0"/>
              </a:spcAft>
              <a:buClr>
                <a:schemeClr val="dk1"/>
              </a:buClr>
              <a:buSzPts val="1000"/>
              <a:buFont typeface="Calibri"/>
              <a:buNone/>
            </a:pPr>
            <a:r>
              <a:t/>
            </a:r>
            <a:endParaRPr sz="1000">
              <a:solidFill>
                <a:srgbClr val="006666"/>
              </a:solidFill>
            </a:endParaRPr>
          </a:p>
          <a:p>
            <a:pPr indent="-342900" lvl="0" marL="342900" rtl="0" algn="l">
              <a:lnSpc>
                <a:spcPct val="90000"/>
              </a:lnSpc>
              <a:spcBef>
                <a:spcPts val="560"/>
              </a:spcBef>
              <a:spcAft>
                <a:spcPts val="0"/>
              </a:spcAft>
              <a:buClr>
                <a:srgbClr val="FF0000"/>
              </a:buClr>
              <a:buSzPts val="2800"/>
              <a:buChar char="•"/>
            </a:pPr>
            <a:r>
              <a:rPr lang="en-US" sz="2800">
                <a:solidFill>
                  <a:srgbClr val="FF0000"/>
                </a:solidFill>
              </a:rPr>
              <a:t>Incorporate action</a:t>
            </a:r>
            <a:endParaRPr/>
          </a:p>
          <a:p>
            <a:pPr indent="-342900" lvl="0" marL="342900" rtl="0" algn="l">
              <a:lnSpc>
                <a:spcPct val="90000"/>
              </a:lnSpc>
              <a:spcBef>
                <a:spcPts val="200"/>
              </a:spcBef>
              <a:spcAft>
                <a:spcPts val="0"/>
              </a:spcAft>
              <a:buClr>
                <a:schemeClr val="dk1"/>
              </a:buClr>
              <a:buSzPts val="1000"/>
              <a:buFont typeface="Calibri"/>
              <a:buNone/>
            </a:pPr>
            <a:r>
              <a:t/>
            </a:r>
            <a:endParaRPr sz="1000">
              <a:solidFill>
                <a:srgbClr val="FF0000"/>
              </a:solidFill>
            </a:endParaRPr>
          </a:p>
          <a:p>
            <a:pPr indent="-342900" lvl="0" marL="342900" rtl="0" algn="l">
              <a:lnSpc>
                <a:spcPct val="90000"/>
              </a:lnSpc>
              <a:spcBef>
                <a:spcPts val="560"/>
              </a:spcBef>
              <a:spcAft>
                <a:spcPts val="0"/>
              </a:spcAft>
              <a:buClr>
                <a:schemeClr val="hlink"/>
              </a:buClr>
              <a:buSzPts val="2800"/>
              <a:buChar char="•"/>
            </a:pPr>
            <a:r>
              <a:rPr lang="en-US" sz="2800">
                <a:solidFill>
                  <a:schemeClr val="hlink"/>
                </a:solidFill>
              </a:rPr>
              <a:t>Follow-up for effectiveness</a:t>
            </a:r>
            <a:endParaRPr/>
          </a:p>
          <a:p>
            <a:pPr indent="-165100" lvl="0" marL="342900" rtl="0" algn="l">
              <a:lnSpc>
                <a:spcPct val="90000"/>
              </a:lnSpc>
              <a:spcBef>
                <a:spcPts val="560"/>
              </a:spcBef>
              <a:spcAft>
                <a:spcPts val="0"/>
              </a:spcAft>
              <a:buClr>
                <a:schemeClr val="dk1"/>
              </a:buClr>
              <a:buSzPts val="2800"/>
              <a:buNone/>
            </a:pPr>
            <a:r>
              <a:t/>
            </a:r>
            <a:endParaRPr sz="2800">
              <a:solidFill>
                <a:schemeClr val="hlink"/>
              </a:solidFill>
            </a:endParaRPr>
          </a:p>
        </p:txBody>
      </p:sp>
      <p:pic>
        <p:nvPicPr>
          <p:cNvPr descr="500px-Test_tube_(PSF).svg.png" id="460" name="Google Shape;460;p53"/>
          <p:cNvPicPr preferRelativeResize="0"/>
          <p:nvPr/>
        </p:nvPicPr>
        <p:blipFill rotWithShape="1">
          <a:blip r:embed="rId3">
            <a:alphaModFix/>
          </a:blip>
          <a:srcRect b="0" l="0" r="0" t="0"/>
          <a:stretch/>
        </p:blipFill>
        <p:spPr>
          <a:xfrm>
            <a:off x="5791199" y="3657600"/>
            <a:ext cx="2781637" cy="2514600"/>
          </a:xfrm>
          <a:prstGeom prst="rect">
            <a:avLst/>
          </a:prstGeom>
          <a:noFill/>
          <a:ln>
            <a:noFill/>
          </a:ln>
        </p:spPr>
      </p:pic>
      <p:sp>
        <p:nvSpPr>
          <p:cNvPr id="461" name="Google Shape;461;p53"/>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6" name="Shape 466"/>
        <p:cNvGrpSpPr/>
        <p:nvPr/>
      </p:nvGrpSpPr>
      <p:grpSpPr>
        <a:xfrm>
          <a:off x="0" y="0"/>
          <a:ext cx="0" cy="0"/>
          <a:chOff x="0" y="0"/>
          <a:chExt cx="0" cy="0"/>
        </a:xfrm>
      </p:grpSpPr>
      <p:sp>
        <p:nvSpPr>
          <p:cNvPr id="467" name="Google Shape;467;p54"/>
          <p:cNvSpPr txBox="1"/>
          <p:nvPr>
            <p:ph type="title"/>
          </p:nvPr>
        </p:nvSpPr>
        <p:spPr>
          <a:xfrm>
            <a:off x="0" y="-6082"/>
            <a:ext cx="9144000" cy="67786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t>QUESTION</a:t>
            </a:r>
            <a:endParaRPr/>
          </a:p>
        </p:txBody>
      </p:sp>
      <p:sp>
        <p:nvSpPr>
          <p:cNvPr id="468" name="Google Shape;468;p54"/>
          <p:cNvSpPr txBox="1"/>
          <p:nvPr>
            <p:ph idx="1" type="body"/>
          </p:nvPr>
        </p:nvSpPr>
        <p:spPr>
          <a:xfrm>
            <a:off x="228599" y="1475072"/>
            <a:ext cx="8229600" cy="45259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r>
              <a:rPr lang="en-US"/>
              <a:t>Would you rather keep correcting problems on the production line or periodically work to prevent problems from happening?</a:t>
            </a:r>
            <a:endParaRPr/>
          </a:p>
          <a:p>
            <a:pPr indent="-139700" lvl="0" marL="342900" rtl="0" algn="l">
              <a:spcBef>
                <a:spcPts val="640"/>
              </a:spcBef>
              <a:spcAft>
                <a:spcPts val="0"/>
              </a:spcAft>
              <a:buClr>
                <a:schemeClr val="dk1"/>
              </a:buClr>
              <a:buSzPts val="3200"/>
              <a:buNone/>
            </a:pPr>
            <a:r>
              <a:t/>
            </a:r>
            <a:endParaRPr/>
          </a:p>
          <a:p>
            <a:pPr indent="0" lvl="0" marL="0" rtl="0" algn="l">
              <a:spcBef>
                <a:spcPts val="640"/>
              </a:spcBef>
              <a:spcAft>
                <a:spcPts val="0"/>
              </a:spcAft>
              <a:buClr>
                <a:srgbClr val="0070C0"/>
              </a:buClr>
              <a:buSzPts val="3200"/>
              <a:buNone/>
            </a:pPr>
            <a:r>
              <a:rPr lang="en-US">
                <a:solidFill>
                  <a:srgbClr val="0070C0"/>
                </a:solidFill>
              </a:rPr>
              <a:t>A proactive cost to prevent poor quality is better than a reactive cost to correct poor quality</a:t>
            </a:r>
            <a:endParaRPr/>
          </a:p>
        </p:txBody>
      </p:sp>
      <p:pic>
        <p:nvPicPr>
          <p:cNvPr descr="C:\Documents and Settings\edickinson\Local Settings\Temporary Internet Files\Content.IE5\4K3XCB2Z\MPj04424770000[1].jpg" id="469" name="Google Shape;469;p54"/>
          <p:cNvPicPr preferRelativeResize="0"/>
          <p:nvPr/>
        </p:nvPicPr>
        <p:blipFill rotWithShape="1">
          <a:blip r:embed="rId3">
            <a:alphaModFix/>
          </a:blip>
          <a:srcRect b="0" l="0" r="0" t="0"/>
          <a:stretch/>
        </p:blipFill>
        <p:spPr>
          <a:xfrm>
            <a:off x="7820696" y="4430929"/>
            <a:ext cx="1046737" cy="1570106"/>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descr="dreamstimefree_10053288.jpg" id="470" name="Google Shape;470;p54"/>
          <p:cNvPicPr preferRelativeResize="0"/>
          <p:nvPr/>
        </p:nvPicPr>
        <p:blipFill rotWithShape="1">
          <a:blip r:embed="rId4">
            <a:alphaModFix/>
          </a:blip>
          <a:srcRect b="0" l="0" r="0" t="0"/>
          <a:stretch/>
        </p:blipFill>
        <p:spPr>
          <a:xfrm>
            <a:off x="7183194" y="228600"/>
            <a:ext cx="1275005" cy="1143000"/>
          </a:xfrm>
          <a:prstGeom prst="rect">
            <a:avLst/>
          </a:prstGeom>
          <a:noFill/>
          <a:ln>
            <a:noFill/>
          </a:ln>
          <a:effectLst>
            <a:outerShdw blurRad="292100" rotWithShape="0" algn="tl" dir="2700000" dist="139700">
              <a:srgbClr val="333333">
                <a:alpha val="64705"/>
              </a:srgbClr>
            </a:outerShdw>
          </a:effectLst>
        </p:spPr>
      </p:pic>
      <p:sp>
        <p:nvSpPr>
          <p:cNvPr id="471" name="Google Shape;471;p54"/>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sp>
        <p:nvSpPr>
          <p:cNvPr id="477" name="Google Shape;477;p55"/>
          <p:cNvSpPr txBox="1"/>
          <p:nvPr>
            <p:ph idx="4294967295" type="title"/>
          </p:nvPr>
        </p:nvSpPr>
        <p:spPr>
          <a:xfrm>
            <a:off x="0" y="9327"/>
            <a:ext cx="9144000" cy="746583"/>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Cost of Poor Quality</a:t>
            </a:r>
            <a:endParaRPr/>
          </a:p>
        </p:txBody>
      </p:sp>
      <p:grpSp>
        <p:nvGrpSpPr>
          <p:cNvPr id="478" name="Google Shape;478;p55"/>
          <p:cNvGrpSpPr/>
          <p:nvPr/>
        </p:nvGrpSpPr>
        <p:grpSpPr>
          <a:xfrm>
            <a:off x="1552860" y="1143000"/>
            <a:ext cx="6067859" cy="4651177"/>
            <a:chOff x="1905000" y="1143000"/>
            <a:chExt cx="6781528" cy="5457825"/>
          </a:xfrm>
        </p:grpSpPr>
        <p:pic>
          <p:nvPicPr>
            <p:cNvPr descr="500px-Iceberg.svg.png" id="479" name="Google Shape;479;p55"/>
            <p:cNvPicPr preferRelativeResize="0"/>
            <p:nvPr/>
          </p:nvPicPr>
          <p:blipFill rotWithShape="1">
            <a:blip r:embed="rId3">
              <a:alphaModFix/>
            </a:blip>
            <a:srcRect b="0" l="0" r="0" t="0"/>
            <a:stretch/>
          </p:blipFill>
          <p:spPr>
            <a:xfrm>
              <a:off x="1905000" y="1143000"/>
              <a:ext cx="4510599" cy="5457825"/>
            </a:xfrm>
            <a:prstGeom prst="rect">
              <a:avLst/>
            </a:prstGeom>
            <a:noFill/>
            <a:ln>
              <a:noFill/>
            </a:ln>
          </p:spPr>
        </p:pic>
        <p:sp>
          <p:nvSpPr>
            <p:cNvPr id="480" name="Google Shape;480;p55"/>
            <p:cNvSpPr/>
            <p:nvPr/>
          </p:nvSpPr>
          <p:spPr>
            <a:xfrm>
              <a:off x="6400800" y="2590800"/>
              <a:ext cx="1872820" cy="40011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2000" cap="none">
                  <a:solidFill>
                    <a:srgbClr val="DF322D"/>
                  </a:solidFill>
                  <a:latin typeface="Calibri"/>
                  <a:ea typeface="Calibri"/>
                  <a:cs typeface="Calibri"/>
                  <a:sym typeface="Calibri"/>
                </a:rPr>
                <a:t>Visible Costs</a:t>
              </a:r>
              <a:endParaRPr b="1" sz="2000" cap="none">
                <a:solidFill>
                  <a:srgbClr val="DF322D"/>
                </a:solidFill>
                <a:latin typeface="Calibri"/>
                <a:ea typeface="Calibri"/>
                <a:cs typeface="Calibri"/>
                <a:sym typeface="Calibri"/>
              </a:endParaRPr>
            </a:p>
          </p:txBody>
        </p:sp>
        <p:sp>
          <p:nvSpPr>
            <p:cNvPr id="481" name="Google Shape;481;p55"/>
            <p:cNvSpPr/>
            <p:nvPr/>
          </p:nvSpPr>
          <p:spPr>
            <a:xfrm>
              <a:off x="6597494" y="4114800"/>
              <a:ext cx="2089034" cy="40011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2000" cap="none">
                  <a:solidFill>
                    <a:srgbClr val="DF322D"/>
                  </a:solidFill>
                  <a:latin typeface="Calibri"/>
                  <a:ea typeface="Calibri"/>
                  <a:cs typeface="Calibri"/>
                  <a:sym typeface="Calibri"/>
                </a:rPr>
                <a:t>Invisible Costs</a:t>
              </a:r>
              <a:endParaRPr b="1" sz="2000" cap="none">
                <a:solidFill>
                  <a:srgbClr val="DF322D"/>
                </a:solidFill>
                <a:latin typeface="Calibri"/>
                <a:ea typeface="Calibri"/>
                <a:cs typeface="Calibri"/>
                <a:sym typeface="Calibri"/>
              </a:endParaRPr>
            </a:p>
          </p:txBody>
        </p:sp>
        <p:sp>
          <p:nvSpPr>
            <p:cNvPr id="482" name="Google Shape;482;p55"/>
            <p:cNvSpPr txBox="1"/>
            <p:nvPr/>
          </p:nvSpPr>
          <p:spPr>
            <a:xfrm>
              <a:off x="4648200" y="4114800"/>
              <a:ext cx="213360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Excess Inventory</a:t>
              </a:r>
              <a:endParaRPr sz="1400">
                <a:solidFill>
                  <a:schemeClr val="dk1"/>
                </a:solidFill>
                <a:latin typeface="Calibri"/>
                <a:ea typeface="Calibri"/>
                <a:cs typeface="Calibri"/>
                <a:sym typeface="Calibri"/>
              </a:endParaRPr>
            </a:p>
          </p:txBody>
        </p:sp>
        <p:sp>
          <p:nvSpPr>
            <p:cNvPr id="483" name="Google Shape;483;p55"/>
            <p:cNvSpPr txBox="1"/>
            <p:nvPr/>
          </p:nvSpPr>
          <p:spPr>
            <a:xfrm>
              <a:off x="4572000" y="4953000"/>
              <a:ext cx="213360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Excess Setup</a:t>
              </a:r>
              <a:endParaRPr sz="1400">
                <a:solidFill>
                  <a:schemeClr val="dk1"/>
                </a:solidFill>
                <a:latin typeface="Calibri"/>
                <a:ea typeface="Calibri"/>
                <a:cs typeface="Calibri"/>
                <a:sym typeface="Calibri"/>
              </a:endParaRPr>
            </a:p>
          </p:txBody>
        </p:sp>
        <p:sp>
          <p:nvSpPr>
            <p:cNvPr id="484" name="Google Shape;484;p55"/>
            <p:cNvSpPr txBox="1"/>
            <p:nvPr/>
          </p:nvSpPr>
          <p:spPr>
            <a:xfrm>
              <a:off x="4419600" y="5715000"/>
              <a:ext cx="213360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Lost Sales</a:t>
              </a:r>
              <a:endParaRPr sz="1400">
                <a:solidFill>
                  <a:schemeClr val="dk1"/>
                </a:solidFill>
                <a:latin typeface="Calibri"/>
                <a:ea typeface="Calibri"/>
                <a:cs typeface="Calibri"/>
                <a:sym typeface="Calibri"/>
              </a:endParaRPr>
            </a:p>
          </p:txBody>
        </p:sp>
        <p:sp>
          <p:nvSpPr>
            <p:cNvPr id="485" name="Google Shape;485;p55"/>
            <p:cNvSpPr txBox="1"/>
            <p:nvPr/>
          </p:nvSpPr>
          <p:spPr>
            <a:xfrm>
              <a:off x="2057400" y="6019800"/>
              <a:ext cx="213360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Handholding</a:t>
              </a:r>
              <a:endParaRPr sz="1400">
                <a:solidFill>
                  <a:schemeClr val="dk1"/>
                </a:solidFill>
                <a:latin typeface="Calibri"/>
                <a:ea typeface="Calibri"/>
                <a:cs typeface="Calibri"/>
                <a:sym typeface="Calibri"/>
              </a:endParaRPr>
            </a:p>
          </p:txBody>
        </p:sp>
        <p:sp>
          <p:nvSpPr>
            <p:cNvPr id="486" name="Google Shape;486;p55"/>
            <p:cNvSpPr txBox="1"/>
            <p:nvPr/>
          </p:nvSpPr>
          <p:spPr>
            <a:xfrm>
              <a:off x="1905000" y="5486400"/>
              <a:ext cx="213360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Excess Documentation</a:t>
              </a:r>
              <a:endParaRPr sz="1400">
                <a:solidFill>
                  <a:schemeClr val="dk1"/>
                </a:solidFill>
                <a:latin typeface="Calibri"/>
                <a:ea typeface="Calibri"/>
                <a:cs typeface="Calibri"/>
                <a:sym typeface="Calibri"/>
              </a:endParaRPr>
            </a:p>
          </p:txBody>
        </p:sp>
        <p:sp>
          <p:nvSpPr>
            <p:cNvPr id="487" name="Google Shape;487;p55"/>
            <p:cNvSpPr txBox="1"/>
            <p:nvPr/>
          </p:nvSpPr>
          <p:spPr>
            <a:xfrm>
              <a:off x="1905000" y="4724400"/>
              <a:ext cx="213360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Rush Orders</a:t>
              </a:r>
              <a:endParaRPr sz="1400">
                <a:solidFill>
                  <a:schemeClr val="dk1"/>
                </a:solidFill>
                <a:latin typeface="Calibri"/>
                <a:ea typeface="Calibri"/>
                <a:cs typeface="Calibri"/>
                <a:sym typeface="Calibri"/>
              </a:endParaRPr>
            </a:p>
          </p:txBody>
        </p:sp>
        <p:sp>
          <p:nvSpPr>
            <p:cNvPr id="488" name="Google Shape;488;p55"/>
            <p:cNvSpPr txBox="1"/>
            <p:nvPr/>
          </p:nvSpPr>
          <p:spPr>
            <a:xfrm>
              <a:off x="4343400" y="2438400"/>
              <a:ext cx="213360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Scrap</a:t>
              </a:r>
              <a:endParaRPr sz="1400">
                <a:solidFill>
                  <a:schemeClr val="dk1"/>
                </a:solidFill>
                <a:latin typeface="Calibri"/>
                <a:ea typeface="Calibri"/>
                <a:cs typeface="Calibri"/>
                <a:sym typeface="Calibri"/>
              </a:endParaRPr>
            </a:p>
          </p:txBody>
        </p:sp>
        <p:sp>
          <p:nvSpPr>
            <p:cNvPr id="489" name="Google Shape;489;p55"/>
            <p:cNvSpPr txBox="1"/>
            <p:nvPr/>
          </p:nvSpPr>
          <p:spPr>
            <a:xfrm>
              <a:off x="2743200" y="2133600"/>
              <a:ext cx="213360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Overtime/Rework</a:t>
              </a:r>
              <a:endParaRPr sz="1400">
                <a:solidFill>
                  <a:schemeClr val="dk1"/>
                </a:solidFill>
                <a:latin typeface="Calibri"/>
                <a:ea typeface="Calibri"/>
                <a:cs typeface="Calibri"/>
                <a:sym typeface="Calibri"/>
              </a:endParaRPr>
            </a:p>
          </p:txBody>
        </p:sp>
        <p:sp>
          <p:nvSpPr>
            <p:cNvPr id="490" name="Google Shape;490;p55"/>
            <p:cNvSpPr txBox="1"/>
            <p:nvPr/>
          </p:nvSpPr>
          <p:spPr>
            <a:xfrm>
              <a:off x="2133600" y="2743200"/>
              <a:ext cx="213360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Warranty Work</a:t>
              </a:r>
              <a:endParaRPr sz="1400">
                <a:solidFill>
                  <a:schemeClr val="dk1"/>
                </a:solidFill>
                <a:latin typeface="Calibri"/>
                <a:ea typeface="Calibri"/>
                <a:cs typeface="Calibri"/>
                <a:sym typeface="Calibri"/>
              </a:endParaRPr>
            </a:p>
          </p:txBody>
        </p:sp>
      </p:grpSp>
      <p:sp>
        <p:nvSpPr>
          <p:cNvPr id="491" name="Google Shape;491;p55"/>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6" name="Shape 496"/>
        <p:cNvGrpSpPr/>
        <p:nvPr/>
      </p:nvGrpSpPr>
      <p:grpSpPr>
        <a:xfrm>
          <a:off x="0" y="0"/>
          <a:ext cx="0" cy="0"/>
          <a:chOff x="0" y="0"/>
          <a:chExt cx="0" cy="0"/>
        </a:xfrm>
      </p:grpSpPr>
      <p:sp>
        <p:nvSpPr>
          <p:cNvPr id="497" name="Google Shape;497;p56"/>
          <p:cNvSpPr txBox="1"/>
          <p:nvPr>
            <p:ph idx="1" type="body"/>
          </p:nvPr>
        </p:nvSpPr>
        <p:spPr>
          <a:xfrm>
            <a:off x="158816" y="1052362"/>
            <a:ext cx="8229600" cy="45259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800"/>
              <a:buNone/>
            </a:pPr>
            <a:r>
              <a:rPr lang="en-US" sz="2800"/>
              <a:t>In the book </a:t>
            </a:r>
            <a:r>
              <a:rPr i="1" lang="en-US" sz="2800"/>
              <a:t>Quality is Free</a:t>
            </a:r>
            <a:r>
              <a:rPr lang="en-US" sz="2800"/>
              <a:t>, Phil Crosby’s response to the quality crisis in American Manufacturing, was the principle of “doing it right the first time.”</a:t>
            </a:r>
            <a:endParaRPr/>
          </a:p>
          <a:p>
            <a:pPr indent="-285750" lvl="1" marL="742950" rtl="0" algn="l">
              <a:spcBef>
                <a:spcPts val="480"/>
              </a:spcBef>
              <a:spcAft>
                <a:spcPts val="0"/>
              </a:spcAft>
              <a:buClr>
                <a:schemeClr val="dk1"/>
              </a:buClr>
              <a:buSzPts val="2400"/>
              <a:buChar char="–"/>
            </a:pPr>
            <a:r>
              <a:rPr lang="en-US" sz="2400"/>
              <a:t>Definition of quality is conformance to standards</a:t>
            </a:r>
            <a:endParaRPr/>
          </a:p>
          <a:p>
            <a:pPr indent="-285750" lvl="1" marL="742950" rtl="0" algn="l">
              <a:spcBef>
                <a:spcPts val="480"/>
              </a:spcBef>
              <a:spcAft>
                <a:spcPts val="0"/>
              </a:spcAft>
              <a:buClr>
                <a:schemeClr val="dk1"/>
              </a:buClr>
              <a:buSzPts val="2400"/>
              <a:buChar char="–"/>
            </a:pPr>
            <a:r>
              <a:rPr lang="en-US" sz="2400"/>
              <a:t>System of quality is prevention</a:t>
            </a:r>
            <a:endParaRPr/>
          </a:p>
          <a:p>
            <a:pPr indent="-285750" lvl="1" marL="742950" rtl="0" algn="l">
              <a:spcBef>
                <a:spcPts val="480"/>
              </a:spcBef>
              <a:spcAft>
                <a:spcPts val="0"/>
              </a:spcAft>
              <a:buClr>
                <a:schemeClr val="dk1"/>
              </a:buClr>
              <a:buSzPts val="2400"/>
              <a:buChar char="–"/>
            </a:pPr>
            <a:r>
              <a:rPr lang="en-US" sz="2400"/>
              <a:t>Performance standard is zero defects</a:t>
            </a:r>
            <a:endParaRPr/>
          </a:p>
          <a:p>
            <a:pPr indent="-285750" lvl="1" marL="742950" rtl="0" algn="l">
              <a:spcBef>
                <a:spcPts val="480"/>
              </a:spcBef>
              <a:spcAft>
                <a:spcPts val="0"/>
              </a:spcAft>
              <a:buClr>
                <a:schemeClr val="dk1"/>
              </a:buClr>
              <a:buSzPts val="2400"/>
              <a:buChar char="–"/>
            </a:pPr>
            <a:r>
              <a:rPr lang="en-US" sz="2400"/>
              <a:t>Measurement of quality is price of </a:t>
            </a:r>
            <a:br>
              <a:rPr lang="en-US" sz="2400"/>
            </a:br>
            <a:r>
              <a:rPr lang="en-US" sz="2400"/>
              <a:t>nonconformance</a:t>
            </a:r>
            <a:endParaRPr/>
          </a:p>
        </p:txBody>
      </p:sp>
      <p:pic>
        <p:nvPicPr>
          <p:cNvPr descr="51PF2726JVL__BO2,204,203,200_PIsitb-sticker-arrow-click,TopRight,35,-76_AA240_SH20_OU01_.jpg" id="498" name="Google Shape;498;p56"/>
          <p:cNvPicPr preferRelativeResize="0"/>
          <p:nvPr/>
        </p:nvPicPr>
        <p:blipFill rotWithShape="1">
          <a:blip r:embed="rId3">
            <a:alphaModFix/>
          </a:blip>
          <a:srcRect b="0" l="20000" r="26665" t="13333"/>
          <a:stretch/>
        </p:blipFill>
        <p:spPr>
          <a:xfrm rot="536633">
            <a:off x="6434752" y="3003712"/>
            <a:ext cx="1688123" cy="2743200"/>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
        <p:nvSpPr>
          <p:cNvPr id="499" name="Google Shape;499;p56"/>
          <p:cNvSpPr txBox="1"/>
          <p:nvPr>
            <p:ph idx="4294967295" type="title"/>
          </p:nvPr>
        </p:nvSpPr>
        <p:spPr>
          <a:xfrm>
            <a:off x="0" y="-11229"/>
            <a:ext cx="9144000" cy="762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Quality is Free</a:t>
            </a:r>
            <a:endParaRPr/>
          </a:p>
        </p:txBody>
      </p:sp>
      <p:sp>
        <p:nvSpPr>
          <p:cNvPr id="500" name="Google Shape;500;p56"/>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5" name="Shape 505"/>
        <p:cNvGrpSpPr/>
        <p:nvPr/>
      </p:nvGrpSpPr>
      <p:grpSpPr>
        <a:xfrm>
          <a:off x="0" y="0"/>
          <a:ext cx="0" cy="0"/>
          <a:chOff x="0" y="0"/>
          <a:chExt cx="0" cy="0"/>
        </a:xfrm>
      </p:grpSpPr>
      <p:sp>
        <p:nvSpPr>
          <p:cNvPr id="506" name="Google Shape;506;p57"/>
          <p:cNvSpPr txBox="1"/>
          <p:nvPr>
            <p:ph type="title"/>
          </p:nvPr>
        </p:nvSpPr>
        <p:spPr>
          <a:xfrm>
            <a:off x="0" y="0"/>
            <a:ext cx="9144000" cy="86836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QUESTIONS</a:t>
            </a:r>
            <a:endParaRPr/>
          </a:p>
        </p:txBody>
      </p:sp>
      <p:sp>
        <p:nvSpPr>
          <p:cNvPr id="507" name="Google Shape;507;p57"/>
          <p:cNvSpPr txBox="1"/>
          <p:nvPr>
            <p:ph idx="1" type="body"/>
          </p:nvPr>
        </p:nvSpPr>
        <p:spPr>
          <a:xfrm>
            <a:off x="228599" y="1657541"/>
            <a:ext cx="8799898" cy="42211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Is it possible to make products more economically if a company does not invest in quality?</a:t>
            </a:r>
            <a:endParaRPr/>
          </a:p>
          <a:p>
            <a:pPr indent="-1397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Char char="•"/>
            </a:pPr>
            <a:r>
              <a:rPr lang="en-US"/>
              <a:t>What are some examples of costs of poor quality in your company or your own personal experiences?</a:t>
            </a:r>
            <a:endParaRPr/>
          </a:p>
        </p:txBody>
      </p:sp>
      <p:pic>
        <p:nvPicPr>
          <p:cNvPr descr="dreamstimefree_10053288.jpg" id="508" name="Google Shape;508;p57"/>
          <p:cNvPicPr preferRelativeResize="0"/>
          <p:nvPr/>
        </p:nvPicPr>
        <p:blipFill rotWithShape="1">
          <a:blip r:embed="rId3">
            <a:alphaModFix/>
          </a:blip>
          <a:srcRect b="0" l="0" r="0" t="0"/>
          <a:stretch/>
        </p:blipFill>
        <p:spPr>
          <a:xfrm>
            <a:off x="7098194" y="228600"/>
            <a:ext cx="1360005" cy="1219200"/>
          </a:xfrm>
          <a:prstGeom prst="rect">
            <a:avLst/>
          </a:prstGeom>
          <a:noFill/>
          <a:ln>
            <a:noFill/>
          </a:ln>
          <a:effectLst>
            <a:outerShdw blurRad="292100" rotWithShape="0" algn="tl" dir="2700000" dist="139700">
              <a:srgbClr val="333333">
                <a:alpha val="64705"/>
              </a:srgbClr>
            </a:outerShdw>
          </a:effectLst>
        </p:spPr>
      </p:pic>
      <p:sp>
        <p:nvSpPr>
          <p:cNvPr id="509" name="Google Shape;509;p57"/>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4" name="Shape 514"/>
        <p:cNvGrpSpPr/>
        <p:nvPr/>
      </p:nvGrpSpPr>
      <p:grpSpPr>
        <a:xfrm>
          <a:off x="0" y="0"/>
          <a:ext cx="0" cy="0"/>
          <a:chOff x="0" y="0"/>
          <a:chExt cx="0" cy="0"/>
        </a:xfrm>
      </p:grpSpPr>
      <p:sp>
        <p:nvSpPr>
          <p:cNvPr id="515" name="Google Shape;515;p58"/>
          <p:cNvSpPr txBox="1"/>
          <p:nvPr>
            <p:ph type="title"/>
          </p:nvPr>
        </p:nvSpPr>
        <p:spPr>
          <a:xfrm>
            <a:off x="0" y="5131"/>
            <a:ext cx="9221002" cy="79216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PDCA Cycle</a:t>
            </a:r>
            <a:endParaRPr/>
          </a:p>
        </p:txBody>
      </p:sp>
      <p:sp>
        <p:nvSpPr>
          <p:cNvPr id="516" name="Google Shape;516;p58"/>
          <p:cNvSpPr/>
          <p:nvPr/>
        </p:nvSpPr>
        <p:spPr>
          <a:xfrm>
            <a:off x="1524000" y="1600200"/>
            <a:ext cx="6019800" cy="4038600"/>
          </a:xfrm>
          <a:custGeom>
            <a:rect b="b" l="l" r="r" t="t"/>
            <a:pathLst>
              <a:path extrusionOk="0" h="120000" w="120000">
                <a:moveTo>
                  <a:pt x="0" y="0"/>
                </a:moveTo>
                <a:lnTo>
                  <a:pt x="120000" y="0"/>
                </a:lnTo>
                <a:lnTo>
                  <a:pt x="120000" y="120000"/>
                </a:lnTo>
                <a:lnTo>
                  <a:pt x="0" y="120000"/>
                </a:lnTo>
                <a:close/>
              </a:path>
              <a:path extrusionOk="0" fill="none" h="120000" w="120000">
                <a:moveTo>
                  <a:pt x="-10000" y="0"/>
                </a:moveTo>
                <a:close/>
                <a:lnTo>
                  <a:pt x="-10000" y="120000"/>
                </a:lnTo>
              </a:path>
              <a:path extrusionOk="0" fill="none" h="120000" w="120000">
                <a:moveTo>
                  <a:pt x="-10000" y="22500"/>
                </a:moveTo>
                <a:lnTo>
                  <a:pt x="-46000" y="135000"/>
                </a:lnTo>
              </a:path>
            </a:pathLst>
          </a:custGeom>
          <a:noFill/>
          <a:ln>
            <a:noFill/>
          </a:ln>
        </p:spPr>
        <p:txBody>
          <a:bodyPr anchorCtr="1" anchor="ctr" bIns="45700" lIns="91425" spcFirstLastPara="1" rIns="91425" wrap="square" tIns="45700">
            <a:noAutofit/>
          </a:bodyPr>
          <a:lstStyle/>
          <a:p>
            <a:pPr indent="-114300" lvl="1" marL="114300" marR="0" rtl="0" algn="l">
              <a:lnSpc>
                <a:spcPct val="75000"/>
              </a:lnSpc>
              <a:spcBef>
                <a:spcPts val="0"/>
              </a:spcBef>
              <a:spcAft>
                <a:spcPts val="0"/>
              </a:spcAft>
              <a:buClr>
                <a:schemeClr val="dk1"/>
              </a:buClr>
              <a:buSzPts val="1800"/>
              <a:buFont typeface="Calibri"/>
              <a:buChar char="•"/>
            </a:pPr>
            <a:r>
              <a:rPr b="0" i="0" lang="en-US" sz="1800" u="none" cap="none" strike="noStrike">
                <a:solidFill>
                  <a:schemeClr val="dk1"/>
                </a:solidFill>
                <a:latin typeface="Calibri"/>
                <a:ea typeface="Calibri"/>
                <a:cs typeface="Calibri"/>
                <a:sym typeface="Calibri"/>
              </a:rPr>
              <a:t>Plan</a:t>
            </a:r>
            <a:endParaRPr b="0" i="0" sz="1800" u="none" cap="none" strike="noStrike">
              <a:solidFill>
                <a:schemeClr val="dk1"/>
              </a:solidFill>
              <a:latin typeface="Calibri"/>
              <a:ea typeface="Calibri"/>
              <a:cs typeface="Calibri"/>
              <a:sym typeface="Calibri"/>
            </a:endParaRPr>
          </a:p>
          <a:p>
            <a:pPr indent="0" lvl="1" marL="114300" marR="0" rtl="0" algn="l">
              <a:lnSpc>
                <a:spcPct val="75000"/>
              </a:lnSpc>
              <a:spcBef>
                <a:spcPts val="18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a:p>
            <a:pPr indent="-114300" lvl="1" marL="114300" marR="0" rtl="0" algn="l">
              <a:lnSpc>
                <a:spcPct val="75000"/>
              </a:lnSpc>
              <a:spcBef>
                <a:spcPts val="180"/>
              </a:spcBef>
              <a:spcAft>
                <a:spcPts val="0"/>
              </a:spcAft>
              <a:buClr>
                <a:schemeClr val="dk1"/>
              </a:buClr>
              <a:buSzPts val="1800"/>
              <a:buFont typeface="Calibri"/>
              <a:buChar char="•"/>
            </a:pPr>
            <a:r>
              <a:rPr b="0" i="0" lang="en-US" sz="1800" u="none" cap="none" strike="noStrike">
                <a:solidFill>
                  <a:schemeClr val="dk1"/>
                </a:solidFill>
                <a:latin typeface="Calibri"/>
                <a:ea typeface="Calibri"/>
                <a:cs typeface="Calibri"/>
                <a:sym typeface="Calibri"/>
              </a:rPr>
              <a:t>Do</a:t>
            </a:r>
            <a:endParaRPr b="0" i="0" sz="1800" u="none" cap="none" strike="noStrike">
              <a:solidFill>
                <a:schemeClr val="dk1"/>
              </a:solidFill>
              <a:latin typeface="Calibri"/>
              <a:ea typeface="Calibri"/>
              <a:cs typeface="Calibri"/>
              <a:sym typeface="Calibri"/>
            </a:endParaRPr>
          </a:p>
          <a:p>
            <a:pPr indent="0" lvl="1" marL="114300" marR="0" rtl="0" algn="l">
              <a:lnSpc>
                <a:spcPct val="75000"/>
              </a:lnSpc>
              <a:spcBef>
                <a:spcPts val="18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a:p>
            <a:pPr indent="-114300" lvl="1" marL="114300" marR="0" rtl="0" algn="l">
              <a:lnSpc>
                <a:spcPct val="75000"/>
              </a:lnSpc>
              <a:spcBef>
                <a:spcPts val="180"/>
              </a:spcBef>
              <a:spcAft>
                <a:spcPts val="0"/>
              </a:spcAft>
              <a:buClr>
                <a:schemeClr val="dk1"/>
              </a:buClr>
              <a:buSzPts val="1800"/>
              <a:buFont typeface="Calibri"/>
              <a:buChar char="•"/>
            </a:pPr>
            <a:r>
              <a:rPr b="0" i="0" lang="en-US" sz="1800" u="none" cap="none" strike="noStrike">
                <a:solidFill>
                  <a:schemeClr val="dk1"/>
                </a:solidFill>
                <a:latin typeface="Calibri"/>
                <a:ea typeface="Calibri"/>
                <a:cs typeface="Calibri"/>
                <a:sym typeface="Calibri"/>
              </a:rPr>
              <a:t>Check</a:t>
            </a:r>
            <a:endParaRPr b="0" i="0" sz="1800" u="none" cap="none" strike="noStrike">
              <a:solidFill>
                <a:schemeClr val="dk1"/>
              </a:solidFill>
              <a:latin typeface="Calibri"/>
              <a:ea typeface="Calibri"/>
              <a:cs typeface="Calibri"/>
              <a:sym typeface="Calibri"/>
            </a:endParaRPr>
          </a:p>
          <a:p>
            <a:pPr indent="0" lvl="1" marL="114300" marR="0" rtl="0" algn="l">
              <a:lnSpc>
                <a:spcPct val="75000"/>
              </a:lnSpc>
              <a:spcBef>
                <a:spcPts val="18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a:p>
            <a:pPr indent="-114300" lvl="1" marL="114300" marR="0" rtl="0" algn="l">
              <a:lnSpc>
                <a:spcPct val="75000"/>
              </a:lnSpc>
              <a:spcBef>
                <a:spcPts val="180"/>
              </a:spcBef>
              <a:spcAft>
                <a:spcPts val="0"/>
              </a:spcAft>
              <a:buClr>
                <a:schemeClr val="dk1"/>
              </a:buClr>
              <a:buSzPts val="1800"/>
              <a:buFont typeface="Calibri"/>
              <a:buChar char="•"/>
            </a:pPr>
            <a:r>
              <a:rPr b="0" i="0" lang="en-US" sz="1800" u="none" cap="none" strike="noStrike">
                <a:solidFill>
                  <a:schemeClr val="dk1"/>
                </a:solidFill>
                <a:latin typeface="Calibri"/>
                <a:ea typeface="Calibri"/>
                <a:cs typeface="Calibri"/>
                <a:sym typeface="Calibri"/>
              </a:rPr>
              <a:t>Act</a:t>
            </a:r>
            <a:endParaRPr b="0" i="0" sz="1800" u="none" cap="none" strike="noStrike">
              <a:solidFill>
                <a:schemeClr val="dk1"/>
              </a:solidFill>
              <a:latin typeface="Calibri"/>
              <a:ea typeface="Calibri"/>
              <a:cs typeface="Calibri"/>
              <a:sym typeface="Calibri"/>
            </a:endParaRPr>
          </a:p>
          <a:p>
            <a:pPr indent="0" lvl="1" marL="114300" marR="0" rtl="0" algn="l">
              <a:lnSpc>
                <a:spcPct val="75000"/>
              </a:lnSpc>
              <a:spcBef>
                <a:spcPts val="18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517" name="Google Shape;517;p58"/>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2" name="Shape 522"/>
        <p:cNvGrpSpPr/>
        <p:nvPr/>
      </p:nvGrpSpPr>
      <p:grpSpPr>
        <a:xfrm>
          <a:off x="0" y="0"/>
          <a:ext cx="0" cy="0"/>
          <a:chOff x="0" y="0"/>
          <a:chExt cx="0" cy="0"/>
        </a:xfrm>
      </p:grpSpPr>
      <p:sp>
        <p:nvSpPr>
          <p:cNvPr id="523" name="Google Shape;523;p59"/>
          <p:cNvSpPr txBox="1"/>
          <p:nvPr>
            <p:ph type="title"/>
          </p:nvPr>
        </p:nvSpPr>
        <p:spPr>
          <a:xfrm>
            <a:off x="0" y="0"/>
            <a:ext cx="9144000" cy="762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PDCA Cycle  </a:t>
            </a:r>
            <a:r>
              <a:rPr lang="en-US" sz="2800"/>
              <a:t>(Cont’d.)</a:t>
            </a:r>
            <a:endParaRPr/>
          </a:p>
        </p:txBody>
      </p:sp>
      <p:sp>
        <p:nvSpPr>
          <p:cNvPr id="524" name="Google Shape;524;p59"/>
          <p:cNvSpPr txBox="1"/>
          <p:nvPr>
            <p:ph idx="1" type="body"/>
          </p:nvPr>
        </p:nvSpPr>
        <p:spPr>
          <a:xfrm>
            <a:off x="226192" y="864670"/>
            <a:ext cx="8657925" cy="4953001"/>
          </a:xfrm>
          <a:prstGeom prst="rect">
            <a:avLst/>
          </a:prstGeom>
          <a:noFill/>
          <a:ln>
            <a:noFill/>
          </a:ln>
        </p:spPr>
        <p:txBody>
          <a:bodyPr anchorCtr="0" anchor="t" bIns="45700" lIns="91425" spcFirstLastPara="1" rIns="91425" wrap="square" tIns="45700">
            <a:normAutofit fontScale="92500"/>
          </a:bodyPr>
          <a:lstStyle/>
          <a:p>
            <a:pPr indent="-342900" lvl="0" marL="342900" rtl="0" algn="l">
              <a:spcBef>
                <a:spcPts val="0"/>
              </a:spcBef>
              <a:spcAft>
                <a:spcPts val="0"/>
              </a:spcAft>
              <a:buClr>
                <a:schemeClr val="dk1"/>
              </a:buClr>
              <a:buSzPct val="100000"/>
              <a:buChar char="•"/>
            </a:pPr>
            <a:r>
              <a:rPr lang="en-US" sz="2800" u="sng"/>
              <a:t>PLAN</a:t>
            </a:r>
            <a:r>
              <a:rPr lang="en-US" sz="2400"/>
              <a:t>— </a:t>
            </a:r>
            <a:r>
              <a:rPr lang="en-US" sz="2800"/>
              <a:t>identify the potential improvement, generate ideas, and plan the solution to a product or process problem.  Good place to use a Cause and effect diagram.</a:t>
            </a:r>
            <a:endParaRPr/>
          </a:p>
          <a:p>
            <a:pPr indent="0" lvl="0" marL="0" rtl="0" algn="l">
              <a:spcBef>
                <a:spcPts val="166"/>
              </a:spcBef>
              <a:spcAft>
                <a:spcPts val="0"/>
              </a:spcAft>
              <a:buClr>
                <a:schemeClr val="dk1"/>
              </a:buClr>
              <a:buSzPct val="100000"/>
              <a:buNone/>
            </a:pPr>
            <a:r>
              <a:t/>
            </a:r>
            <a:endParaRPr sz="900"/>
          </a:p>
          <a:p>
            <a:pPr indent="-342900" lvl="0" marL="342900" rtl="0" algn="l">
              <a:spcBef>
                <a:spcPts val="518"/>
              </a:spcBef>
              <a:spcAft>
                <a:spcPts val="0"/>
              </a:spcAft>
              <a:buClr>
                <a:schemeClr val="dk1"/>
              </a:buClr>
              <a:buSzPct val="100000"/>
              <a:buChar char="•"/>
            </a:pPr>
            <a:r>
              <a:rPr b="1" lang="en-US" sz="2800" u="sng"/>
              <a:t>DO</a:t>
            </a:r>
            <a:r>
              <a:rPr b="1" lang="en-US" sz="2400"/>
              <a:t>—</a:t>
            </a:r>
            <a:r>
              <a:rPr lang="en-US" sz="2800"/>
              <a:t>implement change slowly</a:t>
            </a:r>
            <a:endParaRPr/>
          </a:p>
          <a:p>
            <a:pPr indent="-290068" lvl="0" marL="342900" rtl="0" algn="l">
              <a:spcBef>
                <a:spcPts val="166"/>
              </a:spcBef>
              <a:spcAft>
                <a:spcPts val="0"/>
              </a:spcAft>
              <a:buClr>
                <a:schemeClr val="dk1"/>
              </a:buClr>
              <a:buSzPct val="100000"/>
              <a:buNone/>
            </a:pPr>
            <a:r>
              <a:t/>
            </a:r>
            <a:endParaRPr sz="900"/>
          </a:p>
          <a:p>
            <a:pPr indent="-342900" lvl="0" marL="342900" rtl="0" algn="l">
              <a:spcBef>
                <a:spcPts val="518"/>
              </a:spcBef>
              <a:spcAft>
                <a:spcPts val="0"/>
              </a:spcAft>
              <a:buClr>
                <a:schemeClr val="dk1"/>
              </a:buClr>
              <a:buSzPct val="100000"/>
              <a:buChar char="•"/>
            </a:pPr>
            <a:r>
              <a:rPr b="1" lang="en-US" sz="2800" u="sng"/>
              <a:t>CHECK</a:t>
            </a:r>
            <a:r>
              <a:rPr b="1" lang="en-US" sz="2400"/>
              <a:t>--</a:t>
            </a:r>
            <a:r>
              <a:rPr lang="en-US" sz="2800"/>
              <a:t>trial run of the improvement is performed and summarized. Measurements and frequency determined during planning stage.</a:t>
            </a:r>
            <a:endParaRPr/>
          </a:p>
          <a:p>
            <a:pPr indent="0" lvl="0" marL="0" rtl="0" algn="l">
              <a:spcBef>
                <a:spcPts val="166"/>
              </a:spcBef>
              <a:spcAft>
                <a:spcPts val="0"/>
              </a:spcAft>
              <a:buClr>
                <a:schemeClr val="dk1"/>
              </a:buClr>
              <a:buSzPct val="100000"/>
              <a:buNone/>
            </a:pPr>
            <a:r>
              <a:t/>
            </a:r>
            <a:endParaRPr sz="900"/>
          </a:p>
          <a:p>
            <a:pPr indent="-342900" lvl="0" marL="342900" rtl="0" algn="l">
              <a:spcBef>
                <a:spcPts val="518"/>
              </a:spcBef>
              <a:spcAft>
                <a:spcPts val="0"/>
              </a:spcAft>
              <a:buClr>
                <a:schemeClr val="dk1"/>
              </a:buClr>
              <a:buSzPct val="100000"/>
              <a:buChar char="•"/>
            </a:pPr>
            <a:r>
              <a:rPr b="1" lang="en-US" sz="2800" u="sng"/>
              <a:t>ACT</a:t>
            </a:r>
            <a:r>
              <a:rPr b="1" lang="en-US" sz="2400"/>
              <a:t>--</a:t>
            </a:r>
            <a:r>
              <a:rPr lang="en-US" sz="2800"/>
              <a:t>describing the applicable process ownership changes, detailing the plan, outlining steps for continuous improvement</a:t>
            </a:r>
            <a:endParaRPr/>
          </a:p>
        </p:txBody>
      </p:sp>
      <p:sp>
        <p:nvSpPr>
          <p:cNvPr id="525" name="Google Shape;525;p59"/>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sp>
        <p:nvSpPr>
          <p:cNvPr id="531" name="Google Shape;531;p60"/>
          <p:cNvSpPr txBox="1"/>
          <p:nvPr>
            <p:ph type="title"/>
          </p:nvPr>
        </p:nvSpPr>
        <p:spPr>
          <a:xfrm>
            <a:off x="0" y="49982"/>
            <a:ext cx="91440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t>Examples of Data Gathering Tools </a:t>
            </a:r>
            <a:br>
              <a:rPr lang="en-US" sz="4000"/>
            </a:br>
            <a:r>
              <a:rPr lang="en-US" sz="4000"/>
              <a:t>That Help Analysis</a:t>
            </a:r>
            <a:endParaRPr/>
          </a:p>
        </p:txBody>
      </p:sp>
      <p:sp>
        <p:nvSpPr>
          <p:cNvPr id="532" name="Google Shape;532;p60"/>
          <p:cNvSpPr txBox="1"/>
          <p:nvPr>
            <p:ph idx="1" type="body"/>
          </p:nvPr>
        </p:nvSpPr>
        <p:spPr>
          <a:xfrm>
            <a:off x="457200" y="1417638"/>
            <a:ext cx="8458200" cy="4142556"/>
          </a:xfrm>
          <a:prstGeom prst="rect">
            <a:avLst/>
          </a:prstGeom>
          <a:noFill/>
          <a:ln>
            <a:noFill/>
          </a:ln>
        </p:spPr>
        <p:txBody>
          <a:bodyPr anchorCtr="0" anchor="t" bIns="45700" lIns="91425" spcFirstLastPara="1" rIns="91425" wrap="square" tIns="45700">
            <a:normAutofit/>
          </a:bodyPr>
          <a:lstStyle/>
          <a:p>
            <a:pPr indent="-342900" lvl="0" marL="342900" rtl="0" algn="l">
              <a:lnSpc>
                <a:spcPct val="80000"/>
              </a:lnSpc>
              <a:spcBef>
                <a:spcPts val="0"/>
              </a:spcBef>
              <a:spcAft>
                <a:spcPts val="0"/>
              </a:spcAft>
              <a:buClr>
                <a:schemeClr val="dk1"/>
              </a:buClr>
              <a:buSzPts val="2800"/>
              <a:buChar char="•"/>
            </a:pPr>
            <a:r>
              <a:rPr lang="en-US" sz="2800"/>
              <a:t>Check Sheet</a:t>
            </a:r>
            <a:endParaRPr/>
          </a:p>
          <a:p>
            <a:pPr indent="-342900" lvl="0" marL="342900" rtl="0" algn="l">
              <a:lnSpc>
                <a:spcPct val="80000"/>
              </a:lnSpc>
              <a:spcBef>
                <a:spcPts val="560"/>
              </a:spcBef>
              <a:spcAft>
                <a:spcPts val="0"/>
              </a:spcAft>
              <a:buClr>
                <a:schemeClr val="dk1"/>
              </a:buClr>
              <a:buSzPts val="2800"/>
              <a:buChar char="•"/>
            </a:pPr>
            <a:r>
              <a:rPr lang="en-US" sz="2800"/>
              <a:t>Control Chart</a:t>
            </a:r>
            <a:endParaRPr/>
          </a:p>
          <a:p>
            <a:pPr indent="-342900" lvl="0" marL="342900" rtl="0" algn="l">
              <a:lnSpc>
                <a:spcPct val="80000"/>
              </a:lnSpc>
              <a:spcBef>
                <a:spcPts val="560"/>
              </a:spcBef>
              <a:spcAft>
                <a:spcPts val="0"/>
              </a:spcAft>
              <a:buClr>
                <a:schemeClr val="dk1"/>
              </a:buClr>
              <a:buSzPts val="2800"/>
              <a:buChar char="•"/>
            </a:pPr>
            <a:r>
              <a:rPr lang="en-US" sz="2800"/>
              <a:t>Trends</a:t>
            </a:r>
            <a:endParaRPr/>
          </a:p>
          <a:p>
            <a:pPr indent="-342900" lvl="0" marL="342900" rtl="0" algn="l">
              <a:lnSpc>
                <a:spcPct val="80000"/>
              </a:lnSpc>
              <a:spcBef>
                <a:spcPts val="560"/>
              </a:spcBef>
              <a:spcAft>
                <a:spcPts val="0"/>
              </a:spcAft>
              <a:buClr>
                <a:schemeClr val="dk1"/>
              </a:buClr>
              <a:buSzPts val="2800"/>
              <a:buChar char="•"/>
            </a:pPr>
            <a:r>
              <a:rPr lang="en-US" sz="2800"/>
              <a:t>Run Chart</a:t>
            </a:r>
            <a:endParaRPr/>
          </a:p>
          <a:p>
            <a:pPr indent="-342900" lvl="0" marL="342900" rtl="0" algn="l">
              <a:lnSpc>
                <a:spcPct val="80000"/>
              </a:lnSpc>
              <a:spcBef>
                <a:spcPts val="560"/>
              </a:spcBef>
              <a:spcAft>
                <a:spcPts val="0"/>
              </a:spcAft>
              <a:buClr>
                <a:schemeClr val="dk1"/>
              </a:buClr>
              <a:buSzPts val="2800"/>
              <a:buChar char="•"/>
            </a:pPr>
            <a:r>
              <a:rPr lang="en-US" sz="2800"/>
              <a:t>Pareto Chart</a:t>
            </a:r>
            <a:endParaRPr sz="2800"/>
          </a:p>
          <a:p>
            <a:pPr indent="-342900" lvl="0" marL="342900" rtl="0" algn="l">
              <a:lnSpc>
                <a:spcPct val="80000"/>
              </a:lnSpc>
              <a:spcBef>
                <a:spcPts val="560"/>
              </a:spcBef>
              <a:spcAft>
                <a:spcPts val="0"/>
              </a:spcAft>
              <a:buClr>
                <a:schemeClr val="dk1"/>
              </a:buClr>
              <a:buSzPts val="2800"/>
              <a:buChar char="•"/>
            </a:pPr>
            <a:r>
              <a:rPr lang="en-US" sz="2800"/>
              <a:t>Cause and Effect Diagram (Fishbone )</a:t>
            </a:r>
            <a:endParaRPr/>
          </a:p>
          <a:p>
            <a:pPr indent="-342900" lvl="0" marL="342900" rtl="0" algn="l">
              <a:lnSpc>
                <a:spcPct val="80000"/>
              </a:lnSpc>
              <a:spcBef>
                <a:spcPts val="560"/>
              </a:spcBef>
              <a:spcAft>
                <a:spcPts val="0"/>
              </a:spcAft>
              <a:buClr>
                <a:schemeClr val="dk1"/>
              </a:buClr>
              <a:buSzPts val="2800"/>
              <a:buChar char="•"/>
            </a:pPr>
            <a:r>
              <a:rPr lang="en-US" sz="2800"/>
              <a:t>Scatter Diagram</a:t>
            </a:r>
            <a:endParaRPr/>
          </a:p>
          <a:p>
            <a:pPr indent="-342900" lvl="0" marL="342900" rtl="0" algn="l">
              <a:lnSpc>
                <a:spcPct val="80000"/>
              </a:lnSpc>
              <a:spcBef>
                <a:spcPts val="560"/>
              </a:spcBef>
              <a:spcAft>
                <a:spcPts val="0"/>
              </a:spcAft>
              <a:buClr>
                <a:schemeClr val="dk1"/>
              </a:buClr>
              <a:buSzPts val="2800"/>
              <a:buChar char="•"/>
            </a:pPr>
            <a:r>
              <a:rPr lang="en-US" sz="2800"/>
              <a:t>Histogram</a:t>
            </a:r>
            <a:endParaRPr/>
          </a:p>
          <a:p>
            <a:pPr indent="-342900" lvl="0" marL="342900" rtl="0" algn="l">
              <a:lnSpc>
                <a:spcPct val="80000"/>
              </a:lnSpc>
              <a:spcBef>
                <a:spcPts val="560"/>
              </a:spcBef>
              <a:spcAft>
                <a:spcPts val="0"/>
              </a:spcAft>
              <a:buClr>
                <a:schemeClr val="dk1"/>
              </a:buClr>
              <a:buSzPts val="2800"/>
              <a:buChar char="•"/>
            </a:pPr>
            <a:r>
              <a:rPr lang="en-US" sz="2800"/>
              <a:t>Statistical Process Control</a:t>
            </a:r>
            <a:endParaRPr/>
          </a:p>
          <a:p>
            <a:pPr indent="-139700" lvl="0" marL="342900" rtl="0" algn="l">
              <a:lnSpc>
                <a:spcPct val="80000"/>
              </a:lnSpc>
              <a:spcBef>
                <a:spcPts val="640"/>
              </a:spcBef>
              <a:spcAft>
                <a:spcPts val="0"/>
              </a:spcAft>
              <a:buClr>
                <a:schemeClr val="dk1"/>
              </a:buClr>
              <a:buSzPts val="3200"/>
              <a:buNone/>
            </a:pPr>
            <a:r>
              <a:t/>
            </a:r>
            <a:endParaRPr/>
          </a:p>
        </p:txBody>
      </p:sp>
      <p:sp>
        <p:nvSpPr>
          <p:cNvPr id="533" name="Google Shape;533;p60"/>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8" name="Shape 538"/>
        <p:cNvGrpSpPr/>
        <p:nvPr/>
      </p:nvGrpSpPr>
      <p:grpSpPr>
        <a:xfrm>
          <a:off x="0" y="0"/>
          <a:ext cx="0" cy="0"/>
          <a:chOff x="0" y="0"/>
          <a:chExt cx="0" cy="0"/>
        </a:xfrm>
      </p:grpSpPr>
      <p:sp>
        <p:nvSpPr>
          <p:cNvPr id="539" name="Google Shape;539;p61"/>
          <p:cNvSpPr txBox="1"/>
          <p:nvPr>
            <p:ph type="title"/>
          </p:nvPr>
        </p:nvSpPr>
        <p:spPr>
          <a:xfrm>
            <a:off x="0" y="24381"/>
            <a:ext cx="9144000" cy="63976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t>Check Sheet</a:t>
            </a:r>
            <a:endParaRPr/>
          </a:p>
        </p:txBody>
      </p:sp>
      <p:sp>
        <p:nvSpPr>
          <p:cNvPr id="540" name="Google Shape;540;p61"/>
          <p:cNvSpPr txBox="1"/>
          <p:nvPr>
            <p:ph idx="1" type="body"/>
          </p:nvPr>
        </p:nvSpPr>
        <p:spPr>
          <a:xfrm>
            <a:off x="120316" y="1143000"/>
            <a:ext cx="8792678" cy="49831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r>
              <a:rPr lang="en-US"/>
              <a:t>Check sheet is used:</a:t>
            </a:r>
            <a:endParaRPr/>
          </a:p>
          <a:p>
            <a:pPr indent="-285750" lvl="1" marL="742950" rtl="0" algn="l">
              <a:spcBef>
                <a:spcPts val="560"/>
              </a:spcBef>
              <a:spcAft>
                <a:spcPts val="0"/>
              </a:spcAft>
              <a:buClr>
                <a:schemeClr val="dk1"/>
              </a:buClr>
              <a:buSzPts val="2800"/>
              <a:buChar char="–"/>
            </a:pPr>
            <a:r>
              <a:rPr lang="en-US"/>
              <a:t>In any stage of the project that involves collecting data</a:t>
            </a:r>
            <a:endParaRPr/>
          </a:p>
          <a:p>
            <a:pPr indent="-285750" lvl="1" marL="742950" rtl="0" algn="l">
              <a:spcBef>
                <a:spcPts val="560"/>
              </a:spcBef>
              <a:spcAft>
                <a:spcPts val="0"/>
              </a:spcAft>
              <a:buClr>
                <a:schemeClr val="dk1"/>
              </a:buClr>
              <a:buSzPts val="2800"/>
              <a:buChar char="–"/>
            </a:pPr>
            <a:r>
              <a:rPr lang="en-US"/>
              <a:t>To collect data with little effort on the part of the data collector</a:t>
            </a:r>
            <a:endParaRPr/>
          </a:p>
          <a:p>
            <a:pPr indent="-285750" lvl="1" marL="742950" rtl="0" algn="l">
              <a:spcBef>
                <a:spcPts val="560"/>
              </a:spcBef>
              <a:spcAft>
                <a:spcPts val="0"/>
              </a:spcAft>
              <a:buClr>
                <a:schemeClr val="dk1"/>
              </a:buClr>
              <a:buSzPts val="2800"/>
              <a:buChar char="–"/>
            </a:pPr>
            <a:r>
              <a:rPr lang="en-US"/>
              <a:t>To convert raw data through data analysis into useful information</a:t>
            </a:r>
            <a:endParaRPr/>
          </a:p>
          <a:p>
            <a:pPr indent="-285750" lvl="1" marL="742950" rtl="0" algn="l">
              <a:spcBef>
                <a:spcPts val="560"/>
              </a:spcBef>
              <a:spcAft>
                <a:spcPts val="0"/>
              </a:spcAft>
              <a:buClr>
                <a:schemeClr val="dk1"/>
              </a:buClr>
              <a:buSzPts val="2800"/>
              <a:buChar char="–"/>
            </a:pPr>
            <a:r>
              <a:rPr lang="en-US"/>
              <a:t>To translate what is </a:t>
            </a:r>
            <a:r>
              <a:rPr b="1" lang="en-US" u="sng"/>
              <a:t>allegedly</a:t>
            </a:r>
            <a:r>
              <a:rPr lang="en-US"/>
              <a:t> happening into what is </a:t>
            </a:r>
            <a:r>
              <a:rPr b="1" lang="en-US" u="sng"/>
              <a:t>actually</a:t>
            </a:r>
            <a:r>
              <a:rPr lang="en-US"/>
              <a:t> happening</a:t>
            </a:r>
            <a:endParaRPr/>
          </a:p>
        </p:txBody>
      </p:sp>
      <p:sp>
        <p:nvSpPr>
          <p:cNvPr id="541" name="Google Shape;541;p61"/>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6" name="Shape 546"/>
        <p:cNvGrpSpPr/>
        <p:nvPr/>
      </p:nvGrpSpPr>
      <p:grpSpPr>
        <a:xfrm>
          <a:off x="0" y="0"/>
          <a:ext cx="0" cy="0"/>
          <a:chOff x="0" y="0"/>
          <a:chExt cx="0" cy="0"/>
        </a:xfrm>
      </p:grpSpPr>
      <p:sp>
        <p:nvSpPr>
          <p:cNvPr id="547" name="Google Shape;547;p62"/>
          <p:cNvSpPr txBox="1"/>
          <p:nvPr>
            <p:ph type="title"/>
          </p:nvPr>
        </p:nvSpPr>
        <p:spPr>
          <a:xfrm>
            <a:off x="0" y="0"/>
            <a:ext cx="9144000" cy="71596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Check Sheet Sample</a:t>
            </a:r>
            <a:endParaRPr/>
          </a:p>
        </p:txBody>
      </p:sp>
      <p:pic>
        <p:nvPicPr>
          <p:cNvPr id="548" name="Google Shape;548;p62"/>
          <p:cNvPicPr preferRelativeResize="0"/>
          <p:nvPr/>
        </p:nvPicPr>
        <p:blipFill rotWithShape="1">
          <a:blip r:embed="rId3">
            <a:alphaModFix/>
          </a:blip>
          <a:srcRect b="0" l="0" r="0" t="0"/>
          <a:stretch/>
        </p:blipFill>
        <p:spPr>
          <a:xfrm>
            <a:off x="228600" y="1956179"/>
            <a:ext cx="8630111" cy="2038350"/>
          </a:xfrm>
          <a:prstGeom prst="rect">
            <a:avLst/>
          </a:prstGeom>
          <a:noFill/>
          <a:ln>
            <a:noFill/>
          </a:ln>
        </p:spPr>
      </p:pic>
      <p:sp>
        <p:nvSpPr>
          <p:cNvPr id="549" name="Google Shape;549;p62"/>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4" name="Shape 554"/>
        <p:cNvGrpSpPr/>
        <p:nvPr/>
      </p:nvGrpSpPr>
      <p:grpSpPr>
        <a:xfrm>
          <a:off x="0" y="0"/>
          <a:ext cx="0" cy="0"/>
          <a:chOff x="0" y="0"/>
          <a:chExt cx="0" cy="0"/>
        </a:xfrm>
      </p:grpSpPr>
      <p:sp>
        <p:nvSpPr>
          <p:cNvPr id="555" name="Google Shape;555;p63"/>
          <p:cNvSpPr txBox="1"/>
          <p:nvPr>
            <p:ph type="title"/>
          </p:nvPr>
        </p:nvSpPr>
        <p:spPr>
          <a:xfrm>
            <a:off x="0" y="0"/>
            <a:ext cx="9144000" cy="67786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t>QUESTION</a:t>
            </a:r>
            <a:endParaRPr/>
          </a:p>
        </p:txBody>
      </p:sp>
      <p:sp>
        <p:nvSpPr>
          <p:cNvPr id="556" name="Google Shape;556;p63"/>
          <p:cNvSpPr txBox="1"/>
          <p:nvPr>
            <p:ph idx="1" type="body"/>
          </p:nvPr>
        </p:nvSpPr>
        <p:spPr>
          <a:xfrm>
            <a:off x="457200" y="1828800"/>
            <a:ext cx="8229600" cy="42973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r>
              <a:rPr lang="en-US"/>
              <a:t>What aspects of a check sheet might make it a quality tool of choice?</a:t>
            </a:r>
            <a:endParaRPr/>
          </a:p>
          <a:p>
            <a:pPr indent="-285750" lvl="1" marL="742950" rtl="0" algn="l">
              <a:spcBef>
                <a:spcPts val="560"/>
              </a:spcBef>
              <a:spcAft>
                <a:spcPts val="0"/>
              </a:spcAft>
              <a:buClr>
                <a:schemeClr val="dk1"/>
              </a:buClr>
              <a:buSzPts val="2800"/>
              <a:buChar char="–"/>
            </a:pPr>
            <a:r>
              <a:rPr lang="en-US"/>
              <a:t>Versatility</a:t>
            </a:r>
            <a:endParaRPr/>
          </a:p>
          <a:p>
            <a:pPr indent="-285750" lvl="1" marL="742950" rtl="0" algn="l">
              <a:spcBef>
                <a:spcPts val="560"/>
              </a:spcBef>
              <a:spcAft>
                <a:spcPts val="0"/>
              </a:spcAft>
              <a:buClr>
                <a:schemeClr val="dk1"/>
              </a:buClr>
              <a:buSzPts val="2800"/>
              <a:buChar char="–"/>
            </a:pPr>
            <a:r>
              <a:rPr lang="en-US"/>
              <a:t>Ease of use</a:t>
            </a:r>
            <a:endParaRPr/>
          </a:p>
          <a:p>
            <a:pPr indent="-285750" lvl="1" marL="742950" rtl="0" algn="l">
              <a:spcBef>
                <a:spcPts val="560"/>
              </a:spcBef>
              <a:spcAft>
                <a:spcPts val="0"/>
              </a:spcAft>
              <a:buClr>
                <a:schemeClr val="dk1"/>
              </a:buClr>
              <a:buSzPts val="2800"/>
              <a:buChar char="–"/>
            </a:pPr>
            <a:r>
              <a:rPr lang="en-US"/>
              <a:t>Helpful in determining the “real” from the “perceived” problem</a:t>
            </a:r>
            <a:endParaRPr/>
          </a:p>
        </p:txBody>
      </p:sp>
      <p:pic>
        <p:nvPicPr>
          <p:cNvPr descr="dreamstimefree_10053288.jpg" id="557" name="Google Shape;557;p63"/>
          <p:cNvPicPr preferRelativeResize="0"/>
          <p:nvPr/>
        </p:nvPicPr>
        <p:blipFill rotWithShape="1">
          <a:blip r:embed="rId3">
            <a:alphaModFix/>
          </a:blip>
          <a:srcRect b="0" l="0" r="0" t="0"/>
          <a:stretch/>
        </p:blipFill>
        <p:spPr>
          <a:xfrm>
            <a:off x="7098194" y="228600"/>
            <a:ext cx="1360005" cy="1219200"/>
          </a:xfrm>
          <a:prstGeom prst="rect">
            <a:avLst/>
          </a:prstGeom>
          <a:noFill/>
          <a:ln>
            <a:noFill/>
          </a:ln>
          <a:effectLst>
            <a:outerShdw blurRad="292100" rotWithShape="0" algn="tl" dir="2700000" dist="139700">
              <a:srgbClr val="333333">
                <a:alpha val="64705"/>
              </a:srgbClr>
            </a:outerShdw>
          </a:effectLst>
        </p:spPr>
      </p:pic>
      <p:sp>
        <p:nvSpPr>
          <p:cNvPr id="558" name="Google Shape;558;p63"/>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 name="Shape 563"/>
        <p:cNvGrpSpPr/>
        <p:nvPr/>
      </p:nvGrpSpPr>
      <p:grpSpPr>
        <a:xfrm>
          <a:off x="0" y="0"/>
          <a:ext cx="0" cy="0"/>
          <a:chOff x="0" y="0"/>
          <a:chExt cx="0" cy="0"/>
        </a:xfrm>
      </p:grpSpPr>
      <p:sp>
        <p:nvSpPr>
          <p:cNvPr id="564" name="Google Shape;564;p64"/>
          <p:cNvSpPr txBox="1"/>
          <p:nvPr>
            <p:ph type="title"/>
          </p:nvPr>
        </p:nvSpPr>
        <p:spPr>
          <a:xfrm>
            <a:off x="0" y="-4495"/>
            <a:ext cx="9144000" cy="79216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Control Chart</a:t>
            </a:r>
            <a:endParaRPr/>
          </a:p>
        </p:txBody>
      </p:sp>
      <p:sp>
        <p:nvSpPr>
          <p:cNvPr id="565" name="Google Shape;565;p64"/>
          <p:cNvSpPr txBox="1"/>
          <p:nvPr>
            <p:ph idx="1" type="body"/>
          </p:nvPr>
        </p:nvSpPr>
        <p:spPr>
          <a:xfrm>
            <a:off x="457200" y="1157438"/>
            <a:ext cx="8229600" cy="4525963"/>
          </a:xfrm>
          <a:prstGeom prst="rect">
            <a:avLst/>
          </a:prstGeom>
          <a:noFill/>
          <a:ln>
            <a:noFill/>
          </a:ln>
        </p:spPr>
        <p:txBody>
          <a:bodyPr anchorCtr="0" anchor="t" bIns="45700" lIns="91425" spcFirstLastPara="1" rIns="91425" wrap="square" tIns="45700">
            <a:normAutofit lnSpcReduction="10000"/>
          </a:bodyPr>
          <a:lstStyle/>
          <a:p>
            <a:pPr indent="0" lvl="0" marL="0" rtl="0" algn="l">
              <a:spcBef>
                <a:spcPts val="0"/>
              </a:spcBef>
              <a:spcAft>
                <a:spcPts val="0"/>
              </a:spcAft>
              <a:buClr>
                <a:schemeClr val="dk1"/>
              </a:buClr>
              <a:buSzPts val="3200"/>
              <a:buNone/>
            </a:pPr>
            <a:r>
              <a:rPr lang="en-US"/>
              <a:t>Not a “first choice” data analysis tool unless the QC team:</a:t>
            </a:r>
            <a:endParaRPr/>
          </a:p>
          <a:p>
            <a:pPr indent="-285750" lvl="1" marL="742950" rtl="0" algn="l">
              <a:spcBef>
                <a:spcPts val="560"/>
              </a:spcBef>
              <a:spcAft>
                <a:spcPts val="0"/>
              </a:spcAft>
              <a:buClr>
                <a:schemeClr val="dk1"/>
              </a:buClr>
              <a:buSzPts val="2800"/>
              <a:buChar char="–"/>
            </a:pPr>
            <a:r>
              <a:rPr i="1" lang="en-US"/>
              <a:t>Can clearly identify the process</a:t>
            </a:r>
            <a:endParaRPr/>
          </a:p>
          <a:p>
            <a:pPr indent="-285750" lvl="1" marL="742950" rtl="0" algn="l">
              <a:spcBef>
                <a:spcPts val="560"/>
              </a:spcBef>
              <a:spcAft>
                <a:spcPts val="0"/>
              </a:spcAft>
              <a:buClr>
                <a:schemeClr val="dk1"/>
              </a:buClr>
              <a:buSzPts val="2800"/>
              <a:buChar char="–"/>
            </a:pPr>
            <a:r>
              <a:rPr i="1" lang="en-US"/>
              <a:t>Can identify a process that appears to be out of control and/or</a:t>
            </a:r>
            <a:endParaRPr/>
          </a:p>
          <a:p>
            <a:pPr indent="-285750" lvl="1" marL="742950" rtl="0" algn="l">
              <a:spcBef>
                <a:spcPts val="560"/>
              </a:spcBef>
              <a:spcAft>
                <a:spcPts val="0"/>
              </a:spcAft>
              <a:buClr>
                <a:schemeClr val="dk1"/>
              </a:buClr>
              <a:buSzPts val="2800"/>
              <a:buChar char="–"/>
            </a:pPr>
            <a:r>
              <a:rPr i="1" lang="en-US"/>
              <a:t>Has data to support an in-depth investigation of the process that demands control – used to determine process capability</a:t>
            </a:r>
            <a:endParaRPr/>
          </a:p>
          <a:p>
            <a:pPr indent="-285750" lvl="1" marL="742950" rtl="0" algn="l">
              <a:spcBef>
                <a:spcPts val="560"/>
              </a:spcBef>
              <a:spcAft>
                <a:spcPts val="0"/>
              </a:spcAft>
              <a:buClr>
                <a:schemeClr val="dk1"/>
              </a:buClr>
              <a:buSzPts val="2800"/>
              <a:buChar char="–"/>
            </a:pPr>
            <a:r>
              <a:rPr i="1" lang="en-US"/>
              <a:t>Analyzes output of work processes</a:t>
            </a:r>
            <a:endParaRPr/>
          </a:p>
          <a:p>
            <a:pPr indent="-285750" lvl="1" marL="742950" rtl="0" algn="l">
              <a:spcBef>
                <a:spcPts val="560"/>
              </a:spcBef>
              <a:spcAft>
                <a:spcPts val="0"/>
              </a:spcAft>
              <a:buClr>
                <a:schemeClr val="dk1"/>
              </a:buClr>
              <a:buSzPts val="2800"/>
              <a:buChar char="–"/>
            </a:pPr>
            <a:r>
              <a:rPr i="1" lang="en-US"/>
              <a:t>Provides historical data</a:t>
            </a:r>
            <a:endParaRPr/>
          </a:p>
        </p:txBody>
      </p:sp>
      <p:sp>
        <p:nvSpPr>
          <p:cNvPr id="566" name="Google Shape;566;p64"/>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 name="Shape 571"/>
        <p:cNvGrpSpPr/>
        <p:nvPr/>
      </p:nvGrpSpPr>
      <p:grpSpPr>
        <a:xfrm>
          <a:off x="0" y="0"/>
          <a:ext cx="0" cy="0"/>
          <a:chOff x="0" y="0"/>
          <a:chExt cx="0" cy="0"/>
        </a:xfrm>
      </p:grpSpPr>
      <p:sp>
        <p:nvSpPr>
          <p:cNvPr id="572" name="Google Shape;572;p65"/>
          <p:cNvSpPr txBox="1"/>
          <p:nvPr>
            <p:ph type="title"/>
          </p:nvPr>
        </p:nvSpPr>
        <p:spPr>
          <a:xfrm>
            <a:off x="34832" y="0"/>
            <a:ext cx="9109167" cy="79216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Control Chart Sample</a:t>
            </a:r>
            <a:endParaRPr/>
          </a:p>
        </p:txBody>
      </p:sp>
      <p:pic>
        <p:nvPicPr>
          <p:cNvPr id="573" name="Google Shape;573;p65"/>
          <p:cNvPicPr preferRelativeResize="0"/>
          <p:nvPr/>
        </p:nvPicPr>
        <p:blipFill rotWithShape="1">
          <a:blip r:embed="rId3">
            <a:alphaModFix/>
          </a:blip>
          <a:srcRect b="0" l="0" r="0" t="0"/>
          <a:stretch/>
        </p:blipFill>
        <p:spPr>
          <a:xfrm>
            <a:off x="162218" y="817829"/>
            <a:ext cx="8981781" cy="3083890"/>
          </a:xfrm>
          <a:prstGeom prst="rect">
            <a:avLst/>
          </a:prstGeom>
          <a:noFill/>
          <a:ln>
            <a:noFill/>
          </a:ln>
        </p:spPr>
      </p:pic>
      <p:sp>
        <p:nvSpPr>
          <p:cNvPr id="574" name="Google Shape;574;p65"/>
          <p:cNvSpPr txBox="1"/>
          <p:nvPr/>
        </p:nvSpPr>
        <p:spPr>
          <a:xfrm>
            <a:off x="349718" y="4099914"/>
            <a:ext cx="8413282"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Does this data reflect an “in-control” or “out-of-control” process?</a:t>
            </a:r>
            <a:endParaRPr sz="2400">
              <a:solidFill>
                <a:schemeClr val="dk1"/>
              </a:solidFill>
              <a:latin typeface="Calibri"/>
              <a:ea typeface="Calibri"/>
              <a:cs typeface="Calibri"/>
              <a:sym typeface="Calibri"/>
            </a:endParaRPr>
          </a:p>
        </p:txBody>
      </p:sp>
      <p:sp>
        <p:nvSpPr>
          <p:cNvPr id="575" name="Google Shape;575;p65"/>
          <p:cNvSpPr txBox="1"/>
          <p:nvPr/>
        </p:nvSpPr>
        <p:spPr>
          <a:xfrm>
            <a:off x="3595721" y="4759774"/>
            <a:ext cx="1378134"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0070C0"/>
                </a:solidFill>
                <a:latin typeface="Calibri"/>
                <a:ea typeface="Calibri"/>
                <a:cs typeface="Calibri"/>
                <a:sym typeface="Calibri"/>
              </a:rPr>
              <a:t>In control</a:t>
            </a:r>
            <a:endParaRPr sz="2400">
              <a:solidFill>
                <a:srgbClr val="0070C0"/>
              </a:solidFill>
              <a:latin typeface="Calibri"/>
              <a:ea typeface="Calibri"/>
              <a:cs typeface="Calibri"/>
              <a:sym typeface="Calibri"/>
            </a:endParaRPr>
          </a:p>
        </p:txBody>
      </p:sp>
      <p:sp>
        <p:nvSpPr>
          <p:cNvPr id="576" name="Google Shape;576;p65"/>
          <p:cNvSpPr txBox="1"/>
          <p:nvPr/>
        </p:nvSpPr>
        <p:spPr>
          <a:xfrm>
            <a:off x="1747929" y="5442646"/>
            <a:ext cx="5616859"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FF0000"/>
                </a:solidFill>
                <a:latin typeface="Calibri"/>
                <a:ea typeface="Calibri"/>
                <a:cs typeface="Calibri"/>
                <a:sym typeface="Calibri"/>
              </a:rPr>
              <a:t>An “in-control” process is a capable process</a:t>
            </a:r>
            <a:endParaRPr sz="2400">
              <a:solidFill>
                <a:srgbClr val="FF0000"/>
              </a:solidFill>
              <a:latin typeface="Calibri"/>
              <a:ea typeface="Calibri"/>
              <a:cs typeface="Calibri"/>
              <a:sym typeface="Calibri"/>
            </a:endParaRPr>
          </a:p>
        </p:txBody>
      </p:sp>
      <p:sp>
        <p:nvSpPr>
          <p:cNvPr id="577" name="Google Shape;577;p65"/>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7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2" name="Shape 582"/>
        <p:cNvGrpSpPr/>
        <p:nvPr/>
      </p:nvGrpSpPr>
      <p:grpSpPr>
        <a:xfrm>
          <a:off x="0" y="0"/>
          <a:ext cx="0" cy="0"/>
          <a:chOff x="0" y="0"/>
          <a:chExt cx="0" cy="0"/>
        </a:xfrm>
      </p:grpSpPr>
      <p:sp>
        <p:nvSpPr>
          <p:cNvPr id="583" name="Google Shape;583;p66"/>
          <p:cNvSpPr txBox="1"/>
          <p:nvPr>
            <p:ph type="title"/>
          </p:nvPr>
        </p:nvSpPr>
        <p:spPr>
          <a:xfrm>
            <a:off x="0" y="0"/>
            <a:ext cx="9144000" cy="683394"/>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sz="4000"/>
              <a:t>QUESTION</a:t>
            </a:r>
            <a:endParaRPr/>
          </a:p>
        </p:txBody>
      </p:sp>
      <p:sp>
        <p:nvSpPr>
          <p:cNvPr id="584" name="Google Shape;584;p66"/>
          <p:cNvSpPr txBox="1"/>
          <p:nvPr>
            <p:ph idx="1" type="body"/>
          </p:nvPr>
        </p:nvSpPr>
        <p:spPr>
          <a:xfrm>
            <a:off x="457200" y="1828800"/>
            <a:ext cx="8229600" cy="42973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r>
              <a:rPr lang="en-US"/>
              <a:t>What is a control chart useful for?</a:t>
            </a:r>
            <a:endParaRPr/>
          </a:p>
          <a:p>
            <a:pPr indent="-285750" lvl="1" marL="742950" rtl="0" algn="l">
              <a:spcBef>
                <a:spcPts val="560"/>
              </a:spcBef>
              <a:spcAft>
                <a:spcPts val="0"/>
              </a:spcAft>
              <a:buClr>
                <a:schemeClr val="dk1"/>
              </a:buClr>
              <a:buSzPts val="2800"/>
              <a:buChar char="–"/>
            </a:pPr>
            <a:r>
              <a:rPr i="1" lang="en-US"/>
              <a:t>Distinguishing between common and special causes</a:t>
            </a:r>
            <a:endParaRPr/>
          </a:p>
          <a:p>
            <a:pPr indent="-285750" lvl="1" marL="742950" rtl="0" algn="l">
              <a:spcBef>
                <a:spcPts val="560"/>
              </a:spcBef>
              <a:spcAft>
                <a:spcPts val="0"/>
              </a:spcAft>
              <a:buClr>
                <a:schemeClr val="dk1"/>
              </a:buClr>
              <a:buSzPts val="2800"/>
              <a:buChar char="–"/>
            </a:pPr>
            <a:r>
              <a:rPr i="1" lang="en-US"/>
              <a:t>Fine-tuning a process</a:t>
            </a:r>
            <a:endParaRPr/>
          </a:p>
          <a:p>
            <a:pPr indent="-285750" lvl="1" marL="742950" rtl="0" algn="l">
              <a:spcBef>
                <a:spcPts val="560"/>
              </a:spcBef>
              <a:spcAft>
                <a:spcPts val="0"/>
              </a:spcAft>
              <a:buClr>
                <a:schemeClr val="dk1"/>
              </a:buClr>
              <a:buSzPts val="2800"/>
              <a:buChar char="–"/>
            </a:pPr>
            <a:r>
              <a:rPr i="1" lang="en-US"/>
              <a:t>Identifying root causes of process variations</a:t>
            </a:r>
            <a:endParaRPr/>
          </a:p>
        </p:txBody>
      </p:sp>
      <p:pic>
        <p:nvPicPr>
          <p:cNvPr descr="dreamstimefree_10053288.jpg" id="585" name="Google Shape;585;p66"/>
          <p:cNvPicPr preferRelativeResize="0"/>
          <p:nvPr/>
        </p:nvPicPr>
        <p:blipFill rotWithShape="1">
          <a:blip r:embed="rId3">
            <a:alphaModFix/>
          </a:blip>
          <a:srcRect b="0" l="0" r="0" t="0"/>
          <a:stretch/>
        </p:blipFill>
        <p:spPr>
          <a:xfrm>
            <a:off x="7098194" y="228600"/>
            <a:ext cx="1360005" cy="1219200"/>
          </a:xfrm>
          <a:prstGeom prst="rect">
            <a:avLst/>
          </a:prstGeom>
          <a:noFill/>
          <a:ln>
            <a:noFill/>
          </a:ln>
          <a:effectLst>
            <a:outerShdw blurRad="292100" rotWithShape="0" algn="tl" dir="2700000" dist="139700">
              <a:srgbClr val="333333">
                <a:alpha val="64705"/>
              </a:srgbClr>
            </a:outerShdw>
          </a:effectLst>
        </p:spPr>
      </p:pic>
      <p:sp>
        <p:nvSpPr>
          <p:cNvPr id="586" name="Google Shape;586;p66"/>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1" name="Shape 591"/>
        <p:cNvGrpSpPr/>
        <p:nvPr/>
      </p:nvGrpSpPr>
      <p:grpSpPr>
        <a:xfrm>
          <a:off x="0" y="0"/>
          <a:ext cx="0" cy="0"/>
          <a:chOff x="0" y="0"/>
          <a:chExt cx="0" cy="0"/>
        </a:xfrm>
      </p:grpSpPr>
      <p:sp>
        <p:nvSpPr>
          <p:cNvPr id="592" name="Google Shape;592;p67"/>
          <p:cNvSpPr txBox="1"/>
          <p:nvPr>
            <p:ph type="title"/>
          </p:nvPr>
        </p:nvSpPr>
        <p:spPr>
          <a:xfrm>
            <a:off x="0" y="7938"/>
            <a:ext cx="9144000" cy="63976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t>Run Chart </a:t>
            </a:r>
            <a:endParaRPr/>
          </a:p>
        </p:txBody>
      </p:sp>
      <p:sp>
        <p:nvSpPr>
          <p:cNvPr id="593" name="Google Shape;593;p67"/>
          <p:cNvSpPr txBox="1"/>
          <p:nvPr>
            <p:ph idx="1" type="body"/>
          </p:nvPr>
        </p:nvSpPr>
        <p:spPr>
          <a:xfrm>
            <a:off x="274320" y="891941"/>
            <a:ext cx="8657924" cy="49069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r>
              <a:rPr lang="en-US"/>
              <a:t>Graphic representation of the changes of a process measurement with respect to time</a:t>
            </a:r>
            <a:endParaRPr/>
          </a:p>
        </p:txBody>
      </p:sp>
      <p:pic>
        <p:nvPicPr>
          <p:cNvPr id="594" name="Google Shape;594;p67"/>
          <p:cNvPicPr preferRelativeResize="0"/>
          <p:nvPr/>
        </p:nvPicPr>
        <p:blipFill rotWithShape="1">
          <a:blip r:embed="rId3">
            <a:alphaModFix/>
          </a:blip>
          <a:srcRect b="0" l="0" r="0" t="0"/>
          <a:stretch/>
        </p:blipFill>
        <p:spPr>
          <a:xfrm>
            <a:off x="1524000" y="1991467"/>
            <a:ext cx="5959113" cy="4084650"/>
          </a:xfrm>
          <a:prstGeom prst="rect">
            <a:avLst/>
          </a:prstGeom>
          <a:noFill/>
          <a:ln>
            <a:noFill/>
          </a:ln>
        </p:spPr>
      </p:pic>
      <p:sp>
        <p:nvSpPr>
          <p:cNvPr id="595" name="Google Shape;595;p67"/>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0" name="Shape 600"/>
        <p:cNvGrpSpPr/>
        <p:nvPr/>
      </p:nvGrpSpPr>
      <p:grpSpPr>
        <a:xfrm>
          <a:off x="0" y="0"/>
          <a:ext cx="0" cy="0"/>
          <a:chOff x="0" y="0"/>
          <a:chExt cx="0" cy="0"/>
        </a:xfrm>
      </p:grpSpPr>
      <p:sp>
        <p:nvSpPr>
          <p:cNvPr id="601" name="Google Shape;601;p68"/>
          <p:cNvSpPr txBox="1"/>
          <p:nvPr>
            <p:ph type="title"/>
          </p:nvPr>
        </p:nvSpPr>
        <p:spPr>
          <a:xfrm>
            <a:off x="0" y="5131"/>
            <a:ext cx="9144000" cy="86836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Run Chart Sample</a:t>
            </a:r>
            <a:endParaRPr/>
          </a:p>
        </p:txBody>
      </p:sp>
      <p:pic>
        <p:nvPicPr>
          <p:cNvPr descr="http://deming.eng.clemson.edu/pub/tutorials/qctools/exchrt.gif" id="602" name="Google Shape;602;p68"/>
          <p:cNvPicPr preferRelativeResize="0"/>
          <p:nvPr>
            <p:ph idx="1" type="body"/>
          </p:nvPr>
        </p:nvPicPr>
        <p:blipFill rotWithShape="1">
          <a:blip r:embed="rId3">
            <a:alphaModFix/>
          </a:blip>
          <a:srcRect b="3918" l="7892" r="4266" t="16457"/>
          <a:stretch/>
        </p:blipFill>
        <p:spPr>
          <a:xfrm>
            <a:off x="914400" y="1066800"/>
            <a:ext cx="7364222" cy="4010316"/>
          </a:xfrm>
          <a:prstGeom prst="rect">
            <a:avLst/>
          </a:prstGeom>
          <a:noFill/>
          <a:ln>
            <a:noFill/>
          </a:ln>
        </p:spPr>
      </p:pic>
      <p:sp>
        <p:nvSpPr>
          <p:cNvPr id="603" name="Google Shape;603;p68"/>
          <p:cNvSpPr txBox="1"/>
          <p:nvPr/>
        </p:nvSpPr>
        <p:spPr>
          <a:xfrm>
            <a:off x="2286000" y="5181600"/>
            <a:ext cx="4419600"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Calibri"/>
                <a:ea typeface="Calibri"/>
                <a:cs typeface="Calibri"/>
                <a:sym typeface="Calibri"/>
              </a:rPr>
              <a:t>What does this chart tell you?</a:t>
            </a:r>
            <a:endParaRPr/>
          </a:p>
        </p:txBody>
      </p:sp>
      <p:sp>
        <p:nvSpPr>
          <p:cNvPr id="604" name="Google Shape;604;p68"/>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9" name="Shape 609"/>
        <p:cNvGrpSpPr/>
        <p:nvPr/>
      </p:nvGrpSpPr>
      <p:grpSpPr>
        <a:xfrm>
          <a:off x="0" y="0"/>
          <a:ext cx="0" cy="0"/>
          <a:chOff x="0" y="0"/>
          <a:chExt cx="0" cy="0"/>
        </a:xfrm>
      </p:grpSpPr>
      <p:sp>
        <p:nvSpPr>
          <p:cNvPr id="610" name="Google Shape;610;p69"/>
          <p:cNvSpPr txBox="1"/>
          <p:nvPr>
            <p:ph type="title"/>
          </p:nvPr>
        </p:nvSpPr>
        <p:spPr>
          <a:xfrm>
            <a:off x="-1" y="12303"/>
            <a:ext cx="9076623" cy="79216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Pareto Chart</a:t>
            </a:r>
            <a:endParaRPr/>
          </a:p>
        </p:txBody>
      </p:sp>
      <p:sp>
        <p:nvSpPr>
          <p:cNvPr id="611" name="Google Shape;611;p69"/>
          <p:cNvSpPr txBox="1"/>
          <p:nvPr>
            <p:ph idx="1" type="body"/>
          </p:nvPr>
        </p:nvSpPr>
        <p:spPr>
          <a:xfrm>
            <a:off x="187692" y="1334293"/>
            <a:ext cx="8706051" cy="47545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Graphically depicts the separation of “vital few” data from the “trivial many” data.</a:t>
            </a:r>
            <a:endParaRPr/>
          </a:p>
          <a:p>
            <a:pPr indent="-342900" lvl="0" marL="342900" rtl="0" algn="l">
              <a:spcBef>
                <a:spcPts val="640"/>
              </a:spcBef>
              <a:spcAft>
                <a:spcPts val="0"/>
              </a:spcAft>
              <a:buClr>
                <a:schemeClr val="dk1"/>
              </a:buClr>
              <a:buSzPts val="3200"/>
              <a:buChar char="•"/>
            </a:pPr>
            <a:r>
              <a:rPr lang="en-US"/>
              <a:t>80% of the trouble comes from 20% of the problems</a:t>
            </a:r>
            <a:endParaRPr/>
          </a:p>
          <a:p>
            <a:pPr indent="-285750" lvl="1" marL="742950" rtl="0" algn="l">
              <a:spcBef>
                <a:spcPts val="560"/>
              </a:spcBef>
              <a:spcAft>
                <a:spcPts val="0"/>
              </a:spcAft>
              <a:buClr>
                <a:schemeClr val="dk1"/>
              </a:buClr>
              <a:buSzPts val="2800"/>
              <a:buChar char="–"/>
            </a:pPr>
            <a:r>
              <a:rPr i="1" lang="en-US"/>
              <a:t>Separate select few problems</a:t>
            </a:r>
            <a:endParaRPr/>
          </a:p>
          <a:p>
            <a:pPr indent="-285750" lvl="1" marL="742950" rtl="0" algn="l">
              <a:spcBef>
                <a:spcPts val="560"/>
              </a:spcBef>
              <a:spcAft>
                <a:spcPts val="0"/>
              </a:spcAft>
              <a:buClr>
                <a:schemeClr val="dk1"/>
              </a:buClr>
              <a:buSzPts val="2800"/>
              <a:buChar char="–"/>
            </a:pPr>
            <a:r>
              <a:rPr i="1" lang="en-US"/>
              <a:t>Arrange data according to priority</a:t>
            </a:r>
            <a:endParaRPr/>
          </a:p>
          <a:p>
            <a:pPr indent="-285750" lvl="1" marL="742950" rtl="0" algn="l">
              <a:spcBef>
                <a:spcPts val="560"/>
              </a:spcBef>
              <a:spcAft>
                <a:spcPts val="0"/>
              </a:spcAft>
              <a:buClr>
                <a:schemeClr val="dk1"/>
              </a:buClr>
              <a:buSzPts val="2800"/>
              <a:buChar char="–"/>
            </a:pPr>
            <a:r>
              <a:rPr i="1" lang="en-US"/>
              <a:t>Determine which problems are most important</a:t>
            </a:r>
            <a:endParaRPr/>
          </a:p>
          <a:p>
            <a:pPr indent="-285750" lvl="1" marL="742950" rtl="0" algn="l">
              <a:spcBef>
                <a:spcPts val="560"/>
              </a:spcBef>
              <a:spcAft>
                <a:spcPts val="0"/>
              </a:spcAft>
              <a:buClr>
                <a:schemeClr val="dk1"/>
              </a:buClr>
              <a:buSzPts val="2800"/>
              <a:buChar char="–"/>
            </a:pPr>
            <a:r>
              <a:rPr i="1" lang="en-US"/>
              <a:t>Quickly build team consensus</a:t>
            </a:r>
            <a:endParaRPr/>
          </a:p>
        </p:txBody>
      </p:sp>
      <p:sp>
        <p:nvSpPr>
          <p:cNvPr id="612" name="Google Shape;612;p69"/>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7" name="Shape 617"/>
        <p:cNvGrpSpPr/>
        <p:nvPr/>
      </p:nvGrpSpPr>
      <p:grpSpPr>
        <a:xfrm>
          <a:off x="0" y="0"/>
          <a:ext cx="0" cy="0"/>
          <a:chOff x="0" y="0"/>
          <a:chExt cx="0" cy="0"/>
        </a:xfrm>
      </p:grpSpPr>
      <p:sp>
        <p:nvSpPr>
          <p:cNvPr id="618" name="Google Shape;618;p70"/>
          <p:cNvSpPr txBox="1"/>
          <p:nvPr>
            <p:ph type="title"/>
          </p:nvPr>
        </p:nvSpPr>
        <p:spPr>
          <a:xfrm>
            <a:off x="0" y="-4495"/>
            <a:ext cx="9144000" cy="79216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Pareto Chart Sample</a:t>
            </a:r>
            <a:endParaRPr/>
          </a:p>
        </p:txBody>
      </p:sp>
      <p:pic>
        <p:nvPicPr>
          <p:cNvPr id="619" name="Google Shape;619;p70"/>
          <p:cNvPicPr preferRelativeResize="0"/>
          <p:nvPr>
            <p:ph idx="1" type="body"/>
          </p:nvPr>
        </p:nvPicPr>
        <p:blipFill rotWithShape="1">
          <a:blip r:embed="rId3">
            <a:alphaModFix/>
          </a:blip>
          <a:srcRect b="0" l="0" r="0" t="0"/>
          <a:stretch/>
        </p:blipFill>
        <p:spPr>
          <a:xfrm>
            <a:off x="685800" y="1295400"/>
            <a:ext cx="7772400" cy="3816350"/>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
        <p:nvSpPr>
          <p:cNvPr id="620" name="Google Shape;620;p70"/>
          <p:cNvSpPr txBox="1"/>
          <p:nvPr/>
        </p:nvSpPr>
        <p:spPr>
          <a:xfrm>
            <a:off x="304800" y="5337458"/>
            <a:ext cx="8534400"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Calibri"/>
                <a:ea typeface="Calibri"/>
                <a:cs typeface="Calibri"/>
                <a:sym typeface="Calibri"/>
              </a:rPr>
              <a:t>Pareto charts reflect that 80% of the trouble </a:t>
            </a:r>
            <a:endParaRPr sz="2000">
              <a:solidFill>
                <a:schemeClr val="dk1"/>
              </a:solidFill>
              <a:latin typeface="Calibri"/>
              <a:ea typeface="Calibri"/>
              <a:cs typeface="Calibri"/>
              <a:sym typeface="Calibri"/>
            </a:endParaRPr>
          </a:p>
          <a:p>
            <a:pPr indent="0" lvl="0" marL="0" marR="0" rtl="0" algn="ctr">
              <a:spcBef>
                <a:spcPts val="0"/>
              </a:spcBef>
              <a:spcAft>
                <a:spcPts val="0"/>
              </a:spcAft>
              <a:buNone/>
            </a:pPr>
            <a:r>
              <a:rPr lang="en-US" sz="2000">
                <a:solidFill>
                  <a:schemeClr val="dk1"/>
                </a:solidFill>
                <a:latin typeface="Calibri"/>
                <a:ea typeface="Calibri"/>
                <a:cs typeface="Calibri"/>
                <a:sym typeface="Calibri"/>
              </a:rPr>
              <a:t>comes from 20% of the causes</a:t>
            </a:r>
            <a:endParaRPr/>
          </a:p>
        </p:txBody>
      </p:sp>
      <p:sp>
        <p:nvSpPr>
          <p:cNvPr id="621" name="Google Shape;621;p70"/>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6" name="Shape 626"/>
        <p:cNvGrpSpPr/>
        <p:nvPr/>
      </p:nvGrpSpPr>
      <p:grpSpPr>
        <a:xfrm>
          <a:off x="0" y="0"/>
          <a:ext cx="0" cy="0"/>
          <a:chOff x="0" y="0"/>
          <a:chExt cx="0" cy="0"/>
        </a:xfrm>
      </p:grpSpPr>
      <p:sp>
        <p:nvSpPr>
          <p:cNvPr id="627" name="Google Shape;627;p71"/>
          <p:cNvSpPr txBox="1"/>
          <p:nvPr>
            <p:ph type="title"/>
          </p:nvPr>
        </p:nvSpPr>
        <p:spPr>
          <a:xfrm>
            <a:off x="0" y="190797"/>
            <a:ext cx="9066998" cy="56356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t>Fishbone Diagram</a:t>
            </a:r>
            <a:endParaRPr/>
          </a:p>
        </p:txBody>
      </p:sp>
      <p:sp>
        <p:nvSpPr>
          <p:cNvPr id="628" name="Google Shape;628;p71"/>
          <p:cNvSpPr txBox="1"/>
          <p:nvPr>
            <p:ph idx="1" type="body"/>
          </p:nvPr>
        </p:nvSpPr>
        <p:spPr>
          <a:xfrm>
            <a:off x="457200" y="1143000"/>
            <a:ext cx="8229600" cy="49831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r>
              <a:rPr lang="en-US"/>
              <a:t>Graphic representation of the relationship between a given outcome and all of the possible factors affecting the outcome</a:t>
            </a:r>
            <a:endParaRPr/>
          </a:p>
          <a:p>
            <a:pPr indent="-514350" lvl="1" marL="971550" rtl="0" algn="l">
              <a:spcBef>
                <a:spcPts val="560"/>
              </a:spcBef>
              <a:spcAft>
                <a:spcPts val="0"/>
              </a:spcAft>
              <a:buClr>
                <a:schemeClr val="dk1"/>
              </a:buClr>
              <a:buSzPts val="2800"/>
              <a:buFont typeface="Calibri"/>
              <a:buAutoNum type="arabicPeriod"/>
            </a:pPr>
            <a:r>
              <a:rPr lang="en-US"/>
              <a:t>Determine factors responsible for a positive or negative outcome</a:t>
            </a:r>
            <a:endParaRPr/>
          </a:p>
          <a:p>
            <a:pPr indent="-514350" lvl="1" marL="971550" rtl="0" algn="l">
              <a:spcBef>
                <a:spcPts val="560"/>
              </a:spcBef>
              <a:spcAft>
                <a:spcPts val="0"/>
              </a:spcAft>
              <a:buClr>
                <a:schemeClr val="dk1"/>
              </a:buClr>
              <a:buSzPts val="2800"/>
              <a:buFont typeface="Calibri"/>
              <a:buAutoNum type="arabicPeriod"/>
            </a:pPr>
            <a:r>
              <a:rPr lang="en-US"/>
              <a:t>Focus on a specific process issue without the need for complaints or wasted time</a:t>
            </a:r>
            <a:endParaRPr/>
          </a:p>
          <a:p>
            <a:pPr indent="-514350" lvl="1" marL="971550" rtl="0" algn="l">
              <a:spcBef>
                <a:spcPts val="560"/>
              </a:spcBef>
              <a:spcAft>
                <a:spcPts val="0"/>
              </a:spcAft>
              <a:buClr>
                <a:schemeClr val="dk1"/>
              </a:buClr>
              <a:buSzPts val="2800"/>
              <a:buFont typeface="Calibri"/>
              <a:buAutoNum type="arabicPeriod"/>
            </a:pPr>
            <a:r>
              <a:rPr lang="en-US"/>
              <a:t>Identify area under study lacking data</a:t>
            </a:r>
            <a:endParaRPr/>
          </a:p>
        </p:txBody>
      </p:sp>
      <p:sp>
        <p:nvSpPr>
          <p:cNvPr id="629" name="Google Shape;629;p71"/>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4" name="Shape 634"/>
        <p:cNvGrpSpPr/>
        <p:nvPr/>
      </p:nvGrpSpPr>
      <p:grpSpPr>
        <a:xfrm>
          <a:off x="0" y="0"/>
          <a:ext cx="0" cy="0"/>
          <a:chOff x="0" y="0"/>
          <a:chExt cx="0" cy="0"/>
        </a:xfrm>
      </p:grpSpPr>
      <p:sp>
        <p:nvSpPr>
          <p:cNvPr id="635" name="Google Shape;635;p72"/>
          <p:cNvSpPr txBox="1"/>
          <p:nvPr>
            <p:ph type="title"/>
          </p:nvPr>
        </p:nvSpPr>
        <p:spPr>
          <a:xfrm>
            <a:off x="0" y="0"/>
            <a:ext cx="9144000" cy="79216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Fishbone Diagram Sample</a:t>
            </a:r>
            <a:endParaRPr/>
          </a:p>
        </p:txBody>
      </p:sp>
      <p:pic>
        <p:nvPicPr>
          <p:cNvPr id="636" name="Google Shape;636;p72"/>
          <p:cNvPicPr preferRelativeResize="0"/>
          <p:nvPr/>
        </p:nvPicPr>
        <p:blipFill rotWithShape="1">
          <a:blip r:embed="rId3">
            <a:alphaModFix/>
          </a:blip>
          <a:srcRect b="0" l="0" r="0" t="0"/>
          <a:stretch/>
        </p:blipFill>
        <p:spPr>
          <a:xfrm>
            <a:off x="2608263" y="2032000"/>
            <a:ext cx="3925887" cy="3414713"/>
          </a:xfrm>
          <a:prstGeom prst="rect">
            <a:avLst/>
          </a:prstGeom>
          <a:noFill/>
          <a:ln>
            <a:noFill/>
          </a:ln>
        </p:spPr>
      </p:pic>
      <p:pic>
        <p:nvPicPr>
          <p:cNvPr id="637" name="Google Shape;637;p72"/>
          <p:cNvPicPr preferRelativeResize="0"/>
          <p:nvPr>
            <p:ph idx="1" type="body"/>
          </p:nvPr>
        </p:nvPicPr>
        <p:blipFill rotWithShape="1">
          <a:blip r:embed="rId4">
            <a:alphaModFix/>
          </a:blip>
          <a:srcRect b="0" l="0" r="0" t="0"/>
          <a:stretch/>
        </p:blipFill>
        <p:spPr>
          <a:xfrm>
            <a:off x="914401" y="1066800"/>
            <a:ext cx="7604096" cy="5029200"/>
          </a:xfrm>
          <a:prstGeom prst="rect">
            <a:avLst/>
          </a:prstGeom>
          <a:noFill/>
          <a:ln>
            <a:noFill/>
          </a:ln>
        </p:spPr>
      </p:pic>
      <p:sp>
        <p:nvSpPr>
          <p:cNvPr id="638" name="Google Shape;638;p72"/>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3" name="Shape 643"/>
        <p:cNvGrpSpPr/>
        <p:nvPr/>
      </p:nvGrpSpPr>
      <p:grpSpPr>
        <a:xfrm>
          <a:off x="0" y="0"/>
          <a:ext cx="0" cy="0"/>
          <a:chOff x="0" y="0"/>
          <a:chExt cx="0" cy="0"/>
        </a:xfrm>
      </p:grpSpPr>
      <p:sp>
        <p:nvSpPr>
          <p:cNvPr id="644" name="Google Shape;644;p73"/>
          <p:cNvSpPr txBox="1"/>
          <p:nvPr>
            <p:ph type="title"/>
          </p:nvPr>
        </p:nvSpPr>
        <p:spPr>
          <a:xfrm>
            <a:off x="0" y="0"/>
            <a:ext cx="9144000" cy="71596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Scatter Diagram</a:t>
            </a:r>
            <a:endParaRPr/>
          </a:p>
        </p:txBody>
      </p:sp>
      <p:sp>
        <p:nvSpPr>
          <p:cNvPr id="645" name="Google Shape;645;p73"/>
          <p:cNvSpPr txBox="1"/>
          <p:nvPr>
            <p:ph idx="1" type="body"/>
          </p:nvPr>
        </p:nvSpPr>
        <p:spPr>
          <a:xfrm>
            <a:off x="457200" y="1371600"/>
            <a:ext cx="8382000" cy="45259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r>
              <a:rPr lang="en-US"/>
              <a:t>Graphic depiction of the possible relationships between two variables</a:t>
            </a:r>
            <a:endParaRPr/>
          </a:p>
          <a:p>
            <a:pPr indent="-285750" lvl="1" marL="742950" rtl="0" algn="l">
              <a:spcBef>
                <a:spcPts val="560"/>
              </a:spcBef>
              <a:spcAft>
                <a:spcPts val="0"/>
              </a:spcAft>
              <a:buClr>
                <a:schemeClr val="dk1"/>
              </a:buClr>
              <a:buSzPts val="2800"/>
              <a:buChar char="–"/>
            </a:pPr>
            <a:r>
              <a:rPr lang="en-US"/>
              <a:t>X axis represents measurement variables</a:t>
            </a:r>
            <a:endParaRPr/>
          </a:p>
          <a:p>
            <a:pPr indent="-285750" lvl="1" marL="742950" rtl="0" algn="l">
              <a:spcBef>
                <a:spcPts val="560"/>
              </a:spcBef>
              <a:spcAft>
                <a:spcPts val="0"/>
              </a:spcAft>
              <a:buClr>
                <a:schemeClr val="dk1"/>
              </a:buClr>
              <a:buSzPts val="2800"/>
              <a:buChar char="–"/>
            </a:pPr>
            <a:r>
              <a:rPr lang="en-US"/>
              <a:t>Y axis represents measurements of values of the second variable</a:t>
            </a:r>
            <a:endParaRPr/>
          </a:p>
        </p:txBody>
      </p:sp>
      <p:pic>
        <p:nvPicPr>
          <p:cNvPr id="646" name="Google Shape;646;p73"/>
          <p:cNvPicPr preferRelativeResize="0"/>
          <p:nvPr/>
        </p:nvPicPr>
        <p:blipFill rotWithShape="1">
          <a:blip r:embed="rId3">
            <a:alphaModFix/>
          </a:blip>
          <a:srcRect b="0" l="0" r="0" t="0"/>
          <a:stretch/>
        </p:blipFill>
        <p:spPr>
          <a:xfrm>
            <a:off x="2365709" y="3927407"/>
            <a:ext cx="4412582" cy="2206291"/>
          </a:xfrm>
          <a:prstGeom prst="rect">
            <a:avLst/>
          </a:prstGeom>
          <a:noFill/>
          <a:ln>
            <a:noFill/>
          </a:ln>
        </p:spPr>
      </p:pic>
      <p:sp>
        <p:nvSpPr>
          <p:cNvPr id="647" name="Google Shape;647;p73"/>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2" name="Shape 652"/>
        <p:cNvGrpSpPr/>
        <p:nvPr/>
      </p:nvGrpSpPr>
      <p:grpSpPr>
        <a:xfrm>
          <a:off x="0" y="0"/>
          <a:ext cx="0" cy="0"/>
          <a:chOff x="0" y="0"/>
          <a:chExt cx="0" cy="0"/>
        </a:xfrm>
      </p:grpSpPr>
      <p:sp>
        <p:nvSpPr>
          <p:cNvPr id="653" name="Google Shape;653;p74"/>
          <p:cNvSpPr txBox="1"/>
          <p:nvPr>
            <p:ph type="title"/>
          </p:nvPr>
        </p:nvSpPr>
        <p:spPr>
          <a:xfrm>
            <a:off x="0" y="45178"/>
            <a:ext cx="9144000" cy="80184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0000"/>
              </a:buClr>
              <a:buSzPts val="3600"/>
              <a:buFont typeface="Calibri"/>
              <a:buNone/>
            </a:pPr>
            <a:r>
              <a:rPr lang="en-US" sz="3600">
                <a:solidFill>
                  <a:srgbClr val="000000"/>
                </a:solidFill>
              </a:rPr>
              <a:t>Scatter Diagram Sample</a:t>
            </a:r>
            <a:endParaRPr/>
          </a:p>
        </p:txBody>
      </p:sp>
      <p:sp>
        <p:nvSpPr>
          <p:cNvPr id="654" name="Google Shape;654;p74"/>
          <p:cNvSpPr/>
          <p:nvPr/>
        </p:nvSpPr>
        <p:spPr>
          <a:xfrm flipH="1" rot="-5400000">
            <a:off x="940594" y="3021806"/>
            <a:ext cx="2262188" cy="48577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1000">
                <a:solidFill>
                  <a:schemeClr val="dk1"/>
                </a:solidFill>
                <a:latin typeface="Calibri"/>
                <a:ea typeface="Calibri"/>
                <a:cs typeface="Calibri"/>
                <a:sym typeface="Calibri"/>
              </a:rPr>
              <a:t>HEIGHT (INCHES)</a:t>
            </a:r>
            <a:endParaRPr b="0" sz="1800">
              <a:solidFill>
                <a:schemeClr val="dk1"/>
              </a:solidFill>
              <a:latin typeface="Calibri"/>
              <a:ea typeface="Calibri"/>
              <a:cs typeface="Calibri"/>
              <a:sym typeface="Calibri"/>
            </a:endParaRPr>
          </a:p>
        </p:txBody>
      </p:sp>
      <p:sp>
        <p:nvSpPr>
          <p:cNvPr id="655" name="Google Shape;655;p74"/>
          <p:cNvSpPr txBox="1"/>
          <p:nvPr/>
        </p:nvSpPr>
        <p:spPr>
          <a:xfrm>
            <a:off x="3636963" y="4841875"/>
            <a:ext cx="2154237" cy="48418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1000">
                <a:solidFill>
                  <a:schemeClr val="dk1"/>
                </a:solidFill>
                <a:latin typeface="Calibri"/>
                <a:ea typeface="Calibri"/>
                <a:cs typeface="Calibri"/>
                <a:sym typeface="Calibri"/>
              </a:rPr>
              <a:t>WEIGHT (POUNDS)</a:t>
            </a:r>
            <a:endParaRPr b="0" sz="1800">
              <a:solidFill>
                <a:schemeClr val="dk1"/>
              </a:solidFill>
              <a:latin typeface="Calibri"/>
              <a:ea typeface="Calibri"/>
              <a:cs typeface="Calibri"/>
              <a:sym typeface="Calibri"/>
            </a:endParaRPr>
          </a:p>
        </p:txBody>
      </p:sp>
      <p:sp>
        <p:nvSpPr>
          <p:cNvPr id="656" name="Google Shape;656;p74"/>
          <p:cNvSpPr txBox="1"/>
          <p:nvPr/>
        </p:nvSpPr>
        <p:spPr>
          <a:xfrm>
            <a:off x="2590800" y="1043766"/>
            <a:ext cx="3635375" cy="560388"/>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600">
                <a:solidFill>
                  <a:schemeClr val="dk1"/>
                </a:solidFill>
                <a:latin typeface="Calibri"/>
                <a:ea typeface="Calibri"/>
                <a:cs typeface="Calibri"/>
                <a:sym typeface="Calibri"/>
              </a:rPr>
              <a:t>PRODUCT WEIGHT/HEIGHT</a:t>
            </a:r>
            <a:endParaRPr b="0" sz="1600">
              <a:solidFill>
                <a:schemeClr val="dk1"/>
              </a:solidFill>
              <a:latin typeface="Calibri"/>
              <a:ea typeface="Calibri"/>
              <a:cs typeface="Calibri"/>
              <a:sym typeface="Calibri"/>
            </a:endParaRPr>
          </a:p>
        </p:txBody>
      </p:sp>
      <p:pic>
        <p:nvPicPr>
          <p:cNvPr descr="http://deming.eng.clemson.edu/pub/tutorials/qctools/player.gif" id="657" name="Google Shape;657;p74"/>
          <p:cNvPicPr preferRelativeResize="0"/>
          <p:nvPr/>
        </p:nvPicPr>
        <p:blipFill rotWithShape="1">
          <a:blip r:embed="rId3">
            <a:alphaModFix/>
          </a:blip>
          <a:srcRect b="7679" l="7680" r="0" t="11520"/>
          <a:stretch/>
        </p:blipFill>
        <p:spPr>
          <a:xfrm>
            <a:off x="971412" y="1604154"/>
            <a:ext cx="7485336" cy="3864914"/>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
        <p:nvSpPr>
          <p:cNvPr id="658" name="Google Shape;658;p74"/>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3" name="Shape 663"/>
        <p:cNvGrpSpPr/>
        <p:nvPr/>
      </p:nvGrpSpPr>
      <p:grpSpPr>
        <a:xfrm>
          <a:off x="0" y="0"/>
          <a:ext cx="0" cy="0"/>
          <a:chOff x="0" y="0"/>
          <a:chExt cx="0" cy="0"/>
        </a:xfrm>
      </p:grpSpPr>
      <p:sp>
        <p:nvSpPr>
          <p:cNvPr id="664" name="Google Shape;664;p75"/>
          <p:cNvSpPr txBox="1"/>
          <p:nvPr>
            <p:ph type="title"/>
          </p:nvPr>
        </p:nvSpPr>
        <p:spPr>
          <a:xfrm>
            <a:off x="0" y="5131"/>
            <a:ext cx="9144000" cy="63976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t>Histogram</a:t>
            </a:r>
            <a:endParaRPr/>
          </a:p>
        </p:txBody>
      </p:sp>
      <p:sp>
        <p:nvSpPr>
          <p:cNvPr id="665" name="Google Shape;665;p75"/>
          <p:cNvSpPr txBox="1"/>
          <p:nvPr>
            <p:ph idx="1" type="body"/>
          </p:nvPr>
        </p:nvSpPr>
        <p:spPr>
          <a:xfrm>
            <a:off x="457200" y="1066800"/>
            <a:ext cx="8229600" cy="50593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Shows the nature of the distribution of the data as well as central tendency and variability</a:t>
            </a:r>
            <a:endParaRPr/>
          </a:p>
          <a:p>
            <a:pPr indent="-342900" lvl="0" marL="342900" rtl="0" algn="l">
              <a:spcBef>
                <a:spcPts val="640"/>
              </a:spcBef>
              <a:spcAft>
                <a:spcPts val="0"/>
              </a:spcAft>
              <a:buClr>
                <a:schemeClr val="dk1"/>
              </a:buClr>
              <a:buSzPts val="3200"/>
              <a:buChar char="•"/>
            </a:pPr>
            <a:r>
              <a:rPr lang="en-US"/>
              <a:t>Used to:</a:t>
            </a:r>
            <a:endParaRPr/>
          </a:p>
          <a:p>
            <a:pPr indent="-285750" lvl="1" marL="742950" rtl="0" algn="l">
              <a:spcBef>
                <a:spcPts val="560"/>
              </a:spcBef>
              <a:spcAft>
                <a:spcPts val="0"/>
              </a:spcAft>
              <a:buClr>
                <a:schemeClr val="dk1"/>
              </a:buClr>
              <a:buSzPts val="2800"/>
              <a:buChar char="–"/>
            </a:pPr>
            <a:r>
              <a:rPr i="1" lang="en-US"/>
              <a:t>Present quality improvement data when the amounts of data are small and vary considerably</a:t>
            </a:r>
            <a:endParaRPr/>
          </a:p>
          <a:p>
            <a:pPr indent="-285750" lvl="1" marL="742950" rtl="0" algn="l">
              <a:spcBef>
                <a:spcPts val="560"/>
              </a:spcBef>
              <a:spcAft>
                <a:spcPts val="0"/>
              </a:spcAft>
              <a:buClr>
                <a:schemeClr val="dk1"/>
              </a:buClr>
              <a:buSzPts val="2800"/>
              <a:buChar char="–"/>
            </a:pPr>
            <a:r>
              <a:rPr i="1" lang="en-US"/>
              <a:t>Display limits to show what portion of the data does not meet specifications</a:t>
            </a:r>
            <a:endParaRPr/>
          </a:p>
        </p:txBody>
      </p:sp>
      <p:sp>
        <p:nvSpPr>
          <p:cNvPr id="666" name="Google Shape;666;p75"/>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1" name="Shape 671"/>
        <p:cNvGrpSpPr/>
        <p:nvPr/>
      </p:nvGrpSpPr>
      <p:grpSpPr>
        <a:xfrm>
          <a:off x="0" y="0"/>
          <a:ext cx="0" cy="0"/>
          <a:chOff x="0" y="0"/>
          <a:chExt cx="0" cy="0"/>
        </a:xfrm>
      </p:grpSpPr>
      <p:sp>
        <p:nvSpPr>
          <p:cNvPr id="672" name="Google Shape;672;p76"/>
          <p:cNvSpPr txBox="1"/>
          <p:nvPr>
            <p:ph type="title"/>
          </p:nvPr>
        </p:nvSpPr>
        <p:spPr>
          <a:xfrm>
            <a:off x="0" y="0"/>
            <a:ext cx="9144000" cy="866274"/>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Histogram Sample</a:t>
            </a:r>
            <a:endParaRPr/>
          </a:p>
        </p:txBody>
      </p:sp>
      <p:sp>
        <p:nvSpPr>
          <p:cNvPr id="673" name="Google Shape;673;p76"/>
          <p:cNvSpPr txBox="1"/>
          <p:nvPr/>
        </p:nvSpPr>
        <p:spPr>
          <a:xfrm>
            <a:off x="1284464" y="5028272"/>
            <a:ext cx="7010400" cy="101566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Calibri"/>
                <a:ea typeface="Calibri"/>
                <a:cs typeface="Calibri"/>
                <a:sym typeface="Calibri"/>
              </a:rPr>
              <a:t>Reflects what proportion of collected data falls into each of several specified categories.</a:t>
            </a:r>
            <a:endParaRPr/>
          </a:p>
          <a:p>
            <a:pPr indent="0" lvl="0" marL="0" marR="0" rtl="0" algn="ctr">
              <a:spcBef>
                <a:spcPts val="0"/>
              </a:spcBef>
              <a:spcAft>
                <a:spcPts val="0"/>
              </a:spcAft>
              <a:buNone/>
            </a:pPr>
            <a:r>
              <a:rPr lang="en-US" sz="2000">
                <a:solidFill>
                  <a:schemeClr val="dk1"/>
                </a:solidFill>
                <a:latin typeface="Calibri"/>
                <a:ea typeface="Calibri"/>
                <a:cs typeface="Calibri"/>
                <a:sym typeface="Calibri"/>
              </a:rPr>
              <a:t>This chart reflects normal distribution</a:t>
            </a:r>
            <a:endParaRPr sz="2000">
              <a:solidFill>
                <a:schemeClr val="dk1"/>
              </a:solidFill>
              <a:latin typeface="Calibri"/>
              <a:ea typeface="Calibri"/>
              <a:cs typeface="Calibri"/>
              <a:sym typeface="Calibri"/>
            </a:endParaRPr>
          </a:p>
        </p:txBody>
      </p:sp>
      <p:pic>
        <p:nvPicPr>
          <p:cNvPr id="674" name="Google Shape;674;p76"/>
          <p:cNvPicPr preferRelativeResize="0"/>
          <p:nvPr/>
        </p:nvPicPr>
        <p:blipFill rotWithShape="1">
          <a:blip r:embed="rId3">
            <a:alphaModFix/>
          </a:blip>
          <a:srcRect b="0" l="0" r="0" t="1473"/>
          <a:stretch/>
        </p:blipFill>
        <p:spPr>
          <a:xfrm>
            <a:off x="1597944" y="846410"/>
            <a:ext cx="5791200" cy="4269557"/>
          </a:xfrm>
          <a:prstGeom prst="rect">
            <a:avLst/>
          </a:prstGeom>
          <a:noFill/>
          <a:ln>
            <a:noFill/>
          </a:ln>
        </p:spPr>
      </p:pic>
      <p:sp>
        <p:nvSpPr>
          <p:cNvPr id="675" name="Google Shape;675;p76"/>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0" name="Shape 680"/>
        <p:cNvGrpSpPr/>
        <p:nvPr/>
      </p:nvGrpSpPr>
      <p:grpSpPr>
        <a:xfrm>
          <a:off x="0" y="0"/>
          <a:ext cx="0" cy="0"/>
          <a:chOff x="0" y="0"/>
          <a:chExt cx="0" cy="0"/>
        </a:xfrm>
      </p:grpSpPr>
      <p:sp>
        <p:nvSpPr>
          <p:cNvPr id="681" name="Google Shape;681;p77"/>
          <p:cNvSpPr txBox="1"/>
          <p:nvPr>
            <p:ph type="title"/>
          </p:nvPr>
        </p:nvSpPr>
        <p:spPr>
          <a:xfrm>
            <a:off x="-1" y="14756"/>
            <a:ext cx="9076623" cy="716764"/>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Trend</a:t>
            </a:r>
            <a:endParaRPr/>
          </a:p>
        </p:txBody>
      </p:sp>
      <p:sp>
        <p:nvSpPr>
          <p:cNvPr id="682" name="Google Shape;682;p77"/>
          <p:cNvSpPr txBox="1"/>
          <p:nvPr>
            <p:ph idx="1" type="body"/>
          </p:nvPr>
        </p:nvSpPr>
        <p:spPr>
          <a:xfrm>
            <a:off x="381000" y="1676400"/>
            <a:ext cx="8229600" cy="45259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r>
              <a:rPr lang="en-US"/>
              <a:t>A trend is evident in a set of data when </a:t>
            </a:r>
            <a:endParaRPr/>
          </a:p>
          <a:p>
            <a:pPr indent="0" lvl="0" marL="0" rtl="0" algn="l">
              <a:spcBef>
                <a:spcPts val="640"/>
              </a:spcBef>
              <a:spcAft>
                <a:spcPts val="0"/>
              </a:spcAft>
              <a:buClr>
                <a:schemeClr val="dk1"/>
              </a:buClr>
              <a:buSzPts val="3200"/>
              <a:buNone/>
            </a:pPr>
            <a:r>
              <a:rPr lang="en-US"/>
              <a:t>you look at:</a:t>
            </a:r>
            <a:endParaRPr/>
          </a:p>
          <a:p>
            <a:pPr indent="-285750" lvl="1" marL="742950" rtl="0" algn="l">
              <a:spcBef>
                <a:spcPts val="560"/>
              </a:spcBef>
              <a:spcAft>
                <a:spcPts val="0"/>
              </a:spcAft>
              <a:buClr>
                <a:schemeClr val="dk1"/>
              </a:buClr>
              <a:buSzPts val="2800"/>
              <a:buChar char="–"/>
            </a:pPr>
            <a:r>
              <a:rPr lang="en-US"/>
              <a:t>3 dots</a:t>
            </a:r>
            <a:endParaRPr/>
          </a:p>
          <a:p>
            <a:pPr indent="-285750" lvl="1" marL="742950" rtl="0" algn="l">
              <a:spcBef>
                <a:spcPts val="560"/>
              </a:spcBef>
              <a:spcAft>
                <a:spcPts val="0"/>
              </a:spcAft>
              <a:buClr>
                <a:schemeClr val="dk1"/>
              </a:buClr>
              <a:buSzPts val="2800"/>
              <a:buChar char="–"/>
            </a:pPr>
            <a:r>
              <a:rPr lang="en-US"/>
              <a:t>2 dots</a:t>
            </a:r>
            <a:endParaRPr/>
          </a:p>
          <a:p>
            <a:pPr indent="-285750" lvl="1" marL="742950" rtl="0" algn="l">
              <a:spcBef>
                <a:spcPts val="560"/>
              </a:spcBef>
              <a:spcAft>
                <a:spcPts val="0"/>
              </a:spcAft>
              <a:buClr>
                <a:schemeClr val="dk1"/>
              </a:buClr>
              <a:buSzPts val="2800"/>
              <a:buChar char="–"/>
            </a:pPr>
            <a:r>
              <a:rPr lang="en-US"/>
              <a:t>7 dots</a:t>
            </a:r>
            <a:endParaRPr/>
          </a:p>
          <a:p>
            <a:pPr indent="-285750" lvl="1" marL="742950" rtl="0" algn="l">
              <a:spcBef>
                <a:spcPts val="560"/>
              </a:spcBef>
              <a:spcAft>
                <a:spcPts val="0"/>
              </a:spcAft>
              <a:buClr>
                <a:schemeClr val="dk1"/>
              </a:buClr>
              <a:buSzPts val="2800"/>
              <a:buChar char="–"/>
            </a:pPr>
            <a:r>
              <a:rPr b="1" lang="en-US"/>
              <a:t>5 dots</a:t>
            </a:r>
            <a:endParaRPr/>
          </a:p>
        </p:txBody>
      </p:sp>
      <p:pic>
        <p:nvPicPr>
          <p:cNvPr descr="C:\Documents and Settings\edickinson\Local Settings\Temporary Internet Files\Content.IE5\X4L1JYQB\MCj04397990000[1].png" id="683" name="Google Shape;683;p77"/>
          <p:cNvPicPr preferRelativeResize="0"/>
          <p:nvPr/>
        </p:nvPicPr>
        <p:blipFill rotWithShape="1">
          <a:blip r:embed="rId3">
            <a:alphaModFix/>
          </a:blip>
          <a:srcRect b="0" l="0" r="0" t="0"/>
          <a:stretch/>
        </p:blipFill>
        <p:spPr>
          <a:xfrm>
            <a:off x="6515100" y="2819400"/>
            <a:ext cx="2095500" cy="3124200"/>
          </a:xfrm>
          <a:prstGeom prst="rect">
            <a:avLst/>
          </a:prstGeom>
          <a:noFill/>
          <a:ln>
            <a:noFill/>
          </a:ln>
        </p:spPr>
      </p:pic>
      <p:pic>
        <p:nvPicPr>
          <p:cNvPr descr="C:\Documents and Settings\edickinson\Local Settings\Temporary Internet Files\Content.IE5\N284D8YI\MCj03962260000[1].wmf" id="684" name="Google Shape;684;p77"/>
          <p:cNvPicPr preferRelativeResize="0"/>
          <p:nvPr/>
        </p:nvPicPr>
        <p:blipFill rotWithShape="1">
          <a:blip r:embed="rId4">
            <a:alphaModFix/>
          </a:blip>
          <a:srcRect b="0" l="0" r="0" t="0"/>
          <a:stretch/>
        </p:blipFill>
        <p:spPr>
          <a:xfrm>
            <a:off x="3048000" y="2819400"/>
            <a:ext cx="2964485" cy="3069929"/>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
        <p:nvSpPr>
          <p:cNvPr id="685" name="Google Shape;685;p77"/>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0" name="Shape 690"/>
        <p:cNvGrpSpPr/>
        <p:nvPr/>
      </p:nvGrpSpPr>
      <p:grpSpPr>
        <a:xfrm>
          <a:off x="0" y="0"/>
          <a:ext cx="0" cy="0"/>
          <a:chOff x="0" y="0"/>
          <a:chExt cx="0" cy="0"/>
        </a:xfrm>
      </p:grpSpPr>
      <p:sp>
        <p:nvSpPr>
          <p:cNvPr id="691" name="Google Shape;691;p78"/>
          <p:cNvSpPr txBox="1"/>
          <p:nvPr>
            <p:ph type="title"/>
          </p:nvPr>
        </p:nvSpPr>
        <p:spPr>
          <a:xfrm>
            <a:off x="0" y="5131"/>
            <a:ext cx="9144000" cy="71596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Statistical Process Control (SPC)</a:t>
            </a:r>
            <a:endParaRPr/>
          </a:p>
        </p:txBody>
      </p:sp>
      <p:sp>
        <p:nvSpPr>
          <p:cNvPr id="692" name="Google Shape;692;p78"/>
          <p:cNvSpPr txBox="1"/>
          <p:nvPr>
            <p:ph idx="1" type="body"/>
          </p:nvPr>
        </p:nvSpPr>
        <p:spPr>
          <a:xfrm>
            <a:off x="609600" y="1295400"/>
            <a:ext cx="8001000" cy="5029200"/>
          </a:xfrm>
          <a:prstGeom prst="rect">
            <a:avLst/>
          </a:prstGeom>
          <a:noFill/>
          <a:ln>
            <a:noFill/>
          </a:ln>
        </p:spPr>
        <p:txBody>
          <a:bodyPr anchorCtr="0" anchor="t" bIns="45700" lIns="91425" spcFirstLastPara="1" rIns="91425" wrap="square" tIns="45700">
            <a:normAutofit/>
          </a:bodyPr>
          <a:lstStyle/>
          <a:p>
            <a:pPr indent="-342900" lvl="0" marL="342900" rtl="0" algn="l">
              <a:lnSpc>
                <a:spcPct val="90000"/>
              </a:lnSpc>
              <a:spcBef>
                <a:spcPts val="0"/>
              </a:spcBef>
              <a:spcAft>
                <a:spcPts val="0"/>
              </a:spcAft>
              <a:buClr>
                <a:schemeClr val="hlink"/>
              </a:buClr>
              <a:buSzPts val="2800"/>
              <a:buChar char="•"/>
            </a:pPr>
            <a:r>
              <a:rPr lang="en-US" sz="2800">
                <a:solidFill>
                  <a:schemeClr val="hlink"/>
                </a:solidFill>
              </a:rPr>
              <a:t>Determines process control status</a:t>
            </a:r>
            <a:endParaRPr/>
          </a:p>
          <a:p>
            <a:pPr indent="-342900" lvl="0" marL="342900" rtl="0" algn="l">
              <a:lnSpc>
                <a:spcPct val="90000"/>
              </a:lnSpc>
              <a:spcBef>
                <a:spcPts val="1800"/>
              </a:spcBef>
              <a:spcAft>
                <a:spcPts val="0"/>
              </a:spcAft>
              <a:buClr>
                <a:srgbClr val="800000"/>
              </a:buClr>
              <a:buSzPts val="2800"/>
              <a:buChar char="•"/>
            </a:pPr>
            <a:r>
              <a:rPr lang="en-US" sz="2800">
                <a:solidFill>
                  <a:srgbClr val="800000"/>
                </a:solidFill>
              </a:rPr>
              <a:t>Determines process variation</a:t>
            </a:r>
            <a:endParaRPr/>
          </a:p>
          <a:p>
            <a:pPr indent="-342900" lvl="0" marL="342900" rtl="0" algn="l">
              <a:lnSpc>
                <a:spcPct val="90000"/>
              </a:lnSpc>
              <a:spcBef>
                <a:spcPts val="1800"/>
              </a:spcBef>
              <a:spcAft>
                <a:spcPts val="0"/>
              </a:spcAft>
              <a:buClr>
                <a:srgbClr val="660066"/>
              </a:buClr>
              <a:buSzPts val="2800"/>
              <a:buChar char="•"/>
            </a:pPr>
            <a:r>
              <a:rPr lang="en-US" sz="2800">
                <a:solidFill>
                  <a:srgbClr val="660066"/>
                </a:solidFill>
              </a:rPr>
              <a:t>Identifies reasons for variations</a:t>
            </a:r>
            <a:endParaRPr/>
          </a:p>
          <a:p>
            <a:pPr indent="-342900" lvl="0" marL="342900" rtl="0" algn="l">
              <a:lnSpc>
                <a:spcPct val="90000"/>
              </a:lnSpc>
              <a:spcBef>
                <a:spcPts val="1800"/>
              </a:spcBef>
              <a:spcAft>
                <a:spcPts val="0"/>
              </a:spcAft>
              <a:buClr>
                <a:srgbClr val="006600"/>
              </a:buClr>
              <a:buSzPts val="2800"/>
              <a:buChar char="•"/>
            </a:pPr>
            <a:r>
              <a:rPr lang="en-US" sz="2800">
                <a:solidFill>
                  <a:srgbClr val="006600"/>
                </a:solidFill>
              </a:rPr>
              <a:t>Process variation is </a:t>
            </a:r>
            <a:r>
              <a:rPr b="1" lang="en-US" sz="2800" u="sng">
                <a:solidFill>
                  <a:srgbClr val="006600"/>
                </a:solidFill>
              </a:rPr>
              <a:t>normal</a:t>
            </a:r>
            <a:endParaRPr/>
          </a:p>
          <a:p>
            <a:pPr indent="-342900" lvl="0" marL="342900" rtl="0" algn="l">
              <a:lnSpc>
                <a:spcPct val="90000"/>
              </a:lnSpc>
              <a:spcBef>
                <a:spcPts val="1800"/>
              </a:spcBef>
              <a:spcAft>
                <a:spcPts val="0"/>
              </a:spcAft>
              <a:buClr>
                <a:srgbClr val="663300"/>
              </a:buClr>
              <a:buSzPts val="2800"/>
              <a:buChar char="•"/>
            </a:pPr>
            <a:r>
              <a:rPr lang="en-US" sz="2800">
                <a:solidFill>
                  <a:srgbClr val="663300"/>
                </a:solidFill>
              </a:rPr>
              <a:t>Variation produces waste</a:t>
            </a:r>
            <a:endParaRPr/>
          </a:p>
          <a:p>
            <a:pPr indent="-342900" lvl="0" marL="342900" rtl="0" algn="l">
              <a:lnSpc>
                <a:spcPct val="90000"/>
              </a:lnSpc>
              <a:spcBef>
                <a:spcPts val="1800"/>
              </a:spcBef>
              <a:spcAft>
                <a:spcPts val="0"/>
              </a:spcAft>
              <a:buClr>
                <a:schemeClr val="hlink"/>
              </a:buClr>
              <a:buSzPts val="2800"/>
              <a:buChar char="•"/>
            </a:pPr>
            <a:r>
              <a:rPr lang="en-US" sz="2800">
                <a:solidFill>
                  <a:schemeClr val="hlink"/>
                </a:solidFill>
              </a:rPr>
              <a:t>Variation reduction is beneficial</a:t>
            </a:r>
            <a:endParaRPr/>
          </a:p>
          <a:p>
            <a:pPr indent="-342900" lvl="0" marL="342900" rtl="0" algn="l">
              <a:lnSpc>
                <a:spcPct val="90000"/>
              </a:lnSpc>
              <a:spcBef>
                <a:spcPts val="1800"/>
              </a:spcBef>
              <a:spcAft>
                <a:spcPts val="0"/>
              </a:spcAft>
              <a:buClr>
                <a:srgbClr val="FF0000"/>
              </a:buClr>
              <a:buSzPts val="2800"/>
              <a:buChar char="•"/>
            </a:pPr>
            <a:r>
              <a:rPr lang="en-US" sz="2800">
                <a:solidFill>
                  <a:srgbClr val="FF0000"/>
                </a:solidFill>
              </a:rPr>
              <a:t>Variations based on statistics</a:t>
            </a:r>
            <a:endParaRPr/>
          </a:p>
        </p:txBody>
      </p:sp>
      <p:sp>
        <p:nvSpPr>
          <p:cNvPr id="693" name="Google Shape;693;p78"/>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2">
                                            <p:txEl>
                                              <p:pRg end="0" st="0"/>
                                            </p:txEl>
                                          </p:spTgt>
                                        </p:tgtEl>
                                        <p:attrNameLst>
                                          <p:attrName>style.visibility</p:attrName>
                                        </p:attrNameLst>
                                      </p:cBhvr>
                                      <p:to>
                                        <p:strVal val="visible"/>
                                      </p:to>
                                    </p:set>
                                    <p:animEffect filter="fade" transition="in">
                                      <p:cBhvr>
                                        <p:cTn dur="500"/>
                                        <p:tgtEl>
                                          <p:spTgt spid="69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2">
                                            <p:txEl>
                                              <p:pRg end="1" st="1"/>
                                            </p:txEl>
                                          </p:spTgt>
                                        </p:tgtEl>
                                        <p:attrNameLst>
                                          <p:attrName>style.visibility</p:attrName>
                                        </p:attrNameLst>
                                      </p:cBhvr>
                                      <p:to>
                                        <p:strVal val="visible"/>
                                      </p:to>
                                    </p:set>
                                    <p:animEffect filter="fade" transition="in">
                                      <p:cBhvr>
                                        <p:cTn dur="500"/>
                                        <p:tgtEl>
                                          <p:spTgt spid="69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2">
                                            <p:txEl>
                                              <p:pRg end="2" st="2"/>
                                            </p:txEl>
                                          </p:spTgt>
                                        </p:tgtEl>
                                        <p:attrNameLst>
                                          <p:attrName>style.visibility</p:attrName>
                                        </p:attrNameLst>
                                      </p:cBhvr>
                                      <p:to>
                                        <p:strVal val="visible"/>
                                      </p:to>
                                    </p:set>
                                    <p:animEffect filter="fade" transition="in">
                                      <p:cBhvr>
                                        <p:cTn dur="500"/>
                                        <p:tgtEl>
                                          <p:spTgt spid="69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2">
                                            <p:txEl>
                                              <p:pRg end="3" st="3"/>
                                            </p:txEl>
                                          </p:spTgt>
                                        </p:tgtEl>
                                        <p:attrNameLst>
                                          <p:attrName>style.visibility</p:attrName>
                                        </p:attrNameLst>
                                      </p:cBhvr>
                                      <p:to>
                                        <p:strVal val="visible"/>
                                      </p:to>
                                    </p:set>
                                    <p:animEffect filter="fade" transition="in">
                                      <p:cBhvr>
                                        <p:cTn dur="500"/>
                                        <p:tgtEl>
                                          <p:spTgt spid="692">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2">
                                            <p:txEl>
                                              <p:pRg end="4" st="4"/>
                                            </p:txEl>
                                          </p:spTgt>
                                        </p:tgtEl>
                                        <p:attrNameLst>
                                          <p:attrName>style.visibility</p:attrName>
                                        </p:attrNameLst>
                                      </p:cBhvr>
                                      <p:to>
                                        <p:strVal val="visible"/>
                                      </p:to>
                                    </p:set>
                                    <p:animEffect filter="fade" transition="in">
                                      <p:cBhvr>
                                        <p:cTn dur="500"/>
                                        <p:tgtEl>
                                          <p:spTgt spid="692">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2">
                                            <p:txEl>
                                              <p:pRg end="5" st="5"/>
                                            </p:txEl>
                                          </p:spTgt>
                                        </p:tgtEl>
                                        <p:attrNameLst>
                                          <p:attrName>style.visibility</p:attrName>
                                        </p:attrNameLst>
                                      </p:cBhvr>
                                      <p:to>
                                        <p:strVal val="visible"/>
                                      </p:to>
                                    </p:set>
                                    <p:animEffect filter="fade" transition="in">
                                      <p:cBhvr>
                                        <p:cTn dur="500"/>
                                        <p:tgtEl>
                                          <p:spTgt spid="692">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2">
                                            <p:txEl>
                                              <p:pRg end="6" st="6"/>
                                            </p:txEl>
                                          </p:spTgt>
                                        </p:tgtEl>
                                        <p:attrNameLst>
                                          <p:attrName>style.visibility</p:attrName>
                                        </p:attrNameLst>
                                      </p:cBhvr>
                                      <p:to>
                                        <p:strVal val="visible"/>
                                      </p:to>
                                    </p:set>
                                    <p:animEffect filter="fade" transition="in">
                                      <p:cBhvr>
                                        <p:cTn dur="500"/>
                                        <p:tgtEl>
                                          <p:spTgt spid="692">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8" name="Shape 698"/>
        <p:cNvGrpSpPr/>
        <p:nvPr/>
      </p:nvGrpSpPr>
      <p:grpSpPr>
        <a:xfrm>
          <a:off x="0" y="0"/>
          <a:ext cx="0" cy="0"/>
          <a:chOff x="0" y="0"/>
          <a:chExt cx="0" cy="0"/>
        </a:xfrm>
      </p:grpSpPr>
      <p:sp>
        <p:nvSpPr>
          <p:cNvPr id="699" name="Google Shape;699;p79"/>
          <p:cNvSpPr txBox="1"/>
          <p:nvPr>
            <p:ph type="title"/>
          </p:nvPr>
        </p:nvSpPr>
        <p:spPr>
          <a:xfrm>
            <a:off x="0" y="38100"/>
            <a:ext cx="9144000" cy="6858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t>Summary</a:t>
            </a:r>
            <a:endParaRPr/>
          </a:p>
        </p:txBody>
      </p:sp>
      <p:sp>
        <p:nvSpPr>
          <p:cNvPr id="700" name="Google Shape;700;p79"/>
          <p:cNvSpPr txBox="1"/>
          <p:nvPr>
            <p:ph idx="1" type="body"/>
          </p:nvPr>
        </p:nvSpPr>
        <p:spPr>
          <a:xfrm>
            <a:off x="457200" y="1143000"/>
            <a:ext cx="8229600" cy="3473333"/>
          </a:xfrm>
          <a:prstGeom prst="rect">
            <a:avLst/>
          </a:prstGeom>
          <a:noFill/>
          <a:ln>
            <a:noFill/>
          </a:ln>
        </p:spPr>
        <p:txBody>
          <a:bodyPr anchorCtr="0" anchor="t" bIns="45700" lIns="91425" spcFirstLastPara="1" rIns="91425" wrap="square" tIns="45700">
            <a:normAutofit fontScale="92500" lnSpcReduction="10000"/>
          </a:bodyPr>
          <a:lstStyle/>
          <a:p>
            <a:pPr indent="-342900" lvl="0" marL="342900" rtl="0" algn="l">
              <a:spcBef>
                <a:spcPts val="0"/>
              </a:spcBef>
              <a:spcAft>
                <a:spcPts val="0"/>
              </a:spcAft>
              <a:buClr>
                <a:schemeClr val="hlink"/>
              </a:buClr>
              <a:buSzPct val="100000"/>
              <a:buChar char="•"/>
            </a:pPr>
            <a:r>
              <a:rPr lang="en-US" sz="2800">
                <a:solidFill>
                  <a:schemeClr val="hlink"/>
                </a:solidFill>
              </a:rPr>
              <a:t>The main theme in this section is to introduce the importance of quality, its costs, its definitions and how systems support a company to meet customer specifications or standards.</a:t>
            </a:r>
            <a:endParaRPr sz="2800"/>
          </a:p>
          <a:p>
            <a:pPr indent="-342900" lvl="0" marL="342900" rtl="0" algn="l">
              <a:spcBef>
                <a:spcPts val="166"/>
              </a:spcBef>
              <a:spcAft>
                <a:spcPts val="0"/>
              </a:spcAft>
              <a:buClr>
                <a:schemeClr val="dk1"/>
              </a:buClr>
              <a:buSzPct val="100000"/>
              <a:buFont typeface="Calibri"/>
              <a:buNone/>
            </a:pPr>
            <a:r>
              <a:t/>
            </a:r>
            <a:endParaRPr sz="900"/>
          </a:p>
          <a:p>
            <a:pPr indent="-342900" lvl="0" marL="342900" rtl="0" algn="l">
              <a:spcBef>
                <a:spcPts val="518"/>
              </a:spcBef>
              <a:spcAft>
                <a:spcPts val="0"/>
              </a:spcAft>
              <a:buClr>
                <a:srgbClr val="800000"/>
              </a:buClr>
              <a:buSzPct val="100000"/>
              <a:buChar char="•"/>
            </a:pPr>
            <a:r>
              <a:rPr lang="en-US" sz="2800">
                <a:solidFill>
                  <a:srgbClr val="800000"/>
                </a:solidFill>
              </a:rPr>
              <a:t>The overall meaning of quality was discussed along with tools used to manage a quality system.</a:t>
            </a:r>
            <a:endParaRPr/>
          </a:p>
          <a:p>
            <a:pPr indent="-342900" lvl="0" marL="342900" rtl="0" algn="l">
              <a:spcBef>
                <a:spcPts val="518"/>
              </a:spcBef>
              <a:spcAft>
                <a:spcPts val="0"/>
              </a:spcAft>
              <a:buClr>
                <a:srgbClr val="800000"/>
              </a:buClr>
              <a:buSzPct val="100000"/>
              <a:buChar char="•"/>
            </a:pPr>
            <a:r>
              <a:rPr lang="en-US" sz="2800">
                <a:solidFill>
                  <a:srgbClr val="800000"/>
                </a:solidFill>
              </a:rPr>
              <a:t>Brainstorming, root cause analysis, and cause and effect diagrams are effective problem analysis tools</a:t>
            </a:r>
            <a:endParaRPr/>
          </a:p>
        </p:txBody>
      </p:sp>
      <p:pic>
        <p:nvPicPr>
          <p:cNvPr descr="601px-End_plate.svg.png" id="701" name="Google Shape;701;p79"/>
          <p:cNvPicPr preferRelativeResize="0"/>
          <p:nvPr/>
        </p:nvPicPr>
        <p:blipFill rotWithShape="1">
          <a:blip r:embed="rId3">
            <a:alphaModFix/>
          </a:blip>
          <a:srcRect b="0" l="0" r="0" t="0"/>
          <a:stretch/>
        </p:blipFill>
        <p:spPr>
          <a:xfrm>
            <a:off x="5562600" y="4472492"/>
            <a:ext cx="2786063" cy="1395349"/>
          </a:xfrm>
          <a:prstGeom prst="rect">
            <a:avLst/>
          </a:prstGeom>
          <a:noFill/>
          <a:ln>
            <a:noFill/>
          </a:ln>
        </p:spPr>
      </p:pic>
      <p:sp>
        <p:nvSpPr>
          <p:cNvPr id="702" name="Google Shape;702;p79"/>
          <p:cNvSpPr txBox="1"/>
          <p:nvPr>
            <p:ph idx="12" type="sldNum"/>
          </p:nvPr>
        </p:nvSpPr>
        <p:spPr>
          <a:xfrm>
            <a:off x="6553200" y="6327152"/>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/67</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00">
                                            <p:txEl>
                                              <p:pRg end="0" st="0"/>
                                            </p:txEl>
                                          </p:spTgt>
                                        </p:tgtEl>
                                        <p:attrNameLst>
                                          <p:attrName>style.visibility</p:attrName>
                                        </p:attrNameLst>
                                      </p:cBhvr>
                                      <p:to>
                                        <p:strVal val="visible"/>
                                      </p:to>
                                    </p:set>
                                    <p:animEffect filter="fade" transition="in">
                                      <p:cBhvr>
                                        <p:cTn dur="500"/>
                                        <p:tgtEl>
                                          <p:spTgt spid="70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00">
                                            <p:txEl>
                                              <p:pRg end="1" st="1"/>
                                            </p:txEl>
                                          </p:spTgt>
                                        </p:tgtEl>
                                        <p:attrNameLst>
                                          <p:attrName>style.visibility</p:attrName>
                                        </p:attrNameLst>
                                      </p:cBhvr>
                                      <p:to>
                                        <p:strVal val="visible"/>
                                      </p:to>
                                    </p:set>
                                    <p:animEffect filter="fade" transition="in">
                                      <p:cBhvr>
                                        <p:cTn dur="500"/>
                                        <p:tgtEl>
                                          <p:spTgt spid="70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00">
                                            <p:txEl>
                                              <p:pRg end="2" st="2"/>
                                            </p:txEl>
                                          </p:spTgt>
                                        </p:tgtEl>
                                        <p:attrNameLst>
                                          <p:attrName>style.visibility</p:attrName>
                                        </p:attrNameLst>
                                      </p:cBhvr>
                                      <p:to>
                                        <p:strVal val="visible"/>
                                      </p:to>
                                    </p:set>
                                    <p:animEffect filter="fade" transition="in">
                                      <p:cBhvr>
                                        <p:cTn dur="500"/>
                                        <p:tgtEl>
                                          <p:spTgt spid="70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00">
                                            <p:txEl>
                                              <p:pRg end="3" st="3"/>
                                            </p:txEl>
                                          </p:spTgt>
                                        </p:tgtEl>
                                        <p:attrNameLst>
                                          <p:attrName>style.visibility</p:attrName>
                                        </p:attrNameLst>
                                      </p:cBhvr>
                                      <p:to>
                                        <p:strVal val="visible"/>
                                      </p:to>
                                    </p:set>
                                    <p:animEffect filter="fade" transition="in">
                                      <p:cBhvr>
                                        <p:cTn dur="500"/>
                                        <p:tgtEl>
                                          <p:spTgt spid="700">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qualityslides">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