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Lst>
  <p:sldSz cy="6858000" cx="9144000"/>
  <p:notesSz cx="6858000" cy="9144000"/>
  <p:embeddedFontLst>
    <p:embeddedFont>
      <p:font typeface="Poppins Medium"/>
      <p:regular r:id="rId90"/>
      <p:bold r:id="rId91"/>
      <p:italic r:id="rId92"/>
      <p:boldItalic r:id="rId9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slide" Target="slides/slide79.xml"/><Relationship Id="rId83" Type="http://schemas.openxmlformats.org/officeDocument/2006/relationships/slide" Target="slides/slide78.xml"/><Relationship Id="rId42" Type="http://schemas.openxmlformats.org/officeDocument/2006/relationships/slide" Target="slides/slide37.xml"/><Relationship Id="rId86" Type="http://schemas.openxmlformats.org/officeDocument/2006/relationships/slide" Target="slides/slide81.xml"/><Relationship Id="rId41" Type="http://schemas.openxmlformats.org/officeDocument/2006/relationships/slide" Target="slides/slide36.xml"/><Relationship Id="rId85" Type="http://schemas.openxmlformats.org/officeDocument/2006/relationships/slide" Target="slides/slide80.xml"/><Relationship Id="rId44" Type="http://schemas.openxmlformats.org/officeDocument/2006/relationships/slide" Target="slides/slide39.xml"/><Relationship Id="rId88" Type="http://schemas.openxmlformats.org/officeDocument/2006/relationships/slide" Target="slides/slide83.xml"/><Relationship Id="rId43" Type="http://schemas.openxmlformats.org/officeDocument/2006/relationships/slide" Target="slides/slide38.xml"/><Relationship Id="rId87" Type="http://schemas.openxmlformats.org/officeDocument/2006/relationships/slide" Target="slides/slide82.xml"/><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91" Type="http://schemas.openxmlformats.org/officeDocument/2006/relationships/font" Target="fonts/PoppinsMedium-bold.fntdata"/><Relationship Id="rId90" Type="http://schemas.openxmlformats.org/officeDocument/2006/relationships/font" Target="fonts/PoppinsMedium-regular.fntdata"/><Relationship Id="rId93" Type="http://schemas.openxmlformats.org/officeDocument/2006/relationships/font" Target="fonts/PoppinsMedium-boldItalic.fntdata"/><Relationship Id="rId92" Type="http://schemas.openxmlformats.org/officeDocument/2006/relationships/font" Target="fonts/PoppinsMedium-italic.fntdata"/><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en.wikipedia.org/wiki/Go/no_go" TargetMode="External"/><Relationship Id="rId3" Type="http://schemas.openxmlformats.org/officeDocument/2006/relationships/hyperlink" Target="http://en.wikipedia.org/wiki/Tolerance_(engineering)" TargetMode="External"/><Relationship Id="rId4" Type="http://schemas.openxmlformats.org/officeDocument/2006/relationships/hyperlink" Target="http://en.wikipedia.org/wiki/Quality" TargetMode="External"/><Relationship Id="rId5" Type="http://schemas.openxmlformats.org/officeDocument/2006/relationships/hyperlink" Target="http://en.wikipedia.org/wiki/Manufacturing" TargetMode="External"/><Relationship Id="rId6" Type="http://schemas.openxmlformats.org/officeDocument/2006/relationships/hyperlink" Target="http://en.wiktionary.org/wiki/plug" TargetMode="External"/><Relationship Id="rId7" Type="http://schemas.openxmlformats.org/officeDocument/2006/relationships/hyperlink" Target="http://en.wikipedia.org/wiki/Gauge_blocks" TargetMode="External"/><Relationship Id="rId8" Type="http://schemas.openxmlformats.org/officeDocument/2006/relationships/hyperlink" Target="http://en.wikipedia.org/wiki/Collet"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 name="Google Shape;95;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Read </a:t>
            </a:r>
            <a:r>
              <a:rPr lang="en-US"/>
              <a:t>Lesson Link aloud to students:</a:t>
            </a:r>
            <a:endParaRPr/>
          </a:p>
          <a:p>
            <a:pPr indent="0" lvl="0" marL="0" rtl="0" algn="l">
              <a:spcBef>
                <a:spcPts val="0"/>
              </a:spcBef>
              <a:spcAft>
                <a:spcPts val="0"/>
              </a:spcAft>
              <a:buNone/>
            </a:pPr>
            <a:r>
              <a:rPr lang="en-US"/>
              <a:t>In this section, we will discuss the methods companies use to measure process quality. This is a very broad topic and varies based on the specific needs of each company. It is not the intent of this training to make you an expert on quality measurement. Rather the goal is to help you understand the basics. Many of today’s manufacturing companies use different tools and customize various approaches to suit their product and process needs. The general principles are covered here to introduce and prepare you for what you may experience in a future manufacturing career.</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As a production technician, one of your responsibilities is to know how to use the appropriate equipment to measure your process requirements and to control that process so it produces quality products. As this measurement information is gathered, we use charts to summarize and track history, as well as identify further actions and improvements that may be needed. In the previous module, we started calculations and charting, and we discussed some basic SPC principles. We will now examine more closely how technicians collect this data and use these measurements to attain quality.</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
        <p:nvSpPr>
          <p:cNvPr id="96" name="Google Shape;96;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6" name="Google Shape;10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Direct </a:t>
            </a:r>
            <a:r>
              <a:rPr lang="en-US"/>
              <a:t>students to turn to page 4-2-1 of their Foundations of Manufacturing, </a:t>
            </a:r>
            <a:r>
              <a:rPr i="1" lang="en-US"/>
              <a:t>Domain 4: Quality Assurance, Section 2: Quality Measuring Process, </a:t>
            </a:r>
            <a:r>
              <a:rPr lang="en-US"/>
              <a:t>Student Workbook and continue with the discussion.</a:t>
            </a:r>
            <a:endParaRPr/>
          </a:p>
          <a:p>
            <a:pPr indent="0" lvl="0" marL="0" rtl="0" algn="l">
              <a:spcBef>
                <a:spcPts val="0"/>
              </a:spcBef>
              <a:spcAft>
                <a:spcPts val="0"/>
              </a:spcAft>
              <a:buNone/>
            </a:pPr>
            <a:r>
              <a:rPr b="1" lang="en-US"/>
              <a:t>Read </a:t>
            </a:r>
            <a:r>
              <a:rPr lang="en-US"/>
              <a:t>Introduction paragraph aloud to students.</a:t>
            </a:r>
            <a:endParaRPr/>
          </a:p>
          <a:p>
            <a:pPr indent="0" lvl="0" marL="0" rtl="0" algn="l">
              <a:spcBef>
                <a:spcPts val="0"/>
              </a:spcBef>
              <a:spcAft>
                <a:spcPts val="0"/>
              </a:spcAft>
              <a:buNone/>
            </a:pPr>
            <a:r>
              <a:t/>
            </a:r>
            <a:endParaRPr/>
          </a:p>
        </p:txBody>
      </p:sp>
      <p:sp>
        <p:nvSpPr>
          <p:cNvPr id="107" name="Google Shape;107;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4" name="Google Shape;114;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a:t>
            </a:r>
            <a:r>
              <a:rPr lang="en-US"/>
              <a:t> This is a refresher slide that was seen in the introduction section</a:t>
            </a:r>
            <a:endParaRPr/>
          </a:p>
        </p:txBody>
      </p:sp>
      <p:sp>
        <p:nvSpPr>
          <p:cNvPr id="115" name="Google Shape;115;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2" name="Google Shape;122;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t>Note:  The User must build the proper X/Y axis.  Any measurable data could be used.  Examples include:</a:t>
            </a:r>
            <a:endParaRPr/>
          </a:p>
          <a:p>
            <a:pPr indent="-162160" lvl="0" marL="162160" rtl="0" algn="l">
              <a:spcBef>
                <a:spcPts val="0"/>
              </a:spcBef>
              <a:spcAft>
                <a:spcPts val="0"/>
              </a:spcAft>
              <a:buClr>
                <a:schemeClr val="dk1"/>
              </a:buClr>
              <a:buSzPts val="1200"/>
              <a:buFont typeface="Arial"/>
              <a:buChar char="•"/>
            </a:pPr>
            <a:r>
              <a:rPr lang="en-US"/>
              <a:t>Cost</a:t>
            </a:r>
            <a:endParaRPr/>
          </a:p>
          <a:p>
            <a:pPr indent="-162160" lvl="0" marL="162160" rtl="0" algn="l">
              <a:spcBef>
                <a:spcPts val="0"/>
              </a:spcBef>
              <a:spcAft>
                <a:spcPts val="0"/>
              </a:spcAft>
              <a:buClr>
                <a:schemeClr val="dk1"/>
              </a:buClr>
              <a:buSzPts val="1200"/>
              <a:buFont typeface="Arial"/>
              <a:buChar char="•"/>
            </a:pPr>
            <a:r>
              <a:rPr lang="en-US"/>
              <a:t>Downtime</a:t>
            </a:r>
            <a:endParaRPr/>
          </a:p>
          <a:p>
            <a:pPr indent="-162160" lvl="0" marL="162160" rtl="0" algn="l">
              <a:spcBef>
                <a:spcPts val="0"/>
              </a:spcBef>
              <a:spcAft>
                <a:spcPts val="0"/>
              </a:spcAft>
              <a:buClr>
                <a:schemeClr val="dk1"/>
              </a:buClr>
              <a:buSzPts val="1200"/>
              <a:buFont typeface="Arial"/>
              <a:buChar char="•"/>
            </a:pPr>
            <a:r>
              <a:rPr lang="en-US"/>
              <a:t>Return rate</a:t>
            </a:r>
            <a:endParaRPr/>
          </a:p>
          <a:p>
            <a:pPr indent="-162160" lvl="0" marL="162160" rtl="0" algn="l">
              <a:spcBef>
                <a:spcPts val="0"/>
              </a:spcBef>
              <a:spcAft>
                <a:spcPts val="0"/>
              </a:spcAft>
              <a:buClr>
                <a:schemeClr val="dk1"/>
              </a:buClr>
              <a:buSzPts val="1200"/>
              <a:buFont typeface="Arial"/>
              <a:buChar char="•"/>
            </a:pPr>
            <a:r>
              <a:rPr lang="en-US"/>
              <a:t>Energy usage</a:t>
            </a:r>
            <a:endParaRPr/>
          </a:p>
          <a:p>
            <a:pPr indent="-162160" lvl="0" marL="162160" rtl="0" algn="l">
              <a:spcBef>
                <a:spcPts val="0"/>
              </a:spcBef>
              <a:spcAft>
                <a:spcPts val="0"/>
              </a:spcAft>
              <a:buClr>
                <a:schemeClr val="dk1"/>
              </a:buClr>
              <a:buSzPts val="1200"/>
              <a:buFont typeface="Arial"/>
              <a:buChar char="•"/>
            </a:pPr>
            <a:r>
              <a:rPr lang="en-US"/>
              <a:t>Labor hours</a:t>
            </a:r>
            <a:endParaRPr/>
          </a:p>
          <a:p>
            <a:pPr indent="-162160" lvl="0" marL="162160" rtl="0" algn="l">
              <a:spcBef>
                <a:spcPts val="0"/>
              </a:spcBef>
              <a:spcAft>
                <a:spcPts val="0"/>
              </a:spcAft>
              <a:buClr>
                <a:schemeClr val="dk1"/>
              </a:buClr>
              <a:buSzPts val="1200"/>
              <a:buFont typeface="Arial"/>
              <a:buChar char="•"/>
            </a:pPr>
            <a:r>
              <a:rPr lang="en-US"/>
              <a:t>Accident rates </a:t>
            </a:r>
            <a:endParaRPr/>
          </a:p>
        </p:txBody>
      </p:sp>
      <p:sp>
        <p:nvSpPr>
          <p:cNvPr id="123" name="Google Shape;123;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0" name="Google Shape;130;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a:t>
            </a:r>
            <a:r>
              <a:rPr lang="en-US"/>
              <a:t> What is the 80-20 principle, better known as the Pareto Principle?</a:t>
            </a:r>
            <a:endParaRPr/>
          </a:p>
          <a:p>
            <a:pPr indent="0" lvl="0" marL="0" rtl="0" algn="l">
              <a:spcBef>
                <a:spcPts val="0"/>
              </a:spcBef>
              <a:spcAft>
                <a:spcPts val="0"/>
              </a:spcAft>
              <a:buNone/>
            </a:pPr>
            <a:r>
              <a:rPr b="1" lang="en-US"/>
              <a:t>Answers will vary</a:t>
            </a:r>
            <a:r>
              <a:rPr lang="en-US"/>
              <a:t>, but should include:</a:t>
            </a:r>
            <a:endParaRPr/>
          </a:p>
          <a:p>
            <a:pPr indent="0" lvl="0" marL="0" rtl="0" algn="l">
              <a:spcBef>
                <a:spcPts val="0"/>
              </a:spcBef>
              <a:spcAft>
                <a:spcPts val="0"/>
              </a:spcAft>
              <a:buNone/>
            </a:pPr>
            <a:r>
              <a:rPr lang="en-US"/>
              <a:t> </a:t>
            </a:r>
            <a:endParaRPr/>
          </a:p>
          <a:p>
            <a:pPr indent="-76200" lvl="0" marL="0" rtl="0" algn="l">
              <a:spcBef>
                <a:spcPts val="0"/>
              </a:spcBef>
              <a:spcAft>
                <a:spcPts val="0"/>
              </a:spcAft>
              <a:buClr>
                <a:schemeClr val="dk1"/>
              </a:buClr>
              <a:buSzPts val="1200"/>
              <a:buFont typeface="Arial"/>
              <a:buChar char="•"/>
            </a:pPr>
            <a:r>
              <a:rPr lang="en-US"/>
              <a:t>  It is the basis for Pareto charts.</a:t>
            </a:r>
            <a:endParaRPr/>
          </a:p>
          <a:p>
            <a:pPr indent="-76200" lvl="0" marL="0" rtl="0" algn="l">
              <a:spcBef>
                <a:spcPts val="0"/>
              </a:spcBef>
              <a:spcAft>
                <a:spcPts val="0"/>
              </a:spcAft>
              <a:buClr>
                <a:schemeClr val="dk1"/>
              </a:buClr>
              <a:buSzPts val="1200"/>
              <a:buFont typeface="Arial"/>
              <a:buChar char="•"/>
            </a:pPr>
            <a:r>
              <a:rPr lang="en-US"/>
              <a:t>  Eighty percent of the trouble comes from twenty percent of the causes.</a:t>
            </a:r>
            <a:endParaRPr/>
          </a:p>
          <a:p>
            <a:pPr indent="0" lvl="0" marL="0" rtl="0" algn="l">
              <a:spcBef>
                <a:spcPts val="0"/>
              </a:spcBef>
              <a:spcAft>
                <a:spcPts val="0"/>
              </a:spcAft>
              <a:buNone/>
            </a:pPr>
            <a:r>
              <a:t/>
            </a:r>
            <a:endParaRPr/>
          </a:p>
        </p:txBody>
      </p:sp>
      <p:sp>
        <p:nvSpPr>
          <p:cNvPr id="131" name="Google Shape;131;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This was seen in the introduction section.</a:t>
            </a:r>
            <a:endParaRPr/>
          </a:p>
        </p:txBody>
      </p:sp>
      <p:sp>
        <p:nvSpPr>
          <p:cNvPr id="140" name="Google Shape;140;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7" name="Google Shape;147;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Why do we use a run chart?</a:t>
            </a:r>
            <a:endParaRPr/>
          </a:p>
          <a:p>
            <a:pPr indent="0" lvl="0" marL="0" rtl="0" algn="l">
              <a:spcBef>
                <a:spcPts val="0"/>
              </a:spcBef>
              <a:spcAft>
                <a:spcPts val="0"/>
              </a:spcAft>
              <a:buNone/>
            </a:pPr>
            <a:r>
              <a:rPr b="1" lang="en-US"/>
              <a:t>Answers will vary</a:t>
            </a:r>
            <a:r>
              <a:rPr lang="en-US"/>
              <a:t>, but should include:</a:t>
            </a:r>
            <a:endParaRPr/>
          </a:p>
          <a:p>
            <a:pPr indent="0" lvl="0" marL="0" rtl="0" algn="l">
              <a:spcBef>
                <a:spcPts val="0"/>
              </a:spcBef>
              <a:spcAft>
                <a:spcPts val="0"/>
              </a:spcAft>
              <a:buNone/>
            </a:pPr>
            <a:r>
              <a:rPr lang="en-US"/>
              <a:t> </a:t>
            </a:r>
            <a:endParaRPr/>
          </a:p>
          <a:p>
            <a:pPr indent="-76200" lvl="0" marL="0" rtl="0" algn="l">
              <a:spcBef>
                <a:spcPts val="0"/>
              </a:spcBef>
              <a:spcAft>
                <a:spcPts val="0"/>
              </a:spcAft>
              <a:buClr>
                <a:schemeClr val="dk1"/>
              </a:buClr>
              <a:buSzPts val="1200"/>
              <a:buFont typeface="Arial"/>
              <a:buChar char="•"/>
            </a:pPr>
            <a:r>
              <a:rPr lang="en-US"/>
              <a:t>  To determine if there are abnormal patterns/trends in the production process</a:t>
            </a:r>
            <a:endParaRPr/>
          </a:p>
          <a:p>
            <a:pPr indent="-76200" lvl="0" marL="0" rtl="0" algn="l">
              <a:spcBef>
                <a:spcPts val="0"/>
              </a:spcBef>
              <a:spcAft>
                <a:spcPts val="0"/>
              </a:spcAft>
              <a:buClr>
                <a:schemeClr val="dk1"/>
              </a:buClr>
              <a:buSzPts val="1200"/>
              <a:buFont typeface="Arial"/>
              <a:buChar char="•"/>
            </a:pPr>
            <a:r>
              <a:rPr lang="en-US"/>
              <a:t>  To identify special cause variations</a:t>
            </a:r>
            <a:endParaRPr/>
          </a:p>
        </p:txBody>
      </p:sp>
      <p:sp>
        <p:nvSpPr>
          <p:cNvPr id="148" name="Google Shape;148;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 name="Google Shape;156;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Run Chart Exercise 4-2-1</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b="1" lang="en-US"/>
              <a:t>Note: </a:t>
            </a:r>
            <a:r>
              <a:rPr lang="en-US"/>
              <a:t> This exercise only appears in the Student Workbook slide presentation.</a:t>
            </a:r>
            <a:endParaRPr/>
          </a:p>
          <a:p>
            <a:pPr indent="0" lvl="0" marL="0" rtl="0" algn="l">
              <a:spcBef>
                <a:spcPts val="0"/>
              </a:spcBef>
              <a:spcAft>
                <a:spcPts val="0"/>
              </a:spcAft>
              <a:buNone/>
            </a:pPr>
            <a:r>
              <a:rPr b="1" lang="en-US"/>
              <a:t>Introduction: </a:t>
            </a:r>
            <a:r>
              <a:rPr lang="en-US"/>
              <a:t>The purpose of this exercise is to determine if a pattern in process variation can be identified by examining data values.</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b="1" lang="en-US"/>
              <a:t>Read</a:t>
            </a:r>
            <a:r>
              <a:rPr lang="en-US"/>
              <a:t> aloud to students:</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Suppose we are studying how much scrap aluminum our process is generating (measured in ounces) and log the following results:</a:t>
            </a:r>
            <a:endParaRPr/>
          </a:p>
          <a:p>
            <a:pPr indent="0" lvl="0" marL="0" rtl="0" algn="l">
              <a:spcBef>
                <a:spcPts val="0"/>
              </a:spcBef>
              <a:spcAft>
                <a:spcPts val="0"/>
              </a:spcAft>
              <a:buNone/>
            </a:pPr>
            <a:r>
              <a:rPr b="1" lang="en-US"/>
              <a:t>28, 29, 30, 31, 32, 33, 33, 34, 34, 36</a:t>
            </a:r>
            <a:endParaRPr/>
          </a:p>
          <a:p>
            <a:pPr indent="0" lvl="0" marL="0" rtl="0" algn="l">
              <a:spcBef>
                <a:spcPts val="0"/>
              </a:spcBef>
              <a:spcAft>
                <a:spcPts val="0"/>
              </a:spcAft>
              <a:buNone/>
            </a:pPr>
            <a:r>
              <a:rPr lang="en-US"/>
              <a:t>The total of these ten measurements equals 320 ounces. We divide 320 by 10 to get the average, which equals 32 ounces, or 2 pounds.</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b="1" lang="en-US"/>
              <a:t>Instruct</a:t>
            </a:r>
            <a:r>
              <a:rPr lang="en-US"/>
              <a:t> students to create a run chart draw the individual measurements as points on a run chart, with the average in the middle.</a:t>
            </a:r>
            <a:endParaRPr/>
          </a:p>
          <a:p>
            <a:pPr indent="0" lvl="0" marL="0" rtl="0" algn="l">
              <a:spcBef>
                <a:spcPts val="0"/>
              </a:spcBef>
              <a:spcAft>
                <a:spcPts val="0"/>
              </a:spcAft>
              <a:buNone/>
            </a:pPr>
            <a:r>
              <a:rPr b="1" lang="en-US"/>
              <a:t>Note: </a:t>
            </a:r>
            <a:r>
              <a:rPr lang="en-US"/>
              <a:t>Allow students to draw this conclusion on their own. They must think of this by applying the principles that lead into control charting.</a:t>
            </a:r>
            <a:endParaRPr/>
          </a:p>
          <a:p>
            <a:pPr indent="0" lvl="0" marL="0" rtl="0" algn="l">
              <a:spcBef>
                <a:spcPts val="0"/>
              </a:spcBef>
              <a:spcAft>
                <a:spcPts val="0"/>
              </a:spcAft>
              <a:buNone/>
            </a:pPr>
            <a:r>
              <a:rPr b="1" lang="en-US"/>
              <a:t>Refer </a:t>
            </a:r>
            <a:r>
              <a:rPr lang="en-US"/>
              <a:t>students to Figure 4-2-2 where they will see that there is a definite pattern or run in the data. The values are constantly increasing, which indicates that a problem exists which is causing an increase in the amount of scrap. Variation should occur randomly around the mean. When the pattern stops being random the process is experiencing problems.</a:t>
            </a:r>
            <a:endParaRPr/>
          </a:p>
        </p:txBody>
      </p:sp>
      <p:sp>
        <p:nvSpPr>
          <p:cNvPr id="157" name="Google Shape;157;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This was seen in the introduction.</a:t>
            </a:r>
            <a:endParaRPr/>
          </a:p>
        </p:txBody>
      </p:sp>
      <p:sp>
        <p:nvSpPr>
          <p:cNvPr id="165" name="Google Shape;165;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Histogram was seen in the introduction.</a:t>
            </a:r>
            <a:endParaRPr/>
          </a:p>
        </p:txBody>
      </p:sp>
      <p:sp>
        <p:nvSpPr>
          <p:cNvPr id="187" name="Google Shape;187;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4" name="Google Shape;194;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4" name="Google Shape;204;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2" name="Google Shape;222;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2" name="Google Shape;232;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0" name="Google Shape;240;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What are some examples of good or bad measurement systems you may have experienced?</a:t>
            </a:r>
            <a:endParaRPr/>
          </a:p>
          <a:p>
            <a:pPr indent="0" lvl="0" marL="0" rtl="0" algn="l">
              <a:spcBef>
                <a:spcPts val="0"/>
              </a:spcBef>
              <a:spcAft>
                <a:spcPts val="0"/>
              </a:spcAft>
              <a:buNone/>
            </a:pPr>
            <a:r>
              <a:rPr b="1" lang="en-US"/>
              <a:t>Answer will vary</a:t>
            </a:r>
            <a:r>
              <a:rPr lang="en-US"/>
              <a:t>, but may include the following:</a:t>
            </a:r>
            <a:endParaRPr/>
          </a:p>
          <a:p>
            <a:pPr indent="0" lvl="0" marL="0" rtl="0" algn="l">
              <a:spcBef>
                <a:spcPts val="0"/>
              </a:spcBef>
              <a:spcAft>
                <a:spcPts val="0"/>
              </a:spcAft>
              <a:buNone/>
            </a:pPr>
            <a:r>
              <a:rPr lang="en-US"/>
              <a:t>A gage is reliable to 0.001, but the process specification has a tolerance of 0.0005 (bad). The gage cannot accurately measure that process variation tolerance.</a:t>
            </a:r>
            <a:endParaRPr/>
          </a:p>
          <a:p>
            <a:pPr indent="0" lvl="0" marL="0" rtl="0" algn="l">
              <a:spcBef>
                <a:spcPts val="0"/>
              </a:spcBef>
              <a:spcAft>
                <a:spcPts val="0"/>
              </a:spcAft>
              <a:buNone/>
            </a:pPr>
            <a:r>
              <a:rPr lang="en-US"/>
              <a:t>FOOTNOTE: Although the UK formally adopted the metric system for use in the mid-1980’s, many systems of measurement are still observed. For example, gasoline (petrol) is sold in liters, while distances between places is measured in miles. Here in North America, both Americans and Canadians use both systems of measurement; we buy gas by the gallon or liter but soda in a 2-liter bottle or a 12-ounce can! Go figure!</a:t>
            </a:r>
            <a:endParaRPr/>
          </a:p>
        </p:txBody>
      </p:sp>
      <p:sp>
        <p:nvSpPr>
          <p:cNvPr id="241" name="Google Shape;241;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8" name="Google Shape;248;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What are some examples of good or bad measurement systems you may have experienced?</a:t>
            </a:r>
            <a:endParaRPr/>
          </a:p>
          <a:p>
            <a:pPr indent="0" lvl="0" marL="0" rtl="0" algn="l">
              <a:spcBef>
                <a:spcPts val="0"/>
              </a:spcBef>
              <a:spcAft>
                <a:spcPts val="0"/>
              </a:spcAft>
              <a:buNone/>
            </a:pPr>
            <a:r>
              <a:rPr b="1" lang="en-US"/>
              <a:t>Answer will vary</a:t>
            </a:r>
            <a:r>
              <a:rPr lang="en-US"/>
              <a:t>, but may include the following:</a:t>
            </a:r>
            <a:endParaRPr/>
          </a:p>
          <a:p>
            <a:pPr indent="0" lvl="0" marL="0" rtl="0" algn="l">
              <a:spcBef>
                <a:spcPts val="0"/>
              </a:spcBef>
              <a:spcAft>
                <a:spcPts val="0"/>
              </a:spcAft>
              <a:buNone/>
            </a:pPr>
            <a:r>
              <a:rPr lang="en-US"/>
              <a:t>A gage is reliable to 0.001, but the process specification has a tolerance of 0.0005 (bad). The gage cannot accurately measure that process variation tolerance.</a:t>
            </a:r>
            <a:endParaRPr/>
          </a:p>
        </p:txBody>
      </p:sp>
      <p:sp>
        <p:nvSpPr>
          <p:cNvPr id="249" name="Google Shape;249;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7" name="Google Shape;267;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a:t>
            </a:r>
            <a:r>
              <a:rPr lang="en-US"/>
              <a:t> What is the difference between the English system and metric system?</a:t>
            </a:r>
            <a:endParaRPr/>
          </a:p>
          <a:p>
            <a:pPr indent="0" lvl="0" marL="0" rtl="0" algn="l">
              <a:spcBef>
                <a:spcPts val="0"/>
              </a:spcBef>
              <a:spcAft>
                <a:spcPts val="0"/>
              </a:spcAft>
              <a:buNone/>
            </a:pPr>
            <a:r>
              <a:rPr b="1" lang="en-US"/>
              <a:t>Answer:</a:t>
            </a:r>
            <a:endParaRPr/>
          </a:p>
          <a:p>
            <a:pPr indent="0" lvl="0" marL="0" rtl="0" algn="l">
              <a:spcBef>
                <a:spcPts val="0"/>
              </a:spcBef>
              <a:spcAft>
                <a:spcPts val="0"/>
              </a:spcAft>
              <a:buNone/>
            </a:pPr>
            <a:r>
              <a:rPr lang="en-US"/>
              <a:t>English measures in fractions of an inch.</a:t>
            </a:r>
            <a:endParaRPr/>
          </a:p>
          <a:p>
            <a:pPr indent="0" lvl="0" marL="0" rtl="0" algn="l">
              <a:spcBef>
                <a:spcPts val="0"/>
              </a:spcBef>
              <a:spcAft>
                <a:spcPts val="0"/>
              </a:spcAft>
              <a:buNone/>
            </a:pPr>
            <a:r>
              <a:rPr lang="en-US"/>
              <a:t>Metric measures using decimals based on increments of 10.</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Project</a:t>
            </a:r>
            <a:r>
              <a:rPr lang="en-US"/>
              <a:t> Slide 4-2-20 onto a whiteboard. </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b="1" lang="en-US"/>
              <a:t>Place </a:t>
            </a:r>
            <a:r>
              <a:rPr lang="en-US"/>
              <a:t>a mark at several points on the rulers and invite students to read the measurements. If no whiteboard is available, use a pointer in the projection area.</a:t>
            </a:r>
            <a:endParaRPr/>
          </a:p>
          <a:p>
            <a:pPr indent="0" lvl="0" marL="0" rtl="0" algn="l">
              <a:spcBef>
                <a:spcPts val="0"/>
              </a:spcBef>
              <a:spcAft>
                <a:spcPts val="0"/>
              </a:spcAft>
              <a:buNone/>
            </a:pPr>
            <a:r>
              <a:t/>
            </a:r>
            <a:endParaRPr/>
          </a:p>
        </p:txBody>
      </p:sp>
      <p:sp>
        <p:nvSpPr>
          <p:cNvPr id="268" name="Google Shape;268;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8" name="Google Shape;278;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Ruler Exercise 5-2-2</a:t>
            </a:r>
            <a:endParaRPr/>
          </a:p>
          <a:p>
            <a:pPr indent="0" lvl="0" marL="0" rtl="0" algn="l">
              <a:spcBef>
                <a:spcPts val="0"/>
              </a:spcBef>
              <a:spcAft>
                <a:spcPts val="0"/>
              </a:spcAft>
              <a:buNone/>
            </a:pPr>
            <a:r>
              <a:rPr b="1" lang="en-US"/>
              <a:t> </a:t>
            </a:r>
            <a:endParaRPr/>
          </a:p>
          <a:p>
            <a:pPr indent="0" lvl="0" marL="0" rtl="0" algn="l">
              <a:spcBef>
                <a:spcPts val="0"/>
              </a:spcBef>
              <a:spcAft>
                <a:spcPts val="0"/>
              </a:spcAft>
              <a:buNone/>
            </a:pPr>
            <a:r>
              <a:rPr b="1" lang="en-US"/>
              <a:t>Distribute</a:t>
            </a:r>
            <a:r>
              <a:rPr lang="en-US"/>
              <a:t> rulers to the students and instruct them to measure the height (length) and width of their Student Workbooks using both English and metric units. Discuss any variances between readings.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Question:</a:t>
            </a:r>
            <a:r>
              <a:rPr lang="en-US"/>
              <a:t> What happens if the ruler is not aligned properly?</a:t>
            </a:r>
            <a:endParaRPr/>
          </a:p>
          <a:p>
            <a:pPr indent="0" lvl="0" marL="0" rtl="0" algn="l">
              <a:spcBef>
                <a:spcPts val="0"/>
              </a:spcBef>
              <a:spcAft>
                <a:spcPts val="0"/>
              </a:spcAft>
              <a:buNone/>
            </a:pPr>
            <a:r>
              <a:rPr b="1" lang="en-US"/>
              <a:t>Answers will vary. </a:t>
            </a:r>
            <a:r>
              <a:rPr lang="en-US"/>
              <a:t>The measurement will be incorrect.</a:t>
            </a:r>
            <a:endParaRPr/>
          </a:p>
          <a:p>
            <a:pPr indent="0" lvl="0" marL="0" rtl="0" algn="l">
              <a:spcBef>
                <a:spcPts val="0"/>
              </a:spcBef>
              <a:spcAft>
                <a:spcPts val="0"/>
              </a:spcAft>
              <a:buNone/>
            </a:pPr>
            <a:r>
              <a:t/>
            </a:r>
            <a:endParaRPr/>
          </a:p>
        </p:txBody>
      </p:sp>
      <p:sp>
        <p:nvSpPr>
          <p:cNvPr id="279" name="Google Shape;279;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Also known as 8 ¼ IF the scale is in inches.</a:t>
            </a:r>
            <a:endParaRPr/>
          </a:p>
        </p:txBody>
      </p:sp>
      <p:sp>
        <p:nvSpPr>
          <p:cNvPr id="287" name="Google Shape;287;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6" name="Google Shape;296;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a:t>
            </a:r>
            <a:r>
              <a:rPr lang="en-US"/>
              <a:t> Think of tolerances as plus or minus a certain value (which is given in the specifications). If the measurement is outside the limits, a defect may exist.</a:t>
            </a:r>
            <a:endParaRPr/>
          </a:p>
        </p:txBody>
      </p:sp>
      <p:sp>
        <p:nvSpPr>
          <p:cNvPr id="297" name="Google Shape;297;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13" name="Google Shape;313;p25: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314" name="Google Shape;314;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5" name="Google Shape;315;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 tape measure blade is marked both in inches and in feet. The end hook always appears to be loose and this is intentional. It's designed to slide a distance equal to its own thickness so both inside and outside measurements will be accurate. The upper scale is in 1/16-inch increments, so it reads 1/16, 1/8, 3/16, 1/4, 5/16, 3/8, 7/16, 1/2, 9/16, 5/8, 11/16, 3/4, 13/16, 7/8, 15/16, and 1-inch. The bottom scale reads in 1/16-inch increments as well, so it reads 1/16, 1/8, 3/16-inch, and so on.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Distribute</a:t>
            </a:r>
            <a:r>
              <a:rPr lang="en-US"/>
              <a:t> tape measures to students and allow them sufficient time to become familiar with their function.</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Question: </a:t>
            </a:r>
            <a:r>
              <a:rPr lang="en-US"/>
              <a:t>Referring to Slide 5-2-20, what measurement on the yellow tape is the red arrow pointing to?</a:t>
            </a:r>
            <a:endParaRPr/>
          </a:p>
          <a:p>
            <a:pPr indent="0" lvl="0" marL="0" rtl="0" algn="l">
              <a:spcBef>
                <a:spcPts val="0"/>
              </a:spcBef>
              <a:spcAft>
                <a:spcPts val="0"/>
              </a:spcAft>
              <a:buNone/>
            </a:pPr>
            <a:r>
              <a:rPr b="1" lang="en-US"/>
              <a:t>Answer: </a:t>
            </a:r>
            <a:r>
              <a:rPr lang="en-US"/>
              <a:t>10 1/16 of an inch.</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26" name="Google Shape;326;p26: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327" name="Google Shape;32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8" name="Google Shape;328;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sz="900"/>
              <a:t>A </a:t>
            </a:r>
            <a:r>
              <a:rPr b="1" lang="en-US" sz="900"/>
              <a:t>Go NoGo</a:t>
            </a:r>
            <a:r>
              <a:rPr lang="en-US" sz="900"/>
              <a:t> gage (or </a:t>
            </a:r>
            <a:r>
              <a:rPr b="1" lang="en-US" sz="900" u="sng">
                <a:solidFill>
                  <a:schemeClr val="hlink"/>
                </a:solidFill>
                <a:hlinkClick r:id="rId2"/>
              </a:rPr>
              <a:t>Go/no go</a:t>
            </a:r>
            <a:r>
              <a:rPr lang="en-US" sz="900"/>
              <a:t>) refers to an inspection tool used to check a workpiece against its allowed </a:t>
            </a:r>
            <a:r>
              <a:rPr lang="en-US" sz="900" u="sng">
                <a:solidFill>
                  <a:schemeClr val="hlink"/>
                </a:solidFill>
                <a:hlinkClick r:id="rId3"/>
              </a:rPr>
              <a:t>tolerances</a:t>
            </a:r>
            <a:r>
              <a:rPr lang="en-US" sz="900"/>
              <a:t>. Its name derives from its use: the gage itself has two tests; the check involves the workpiece's having to pass one test (</a:t>
            </a:r>
            <a:r>
              <a:rPr i="1" lang="en-US" sz="900"/>
              <a:t>Go</a:t>
            </a:r>
            <a:r>
              <a:rPr lang="en-US" sz="900"/>
              <a:t>) and 'fail' the other (</a:t>
            </a:r>
            <a:r>
              <a:rPr i="1" lang="en-US" sz="900"/>
              <a:t>No Go</a:t>
            </a:r>
            <a:r>
              <a:rPr lang="en-US" sz="900"/>
              <a:t>).</a:t>
            </a:r>
            <a:endParaRPr/>
          </a:p>
          <a:p>
            <a:pPr indent="0" lvl="0" marL="0" rtl="0" algn="l">
              <a:lnSpc>
                <a:spcPct val="100000"/>
              </a:lnSpc>
              <a:spcBef>
                <a:spcPts val="0"/>
              </a:spcBef>
              <a:spcAft>
                <a:spcPts val="0"/>
              </a:spcAft>
              <a:buNone/>
            </a:pPr>
            <a:r>
              <a:rPr lang="en-US" sz="900"/>
              <a:t>It is an integral part of the </a:t>
            </a:r>
            <a:r>
              <a:rPr lang="en-US" sz="900" u="sng">
                <a:solidFill>
                  <a:schemeClr val="hlink"/>
                </a:solidFill>
                <a:hlinkClick r:id="rId4"/>
              </a:rPr>
              <a:t>quality</a:t>
            </a:r>
            <a:r>
              <a:rPr lang="en-US" sz="900"/>
              <a:t> process that is used in the </a:t>
            </a:r>
            <a:r>
              <a:rPr lang="en-US" sz="900" u="sng">
                <a:solidFill>
                  <a:schemeClr val="hlink"/>
                </a:solidFill>
                <a:hlinkClick r:id="rId5"/>
              </a:rPr>
              <a:t>manufacturing</a:t>
            </a:r>
            <a:r>
              <a:rPr lang="en-US" sz="900"/>
              <a:t> industry to ensure interchangeability of parts between processes, or even between different manufacturers.</a:t>
            </a:r>
            <a:endParaRPr/>
          </a:p>
          <a:p>
            <a:pPr indent="0" lvl="0" marL="0" rtl="0" algn="l">
              <a:lnSpc>
                <a:spcPct val="100000"/>
              </a:lnSpc>
              <a:spcBef>
                <a:spcPts val="0"/>
              </a:spcBef>
              <a:spcAft>
                <a:spcPts val="0"/>
              </a:spcAft>
              <a:buNone/>
            </a:pPr>
            <a:r>
              <a:rPr lang="en-US" sz="900"/>
              <a:t>A Go NoGo gage is a measuring tool that does not return a </a:t>
            </a:r>
            <a:r>
              <a:rPr i="1" lang="en-US" sz="900"/>
              <a:t>size</a:t>
            </a:r>
            <a:r>
              <a:rPr lang="en-US" sz="900"/>
              <a:t> in the conventional sense, but instead returns a </a:t>
            </a:r>
            <a:r>
              <a:rPr i="1" lang="en-US" sz="900"/>
              <a:t>state</a:t>
            </a:r>
            <a:r>
              <a:rPr lang="en-US" sz="900"/>
              <a:t>. The </a:t>
            </a:r>
            <a:r>
              <a:rPr i="1" lang="en-US" sz="900"/>
              <a:t>state</a:t>
            </a:r>
            <a:r>
              <a:rPr lang="en-US" sz="900"/>
              <a:t> is either </a:t>
            </a:r>
            <a:r>
              <a:rPr b="1" lang="en-US" sz="900"/>
              <a:t>acceptable</a:t>
            </a:r>
            <a:r>
              <a:rPr lang="en-US" sz="900"/>
              <a:t> (the part is within tolerance and may be used) or it is </a:t>
            </a:r>
            <a:r>
              <a:rPr b="1" lang="en-US" sz="900"/>
              <a:t>unacceptable</a:t>
            </a:r>
            <a:r>
              <a:rPr lang="en-US" sz="900"/>
              <a:t> (and must be rejected).</a:t>
            </a:r>
            <a:endParaRPr/>
          </a:p>
          <a:p>
            <a:pPr indent="0" lvl="0" marL="0" rtl="0" algn="l">
              <a:lnSpc>
                <a:spcPct val="100000"/>
              </a:lnSpc>
              <a:spcBef>
                <a:spcPts val="0"/>
              </a:spcBef>
              <a:spcAft>
                <a:spcPts val="0"/>
              </a:spcAft>
              <a:buNone/>
            </a:pPr>
            <a:r>
              <a:rPr lang="en-US" sz="900"/>
              <a:t>They are well suited for use in the production area of the factory as they require little skill or interpretation to use effectively and have few, if any, moving parts to be damaged in the often hostile production environment.</a:t>
            </a:r>
            <a:endParaRPr/>
          </a:p>
          <a:p>
            <a:pPr indent="0" lvl="0" marL="0" rtl="0" algn="l">
              <a:lnSpc>
                <a:spcPct val="100000"/>
              </a:lnSpc>
              <a:spcBef>
                <a:spcPts val="0"/>
              </a:spcBef>
              <a:spcAft>
                <a:spcPts val="0"/>
              </a:spcAft>
              <a:buNone/>
            </a:pPr>
            <a:r>
              <a:t/>
            </a:r>
            <a:endParaRPr sz="900"/>
          </a:p>
          <a:p>
            <a:pPr indent="0" lvl="0" marL="0" rtl="0" algn="l">
              <a:lnSpc>
                <a:spcPct val="100000"/>
              </a:lnSpc>
              <a:spcBef>
                <a:spcPts val="0"/>
              </a:spcBef>
              <a:spcAft>
                <a:spcPts val="0"/>
              </a:spcAft>
              <a:buNone/>
            </a:pPr>
            <a:r>
              <a:rPr lang="en-US" sz="900"/>
              <a:t>These gages are referred to as </a:t>
            </a:r>
            <a:r>
              <a:rPr b="1" lang="en-US" sz="900"/>
              <a:t>plug gages</a:t>
            </a:r>
            <a:r>
              <a:rPr lang="en-US" sz="900"/>
              <a:t>; they are used in the manner of a </a:t>
            </a:r>
            <a:r>
              <a:rPr lang="en-US" sz="900" u="sng">
                <a:solidFill>
                  <a:schemeClr val="hlink"/>
                </a:solidFill>
                <a:hlinkClick r:id="rId6"/>
              </a:rPr>
              <a:t>plug</a:t>
            </a:r>
            <a:r>
              <a:rPr lang="en-US" sz="900"/>
              <a:t>. They are generally assembled from standard parts where the gage portion is interchangeable with other gage pieces (obtained from a set of pin type </a:t>
            </a:r>
            <a:r>
              <a:rPr lang="en-US" sz="900" u="sng">
                <a:solidFill>
                  <a:schemeClr val="hlink"/>
                </a:solidFill>
                <a:hlinkClick r:id="rId7"/>
              </a:rPr>
              <a:t>gage blocks</a:t>
            </a:r>
            <a:r>
              <a:rPr lang="en-US" sz="900"/>
              <a:t>) and a body that uses the </a:t>
            </a:r>
            <a:r>
              <a:rPr lang="en-US" sz="900" u="sng">
                <a:solidFill>
                  <a:schemeClr val="hlink"/>
                </a:solidFill>
                <a:hlinkClick r:id="rId8"/>
              </a:rPr>
              <a:t>collet</a:t>
            </a:r>
            <a:r>
              <a:rPr lang="en-US" sz="900"/>
              <a:t> principle to hold the gages firmly. To use this style of gage, one end is inserted into the part first and depending on the result of that test, the other end is tried.</a:t>
            </a:r>
            <a:endParaRPr/>
          </a:p>
          <a:p>
            <a:pPr indent="0" lvl="0" marL="0" rtl="0" algn="l">
              <a:lnSpc>
                <a:spcPct val="100000"/>
              </a:lnSpc>
              <a:spcBef>
                <a:spcPts val="0"/>
              </a:spcBef>
              <a:spcAft>
                <a:spcPts val="0"/>
              </a:spcAft>
              <a:buNone/>
            </a:pPr>
            <a:r>
              <a:rPr lang="en-US" sz="900"/>
              <a:t>In the right hand image, the top gage is a thread gage that is screwed into the part to be tested, the labeled </a:t>
            </a:r>
            <a:r>
              <a:rPr i="1" lang="en-US" sz="900"/>
              <a:t>GO</a:t>
            </a:r>
            <a:r>
              <a:rPr lang="en-US" sz="900"/>
              <a:t> end will enter into the part fully, the </a:t>
            </a:r>
            <a:r>
              <a:rPr i="1" lang="en-US" sz="900"/>
              <a:t>NOT GO</a:t>
            </a:r>
            <a:r>
              <a:rPr lang="en-US" sz="900"/>
              <a:t> end should not. The lower image is a plain plug gage used to check the size of a hole, the green end is the </a:t>
            </a:r>
            <a:r>
              <a:rPr i="1" lang="en-US" sz="900"/>
              <a:t>GO</a:t>
            </a:r>
            <a:r>
              <a:rPr lang="en-US" sz="900"/>
              <a:t>, red is the </a:t>
            </a:r>
            <a:r>
              <a:rPr i="1" lang="en-US" sz="900"/>
              <a:t>NO GO</a:t>
            </a:r>
            <a:r>
              <a:rPr lang="en-US" sz="900"/>
              <a:t>. The tolerance of the part this gage checks is 0.30mm where the lower size of the hole is 12.60mm and the upper size is 12.90mm, every size outside this range is </a:t>
            </a:r>
            <a:r>
              <a:rPr i="1" lang="en-US" sz="900"/>
              <a:t>out of tolerance</a:t>
            </a:r>
            <a:r>
              <a:rPr lang="en-US" sz="900"/>
              <a:t>. This may be initially expressed on the parts drawing in a number of styles.</a:t>
            </a:r>
            <a:endParaRPr/>
          </a:p>
          <a:p>
            <a:pPr indent="0" lvl="0" marL="0" rtl="0" algn="l">
              <a:lnSpc>
                <a:spcPct val="100000"/>
              </a:lnSpc>
              <a:spcBef>
                <a:spcPts val="0"/>
              </a:spcBef>
              <a:spcAft>
                <a:spcPts val="0"/>
              </a:spcAft>
              <a:buNone/>
            </a:pPr>
            <a:r>
              <a:t/>
            </a:r>
            <a:endParaRPr sz="900"/>
          </a:p>
          <a:p>
            <a:pPr indent="0" lvl="0" marL="0" rtl="0" algn="l">
              <a:lnSpc>
                <a:spcPct val="100000"/>
              </a:lnSpc>
              <a:spcBef>
                <a:spcPts val="0"/>
              </a:spcBef>
              <a:spcAft>
                <a:spcPts val="0"/>
              </a:spcAft>
              <a:buNone/>
            </a:pPr>
            <a:r>
              <a:rPr lang="en-US" sz="900"/>
              <a:t>These images illustrate an alternative type of gage. The </a:t>
            </a:r>
            <a:r>
              <a:rPr b="1" lang="en-US" sz="900"/>
              <a:t>gap gage</a:t>
            </a:r>
            <a:r>
              <a:rPr lang="en-US" sz="900"/>
              <a:t> has four </a:t>
            </a:r>
            <a:r>
              <a:rPr i="1" lang="en-US" sz="900"/>
              <a:t>anvils</a:t>
            </a:r>
            <a:r>
              <a:rPr lang="en-US" sz="900"/>
              <a:t> or </a:t>
            </a:r>
            <a:r>
              <a:rPr i="1" lang="en-US" sz="900"/>
              <a:t>jaws</a:t>
            </a:r>
            <a:r>
              <a:rPr lang="en-US" sz="900"/>
              <a:t>, the first one or pair (outermost) are set using the upper limit (tolerance) of the part and the inner set adjusted to the lower limit of the part.</a:t>
            </a:r>
            <a:endParaRPr/>
          </a:p>
          <a:p>
            <a:pPr indent="0" lvl="0" marL="0" rtl="0" algn="l">
              <a:lnSpc>
                <a:spcPct val="100000"/>
              </a:lnSpc>
              <a:spcBef>
                <a:spcPts val="0"/>
              </a:spcBef>
              <a:spcAft>
                <a:spcPts val="0"/>
              </a:spcAft>
              <a:buNone/>
            </a:pPr>
            <a:r>
              <a:rPr lang="en-US" sz="900"/>
              <a:t>The usage of this gage may be more intuitive than the plug type. A correctly machined part will pass the first set of jaws and stop at the second — end of test. In this manner a part may be checked in one action, unlike the plug gage that needs to be used in the correct sequence and flipped to access the second gage.</a:t>
            </a:r>
            <a:endParaRPr/>
          </a:p>
          <a:p>
            <a:pPr indent="0" lvl="0" marL="0" rtl="0" algn="l">
              <a:lnSpc>
                <a:spcPct val="100000"/>
              </a:lnSpc>
              <a:spcBef>
                <a:spcPts val="0"/>
              </a:spcBef>
              <a:spcAft>
                <a:spcPts val="0"/>
              </a:spcAft>
              <a:buNone/>
            </a:pPr>
            <a:r>
              <a:rPr lang="en-US" sz="900"/>
              <a:t>The left image is a plain gap gage used to measure outside distances (diameters), the right hand image shows two views.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96" name="Google Shape;396;p33: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397" name="Google Shape;39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8" name="Google Shape;398;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80178" lvl="0" marL="180178" rtl="0" algn="l">
              <a:lnSpc>
                <a:spcPct val="80000"/>
              </a:lnSpc>
              <a:spcBef>
                <a:spcPts val="0"/>
              </a:spcBef>
              <a:spcAft>
                <a:spcPts val="0"/>
              </a:spcAft>
              <a:buNone/>
            </a:pPr>
            <a:r>
              <a:rPr b="1" lang="en-US" sz="900"/>
              <a:t>Measuring With Calipers</a:t>
            </a:r>
            <a:endParaRPr/>
          </a:p>
          <a:p>
            <a:pPr indent="-180178" lvl="0" marL="180178" rtl="0" algn="l">
              <a:lnSpc>
                <a:spcPct val="80000"/>
              </a:lnSpc>
              <a:spcBef>
                <a:spcPts val="0"/>
              </a:spcBef>
              <a:spcAft>
                <a:spcPts val="0"/>
              </a:spcAft>
              <a:buNone/>
            </a:pPr>
            <a:r>
              <a:rPr lang="en-US" sz="900"/>
              <a:t>The bottom scale on both the direct reading and digital (automatic) calipers runs up to 6 inches and is divided into .1 (1/10) inch increments.</a:t>
            </a:r>
            <a:endParaRPr/>
          </a:p>
          <a:p>
            <a:pPr indent="-180178" lvl="0" marL="180178" rtl="0" algn="l">
              <a:lnSpc>
                <a:spcPct val="80000"/>
              </a:lnSpc>
              <a:spcBef>
                <a:spcPts val="0"/>
              </a:spcBef>
              <a:spcAft>
                <a:spcPts val="0"/>
              </a:spcAft>
              <a:buNone/>
            </a:pPr>
            <a:r>
              <a:rPr lang="en-US" sz="900"/>
              <a:t>The </a:t>
            </a:r>
            <a:r>
              <a:rPr b="1" lang="en-US" sz="900"/>
              <a:t>dial</a:t>
            </a:r>
            <a:r>
              <a:rPr lang="en-US" sz="900"/>
              <a:t> on the direct reading calipers is divided into .001 (thousandths) inch units.</a:t>
            </a:r>
            <a:endParaRPr/>
          </a:p>
          <a:p>
            <a:pPr indent="-180178" lvl="0" marL="180178" rtl="0" algn="l">
              <a:lnSpc>
                <a:spcPct val="80000"/>
              </a:lnSpc>
              <a:spcBef>
                <a:spcPts val="0"/>
              </a:spcBef>
              <a:spcAft>
                <a:spcPts val="0"/>
              </a:spcAft>
              <a:buNone/>
            </a:pPr>
            <a:r>
              <a:rPr lang="en-US" sz="900"/>
              <a:t>To get accurate measurements, numbers from the bottom scale </a:t>
            </a:r>
            <a:r>
              <a:rPr b="1" lang="en-US" sz="900"/>
              <a:t>and </a:t>
            </a:r>
            <a:r>
              <a:rPr lang="en-US" sz="900"/>
              <a:t>the dial must be read and added together.</a:t>
            </a:r>
            <a:endParaRPr/>
          </a:p>
          <a:p>
            <a:pPr indent="-180178" lvl="0" marL="180178" rtl="0" algn="l">
              <a:lnSpc>
                <a:spcPct val="80000"/>
              </a:lnSpc>
              <a:spcBef>
                <a:spcPts val="0"/>
              </a:spcBef>
              <a:spcAft>
                <a:spcPts val="0"/>
              </a:spcAft>
              <a:buNone/>
            </a:pPr>
            <a:r>
              <a:rPr lang="en-US" sz="900"/>
              <a:t>If the caliper does not fall on an exact .1 section, then the dimension will be the lowest complete tenth </a:t>
            </a:r>
            <a:r>
              <a:rPr b="1" lang="en-US" sz="900"/>
              <a:t>plus </a:t>
            </a:r>
            <a:r>
              <a:rPr lang="en-US" sz="900"/>
              <a:t>the reading on the dial.</a:t>
            </a:r>
            <a:endParaRPr/>
          </a:p>
          <a:p>
            <a:pPr indent="-180178" lvl="0" marL="180178" rtl="0" algn="l">
              <a:lnSpc>
                <a:spcPct val="80000"/>
              </a:lnSpc>
              <a:spcBef>
                <a:spcPts val="0"/>
              </a:spcBef>
              <a:spcAft>
                <a:spcPts val="0"/>
              </a:spcAft>
              <a:buNone/>
            </a:pPr>
            <a:r>
              <a:rPr lang="en-US" sz="900"/>
              <a:t>Example: Bottom scale mark is between the .4 and .5, and the dial is pointing to 22. This means the scale line is .400 (4/10) and the dial reading is .022 (22/100).  Adding the two readings together equals:</a:t>
            </a:r>
            <a:endParaRPr/>
          </a:p>
          <a:p>
            <a:pPr indent="-180178" lvl="0" marL="180178" rtl="0" algn="l">
              <a:lnSpc>
                <a:spcPct val="80000"/>
              </a:lnSpc>
              <a:spcBef>
                <a:spcPts val="0"/>
              </a:spcBef>
              <a:spcAft>
                <a:spcPts val="0"/>
              </a:spcAft>
              <a:buNone/>
            </a:pPr>
            <a:r>
              <a:rPr lang="en-US" sz="900"/>
              <a:t>                                                         Scale line =   .400 inches</a:t>
            </a:r>
            <a:endParaRPr/>
          </a:p>
          <a:p>
            <a:pPr indent="-180178" lvl="0" marL="180178" rtl="0" algn="l">
              <a:lnSpc>
                <a:spcPct val="80000"/>
              </a:lnSpc>
              <a:spcBef>
                <a:spcPts val="0"/>
              </a:spcBef>
              <a:spcAft>
                <a:spcPts val="0"/>
              </a:spcAft>
              <a:buNone/>
            </a:pPr>
            <a:r>
              <a:rPr lang="en-US" sz="900"/>
              <a:t>                                                              +  Dial =   .022 inches</a:t>
            </a:r>
            <a:endParaRPr/>
          </a:p>
          <a:p>
            <a:pPr indent="-180178" lvl="0" marL="180178" rtl="0" algn="l">
              <a:lnSpc>
                <a:spcPct val="80000"/>
              </a:lnSpc>
              <a:spcBef>
                <a:spcPts val="0"/>
              </a:spcBef>
              <a:spcAft>
                <a:spcPts val="0"/>
              </a:spcAft>
              <a:buNone/>
            </a:pPr>
            <a:r>
              <a:rPr lang="en-US" sz="900"/>
              <a:t>                                              Total Dimension =   .422 inches</a:t>
            </a:r>
            <a:endParaRPr/>
          </a:p>
          <a:p>
            <a:pPr indent="-180178" lvl="0" marL="180178" rtl="0" algn="l">
              <a:lnSpc>
                <a:spcPct val="80000"/>
              </a:lnSpc>
              <a:spcBef>
                <a:spcPts val="0"/>
              </a:spcBef>
              <a:spcAft>
                <a:spcPts val="0"/>
              </a:spcAft>
              <a:buNone/>
            </a:pPr>
            <a:r>
              <a:rPr lang="en-US" sz="900"/>
              <a:t>These readings are used for wall thickness, outer dimensions, inner dimensions, and depth.</a:t>
            </a:r>
            <a:endParaRPr/>
          </a:p>
          <a:p>
            <a:pPr indent="-180178" lvl="0" marL="180178" rtl="0" algn="l">
              <a:lnSpc>
                <a:spcPct val="80000"/>
              </a:lnSpc>
              <a:spcBef>
                <a:spcPts val="0"/>
              </a:spcBef>
              <a:spcAft>
                <a:spcPts val="0"/>
              </a:spcAft>
              <a:buNone/>
            </a:pPr>
            <a:r>
              <a:t/>
            </a:r>
            <a:endParaRPr sz="900"/>
          </a:p>
          <a:p>
            <a:pPr indent="-180178" lvl="0" marL="180178" rtl="0" algn="l">
              <a:lnSpc>
                <a:spcPct val="80000"/>
              </a:lnSpc>
              <a:spcBef>
                <a:spcPts val="0"/>
              </a:spcBef>
              <a:spcAft>
                <a:spcPts val="0"/>
              </a:spcAft>
              <a:buNone/>
            </a:pPr>
            <a:r>
              <a:rPr lang="en-US" sz="900"/>
              <a:t>Sometimes, small holes have pin gages to check much like go-nogo.  But they can be useful to measure with calipers also.</a:t>
            </a:r>
            <a:endParaRPr/>
          </a:p>
          <a:p>
            <a:pPr indent="-180178" lvl="0" marL="180178" rtl="0" algn="l">
              <a:lnSpc>
                <a:spcPct val="80000"/>
              </a:lnSpc>
              <a:spcBef>
                <a:spcPts val="0"/>
              </a:spcBef>
              <a:spcAft>
                <a:spcPts val="0"/>
              </a:spcAft>
              <a:buNone/>
            </a:pPr>
            <a:r>
              <a:t/>
            </a:r>
            <a:endParaRPr sz="900"/>
          </a:p>
          <a:p>
            <a:pPr indent="-180178" lvl="0" marL="180178" rtl="0" algn="l">
              <a:lnSpc>
                <a:spcPct val="80000"/>
              </a:lnSpc>
              <a:spcBef>
                <a:spcPts val="0"/>
              </a:spcBef>
              <a:spcAft>
                <a:spcPts val="0"/>
              </a:spcAft>
              <a:buNone/>
            </a:pPr>
            <a:r>
              <a:rPr lang="en-US" sz="900"/>
              <a:t>We will most often measure outside diameters. One jaw of the caliper is fixed, and the other jaw moves and is connected to the vernier. </a:t>
            </a:r>
            <a:endParaRPr/>
          </a:p>
          <a:p>
            <a:pPr indent="-180178" lvl="0" marL="180178" rtl="0" algn="l">
              <a:lnSpc>
                <a:spcPct val="80000"/>
              </a:lnSpc>
              <a:spcBef>
                <a:spcPts val="0"/>
              </a:spcBef>
              <a:spcAft>
                <a:spcPts val="0"/>
              </a:spcAft>
              <a:buNone/>
            </a:pPr>
            <a:r>
              <a:rPr lang="en-US" sz="900"/>
              <a:t>Check that the vernier caliper correctly reads zero when the jaws are closed. (if not, check with the lab instructor.) </a:t>
            </a:r>
            <a:endParaRPr/>
          </a:p>
          <a:p>
            <a:pPr indent="-180178" lvl="0" marL="180178" rtl="0" algn="l">
              <a:lnSpc>
                <a:spcPct val="80000"/>
              </a:lnSpc>
              <a:spcBef>
                <a:spcPts val="0"/>
              </a:spcBef>
              <a:spcAft>
                <a:spcPts val="0"/>
              </a:spcAft>
              <a:buNone/>
            </a:pPr>
            <a:r>
              <a:rPr lang="en-US" sz="900"/>
              <a:t>Close the jaws around the object but do not over tighten. The jaws should exert a firm pressure on the object. </a:t>
            </a:r>
            <a:endParaRPr/>
          </a:p>
          <a:p>
            <a:pPr indent="-180178" lvl="0" marL="180178" rtl="0" algn="l">
              <a:lnSpc>
                <a:spcPct val="80000"/>
              </a:lnSpc>
              <a:spcBef>
                <a:spcPts val="0"/>
              </a:spcBef>
              <a:spcAft>
                <a:spcPts val="0"/>
              </a:spcAft>
              <a:buNone/>
            </a:pPr>
            <a:r>
              <a:rPr lang="en-US" sz="900"/>
              <a:t>When both locking screws are tightened the caliper can be removed from the object and read without worrying if the jaws will shift position. </a:t>
            </a:r>
            <a:endParaRPr/>
          </a:p>
          <a:p>
            <a:pPr indent="-180178" lvl="1" marL="612605" rtl="0" algn="l">
              <a:lnSpc>
                <a:spcPct val="80000"/>
              </a:lnSpc>
              <a:spcBef>
                <a:spcPts val="0"/>
              </a:spcBef>
              <a:spcAft>
                <a:spcPts val="0"/>
              </a:spcAft>
              <a:buNone/>
            </a:pPr>
            <a:r>
              <a:rPr lang="en-US" sz="900"/>
              <a:t>You can read the main scale to the nearest tenth of a centimeter. </a:t>
            </a:r>
            <a:endParaRPr/>
          </a:p>
          <a:p>
            <a:pPr indent="-180178" lvl="1" marL="612605" rtl="0" algn="l">
              <a:lnSpc>
                <a:spcPct val="80000"/>
              </a:lnSpc>
              <a:spcBef>
                <a:spcPts val="0"/>
              </a:spcBef>
              <a:spcAft>
                <a:spcPts val="0"/>
              </a:spcAft>
              <a:buNone/>
            </a:pPr>
            <a:r>
              <a:rPr lang="en-US" sz="900"/>
              <a:t>The vernier consists of 50 divisions, meaning that 0.1 cm is divided into 50 parts and the final least count is 0.1 cm/50 = 0.002 cm = 1/50 mm. Read the vernier as described in the previous section, with a result like 1.4 or 1.6 or 2.0. A reading of 1.6 from the vernier really means 0.016 cm which is added to the main scale reading to give the final diameter of 3.216 cm. </a:t>
            </a:r>
            <a:endParaRPr/>
          </a:p>
          <a:p>
            <a:pPr indent="-180178" lvl="1" marL="612605" rtl="0" algn="l">
              <a:lnSpc>
                <a:spcPct val="80000"/>
              </a:lnSpc>
              <a:spcBef>
                <a:spcPts val="0"/>
              </a:spcBef>
              <a:spcAft>
                <a:spcPts val="0"/>
              </a:spcAft>
              <a:buNone/>
            </a:pPr>
            <a:r>
              <a:rPr lang="en-US" sz="900" u="sng"/>
              <a:t>NOTES CONTINUED AFTER NEXT PAGE</a:t>
            </a:r>
            <a:endParaRPr/>
          </a:p>
          <a:p>
            <a:pPr indent="-180178" lvl="0" marL="180178" rtl="0" algn="l">
              <a:lnSpc>
                <a:spcPct val="80000"/>
              </a:lnSpc>
              <a:spcBef>
                <a:spcPts val="0"/>
              </a:spcBef>
              <a:spcAft>
                <a:spcPts val="0"/>
              </a:spcAft>
              <a:buNone/>
            </a:pPr>
            <a:r>
              <a:rPr lang="en-US" sz="900"/>
              <a:t>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10" name="Google Shape;410;p34: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411" name="Google Shape;411;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2" name="Google Shape;412;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80178" lvl="0" marL="180178" rtl="0" algn="l">
              <a:lnSpc>
                <a:spcPct val="80000"/>
              </a:lnSpc>
              <a:spcBef>
                <a:spcPts val="0"/>
              </a:spcBef>
              <a:spcAft>
                <a:spcPts val="0"/>
              </a:spcAft>
              <a:buNone/>
            </a:pPr>
            <a:r>
              <a:rPr b="1" lang="en-US" sz="900"/>
              <a:t>Ask:  Who can point to the “jaws” of these calipers</a:t>
            </a:r>
            <a:endParaRPr sz="90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2" name="Google Shape;432;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80178" lvl="0" marL="180178" rtl="0" algn="l">
              <a:lnSpc>
                <a:spcPct val="80000"/>
              </a:lnSpc>
              <a:spcBef>
                <a:spcPts val="0"/>
              </a:spcBef>
              <a:spcAft>
                <a:spcPts val="0"/>
              </a:spcAft>
              <a:buNone/>
            </a:pPr>
            <a:r>
              <a:rPr lang="en-US"/>
              <a:t>Calipers with a dial are much easier to read than the old dial-less slide vernier calipers.</a:t>
            </a:r>
            <a:br>
              <a:rPr lang="en-US"/>
            </a:br>
            <a:r>
              <a:rPr lang="en-US"/>
              <a:t> </a:t>
            </a:r>
            <a:r>
              <a:rPr b="1" lang="en-US"/>
              <a:t>Dial Calipers - read the dial or the scale.</a:t>
            </a:r>
            <a:r>
              <a:rPr lang="en-US"/>
              <a:t> They eliminate the eye strain.  Always double check a caliper reading!  </a:t>
            </a:r>
            <a:br>
              <a:rPr lang="en-US"/>
            </a:br>
            <a:r>
              <a:rPr lang="en-US"/>
              <a:t>Vernier calipers with a dial </a:t>
            </a:r>
            <a:r>
              <a:rPr lang="en-US" u="sng"/>
              <a:t>can</a:t>
            </a:r>
            <a:r>
              <a:rPr lang="en-US"/>
              <a:t> jump a setting.  Even better are digital calipers below.</a:t>
            </a:r>
            <a:endParaRPr/>
          </a:p>
          <a:p>
            <a:pPr indent="-180178" lvl="0" marL="180178" rtl="0" algn="l">
              <a:lnSpc>
                <a:spcPct val="80000"/>
              </a:lnSpc>
              <a:spcBef>
                <a:spcPts val="0"/>
              </a:spcBef>
              <a:spcAft>
                <a:spcPts val="0"/>
              </a:spcAft>
              <a:buNone/>
            </a:pPr>
            <a:r>
              <a:rPr lang="en-US"/>
              <a:t>The above caliper reading is .510 thousandths. Dial vernier calipers should be stored in a dry, humid free location, and </a:t>
            </a:r>
            <a:br>
              <a:rPr lang="en-US"/>
            </a:br>
            <a:r>
              <a:rPr lang="en-US"/>
              <a:t>checked often for correct calibration. They can be wiped off with oil, but any </a:t>
            </a:r>
            <a:br>
              <a:rPr lang="en-US"/>
            </a:br>
            <a:r>
              <a:rPr lang="en-US"/>
              <a:t>build-up of oil will collect dirt.  Also the tips should be checked for wear.</a:t>
            </a:r>
            <a:br>
              <a:rPr lang="en-US"/>
            </a:br>
            <a:endParaRPr/>
          </a:p>
          <a:p>
            <a:pPr indent="-180178" lvl="0" marL="180178" rtl="0" algn="l">
              <a:lnSpc>
                <a:spcPct val="80000"/>
              </a:lnSpc>
              <a:spcBef>
                <a:spcPts val="0"/>
              </a:spcBef>
              <a:spcAft>
                <a:spcPts val="0"/>
              </a:spcAft>
              <a:buNone/>
            </a:pPr>
            <a:r>
              <a:rPr lang="en-US"/>
              <a:t>Digital calipers are becoming more popular, probably because they have less </a:t>
            </a:r>
            <a:br>
              <a:rPr lang="en-US"/>
            </a:br>
            <a:r>
              <a:rPr lang="en-US"/>
              <a:t>tendency to skip gears.  Digital vernier calipers are very accurate and the batteries </a:t>
            </a:r>
            <a:br>
              <a:rPr lang="en-US"/>
            </a:br>
            <a:r>
              <a:rPr lang="en-US"/>
              <a:t>last a long time on most brand units. Electronic Digital Calipers - read the digital display.</a:t>
            </a:r>
            <a:endParaRPr/>
          </a:p>
          <a:p>
            <a:pPr indent="-180178" lvl="0" marL="180178" rtl="0" algn="l">
              <a:lnSpc>
                <a:spcPct val="80000"/>
              </a:lnSpc>
              <a:spcBef>
                <a:spcPts val="0"/>
              </a:spcBef>
              <a:spcAft>
                <a:spcPts val="0"/>
              </a:spcAft>
              <a:buNone/>
            </a:pPr>
            <a:r>
              <a:t/>
            </a:r>
            <a:endParaRPr/>
          </a:p>
          <a:p>
            <a:pPr indent="-180178" lvl="0" marL="180178" rtl="0" algn="l">
              <a:lnSpc>
                <a:spcPct val="80000"/>
              </a:lnSpc>
              <a:spcBef>
                <a:spcPts val="0"/>
              </a:spcBef>
              <a:spcAft>
                <a:spcPts val="0"/>
              </a:spcAft>
              <a:buNone/>
            </a:pPr>
            <a:r>
              <a:rPr lang="en-US"/>
              <a:t>Plastic is good for artifacts since it reduces the chance of scratching. The plastic type are inexpensive, usually under $10 for vernier and under $30 for dial calipers. Digital calipers can run anywhere from $100 up into the hundreds of dollars. Don't feel like you need them, take a look in Kent Weeks book, "The Lost Tomb". You'll see a picture of Susan Weeks, Artist/ Technical Illustrator on the project using a set of plastic vernier calipers. Save your money!</a:t>
            </a:r>
            <a:endParaRPr/>
          </a:p>
          <a:p>
            <a:pPr indent="-180178" lvl="0" marL="180178" rtl="0" algn="l">
              <a:lnSpc>
                <a:spcPct val="80000"/>
              </a:lnSpc>
              <a:spcBef>
                <a:spcPts val="0"/>
              </a:spcBef>
              <a:spcAft>
                <a:spcPts val="0"/>
              </a:spcAft>
              <a:buNone/>
            </a:pPr>
            <a:r>
              <a:rPr lang="en-US"/>
              <a:t> </a:t>
            </a:r>
            <a:br>
              <a:rPr lang="en-US"/>
            </a:br>
            <a:br>
              <a:rPr lang="en-US"/>
            </a:br>
            <a:endParaRPr/>
          </a:p>
          <a:p>
            <a:pPr indent="0" lvl="0" marL="0" rtl="0" algn="l">
              <a:spcBef>
                <a:spcPts val="0"/>
              </a:spcBef>
              <a:spcAft>
                <a:spcPts val="0"/>
              </a:spcAft>
              <a:buNone/>
            </a:pPr>
            <a:r>
              <a:t/>
            </a:r>
            <a:endParaRPr/>
          </a:p>
        </p:txBody>
      </p:sp>
      <p:sp>
        <p:nvSpPr>
          <p:cNvPr id="433" name="Google Shape;433;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1" name="Google Shape;441;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1" name="Google Shape;451;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9" name="Google Shape;459;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7" name="Google Shape;467;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80178" lvl="0" marL="180178" rtl="0" algn="l">
              <a:lnSpc>
                <a:spcPct val="80000"/>
              </a:lnSpc>
              <a:spcBef>
                <a:spcPts val="0"/>
              </a:spcBef>
              <a:spcAft>
                <a:spcPts val="0"/>
              </a:spcAft>
              <a:buNone/>
            </a:pPr>
            <a:r>
              <a:rPr b="1" lang="en-US"/>
              <a:t>Outer Edges</a:t>
            </a:r>
            <a:endParaRPr/>
          </a:p>
          <a:p>
            <a:pPr indent="-180178" lvl="0" marL="180178" rtl="0" algn="l">
              <a:lnSpc>
                <a:spcPct val="80000"/>
              </a:lnSpc>
              <a:spcBef>
                <a:spcPts val="0"/>
              </a:spcBef>
              <a:spcAft>
                <a:spcPts val="0"/>
              </a:spcAft>
              <a:buNone/>
            </a:pPr>
            <a:br>
              <a:rPr lang="en-US"/>
            </a:br>
            <a:r>
              <a:rPr lang="en-US"/>
              <a:t>Take a look at the vernier calipers. See that bump on the bottom edge? That is a grip for your thumb. Slide it back towards the tail end of the calipers and the jaws open as shown on the dial calipers. If you are measuring the outer edge of an object, like, let's say the head of an ushabti figure, you would open the jaws of the calipers and slide them </a:t>
            </a:r>
            <a:r>
              <a:rPr i="1" lang="en-US"/>
              <a:t>carefully</a:t>
            </a:r>
            <a:r>
              <a:rPr lang="en-US"/>
              <a:t> over the head of the ushabti. Read the sliding scales along either top or bottom or read the dial to see the size of the head. Care must be taken to assure that your calipers are straight. Even a slight angle throws off your measurements. Remember this is highly precise work and readings must be taken very, very carefully to assure proper dimension and accurate drawings. </a:t>
            </a:r>
            <a:br>
              <a:rPr lang="en-US"/>
            </a:br>
            <a:br>
              <a:rPr lang="en-US"/>
            </a:br>
            <a:r>
              <a:rPr i="1" lang="en-US"/>
              <a:t>Remember, it takes a lot longer to correct your work and find a mistake than to take the time to do it right the first time!</a:t>
            </a:r>
            <a:r>
              <a:rPr lang="en-US"/>
              <a:t> </a:t>
            </a:r>
            <a:br>
              <a:rPr lang="en-US"/>
            </a:br>
            <a:br>
              <a:rPr lang="en-US"/>
            </a:br>
            <a:br>
              <a:rPr lang="en-US"/>
            </a:br>
            <a:r>
              <a:rPr b="1" lang="en-US"/>
              <a:t>Inner Edges</a:t>
            </a:r>
            <a:endParaRPr/>
          </a:p>
          <a:p>
            <a:pPr indent="-180178" lvl="0" marL="180178" rtl="0" algn="l">
              <a:lnSpc>
                <a:spcPct val="80000"/>
              </a:lnSpc>
              <a:spcBef>
                <a:spcPts val="0"/>
              </a:spcBef>
              <a:spcAft>
                <a:spcPts val="0"/>
              </a:spcAft>
              <a:buNone/>
            </a:pPr>
            <a:br>
              <a:rPr lang="en-US"/>
            </a:br>
            <a:r>
              <a:rPr lang="en-US"/>
              <a:t>Take a look at the top edge of the dial calipers. See those blade like edges sticking out the top? Those are to take measurements of the inside of holes like on the opening of a jar. Put them inside the opening and carefully spread them using the thumb grip. They will widen simultaneously as the jaws open. Be careful that you are taking your reading from the widest diameter (distance across). </a:t>
            </a:r>
            <a:br>
              <a:rPr lang="en-US"/>
            </a:br>
            <a:br>
              <a:rPr lang="en-US"/>
            </a:br>
            <a:r>
              <a:rPr i="1" lang="en-US"/>
              <a:t>Bear in mind that hand made objects will have variance unlike the machine made objects of our time. Take several readings and make notes!</a:t>
            </a:r>
            <a:r>
              <a:rPr lang="en-US"/>
              <a:t> </a:t>
            </a:r>
            <a:br>
              <a:rPr lang="en-US"/>
            </a:br>
            <a:br>
              <a:rPr lang="en-US"/>
            </a:br>
            <a:r>
              <a:rPr b="1" lang="en-US"/>
              <a:t>Depth</a:t>
            </a:r>
            <a:endParaRPr/>
          </a:p>
          <a:p>
            <a:pPr indent="-180178" lvl="0" marL="180178" rtl="0" algn="l">
              <a:lnSpc>
                <a:spcPct val="80000"/>
              </a:lnSpc>
              <a:spcBef>
                <a:spcPts val="0"/>
              </a:spcBef>
              <a:spcAft>
                <a:spcPts val="0"/>
              </a:spcAft>
              <a:buNone/>
            </a:pPr>
            <a:br>
              <a:rPr lang="en-US"/>
            </a:br>
            <a:r>
              <a:rPr lang="en-US"/>
              <a:t>Now look at the tail end of the dial calipers. See that little thing sticking out the bottom? As you move the thumb grip, simultaneously as the jaws open and the blades spread, that rod will move out the bottom. That is a depth gage which you can put into a vessel and measure its depth. Open the calipers until you hit bottom and take your reading. </a:t>
            </a:r>
            <a:endParaRPr/>
          </a:p>
        </p:txBody>
      </p:sp>
      <p:sp>
        <p:nvSpPr>
          <p:cNvPr id="468" name="Google Shape;468;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6" name="Google Shape;476;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4" name="Google Shape;484;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62160" lvl="0" marL="162160" rtl="0" algn="l">
              <a:spcBef>
                <a:spcPts val="0"/>
              </a:spcBef>
              <a:spcAft>
                <a:spcPts val="0"/>
              </a:spcAft>
              <a:buClr>
                <a:schemeClr val="dk1"/>
              </a:buClr>
              <a:buSzPts val="1200"/>
              <a:buFont typeface="Arial"/>
              <a:buChar char="•"/>
            </a:pPr>
            <a:r>
              <a:rPr lang="en-US"/>
              <a:t>Many digital calipers contain digital displays that can be switched between centimeters, millimeters, and inches.</a:t>
            </a:r>
            <a:endParaRPr/>
          </a:p>
          <a:p>
            <a:pPr indent="-162160" lvl="0" marL="162160" rtl="0" algn="l">
              <a:spcBef>
                <a:spcPts val="0"/>
              </a:spcBef>
              <a:spcAft>
                <a:spcPts val="0"/>
              </a:spcAft>
              <a:buClr>
                <a:schemeClr val="dk1"/>
              </a:buClr>
              <a:buSzPts val="1200"/>
              <a:buFont typeface="Arial"/>
              <a:buChar char="•"/>
            </a:pPr>
            <a:r>
              <a:rPr lang="en-US"/>
              <a:t>They are </a:t>
            </a:r>
            <a:endParaRPr/>
          </a:p>
          <a:p>
            <a:pPr indent="-162160" lvl="1" marL="594587" rtl="0" algn="l">
              <a:spcBef>
                <a:spcPts val="0"/>
              </a:spcBef>
              <a:spcAft>
                <a:spcPts val="0"/>
              </a:spcAft>
              <a:buClr>
                <a:schemeClr val="dk1"/>
              </a:buClr>
              <a:buSzPts val="1200"/>
              <a:buFont typeface="Arial"/>
              <a:buChar char="•"/>
            </a:pPr>
            <a:r>
              <a:rPr lang="en-US"/>
              <a:t>Accurate to within:</a:t>
            </a:r>
            <a:endParaRPr/>
          </a:p>
          <a:p>
            <a:pPr indent="-324319" lvl="1" marL="756747" rtl="0" algn="l">
              <a:spcBef>
                <a:spcPts val="0"/>
              </a:spcBef>
              <a:spcAft>
                <a:spcPts val="0"/>
              </a:spcAft>
              <a:buClr>
                <a:schemeClr val="dk1"/>
              </a:buClr>
              <a:buSzPts val="1200"/>
              <a:buFont typeface="Merriweather Sans"/>
              <a:buChar char="-"/>
            </a:pPr>
            <a:r>
              <a:rPr lang="en-US"/>
              <a:t>0.001 in (0.02 mm.) </a:t>
            </a:r>
            <a:endParaRPr/>
          </a:p>
          <a:p>
            <a:pPr indent="-162160" lvl="1" marL="594587" rtl="0" algn="l">
              <a:spcBef>
                <a:spcPts val="0"/>
              </a:spcBef>
              <a:spcAft>
                <a:spcPts val="0"/>
              </a:spcAft>
              <a:buClr>
                <a:schemeClr val="dk1"/>
              </a:buClr>
              <a:buSzPts val="1200"/>
              <a:buFont typeface="Arial"/>
              <a:buChar char="•"/>
            </a:pPr>
            <a:r>
              <a:rPr lang="en-US"/>
              <a:t>Precision of:</a:t>
            </a:r>
            <a:endParaRPr/>
          </a:p>
          <a:p>
            <a:pPr indent="-324319" lvl="1" marL="756747" rtl="0" algn="l">
              <a:spcBef>
                <a:spcPts val="0"/>
              </a:spcBef>
              <a:spcAft>
                <a:spcPts val="0"/>
              </a:spcAft>
              <a:buClr>
                <a:schemeClr val="dk1"/>
              </a:buClr>
              <a:buSzPts val="1200"/>
              <a:buFont typeface="Merriweather Sans"/>
              <a:buChar char="-"/>
            </a:pPr>
            <a:r>
              <a:rPr lang="en-US"/>
              <a:t>0.0005 inches (0.01 mm.)</a:t>
            </a:r>
            <a:endParaRPr/>
          </a:p>
          <a:p>
            <a:pPr indent="-162160" lvl="0" marL="162160" rtl="0" algn="l">
              <a:spcBef>
                <a:spcPts val="0"/>
              </a:spcBef>
              <a:spcAft>
                <a:spcPts val="0"/>
              </a:spcAft>
              <a:buClr>
                <a:schemeClr val="dk1"/>
              </a:buClr>
              <a:buSzPts val="1200"/>
              <a:buFont typeface="Arial"/>
              <a:buChar char="•"/>
            </a:pPr>
            <a:r>
              <a:rPr lang="en-US"/>
              <a:t>Digital calipers are commonly made in 6-in., 8-in., and 12-in. versions </a:t>
            </a:r>
            <a:endParaRPr/>
          </a:p>
          <a:p>
            <a:pPr indent="-162160" lvl="0" marL="162160" rtl="0" algn="l">
              <a:spcBef>
                <a:spcPts val="0"/>
              </a:spcBef>
              <a:spcAft>
                <a:spcPts val="0"/>
              </a:spcAft>
              <a:buClr>
                <a:schemeClr val="dk1"/>
              </a:buClr>
              <a:buSzPts val="1200"/>
              <a:buFont typeface="Arial"/>
              <a:buChar char="•"/>
            </a:pPr>
            <a:r>
              <a:rPr lang="en-US"/>
              <a:t>The accuracy for longer/bigger measurements declines as the measurements increase.</a:t>
            </a:r>
            <a:endParaRPr/>
          </a:p>
          <a:p>
            <a:pPr indent="-162160" lvl="0" marL="162160" rtl="0" algn="l">
              <a:spcBef>
                <a:spcPts val="0"/>
              </a:spcBef>
              <a:spcAft>
                <a:spcPts val="0"/>
              </a:spcAft>
              <a:buClr>
                <a:schemeClr val="dk1"/>
              </a:buClr>
              <a:buSzPts val="1200"/>
              <a:buFont typeface="Arial"/>
              <a:buChar char="•"/>
            </a:pPr>
            <a:r>
              <a:rPr lang="en-US"/>
              <a:t>For example, for 200-300 mm. measurements, the accuracy declines to 0.0015 in. (0.04 mm.)</a:t>
            </a:r>
            <a:endParaRPr/>
          </a:p>
          <a:p>
            <a:pPr indent="-162160" lvl="0" marL="162160" rtl="0" algn="l">
              <a:spcBef>
                <a:spcPts val="0"/>
              </a:spcBef>
              <a:spcAft>
                <a:spcPts val="0"/>
              </a:spcAft>
              <a:buClr>
                <a:schemeClr val="dk1"/>
              </a:buClr>
              <a:buSzPts val="1200"/>
              <a:buFont typeface="Arial"/>
              <a:buChar char="•"/>
            </a:pPr>
            <a:r>
              <a:rPr lang="en-US"/>
              <a:t>Many digital calipers contain some type of “reading hold” feature that allows the reader to view the measurement, even in awkward locations where the display cannot be seen.</a:t>
            </a:r>
            <a:endParaRPr/>
          </a:p>
          <a:p>
            <a:pPr indent="-162160" lvl="0" marL="162160" rtl="0" algn="l">
              <a:spcBef>
                <a:spcPts val="0"/>
              </a:spcBef>
              <a:spcAft>
                <a:spcPts val="0"/>
              </a:spcAft>
              <a:buClr>
                <a:schemeClr val="dk1"/>
              </a:buClr>
              <a:buSzPts val="1200"/>
              <a:buFont typeface="Arial"/>
              <a:buChar char="•"/>
            </a:pPr>
            <a:r>
              <a:rPr lang="en-US"/>
              <a:t>Some digital calipers results can be imported directly into a computer software in order to collect data for </a:t>
            </a:r>
            <a:r>
              <a:rPr b="1" lang="en-US"/>
              <a:t>Statistical Process Control (SPC)</a:t>
            </a:r>
            <a:r>
              <a:rPr lang="en-US"/>
              <a:t> data using:</a:t>
            </a:r>
            <a:endParaRPr/>
          </a:p>
          <a:p>
            <a:pPr indent="-324319" lvl="1" marL="756747" rtl="0" algn="l">
              <a:spcBef>
                <a:spcPts val="0"/>
              </a:spcBef>
              <a:spcAft>
                <a:spcPts val="0"/>
              </a:spcAft>
              <a:buClr>
                <a:schemeClr val="dk1"/>
              </a:buClr>
              <a:buSzPts val="1200"/>
              <a:buFont typeface="Merriweather Sans"/>
              <a:buChar char="-"/>
            </a:pPr>
            <a:r>
              <a:rPr lang="en-US"/>
              <a:t>Excel</a:t>
            </a:r>
            <a:endParaRPr/>
          </a:p>
          <a:p>
            <a:pPr indent="-324319" lvl="1" marL="756747" rtl="0" algn="l">
              <a:spcBef>
                <a:spcPts val="0"/>
              </a:spcBef>
              <a:spcAft>
                <a:spcPts val="0"/>
              </a:spcAft>
              <a:buClr>
                <a:schemeClr val="dk1"/>
              </a:buClr>
              <a:buSzPts val="1200"/>
              <a:buFont typeface="Merriweather Sans"/>
              <a:buChar char="-"/>
            </a:pPr>
            <a:r>
              <a:rPr lang="en-US"/>
              <a:t>Access</a:t>
            </a:r>
            <a:endParaRPr/>
          </a:p>
          <a:p>
            <a:pPr indent="-324319" lvl="1" marL="756747" rtl="0" algn="l">
              <a:spcBef>
                <a:spcPts val="0"/>
              </a:spcBef>
              <a:spcAft>
                <a:spcPts val="0"/>
              </a:spcAft>
              <a:buClr>
                <a:schemeClr val="dk1"/>
              </a:buClr>
              <a:buSzPts val="1200"/>
              <a:buFont typeface="Merriweather Sans"/>
              <a:buChar char="-"/>
            </a:pPr>
            <a:r>
              <a:rPr lang="en-US"/>
              <a:t>Statistical Software (SPSS, SAS, R, etc.)</a:t>
            </a:r>
            <a:endParaRPr/>
          </a:p>
          <a:p>
            <a:pPr indent="0" lvl="0" marL="0" rtl="0" algn="l">
              <a:spcBef>
                <a:spcPts val="0"/>
              </a:spcBef>
              <a:spcAft>
                <a:spcPts val="0"/>
              </a:spcAft>
              <a:buNone/>
            </a:pPr>
            <a:r>
              <a:t/>
            </a:r>
            <a:endParaRPr/>
          </a:p>
        </p:txBody>
      </p:sp>
      <p:sp>
        <p:nvSpPr>
          <p:cNvPr id="485" name="Google Shape;485;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4" name="Google Shape;494;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3" name="Google Shape;503;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2" name="Google Shape;512;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20" name="Google Shape;520;p46: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521" name="Google Shape;521;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2" name="Google Shape;522;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900"/>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32" name="Google Shape;532;p47: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533" name="Google Shape;533;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4" name="Google Shape;534;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900"/>
              <a:t>A </a:t>
            </a:r>
            <a:r>
              <a:rPr i="1" lang="en-US" sz="900"/>
              <a:t>micrometer</a:t>
            </a:r>
            <a:r>
              <a:rPr lang="en-US" sz="900"/>
              <a:t> allows a measurement of the size of a body. It is one of the most accurate mechanical devices in common use. The </a:t>
            </a:r>
            <a:r>
              <a:rPr i="1" lang="en-US" sz="900"/>
              <a:t>thimble</a:t>
            </a:r>
            <a:r>
              <a:rPr lang="en-US" sz="900"/>
              <a:t> is rotated, causing it to move right or left. It is connected to the right-hand </a:t>
            </a:r>
            <a:r>
              <a:rPr i="1" lang="en-US" sz="900"/>
              <a:t>measuring rod</a:t>
            </a:r>
            <a:r>
              <a:rPr lang="en-US" sz="900"/>
              <a:t>, which also moves right or left. The measured size of the pencil is the distance between the two measuring rods when they are just in contact with the sides of the pencil. You should </a:t>
            </a:r>
            <a:r>
              <a:rPr i="1" lang="en-US" sz="900"/>
              <a:t>always</a:t>
            </a:r>
            <a:r>
              <a:rPr lang="en-US" sz="900"/>
              <a:t> use the </a:t>
            </a:r>
            <a:r>
              <a:rPr i="1" lang="en-US" sz="900"/>
              <a:t>friction screw</a:t>
            </a:r>
            <a:r>
              <a:rPr lang="en-US" sz="900"/>
              <a:t> or its equivalent to close the rods on an object. Otherwise incorrect measurements will result! There is also a </a:t>
            </a:r>
            <a:r>
              <a:rPr i="1" lang="en-US" sz="900"/>
              <a:t>locking lever</a:t>
            </a:r>
            <a:r>
              <a:rPr lang="en-US" sz="900"/>
              <a:t> which fixes the position of the thimble and right-hand measuring rod.</a:t>
            </a:r>
            <a:endParaRPr/>
          </a:p>
          <a:p>
            <a:pPr indent="0" lvl="0" marL="0" rtl="0" algn="l">
              <a:spcBef>
                <a:spcPts val="0"/>
              </a:spcBef>
              <a:spcAft>
                <a:spcPts val="0"/>
              </a:spcAft>
              <a:buNone/>
            </a:pPr>
            <a:r>
              <a:rPr lang="en-US" sz="900"/>
              <a:t>To clean a micrometer, close them all of the way, clamping a piece of </a:t>
            </a:r>
            <a:br>
              <a:rPr lang="en-US" sz="900"/>
            </a:br>
            <a:r>
              <a:rPr lang="en-US" sz="900"/>
              <a:t>paper.  Then pull the paper out rubbing the tips of the spindle and anvil clean. </a:t>
            </a:r>
            <a:endParaRPr/>
          </a:p>
          <a:p>
            <a:pPr indent="0" lvl="0" marL="0" rtl="0" algn="l">
              <a:spcBef>
                <a:spcPts val="0"/>
              </a:spcBef>
              <a:spcAft>
                <a:spcPts val="0"/>
              </a:spcAft>
              <a:buNone/>
            </a:pPr>
            <a:r>
              <a:rPr lang="en-US" sz="900"/>
              <a:t>Checking a micrometer...</a:t>
            </a:r>
            <a:br>
              <a:rPr lang="en-US" sz="900"/>
            </a:br>
            <a:r>
              <a:rPr lang="en-US" sz="900"/>
              <a:t>Seen above is a 1 inch master gage for checking and setting micrometers.</a:t>
            </a:r>
            <a:br>
              <a:rPr lang="en-US" sz="900"/>
            </a:br>
            <a:r>
              <a:rPr lang="en-US" sz="900"/>
              <a:t>Micrometers are calibrated in multiples of 25.  </a:t>
            </a:r>
            <a:endParaRPr/>
          </a:p>
          <a:p>
            <a:pPr indent="0" lvl="0" marL="0" rtl="0" algn="l">
              <a:spcBef>
                <a:spcPts val="0"/>
              </a:spcBef>
              <a:spcAft>
                <a:spcPts val="0"/>
              </a:spcAft>
              <a:buNone/>
            </a:pPr>
            <a:r>
              <a:rPr lang="en-US" sz="900"/>
              <a:t>The above micrometer reading is .149 - one hundred and forty nine thousandths.</a:t>
            </a:r>
            <a:br>
              <a:rPr lang="en-US" sz="900"/>
            </a:br>
            <a:r>
              <a:rPr lang="en-US" sz="900"/>
              <a:t>Did you know that steel expands when hot?  Wood expands in humid weather?</a:t>
            </a:r>
            <a:br>
              <a:rPr lang="en-US" sz="900"/>
            </a:br>
            <a:r>
              <a:rPr lang="en-US" sz="900"/>
              <a:t>Round steel often shrinks .001-.003 when frozen.  Some tools like shafts are often frozen in order to be installed.  The cold shrinks them, making installation possible in a tight fit.</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2" name="Google Shape;552;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0" name="Google Shape;560;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8" name="Google Shape;568;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t>
            </a:r>
            <a:endParaRPr/>
          </a:p>
        </p:txBody>
      </p:sp>
      <p:sp>
        <p:nvSpPr>
          <p:cNvPr id="569" name="Google Shape;569;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7" name="Google Shape;577;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3" name="Google Shape;593;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p5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1" name="Google Shape;601;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GO/NO Go Gauges, Calipers and Micrometers must be calibrated for accuracy</a:t>
            </a:r>
            <a:endParaRPr/>
          </a:p>
        </p:txBody>
      </p:sp>
      <p:sp>
        <p:nvSpPr>
          <p:cNvPr id="602" name="Google Shape;602;p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10" name="Google Shape;610;p56: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611" name="Google Shape;611;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2" name="Google Shape;612;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Have you ever used something to make a decision and later realized that the item you used was not performing correctly?</a:t>
            </a:r>
            <a:endParaRPr/>
          </a:p>
          <a:p>
            <a:pPr indent="0" lvl="0" marL="0" rtl="0" algn="l">
              <a:spcBef>
                <a:spcPts val="0"/>
              </a:spcBef>
              <a:spcAft>
                <a:spcPts val="0"/>
              </a:spcAft>
              <a:buNone/>
            </a:pPr>
            <a:r>
              <a:rPr b="1" lang="en-US"/>
              <a:t>Answers will vary,</a:t>
            </a:r>
            <a:r>
              <a:rPr lang="en-US"/>
              <a:t> but most people will agree that the answer is yes.</a:t>
            </a:r>
            <a:endParaRPr/>
          </a:p>
          <a:p>
            <a:pPr indent="0" lvl="0" marL="0" rtl="0" algn="l">
              <a:spcBef>
                <a:spcPts val="0"/>
              </a:spcBef>
              <a:spcAft>
                <a:spcPts val="0"/>
              </a:spcAft>
              <a:buNone/>
            </a:pPr>
            <a:r>
              <a:rPr b="1" lang="en-US"/>
              <a:t>Question: </a:t>
            </a:r>
            <a:r>
              <a:rPr lang="en-US"/>
              <a:t>What did that mean about the decision you made?</a:t>
            </a:r>
            <a:endParaRPr/>
          </a:p>
          <a:p>
            <a:pPr indent="0" lvl="0" marL="0" rtl="0" algn="l">
              <a:spcBef>
                <a:spcPts val="0"/>
              </a:spcBef>
              <a:spcAft>
                <a:spcPts val="0"/>
              </a:spcAft>
              <a:buNone/>
            </a:pPr>
            <a:r>
              <a:rPr b="1" lang="en-US"/>
              <a:t>Answers will vary,</a:t>
            </a:r>
            <a:r>
              <a:rPr lang="en-US"/>
              <a:t> but most will say that it was not reliable or was probably wrong.</a:t>
            </a:r>
            <a:endParaRPr/>
          </a:p>
          <a:p>
            <a:pPr indent="0" lvl="0" marL="0" rtl="0" algn="l">
              <a:spcBef>
                <a:spcPts val="0"/>
              </a:spcBef>
              <a:spcAft>
                <a:spcPts val="0"/>
              </a:spcAft>
              <a:buNone/>
            </a:pPr>
            <a:r>
              <a:rPr b="1" lang="en-US"/>
              <a:t>Question: </a:t>
            </a:r>
            <a:r>
              <a:rPr lang="en-US"/>
              <a:t>Do we still see measurement issues in products?</a:t>
            </a:r>
            <a:endParaRPr/>
          </a:p>
          <a:p>
            <a:pPr indent="0" lvl="0" marL="0" rtl="0" algn="l">
              <a:spcBef>
                <a:spcPts val="0"/>
              </a:spcBef>
              <a:spcAft>
                <a:spcPts val="0"/>
              </a:spcAft>
              <a:buNone/>
            </a:pPr>
            <a:r>
              <a:rPr b="1" lang="en-US"/>
              <a:t>Answer will vary,</a:t>
            </a:r>
            <a:r>
              <a:rPr lang="en-US"/>
              <a:t> but may include: shoes or clothes from different companies vary in size. This is a good example of an industry that has not accepted world-wide measurement standards.</a:t>
            </a:r>
            <a:endParaRPr/>
          </a:p>
          <a:p>
            <a:pPr indent="0" lvl="0" marL="0" rtl="0" algn="l">
              <a:spcBef>
                <a:spcPts val="0"/>
              </a:spcBef>
              <a:spcAft>
                <a:spcPts val="0"/>
              </a:spcAft>
              <a:buNone/>
            </a:pPr>
            <a:r>
              <a:rPr lang="en-US" sz="900"/>
              <a:t>Calibration refers to the process of determining the relation between the output (or response) of a measuring instrument and the value of the input quantity or attribute, a measurement standard. In non-specialized use, calibration is often regarded as including the process of adjusting the output or indication on a measurement instrument to agree with the value of the applied standard, within a specified accuracy. For example, a thermometer could be calibrated so the error of indication or the correction is determined, and adjusted (e.g. via calibration constants) so that it shows the true temperature in Celsius at specific points on the scale. Calibration also can refer to judgments made by a prognosticator, for example, a weather-forecaster who states that "there is an 80% chance of rain today," if properly calibrated, will say this on precisely 80% of the days during which it rains.</a:t>
            </a:r>
            <a:endParaRPr/>
          </a:p>
          <a:p>
            <a:pPr indent="0" lvl="0" marL="0" rtl="0" algn="l">
              <a:spcBef>
                <a:spcPts val="0"/>
              </a:spcBef>
              <a:spcAft>
                <a:spcPts val="0"/>
              </a:spcAft>
              <a:buNone/>
            </a:pPr>
            <a:r>
              <a:rPr lang="en-US" sz="900"/>
              <a:t>In the United States, the National Institute of Standards and Technology, a part of the federal government, maintains standards and is considered the arbiter and ultimate (in the U.S.) authority for values of SI units and industrial standards. NIST also provides traceability to its standards by calibration, by which an instrument's accuracy is established by comparing, in an unbroken chain, to higher level standards, e.g. the standards maintained by NIST. For each step in the process, the measurement uncertainty is evaluated.</a:t>
            </a:r>
            <a:endParaRPr/>
          </a:p>
          <a:p>
            <a:pPr indent="0" lvl="0" marL="0" rtl="0" algn="l">
              <a:spcBef>
                <a:spcPts val="0"/>
              </a:spcBef>
              <a:spcAft>
                <a:spcPts val="0"/>
              </a:spcAft>
              <a:buNone/>
            </a:pPr>
            <a:r>
              <a:t/>
            </a:r>
            <a:endParaRPr sz="900"/>
          </a:p>
          <a:p>
            <a:pPr indent="0" lvl="0" marL="0" rtl="0" algn="l">
              <a:spcBef>
                <a:spcPts val="0"/>
              </a:spcBef>
              <a:spcAft>
                <a:spcPts val="0"/>
              </a:spcAft>
              <a:buNone/>
            </a:pPr>
            <a:r>
              <a:rPr lang="en-US" sz="900"/>
              <a:t>Master gages are used to perform the periodical zero-setting and calibration of the gage.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9" name="Google Shape;629;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6" name="Google Shape;636;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2" name="Google Shape;652;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0" name="Google Shape;660;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67" name="Google Shape;667;p63: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668" name="Google Shape;668;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9" name="Google Shape;669;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lang="en-US" sz="800"/>
              <a:t>Many methods have been developed for measuring temperature. Most of these rely on measuring some physical property of a working material that varies with temperature. One of the most common devices for measuring temperature is the glass thermometer. This consists of a glass tube filled with mercury or some other liquid, which acts as the working fluid. Temperature increases cause the fluid to expand, so the temperature can be determined by measuring the volume of the fluid. Such thermometers are usually calibrated, so that one can read the temperature simply by observing the level of the fluid in the thermometer. Another type of thermometer that is not really used much in practice, but is important from a theoretical standpoint is the gas thermometer.</a:t>
            </a:r>
            <a:endParaRPr/>
          </a:p>
          <a:p>
            <a:pPr indent="0" lvl="0" marL="0" rtl="0" algn="l">
              <a:lnSpc>
                <a:spcPct val="80000"/>
              </a:lnSpc>
              <a:spcBef>
                <a:spcPts val="0"/>
              </a:spcBef>
              <a:spcAft>
                <a:spcPts val="0"/>
              </a:spcAft>
              <a:buNone/>
            </a:pPr>
            <a:r>
              <a:t/>
            </a:r>
            <a:endParaRPr sz="800"/>
          </a:p>
          <a:p>
            <a:pPr indent="0" lvl="0" marL="0" rtl="0" algn="l">
              <a:lnSpc>
                <a:spcPct val="80000"/>
              </a:lnSpc>
              <a:spcBef>
                <a:spcPts val="0"/>
              </a:spcBef>
              <a:spcAft>
                <a:spcPts val="0"/>
              </a:spcAft>
              <a:buNone/>
            </a:pPr>
            <a:r>
              <a:rPr lang="en-US" sz="800"/>
              <a:t>Big differences exist between different temperature sensor or temperature measurement device types. Using one perspective, they can be simply classified into two groups, contact and non-contact. </a:t>
            </a:r>
            <a:endParaRPr/>
          </a:p>
          <a:p>
            <a:pPr indent="0" lvl="0" marL="0" rtl="0" algn="l">
              <a:lnSpc>
                <a:spcPct val="80000"/>
              </a:lnSpc>
              <a:spcBef>
                <a:spcPts val="0"/>
              </a:spcBef>
              <a:spcAft>
                <a:spcPts val="0"/>
              </a:spcAft>
              <a:buNone/>
            </a:pPr>
            <a:r>
              <a:t/>
            </a:r>
            <a:endParaRPr b="1" sz="800"/>
          </a:p>
          <a:p>
            <a:pPr indent="0" lvl="0" marL="0" rtl="0" algn="l">
              <a:lnSpc>
                <a:spcPct val="80000"/>
              </a:lnSpc>
              <a:spcBef>
                <a:spcPts val="0"/>
              </a:spcBef>
              <a:spcAft>
                <a:spcPts val="0"/>
              </a:spcAft>
              <a:buNone/>
            </a:pPr>
            <a:r>
              <a:rPr b="1" lang="en-US" sz="800"/>
              <a:t>Contact temperature sensors</a:t>
            </a:r>
            <a:endParaRPr/>
          </a:p>
          <a:p>
            <a:pPr indent="-162160" lvl="0" marL="162160" rtl="0" algn="l">
              <a:lnSpc>
                <a:spcPct val="80000"/>
              </a:lnSpc>
              <a:spcBef>
                <a:spcPts val="0"/>
              </a:spcBef>
              <a:spcAft>
                <a:spcPts val="0"/>
              </a:spcAft>
              <a:buClr>
                <a:schemeClr val="dk1"/>
              </a:buClr>
              <a:buSzPts val="800"/>
              <a:buFont typeface="Arial"/>
              <a:buChar char="•"/>
            </a:pPr>
            <a:r>
              <a:rPr lang="en-US" sz="800"/>
              <a:t>Contact temperature sensors measure their own temperature. One infers the temperature of the object to which the sensor is in contact by assuming or knowing that the two are in thermal equilibrium; that is, there is no heat flow between them. </a:t>
            </a:r>
            <a:endParaRPr/>
          </a:p>
          <a:p>
            <a:pPr indent="-162160" lvl="0" marL="162160" rtl="0" algn="l">
              <a:lnSpc>
                <a:spcPct val="80000"/>
              </a:lnSpc>
              <a:spcBef>
                <a:spcPts val="0"/>
              </a:spcBef>
              <a:spcAft>
                <a:spcPts val="0"/>
              </a:spcAft>
              <a:buClr>
                <a:schemeClr val="dk1"/>
              </a:buClr>
              <a:buSzPts val="800"/>
              <a:buFont typeface="Arial"/>
              <a:buChar char="•"/>
            </a:pPr>
            <a:r>
              <a:rPr lang="en-US" sz="800"/>
              <a:t>Many potential measurement error sources exist, especially from too many unverified assumptions. Temperatures of surfaces are especially tricky to measure by contact means and very difficult if the surface is moving. It is wise to be careful when using such sensors on new applications.</a:t>
            </a:r>
            <a:endParaRPr/>
          </a:p>
          <a:p>
            <a:pPr indent="-162160" lvl="0" marL="162160" rtl="0" algn="l">
              <a:lnSpc>
                <a:spcPct val="80000"/>
              </a:lnSpc>
              <a:spcBef>
                <a:spcPts val="0"/>
              </a:spcBef>
              <a:spcAft>
                <a:spcPts val="0"/>
              </a:spcAft>
              <a:buClr>
                <a:schemeClr val="dk1"/>
              </a:buClr>
              <a:buSzPts val="800"/>
              <a:buFont typeface="Arial"/>
              <a:buChar char="•"/>
            </a:pPr>
            <a:r>
              <a:rPr lang="en-US" sz="800"/>
              <a:t>Most commercial and scientific noncontact temperature sensors measure the thermal radiant power of the infrared or optical radiation that they receive from a known or calculated area on its surface, or a known or calculated volume within it (in those cases where the object is semitransparent within the measuring wavelength passbad of the sensor). </a:t>
            </a:r>
            <a:endParaRPr/>
          </a:p>
          <a:p>
            <a:pPr indent="0" lvl="0" marL="0" rtl="0" algn="l">
              <a:lnSpc>
                <a:spcPct val="80000"/>
              </a:lnSpc>
              <a:spcBef>
                <a:spcPts val="0"/>
              </a:spcBef>
              <a:spcAft>
                <a:spcPts val="0"/>
              </a:spcAft>
              <a:buNone/>
            </a:pPr>
            <a:r>
              <a:t/>
            </a:r>
            <a:endParaRPr sz="800"/>
          </a:p>
          <a:p>
            <a:pPr indent="0" lvl="0" marL="0" rtl="0" algn="l">
              <a:lnSpc>
                <a:spcPct val="80000"/>
              </a:lnSpc>
              <a:spcBef>
                <a:spcPts val="0"/>
              </a:spcBef>
              <a:spcAft>
                <a:spcPts val="0"/>
              </a:spcAft>
              <a:buNone/>
            </a:pPr>
            <a:r>
              <a:rPr b="1" lang="en-US" sz="800"/>
              <a:t>Liquid-in-glass</a:t>
            </a:r>
            <a:endParaRPr/>
          </a:p>
          <a:p>
            <a:pPr indent="-162160" lvl="0" marL="162160" rtl="0" algn="l">
              <a:lnSpc>
                <a:spcPct val="80000"/>
              </a:lnSpc>
              <a:spcBef>
                <a:spcPts val="0"/>
              </a:spcBef>
              <a:spcAft>
                <a:spcPts val="0"/>
              </a:spcAft>
              <a:buClr>
                <a:schemeClr val="dk1"/>
              </a:buClr>
              <a:buSzPts val="800"/>
              <a:buFont typeface="Arial"/>
              <a:buChar char="•"/>
            </a:pPr>
            <a:r>
              <a:rPr lang="en-US" sz="800"/>
              <a:t>This is the most commonly used thermometer to measure air temperature. </a:t>
            </a:r>
            <a:endParaRPr/>
          </a:p>
          <a:p>
            <a:pPr indent="-162160" lvl="0" marL="162160" rtl="0" algn="l">
              <a:lnSpc>
                <a:spcPct val="80000"/>
              </a:lnSpc>
              <a:spcBef>
                <a:spcPts val="0"/>
              </a:spcBef>
              <a:spcAft>
                <a:spcPts val="0"/>
              </a:spcAft>
              <a:buClr>
                <a:schemeClr val="dk1"/>
              </a:buClr>
              <a:buSzPts val="800"/>
              <a:buFont typeface="Arial"/>
              <a:buChar char="•"/>
            </a:pPr>
            <a:r>
              <a:rPr lang="en-US" sz="800"/>
              <a:t>Inexpensive to make and easy to use. </a:t>
            </a:r>
            <a:endParaRPr/>
          </a:p>
          <a:p>
            <a:pPr indent="-162160" lvl="0" marL="162160" rtl="0" algn="l">
              <a:lnSpc>
                <a:spcPct val="80000"/>
              </a:lnSpc>
              <a:spcBef>
                <a:spcPts val="0"/>
              </a:spcBef>
              <a:spcAft>
                <a:spcPts val="0"/>
              </a:spcAft>
              <a:buClr>
                <a:schemeClr val="dk1"/>
              </a:buClr>
              <a:buSzPts val="800"/>
              <a:buFont typeface="Arial"/>
              <a:buChar char="•"/>
            </a:pPr>
            <a:r>
              <a:rPr lang="en-US" sz="800"/>
              <a:t>Have a glass bulb attached to a sealed glass tube. </a:t>
            </a:r>
            <a:endParaRPr/>
          </a:p>
          <a:p>
            <a:pPr indent="-162160" lvl="1" marL="594587" rtl="0" algn="l">
              <a:lnSpc>
                <a:spcPct val="80000"/>
              </a:lnSpc>
              <a:spcBef>
                <a:spcPts val="0"/>
              </a:spcBef>
              <a:spcAft>
                <a:spcPts val="0"/>
              </a:spcAft>
              <a:buClr>
                <a:schemeClr val="dk1"/>
              </a:buClr>
              <a:buSzPts val="800"/>
              <a:buFont typeface="Courier New"/>
              <a:buChar char="o"/>
            </a:pPr>
            <a:r>
              <a:rPr lang="en-US" sz="800"/>
              <a:t>A very thin opening, called a bore, extends from the bulb down through the center of the tube.</a:t>
            </a:r>
            <a:endParaRPr/>
          </a:p>
          <a:p>
            <a:pPr indent="-162160" lvl="1" marL="594587" rtl="0" algn="l">
              <a:lnSpc>
                <a:spcPct val="80000"/>
              </a:lnSpc>
              <a:spcBef>
                <a:spcPts val="0"/>
              </a:spcBef>
              <a:spcAft>
                <a:spcPts val="0"/>
              </a:spcAft>
              <a:buClr>
                <a:schemeClr val="dk1"/>
              </a:buClr>
              <a:buSzPts val="800"/>
              <a:buFont typeface="Courier New"/>
              <a:buChar char="o"/>
            </a:pPr>
            <a:r>
              <a:rPr lang="en-US" sz="800"/>
              <a:t>The bulb is typically filled with either mercury or red-colored alcohol and the liquid is free to move from the bulb into the tube. </a:t>
            </a:r>
            <a:endParaRPr/>
          </a:p>
          <a:p>
            <a:pPr indent="-162160" lvl="1" marL="594587" rtl="0" algn="l">
              <a:lnSpc>
                <a:spcPct val="80000"/>
              </a:lnSpc>
              <a:spcBef>
                <a:spcPts val="0"/>
              </a:spcBef>
              <a:spcAft>
                <a:spcPts val="0"/>
              </a:spcAft>
              <a:buClr>
                <a:schemeClr val="dk1"/>
              </a:buClr>
              <a:buSzPts val="800"/>
              <a:buFont typeface="Courier New"/>
              <a:buChar char="o"/>
            </a:pPr>
            <a:r>
              <a:rPr lang="en-US" sz="800"/>
              <a:t>When air temperature increases, the liquid in the bulb expands, forcing it to rise up the tube.</a:t>
            </a:r>
            <a:endParaRPr/>
          </a:p>
          <a:p>
            <a:pPr indent="-162160" lvl="1" marL="594587" rtl="0" algn="l">
              <a:lnSpc>
                <a:spcPct val="80000"/>
              </a:lnSpc>
              <a:spcBef>
                <a:spcPts val="0"/>
              </a:spcBef>
              <a:spcAft>
                <a:spcPts val="0"/>
              </a:spcAft>
              <a:buClr>
                <a:schemeClr val="dk1"/>
              </a:buClr>
              <a:buSzPts val="800"/>
              <a:buFont typeface="Courier New"/>
              <a:buChar char="o"/>
            </a:pPr>
            <a:r>
              <a:rPr lang="en-US" sz="800"/>
              <a:t>When air temperature decreases, the liquid cools and contracts, drawing it out of the tube and back into the bulb. </a:t>
            </a:r>
            <a:endParaRPr/>
          </a:p>
          <a:p>
            <a:pPr indent="-162160" lvl="1" marL="594587" rtl="0" algn="l">
              <a:lnSpc>
                <a:spcPct val="80000"/>
              </a:lnSpc>
              <a:spcBef>
                <a:spcPts val="0"/>
              </a:spcBef>
              <a:spcAft>
                <a:spcPts val="0"/>
              </a:spcAft>
              <a:buClr>
                <a:schemeClr val="dk1"/>
              </a:buClr>
              <a:buSzPts val="800"/>
              <a:buFont typeface="Courier New"/>
              <a:buChar char="o"/>
            </a:pPr>
            <a:r>
              <a:rPr lang="en-US" sz="800"/>
              <a:t>When temperature is measured with a common liquid in glass thermometer, it is important to keep the instrument shaded. It is impossible to measure air temperature accurately in direct sunlight because the thermometer absorbs radiation from the sun in addition to the kinetic energy being transferred from the air molecules in contact with the glass. Energy transferred to the liquid from both of these sources will result in a temperature reading that is greater than the actual air temperature.</a:t>
            </a:r>
            <a:endParaRPr/>
          </a:p>
          <a:p>
            <a:pPr indent="0" lvl="0" marL="0" rtl="0" algn="l">
              <a:lnSpc>
                <a:spcPct val="80000"/>
              </a:lnSpc>
              <a:spcBef>
                <a:spcPts val="0"/>
              </a:spcBef>
              <a:spcAft>
                <a:spcPts val="0"/>
              </a:spcAft>
              <a:buNone/>
            </a:pPr>
            <a:r>
              <a:t/>
            </a:r>
            <a:endParaRPr b="1" sz="800"/>
          </a:p>
          <a:p>
            <a:pPr indent="0" lvl="0" marL="0" rtl="0" algn="l">
              <a:lnSpc>
                <a:spcPct val="80000"/>
              </a:lnSpc>
              <a:spcBef>
                <a:spcPts val="0"/>
              </a:spcBef>
              <a:spcAft>
                <a:spcPts val="0"/>
              </a:spcAft>
              <a:buNone/>
            </a:pPr>
            <a:r>
              <a:rPr b="1" lang="en-US" sz="800"/>
              <a:t>Electrical</a:t>
            </a:r>
            <a:endParaRPr/>
          </a:p>
          <a:p>
            <a:pPr indent="-162160" lvl="0" marL="162160" rtl="0" algn="l">
              <a:lnSpc>
                <a:spcPct val="80000"/>
              </a:lnSpc>
              <a:spcBef>
                <a:spcPts val="0"/>
              </a:spcBef>
              <a:spcAft>
                <a:spcPts val="0"/>
              </a:spcAft>
              <a:buClr>
                <a:schemeClr val="dk1"/>
              </a:buClr>
              <a:buSzPts val="800"/>
              <a:buFont typeface="Arial"/>
              <a:buChar char="•"/>
            </a:pPr>
            <a:r>
              <a:rPr lang="en-US" sz="800"/>
              <a:t>Used for highly accurate temperature measurements. </a:t>
            </a:r>
            <a:endParaRPr/>
          </a:p>
          <a:p>
            <a:pPr indent="-162160" lvl="0" marL="162160" rtl="0" algn="l">
              <a:lnSpc>
                <a:spcPct val="80000"/>
              </a:lnSpc>
              <a:spcBef>
                <a:spcPts val="0"/>
              </a:spcBef>
              <a:spcAft>
                <a:spcPts val="0"/>
              </a:spcAft>
              <a:buClr>
                <a:schemeClr val="dk1"/>
              </a:buClr>
              <a:buSzPts val="800"/>
              <a:buFont typeface="Arial"/>
              <a:buChar char="•"/>
            </a:pPr>
            <a:r>
              <a:rPr lang="en-US" sz="800"/>
              <a:t>One type of electrical thermometer is an electrical resistance thermometer. </a:t>
            </a:r>
            <a:endParaRPr/>
          </a:p>
          <a:p>
            <a:pPr indent="-162160" lvl="1" marL="594587" rtl="0" algn="l">
              <a:lnSpc>
                <a:spcPct val="80000"/>
              </a:lnSpc>
              <a:spcBef>
                <a:spcPts val="0"/>
              </a:spcBef>
              <a:spcAft>
                <a:spcPts val="0"/>
              </a:spcAft>
              <a:buClr>
                <a:schemeClr val="dk1"/>
              </a:buClr>
              <a:buSzPts val="800"/>
              <a:buFont typeface="Courier New"/>
              <a:buChar char="o"/>
            </a:pPr>
            <a:r>
              <a:rPr lang="en-US" sz="800"/>
              <a:t>This thermometer does not actually measure temperature, but resistance in a platinum or nickel wire, whose resistance changes as temperature changes. </a:t>
            </a:r>
            <a:endParaRPr/>
          </a:p>
          <a:p>
            <a:pPr indent="-162160" lvl="1" marL="594587" rtl="0" algn="l">
              <a:lnSpc>
                <a:spcPct val="80000"/>
              </a:lnSpc>
              <a:spcBef>
                <a:spcPts val="0"/>
              </a:spcBef>
              <a:spcAft>
                <a:spcPts val="0"/>
              </a:spcAft>
              <a:buClr>
                <a:schemeClr val="dk1"/>
              </a:buClr>
              <a:buSzPts val="800"/>
              <a:buFont typeface="Courier New"/>
              <a:buChar char="o"/>
            </a:pPr>
            <a:r>
              <a:rPr lang="en-US" sz="800"/>
              <a:t>An electrical meter measures the changes in resistance, which is related to temperature using a technique called calibration. </a:t>
            </a:r>
            <a:endParaRPr/>
          </a:p>
          <a:p>
            <a:pPr indent="-162160" lvl="1" marL="594587" rtl="0" algn="l">
              <a:lnSpc>
                <a:spcPct val="80000"/>
              </a:lnSpc>
              <a:spcBef>
                <a:spcPts val="0"/>
              </a:spcBef>
              <a:spcAft>
                <a:spcPts val="0"/>
              </a:spcAft>
              <a:buClr>
                <a:schemeClr val="dk1"/>
              </a:buClr>
              <a:buSzPts val="800"/>
              <a:buFont typeface="Courier New"/>
              <a:buChar char="o"/>
            </a:pPr>
            <a:r>
              <a:rPr lang="en-US" sz="800"/>
              <a:t>In order to use calibration, you must determine in advance exactly how the resistance of the metal varies with changes in temperature.</a:t>
            </a:r>
            <a:endParaRPr/>
          </a:p>
          <a:p>
            <a:pPr indent="-162160" lvl="0" marL="162160" rtl="0" algn="l">
              <a:lnSpc>
                <a:spcPct val="80000"/>
              </a:lnSpc>
              <a:spcBef>
                <a:spcPts val="0"/>
              </a:spcBef>
              <a:spcAft>
                <a:spcPts val="0"/>
              </a:spcAft>
              <a:buClr>
                <a:schemeClr val="dk1"/>
              </a:buClr>
              <a:buSzPts val="800"/>
              <a:buFont typeface="Arial"/>
              <a:buChar char="•"/>
            </a:pPr>
            <a:r>
              <a:rPr lang="en-US" sz="800"/>
              <a:t>A second type is called a thermistor.  </a:t>
            </a:r>
            <a:endParaRPr/>
          </a:p>
          <a:p>
            <a:pPr indent="-162160" lvl="1" marL="594587" rtl="0" algn="l">
              <a:lnSpc>
                <a:spcPct val="80000"/>
              </a:lnSpc>
              <a:spcBef>
                <a:spcPts val="0"/>
              </a:spcBef>
              <a:spcAft>
                <a:spcPts val="0"/>
              </a:spcAft>
              <a:buClr>
                <a:schemeClr val="dk1"/>
              </a:buClr>
              <a:buSzPts val="800"/>
              <a:buFont typeface="Courier New"/>
              <a:buChar char="o"/>
            </a:pPr>
            <a:r>
              <a:rPr lang="en-US" sz="800"/>
              <a:t>Thermistors are electrical resistance thermometers that use ceramic materials whose resistance increases as temperature increases.  </a:t>
            </a:r>
            <a:endParaRPr/>
          </a:p>
          <a:p>
            <a:pPr indent="-162160" lvl="1" marL="594587" rtl="0" algn="l">
              <a:lnSpc>
                <a:spcPct val="80000"/>
              </a:lnSpc>
              <a:spcBef>
                <a:spcPts val="0"/>
              </a:spcBef>
              <a:spcAft>
                <a:spcPts val="0"/>
              </a:spcAft>
              <a:buClr>
                <a:schemeClr val="dk1"/>
              </a:buClr>
              <a:buSzPts val="800"/>
              <a:buFont typeface="Courier New"/>
              <a:buChar char="o"/>
            </a:pPr>
            <a:r>
              <a:rPr lang="en-US" sz="800"/>
              <a:t>The thermistor is used on radiosondes which are attached to balloons to measure temperature in the upper atmosphere.</a:t>
            </a:r>
            <a:endParaRPr/>
          </a:p>
          <a:p>
            <a:pPr indent="-162160" lvl="0" marL="162160" rtl="0" algn="l">
              <a:lnSpc>
                <a:spcPct val="80000"/>
              </a:lnSpc>
              <a:spcBef>
                <a:spcPts val="0"/>
              </a:spcBef>
              <a:spcAft>
                <a:spcPts val="0"/>
              </a:spcAft>
              <a:buClr>
                <a:schemeClr val="dk1"/>
              </a:buClr>
              <a:buSzPts val="800"/>
              <a:buFont typeface="Arial"/>
              <a:buChar char="•"/>
            </a:pPr>
            <a:r>
              <a:rPr lang="en-US" sz="800"/>
              <a:t>A third type is called a thermocouple. </a:t>
            </a:r>
            <a:endParaRPr/>
          </a:p>
          <a:p>
            <a:pPr indent="-162160" lvl="1" marL="594587" rtl="0" algn="l">
              <a:lnSpc>
                <a:spcPct val="80000"/>
              </a:lnSpc>
              <a:spcBef>
                <a:spcPts val="0"/>
              </a:spcBef>
              <a:spcAft>
                <a:spcPts val="0"/>
              </a:spcAft>
              <a:buClr>
                <a:schemeClr val="dk1"/>
              </a:buClr>
              <a:buSzPts val="800"/>
              <a:buFont typeface="Courier New"/>
              <a:buChar char="o"/>
            </a:pPr>
            <a:r>
              <a:rPr lang="en-US" sz="800"/>
              <a:t>The thermocouple works on the principle that a metal will react to temperature changes by affecting the amount of electrical current that flows through it. </a:t>
            </a:r>
            <a:endParaRPr/>
          </a:p>
          <a:p>
            <a:pPr indent="-162160" lvl="1" marL="594587" rtl="0" algn="l">
              <a:lnSpc>
                <a:spcPct val="80000"/>
              </a:lnSpc>
              <a:spcBef>
                <a:spcPts val="0"/>
              </a:spcBef>
              <a:spcAft>
                <a:spcPts val="0"/>
              </a:spcAft>
              <a:buClr>
                <a:schemeClr val="dk1"/>
              </a:buClr>
              <a:buSzPts val="800"/>
              <a:buFont typeface="Courier New"/>
              <a:buChar char="o"/>
            </a:pPr>
            <a:r>
              <a:rPr lang="en-US" sz="800"/>
              <a:t>If two different metals are connected, then their response to temperature changes will be different. </a:t>
            </a:r>
            <a:endParaRPr/>
          </a:p>
          <a:p>
            <a:pPr indent="-162160" lvl="1" marL="594587" rtl="0" algn="l">
              <a:lnSpc>
                <a:spcPct val="80000"/>
              </a:lnSpc>
              <a:spcBef>
                <a:spcPts val="0"/>
              </a:spcBef>
              <a:spcAft>
                <a:spcPts val="0"/>
              </a:spcAft>
              <a:buClr>
                <a:schemeClr val="dk1"/>
              </a:buClr>
              <a:buSzPts val="800"/>
              <a:buFont typeface="Courier New"/>
              <a:buChar char="o"/>
            </a:pPr>
            <a:r>
              <a:rPr lang="en-US" sz="800"/>
              <a:t>By measuring the change in an electrical current that passes across these two metals, the actual temperature can be determined using calibration.</a:t>
            </a:r>
            <a:endParaRPr/>
          </a:p>
          <a:p>
            <a:pPr indent="0" lvl="1" marL="457200" rtl="0" algn="l">
              <a:lnSpc>
                <a:spcPct val="80000"/>
              </a:lnSpc>
              <a:spcBef>
                <a:spcPts val="0"/>
              </a:spcBef>
              <a:spcAft>
                <a:spcPts val="0"/>
              </a:spcAft>
              <a:buNone/>
            </a:pPr>
            <a:r>
              <a:t/>
            </a:r>
            <a:endParaRPr sz="800"/>
          </a:p>
          <a:p>
            <a:pPr indent="0" lvl="0" marL="0" rtl="0" algn="l">
              <a:lnSpc>
                <a:spcPct val="80000"/>
              </a:lnSpc>
              <a:spcBef>
                <a:spcPts val="0"/>
              </a:spcBef>
              <a:spcAft>
                <a:spcPts val="0"/>
              </a:spcAft>
              <a:buNone/>
            </a:pPr>
            <a:r>
              <a:rPr b="1" lang="en-US" sz="800"/>
              <a:t>Radiometers</a:t>
            </a:r>
            <a:endParaRPr/>
          </a:p>
          <a:p>
            <a:pPr indent="-162160" lvl="0" marL="162160" rtl="0" algn="l">
              <a:lnSpc>
                <a:spcPct val="80000"/>
              </a:lnSpc>
              <a:spcBef>
                <a:spcPts val="0"/>
              </a:spcBef>
              <a:spcAft>
                <a:spcPts val="0"/>
              </a:spcAft>
              <a:buClr>
                <a:schemeClr val="dk1"/>
              </a:buClr>
              <a:buSzPts val="800"/>
              <a:buFont typeface="Arial"/>
              <a:buChar char="•"/>
            </a:pPr>
            <a:r>
              <a:rPr lang="en-US" sz="800"/>
              <a:t>This type of thermometer actually measures the amount of emitted radiation (usually infrared) and the wavelength of maximum emission of a particular substance. </a:t>
            </a:r>
            <a:endParaRPr/>
          </a:p>
          <a:p>
            <a:pPr indent="0" lvl="1" marL="457200" rtl="0" algn="l">
              <a:lnSpc>
                <a:spcPct val="80000"/>
              </a:lnSpc>
              <a:spcBef>
                <a:spcPts val="0"/>
              </a:spcBef>
              <a:spcAft>
                <a:spcPts val="0"/>
              </a:spcAft>
              <a:buNone/>
            </a:pPr>
            <a:r>
              <a:t/>
            </a:r>
            <a:endParaRPr sz="800"/>
          </a:p>
          <a:p>
            <a:pPr indent="0" lvl="0" marL="0" rtl="0" algn="l">
              <a:lnSpc>
                <a:spcPct val="80000"/>
              </a:lnSpc>
              <a:spcBef>
                <a:spcPts val="0"/>
              </a:spcBef>
              <a:spcAft>
                <a:spcPts val="0"/>
              </a:spcAft>
              <a:buNone/>
            </a:pPr>
            <a:r>
              <a:rPr b="1" lang="en-US" sz="800"/>
              <a:t>Bimetallic</a:t>
            </a:r>
            <a:endParaRPr/>
          </a:p>
          <a:p>
            <a:pPr indent="-162160" lvl="0" marL="162160" rtl="0" algn="l">
              <a:lnSpc>
                <a:spcPct val="80000"/>
              </a:lnSpc>
              <a:spcBef>
                <a:spcPts val="0"/>
              </a:spcBef>
              <a:spcAft>
                <a:spcPts val="0"/>
              </a:spcAft>
              <a:buClr>
                <a:schemeClr val="dk1"/>
              </a:buClr>
              <a:buSzPts val="800"/>
              <a:buFont typeface="Arial"/>
              <a:buChar char="•"/>
            </a:pPr>
            <a:r>
              <a:rPr lang="en-US" sz="800"/>
              <a:t>This type of thermometer consists of two different metals (usually iron and brass), which are welded together to form a single strip. </a:t>
            </a:r>
            <a:endParaRPr/>
          </a:p>
          <a:p>
            <a:pPr indent="-162160" lvl="0" marL="162160" rtl="0" algn="l">
              <a:lnSpc>
                <a:spcPct val="80000"/>
              </a:lnSpc>
              <a:spcBef>
                <a:spcPts val="0"/>
              </a:spcBef>
              <a:spcAft>
                <a:spcPts val="0"/>
              </a:spcAft>
              <a:buClr>
                <a:schemeClr val="dk1"/>
              </a:buClr>
              <a:buSzPts val="800"/>
              <a:buFont typeface="Arial"/>
              <a:buChar char="•"/>
            </a:pPr>
            <a:r>
              <a:rPr lang="en-US" sz="800"/>
              <a:t>As the temperature changes, one metal will expand more than the other, causing the strip to bend.</a:t>
            </a:r>
            <a:endParaRPr/>
          </a:p>
          <a:p>
            <a:pPr indent="-162160" lvl="0" marL="162160" rtl="0" algn="l">
              <a:lnSpc>
                <a:spcPct val="80000"/>
              </a:lnSpc>
              <a:spcBef>
                <a:spcPts val="0"/>
              </a:spcBef>
              <a:spcAft>
                <a:spcPts val="0"/>
              </a:spcAft>
              <a:buClr>
                <a:schemeClr val="dk1"/>
              </a:buClr>
              <a:buSzPts val="800"/>
              <a:buFont typeface="Arial"/>
              <a:buChar char="•"/>
            </a:pPr>
            <a:r>
              <a:rPr lang="en-US" sz="800"/>
              <a:t>This bending is amplified by a series of levers that are attached to a pointer on a scale. </a:t>
            </a:r>
            <a:endParaRPr/>
          </a:p>
          <a:p>
            <a:pPr indent="-162160" lvl="0" marL="162160" rtl="0" algn="l">
              <a:lnSpc>
                <a:spcPct val="80000"/>
              </a:lnSpc>
              <a:spcBef>
                <a:spcPts val="0"/>
              </a:spcBef>
              <a:spcAft>
                <a:spcPts val="0"/>
              </a:spcAft>
              <a:buClr>
                <a:schemeClr val="dk1"/>
              </a:buClr>
              <a:buSzPts val="800"/>
              <a:buFont typeface="Arial"/>
              <a:buChar char="•"/>
            </a:pPr>
            <a:r>
              <a:rPr lang="en-US" sz="800"/>
              <a:t>Your household thermostat is an example of a bimetallic thermometer. Bimetallic thermometers are not nearly as accurate as the thermometers discussed above. </a:t>
            </a:r>
            <a:endParaRPr/>
          </a:p>
          <a:p>
            <a:pPr indent="0" lvl="1" marL="457200" rtl="0" algn="l">
              <a:lnSpc>
                <a:spcPct val="80000"/>
              </a:lnSpc>
              <a:spcBef>
                <a:spcPts val="0"/>
              </a:spcBef>
              <a:spcAft>
                <a:spcPts val="0"/>
              </a:spcAft>
              <a:buNone/>
            </a:pPr>
            <a:r>
              <a:t/>
            </a:r>
            <a:endParaRPr sz="800"/>
          </a:p>
          <a:p>
            <a:pPr indent="0" lvl="0" marL="0" rtl="0" algn="l">
              <a:spcBef>
                <a:spcPts val="0"/>
              </a:spcBef>
              <a:spcAft>
                <a:spcPts val="0"/>
              </a:spcAft>
              <a:buNone/>
            </a:pPr>
            <a:r>
              <a:rPr b="1" lang="en-US" sz="800"/>
              <a:t>Question:</a:t>
            </a:r>
            <a:r>
              <a:rPr lang="en-US" sz="800"/>
              <a:t> What kind of thermometers have you used (or seen used)? What did you measure?</a:t>
            </a:r>
            <a:endParaRPr/>
          </a:p>
          <a:p>
            <a:pPr indent="0" lvl="0" marL="0" rtl="0" algn="l">
              <a:spcBef>
                <a:spcPts val="0"/>
              </a:spcBef>
              <a:spcAft>
                <a:spcPts val="0"/>
              </a:spcAft>
              <a:buNone/>
            </a:pPr>
            <a:r>
              <a:rPr b="1" lang="en-US" sz="800"/>
              <a:t>Answers will vary.</a:t>
            </a:r>
            <a:endParaRPr sz="800"/>
          </a:p>
          <a:p>
            <a:pPr indent="0" lvl="1" marL="457200" rtl="0" algn="l">
              <a:lnSpc>
                <a:spcPct val="80000"/>
              </a:lnSpc>
              <a:spcBef>
                <a:spcPts val="0"/>
              </a:spcBef>
              <a:spcAft>
                <a:spcPts val="0"/>
              </a:spcAft>
              <a:buNone/>
            </a:pPr>
            <a:r>
              <a:t/>
            </a:r>
            <a:endParaRPr sz="800"/>
          </a:p>
          <a:p>
            <a:pPr indent="0" lvl="0" marL="0" rtl="0" algn="l">
              <a:lnSpc>
                <a:spcPct val="80000"/>
              </a:lnSpc>
              <a:spcBef>
                <a:spcPts val="0"/>
              </a:spcBef>
              <a:spcAft>
                <a:spcPts val="0"/>
              </a:spcAft>
              <a:buNone/>
            </a:pPr>
            <a:r>
              <a:t/>
            </a:r>
            <a:endParaRPr sz="800"/>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88" name="Google Shape;688;p64: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689" name="Google Shape;689;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0" name="Google Shape;690;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99" name="Google Shape;699;p65: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700" name="Google Shape;700;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1" name="Google Shape;701;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Referring to Slide right picture, and assuming that we are using metric measurements, what is the volume of the liquid in cylinder 3?</a:t>
            </a:r>
            <a:endParaRPr/>
          </a:p>
          <a:p>
            <a:pPr indent="0" lvl="0" marL="0" rtl="0" algn="l">
              <a:spcBef>
                <a:spcPts val="0"/>
              </a:spcBef>
              <a:spcAft>
                <a:spcPts val="0"/>
              </a:spcAft>
              <a:buNone/>
            </a:pPr>
            <a:r>
              <a:rPr b="1" lang="en-US"/>
              <a:t>Answer:</a:t>
            </a:r>
            <a:r>
              <a:rPr lang="en-US"/>
              <a:t> 49 milliliters.</a:t>
            </a:r>
            <a:endParaRPr/>
          </a:p>
          <a:p>
            <a:pPr indent="0" lvl="0" marL="0" rtl="0" algn="l">
              <a:spcBef>
                <a:spcPts val="0"/>
              </a:spcBef>
              <a:spcAft>
                <a:spcPts val="0"/>
              </a:spcAft>
              <a:buNone/>
            </a:pPr>
            <a:r>
              <a:t/>
            </a:r>
            <a:endParaRPr/>
          </a:p>
          <a:p>
            <a:pPr indent="0" lvl="0" marL="0" rtl="0" algn="l">
              <a:lnSpc>
                <a:spcPct val="90000"/>
              </a:lnSpc>
              <a:spcBef>
                <a:spcPts val="0"/>
              </a:spcBef>
              <a:spcAft>
                <a:spcPts val="0"/>
              </a:spcAft>
              <a:buNone/>
            </a:pPr>
            <a:r>
              <a:rPr lang="en-US"/>
              <a:t>You should be able to measure the volume of liquids in a graduated cylinder. How precisely you can measure volume depends on the size and type of graduated cylinder you use. Generally, you should be able to estimate between the etched or printed lines. It is important to notice what each line or interval on the graduated cylinder represents. Different kinds of graduated cylinders are set up differently. A 10 milliliter cylinder, for example, usually has one tenth of a milliliter for each graduation, but some have two-tenths milliliter for each graduation. The way to check this is to count the divisions between consecutive numbers. Here we have the usual 10 divisions from one number to the next; therefore, the volume increment for each of those lines is a tenth of a milliliter. Estimating your measurements by reading between the lines, you should be able to measure to a hundredth of a milliliter. </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rPr lang="en-US"/>
              <a:t>A characteristic of liquids in glass containers is that they curve at the edges. This curvature is called the meniscus. You measure the level at the horizontal center or inside part of the meniscus. With water in glass, the meniscus will curve up at the edges and down in the center, so you would read the bottom of the meniscus. There are some materials where the curve goes the other way. Still, you read the horizontal center of the meniscus. In this case it would be the top of the meniscus. In some plastic cylinders water has a flat surface. In that case top or bottom doesn't matter, but we can still say use the center rather than the edges. The visibility of the meniscus can be enhanced by using a card with a dark stripe on it, placed behind the cylinder.  Adjusting the placement of the card gives either a white meniscus against a black background or a black meniscus against a white background.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11" name="Google Shape;711;p66: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712" name="Google Shape;712;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3" name="Google Shape;713;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US" sz="900"/>
              <a:t>Optical comparator </a:t>
            </a:r>
            <a:r>
              <a:rPr lang="en-US" sz="900"/>
              <a:t>- Projection magnification lenses come in a variety of different magnifications. This enables a direct measurement method that allows an inspector or operator to use a hand-held instrument to directly measure a part feature on the optical comparator screen.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24" name="Google Shape;724;p67: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725" name="Google Shape;725;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6" name="Google Shape;726;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t/>
            </a:r>
            <a:endParaRPr sz="900"/>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36" name="Google Shape;736;p68: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737" name="Google Shape;737;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38" name="Google Shape;738;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t/>
            </a:r>
            <a:endParaRPr sz="900"/>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49" name="Google Shape;749;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0" name="Google Shape;750;p6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59" name="Google Shape;759;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0" name="Google Shape;760;p7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67" name="Google Shape;767;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8" name="Google Shape;768;p7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75" name="Google Shape;775;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6" name="Google Shape;776;p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83" name="Google Shape;783;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4" name="Google Shape;784;p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91" name="Google Shape;791;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2" name="Google Shape;792;p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99" name="Google Shape;799;p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0" name="Google Shape;800;p7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7" name="Google Shape;807;p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8" name="Google Shape;808;p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15" name="Google Shape;815;p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6" name="Google Shape;816;p7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3" name="Google Shape;823;p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4" name="Google Shape;824;p7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31" name="Google Shape;831;p79: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832" name="Google Shape;832;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33" name="Google Shape;833;p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b="1" lang="en-US"/>
              <a:t>Note:</a:t>
            </a:r>
            <a:r>
              <a:rPr lang="en-US"/>
              <a:t> The benefits must outweigh costs before companies can adopt these advanced technological methods.</a:t>
            </a:r>
            <a:endParaRPr/>
          </a:p>
          <a:p>
            <a:pPr indent="0" lvl="0" marL="0" rtl="0" algn="l">
              <a:lnSpc>
                <a:spcPct val="80000"/>
              </a:lnSpc>
              <a:spcBef>
                <a:spcPts val="0"/>
              </a:spcBef>
              <a:spcAft>
                <a:spcPts val="0"/>
              </a:spcAft>
              <a:buNone/>
            </a:pPr>
            <a:r>
              <a:t/>
            </a:r>
            <a:endParaRPr sz="900"/>
          </a:p>
          <a:p>
            <a:pPr indent="0" lvl="0" marL="0" rtl="0" algn="l">
              <a:lnSpc>
                <a:spcPct val="80000"/>
              </a:lnSpc>
              <a:spcBef>
                <a:spcPts val="0"/>
              </a:spcBef>
              <a:spcAft>
                <a:spcPts val="0"/>
              </a:spcAft>
              <a:buNone/>
            </a:pPr>
            <a:r>
              <a:rPr lang="en-US" sz="900"/>
              <a:t>I</a:t>
            </a:r>
            <a:r>
              <a:rPr b="1" lang="en-US" sz="900"/>
              <a:t>n-line</a:t>
            </a:r>
            <a:r>
              <a:rPr lang="en-US" sz="900"/>
              <a:t> – measure critical dimensions on ground or turned parts and may generate compensation feedback signals to the machine tool control.  These systems may include standard and special measuring devices, using electronic units with statistical capability. These can be simple or sophisticated systems, dedicated or flexible, manual or automatic, stand-alone or fully integrated with process automation and robots. </a:t>
            </a:r>
            <a:br>
              <a:rPr lang="en-US" sz="900"/>
            </a:br>
            <a:endParaRPr sz="900"/>
          </a:p>
          <a:p>
            <a:pPr indent="0" lvl="0" marL="0" rtl="0" algn="l">
              <a:lnSpc>
                <a:spcPct val="80000"/>
              </a:lnSpc>
              <a:spcBef>
                <a:spcPts val="0"/>
              </a:spcBef>
              <a:spcAft>
                <a:spcPts val="0"/>
              </a:spcAft>
              <a:buNone/>
            </a:pPr>
            <a:r>
              <a:rPr b="1" lang="en-US" sz="900"/>
              <a:t>Probe</a:t>
            </a:r>
            <a:r>
              <a:rPr lang="en-US" sz="900"/>
              <a:t> – possibility to continuously check working process by means of a wide range of sensors on board. These are designed to resist the most severe working conditions in the machine tool environment, while at the same time being capable of guaranteeing maximum precision using electronic units with statistical capability. These can be simple or sophisticated systems, dedicated or flexible, manual or automatic, stand-alone or fully integrated with process automation and robots. </a:t>
            </a:r>
            <a:br>
              <a:rPr lang="en-US" sz="900"/>
            </a:br>
            <a:endParaRPr sz="900"/>
          </a:p>
          <a:p>
            <a:pPr indent="0" lvl="0" marL="0" rtl="0" algn="l">
              <a:lnSpc>
                <a:spcPct val="80000"/>
              </a:lnSpc>
              <a:spcBef>
                <a:spcPts val="0"/>
              </a:spcBef>
              <a:spcAft>
                <a:spcPts val="0"/>
              </a:spcAft>
              <a:buNone/>
            </a:pPr>
            <a:r>
              <a:rPr lang="en-US" sz="900"/>
              <a:t>The adopted solution includes two ND probes (opposing each other at 180°) and two or four pneumatic jets (opposing each other at 90°). This allows, in only one cycle, inspection of: surface defects such as porosity and cracks; diameter; taper and ovality. </a:t>
            </a:r>
            <a:endParaRPr/>
          </a:p>
          <a:p>
            <a:pPr indent="0" lvl="0" marL="0" rtl="0" algn="l">
              <a:lnSpc>
                <a:spcPct val="80000"/>
              </a:lnSpc>
              <a:spcBef>
                <a:spcPts val="0"/>
              </a:spcBef>
              <a:spcAft>
                <a:spcPts val="0"/>
              </a:spcAft>
              <a:buNone/>
            </a:pPr>
            <a:r>
              <a:t/>
            </a:r>
            <a:endParaRPr sz="900"/>
          </a:p>
          <a:p>
            <a:pPr indent="0" lvl="0" marL="0" rtl="0" algn="l">
              <a:lnSpc>
                <a:spcPct val="80000"/>
              </a:lnSpc>
              <a:spcBef>
                <a:spcPts val="0"/>
              </a:spcBef>
              <a:spcAft>
                <a:spcPts val="0"/>
              </a:spcAft>
              <a:buNone/>
            </a:pPr>
            <a:r>
              <a:rPr lang="en-US" sz="900"/>
              <a:t>The advantages resulting from the integrated ND and pneumatic technologies are significant: </a:t>
            </a:r>
            <a:br>
              <a:rPr lang="en-US" sz="900"/>
            </a:br>
            <a:r>
              <a:rPr lang="en-US" sz="900"/>
              <a:t>shorter inspection time; cost reduction; and reduced space.</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8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44" name="Google Shape;844;p80: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845" name="Google Shape;845;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46" name="Google Shape;846;p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b="1" lang="en-US"/>
              <a:t>Note:</a:t>
            </a:r>
            <a:r>
              <a:rPr lang="en-US"/>
              <a:t> The benefits must outweigh costs before companies can adopt these advanced technological methods.</a:t>
            </a:r>
            <a:endParaRPr/>
          </a:p>
          <a:p>
            <a:pPr indent="0" lvl="0" marL="0" rtl="0" algn="l">
              <a:lnSpc>
                <a:spcPct val="80000"/>
              </a:lnSpc>
              <a:spcBef>
                <a:spcPts val="0"/>
              </a:spcBef>
              <a:spcAft>
                <a:spcPts val="0"/>
              </a:spcAft>
              <a:buNone/>
            </a:pPr>
            <a:r>
              <a:t/>
            </a:r>
            <a:endParaRPr sz="900"/>
          </a:p>
          <a:p>
            <a:pPr indent="0" lvl="0" marL="0" rtl="0" algn="l">
              <a:lnSpc>
                <a:spcPct val="80000"/>
              </a:lnSpc>
              <a:spcBef>
                <a:spcPts val="0"/>
              </a:spcBef>
              <a:spcAft>
                <a:spcPts val="0"/>
              </a:spcAft>
              <a:buNone/>
            </a:pPr>
            <a:r>
              <a:rPr b="1" lang="en-US" sz="900"/>
              <a:t>Laser</a:t>
            </a:r>
            <a:r>
              <a:rPr lang="en-US" sz="900"/>
              <a:t> – for non contact (rather than probe) needs:</a:t>
            </a:r>
            <a:endParaRPr/>
          </a:p>
          <a:p>
            <a:pPr indent="0" lvl="0" marL="0" rtl="0" algn="l">
              <a:lnSpc>
                <a:spcPct val="80000"/>
              </a:lnSpc>
              <a:spcBef>
                <a:spcPts val="0"/>
              </a:spcBef>
              <a:spcAft>
                <a:spcPts val="0"/>
              </a:spcAft>
              <a:buNone/>
            </a:pPr>
            <a:r>
              <a:rPr lang="en-US" sz="900"/>
              <a:t>Tool identification - Tool breakage check - Presetting of unknown tools - Dynamic tool length and diameter measurement – Tool wear compensation - Tool cutting edge profile integrity check - Machine axis thermal drift compensation - Tool cutting edge radius measurement</a:t>
            </a:r>
            <a:endParaRPr/>
          </a:p>
          <a:p>
            <a:pPr indent="0" lvl="0" marL="0" rtl="0" algn="l">
              <a:lnSpc>
                <a:spcPct val="80000"/>
              </a:lnSpc>
              <a:spcBef>
                <a:spcPts val="0"/>
              </a:spcBef>
              <a:spcAft>
                <a:spcPts val="0"/>
              </a:spcAft>
              <a:buNone/>
            </a:pPr>
            <a:r>
              <a:t/>
            </a:r>
            <a:endParaRPr sz="900"/>
          </a:p>
          <a:p>
            <a:pPr indent="0" lvl="0" marL="0" rtl="0" algn="l">
              <a:lnSpc>
                <a:spcPct val="80000"/>
              </a:lnSpc>
              <a:spcBef>
                <a:spcPts val="0"/>
              </a:spcBef>
              <a:spcAft>
                <a:spcPts val="0"/>
              </a:spcAft>
              <a:buNone/>
            </a:pPr>
            <a:r>
              <a:rPr b="1" lang="en-US" sz="900"/>
              <a:t>Electronic</a:t>
            </a:r>
            <a:r>
              <a:rPr lang="en-US" sz="900"/>
              <a:t> – The manufacturing process of cylinder bores of automobile engines can often cause the formation of porosity (resulting from fusion in aluminum or cast iron cylinder bores) or cracks in steel cylinder liners. The need of both a Non-Destructive inspection to detect superficial defects as well as the typical dimensional controls has driven the integration of Eddy Current and pneumatic technology in a single plug. </a:t>
            </a:r>
            <a:endParaRPr/>
          </a:p>
          <a:p>
            <a:pPr indent="0" lvl="0" marL="0" rtl="0" algn="l">
              <a:lnSpc>
                <a:spcPct val="80000"/>
              </a:lnSpc>
              <a:spcBef>
                <a:spcPts val="0"/>
              </a:spcBef>
              <a:spcAft>
                <a:spcPts val="0"/>
              </a:spcAft>
              <a:buNone/>
            </a:pPr>
            <a:br>
              <a:rPr lang="en-US" sz="900"/>
            </a:br>
            <a:r>
              <a:rPr lang="en-US" sz="900"/>
              <a:t>The adopted solution includes two ND probes (opposing each other at 180°) and two or four pneumatic jets (opposing each other at 90°). This allows, in only one cycle, inspection of: surface defects such as porosity and cracks; diameter; taper and ovality. </a:t>
            </a:r>
            <a:endParaRPr/>
          </a:p>
          <a:p>
            <a:pPr indent="0" lvl="0" marL="0" rtl="0" algn="l">
              <a:lnSpc>
                <a:spcPct val="80000"/>
              </a:lnSpc>
              <a:spcBef>
                <a:spcPts val="0"/>
              </a:spcBef>
              <a:spcAft>
                <a:spcPts val="0"/>
              </a:spcAft>
              <a:buNone/>
            </a:pPr>
            <a:r>
              <a:t/>
            </a:r>
            <a:endParaRPr sz="900"/>
          </a:p>
          <a:p>
            <a:pPr indent="0" lvl="0" marL="0" rtl="0" algn="l">
              <a:lnSpc>
                <a:spcPct val="80000"/>
              </a:lnSpc>
              <a:spcBef>
                <a:spcPts val="0"/>
              </a:spcBef>
              <a:spcAft>
                <a:spcPts val="0"/>
              </a:spcAft>
              <a:buNone/>
            </a:pPr>
            <a:r>
              <a:rPr lang="en-US" sz="900"/>
              <a:t>The advantages resulting from the integrated ND and pneumatic technologies are significant: </a:t>
            </a:r>
            <a:br>
              <a:rPr lang="en-US" sz="900"/>
            </a:br>
            <a:r>
              <a:rPr lang="en-US" sz="900"/>
              <a:t>shorter inspection time; cost reduction; and reduced space.</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p8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57" name="Google Shape;857;p81:notes"/>
          <p:cNvSpPr txBox="1"/>
          <p:nvPr/>
        </p:nvSpPr>
        <p:spPr>
          <a:xfrm>
            <a:off x="3884414" y="8685895"/>
            <a:ext cx="2972098" cy="456595"/>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858" name="Google Shape;858;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59" name="Google Shape;859;p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4" name="Google Shape;874;p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5" name="Google Shape;875;p8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3" name="Google Shape;883;p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4" name="Google Shape;884;p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2" name="Google Shape;892;p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3" name="Google Shape;893;p8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8" name="Shape 28"/>
        <p:cNvGrpSpPr/>
        <p:nvPr/>
      </p:nvGrpSpPr>
      <p:grpSpPr>
        <a:xfrm>
          <a:off x="0" y="0"/>
          <a:ext cx="0" cy="0"/>
          <a:chOff x="0" y="0"/>
          <a:chExt cx="0" cy="0"/>
        </a:xfrm>
      </p:grpSpPr>
      <p:sp>
        <p:nvSpPr>
          <p:cNvPr id="29" name="Google Shape;29;p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4"/>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1" name="Google Shape;31;p4"/>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2" name="Shape 32"/>
        <p:cNvGrpSpPr/>
        <p:nvPr/>
      </p:nvGrpSpPr>
      <p:grpSpPr>
        <a:xfrm>
          <a:off x="0" y="0"/>
          <a:ext cx="0" cy="0"/>
          <a:chOff x="0" y="0"/>
          <a:chExt cx="0" cy="0"/>
        </a:xfrm>
      </p:grpSpPr>
      <p:sp>
        <p:nvSpPr>
          <p:cNvPr id="33" name="Google Shape;33;p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00"/>
              </a:buClr>
              <a:buSzPts val="2800"/>
              <a:buFont typeface="Poppins Medium"/>
              <a:buNone/>
              <a:defRPr sz="2800">
                <a:solidFill>
                  <a:srgbClr val="FFFF00"/>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5" name="Google Shape;35;p5"/>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rgbClr val="FEFC2B"/>
              </a:buClr>
              <a:buSzPts val="1800"/>
              <a:buFont typeface="Poppins Medium"/>
              <a:buNone/>
              <a:defRPr sz="1800">
                <a:solidFill>
                  <a:srgbClr val="FEFC2B"/>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9" name="Google Shape;39;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5" name="Google Shape;45;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2" name="Google Shape;52;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3" name="Google Shape;53;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4" name="Google Shape;54;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3" name="Shape 63"/>
        <p:cNvGrpSpPr/>
        <p:nvPr/>
      </p:nvGrpSpPr>
      <p:grpSpPr>
        <a:xfrm>
          <a:off x="0" y="0"/>
          <a:ext cx="0" cy="0"/>
          <a:chOff x="0" y="0"/>
          <a:chExt cx="0" cy="0"/>
        </a:xfrm>
      </p:grpSpPr>
      <p:sp>
        <p:nvSpPr>
          <p:cNvPr id="64" name="Google Shape;64;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7" name="Shape 67"/>
        <p:cNvGrpSpPr/>
        <p:nvPr/>
      </p:nvGrpSpPr>
      <p:grpSpPr>
        <a:xfrm>
          <a:off x="0" y="0"/>
          <a:ext cx="0" cy="0"/>
          <a:chOff x="0" y="0"/>
          <a:chExt cx="0" cy="0"/>
        </a:xfrm>
      </p:grpSpPr>
      <p:sp>
        <p:nvSpPr>
          <p:cNvPr id="68" name="Google Shape;68;p1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70" name="Google Shape;70;p1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4" name="Shape 74"/>
        <p:cNvGrpSpPr/>
        <p:nvPr/>
      </p:nvGrpSpPr>
      <p:grpSpPr>
        <a:xfrm>
          <a:off x="0" y="0"/>
          <a:ext cx="0" cy="0"/>
          <a:chOff x="0" y="0"/>
          <a:chExt cx="0" cy="0"/>
        </a:xfrm>
      </p:grpSpPr>
      <p:sp>
        <p:nvSpPr>
          <p:cNvPr id="75" name="Google Shape;75;p1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7" name="Google Shape;77;p1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8" name="Google Shape;7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1" name="Shape 81"/>
        <p:cNvGrpSpPr/>
        <p:nvPr/>
      </p:nvGrpSpPr>
      <p:grpSpPr>
        <a:xfrm>
          <a:off x="0" y="0"/>
          <a:ext cx="0" cy="0"/>
          <a:chOff x="0" y="0"/>
          <a:chExt cx="0" cy="0"/>
        </a:xfrm>
      </p:grpSpPr>
      <p:sp>
        <p:nvSpPr>
          <p:cNvPr id="82" name="Google Shape;82;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3"/>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4" name="Google Shape;84;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7" name="Shape 87"/>
        <p:cNvGrpSpPr/>
        <p:nvPr/>
      </p:nvGrpSpPr>
      <p:grpSpPr>
        <a:xfrm>
          <a:off x="0" y="0"/>
          <a:ext cx="0" cy="0"/>
          <a:chOff x="0" y="0"/>
          <a:chExt cx="0" cy="0"/>
        </a:xfrm>
      </p:grpSpPr>
      <p:sp>
        <p:nvSpPr>
          <p:cNvPr id="88" name="Google Shape;88;p14"/>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14"/>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0" name="Google Shape;90;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2.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qualityslide1.png" id="10" name="Google Shape;10;p1"/>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11" name="Google Shape;11;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 name="Google Shape;13;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0" marR="0" rtl="0" algn="r">
              <a:spcBef>
                <a:spcPts val="0"/>
              </a:spcBef>
              <a:buNone/>
              <a:defRPr b="0" i="0" sz="1200" u="none" cap="none" strike="noStrike">
                <a:solidFill>
                  <a:schemeClr val="dk1"/>
                </a:solidFill>
                <a:latin typeface="Calibri"/>
                <a:ea typeface="Calibri"/>
                <a:cs typeface="Calibri"/>
                <a:sym typeface="Calibri"/>
              </a:defRPr>
            </a:lvl2pPr>
            <a:lvl3pPr indent="0" lvl="2" marL="0" marR="0" rtl="0" algn="r">
              <a:spcBef>
                <a:spcPts val="0"/>
              </a:spcBef>
              <a:buNone/>
              <a:defRPr b="0" i="0" sz="1200" u="none" cap="none" strike="noStrike">
                <a:solidFill>
                  <a:schemeClr val="dk1"/>
                </a:solidFill>
                <a:latin typeface="Calibri"/>
                <a:ea typeface="Calibri"/>
                <a:cs typeface="Calibri"/>
                <a:sym typeface="Calibri"/>
              </a:defRPr>
            </a:lvl3pPr>
            <a:lvl4pPr indent="0" lvl="3" marL="0" marR="0" rtl="0" algn="r">
              <a:spcBef>
                <a:spcPts val="0"/>
              </a:spcBef>
              <a:buNone/>
              <a:defRPr b="0" i="0" sz="1200" u="none" cap="none" strike="noStrike">
                <a:solidFill>
                  <a:schemeClr val="dk1"/>
                </a:solidFill>
                <a:latin typeface="Calibri"/>
                <a:ea typeface="Calibri"/>
                <a:cs typeface="Calibri"/>
                <a:sym typeface="Calibri"/>
              </a:defRPr>
            </a:lvl4pPr>
            <a:lvl5pPr indent="0" lvl="4" marL="0" marR="0" rtl="0" algn="r">
              <a:spcBef>
                <a:spcPts val="0"/>
              </a:spcBef>
              <a:buNone/>
              <a:defRPr b="0" i="0" sz="1200" u="none" cap="none" strike="noStrike">
                <a:solidFill>
                  <a:schemeClr val="dk1"/>
                </a:solidFill>
                <a:latin typeface="Calibri"/>
                <a:ea typeface="Calibri"/>
                <a:cs typeface="Calibri"/>
                <a:sym typeface="Calibri"/>
              </a:defRPr>
            </a:lvl5pPr>
            <a:lvl6pPr indent="0" lvl="5" marL="0" marR="0" rtl="0" algn="r">
              <a:spcBef>
                <a:spcPts val="0"/>
              </a:spcBef>
              <a:buNone/>
              <a:defRPr b="0" i="0" sz="1200" u="none" cap="none" strike="noStrike">
                <a:solidFill>
                  <a:schemeClr val="dk1"/>
                </a:solidFill>
                <a:latin typeface="Calibri"/>
                <a:ea typeface="Calibri"/>
                <a:cs typeface="Calibri"/>
                <a:sym typeface="Calibri"/>
              </a:defRPr>
            </a:lvl6pPr>
            <a:lvl7pPr indent="0" lvl="6" marL="0" marR="0" rtl="0" algn="r">
              <a:spcBef>
                <a:spcPts val="0"/>
              </a:spcBef>
              <a:buNone/>
              <a:defRPr b="0" i="0" sz="1200" u="none" cap="none" strike="noStrike">
                <a:solidFill>
                  <a:schemeClr val="dk1"/>
                </a:solidFill>
                <a:latin typeface="Calibri"/>
                <a:ea typeface="Calibri"/>
                <a:cs typeface="Calibri"/>
                <a:sym typeface="Calibri"/>
              </a:defRPr>
            </a:lvl7pPr>
            <a:lvl8pPr indent="0" lvl="7" marL="0" marR="0" rtl="0" algn="r">
              <a:spcBef>
                <a:spcPts val="0"/>
              </a:spcBef>
              <a:buNone/>
              <a:defRPr b="0" i="0" sz="1200" u="none" cap="none" strike="noStrike">
                <a:solidFill>
                  <a:schemeClr val="dk1"/>
                </a:solidFill>
                <a:latin typeface="Calibri"/>
                <a:ea typeface="Calibri"/>
                <a:cs typeface="Calibri"/>
                <a:sym typeface="Calibri"/>
              </a:defRPr>
            </a:lvl8pPr>
            <a:lvl9pPr indent="0" lvl="8" marL="0" marR="0" rtl="0" algn="r">
              <a:spcBef>
                <a:spcPts val="0"/>
              </a:spcBef>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jpg"/><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7.jpg"/><Relationship Id="rId4" Type="http://schemas.openxmlformats.org/officeDocument/2006/relationships/image" Target="../media/image1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jpg"/><Relationship Id="rId4" Type="http://schemas.openxmlformats.org/officeDocument/2006/relationships/image" Target="../media/image20.jpg"/><Relationship Id="rId5" Type="http://schemas.openxmlformats.org/officeDocument/2006/relationships/hyperlink" Target="http://en.wikipedia.org/wiki/Image:GaugeGapThreadGoNoGo.jpg" TargetMode="External"/><Relationship Id="rId6"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4.jpg"/><Relationship Id="rId4" Type="http://schemas.openxmlformats.org/officeDocument/2006/relationships/image" Target="../media/image2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5.jpg"/><Relationship Id="rId4" Type="http://schemas.openxmlformats.org/officeDocument/2006/relationships/image" Target="../media/image2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4.gif"/><Relationship Id="rId4" Type="http://schemas.openxmlformats.org/officeDocument/2006/relationships/image" Target="../media/image32.jpg"/><Relationship Id="rId5" Type="http://schemas.openxmlformats.org/officeDocument/2006/relationships/image" Target="../media/image2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4.gif"/><Relationship Id="rId4" Type="http://schemas.openxmlformats.org/officeDocument/2006/relationships/image" Target="../media/image32.jpg"/><Relationship Id="rId5" Type="http://schemas.openxmlformats.org/officeDocument/2006/relationships/image" Target="../media/image2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www.youtube.com/watch?v=ZGcYacpZTko&amp;t=10" TargetMode="External"/><Relationship Id="rId4" Type="http://schemas.openxmlformats.org/officeDocument/2006/relationships/image" Target="../media/image3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5.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4.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9.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0.gi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2.jpg"/><Relationship Id="rId4" Type="http://schemas.openxmlformats.org/officeDocument/2006/relationships/image" Target="../media/image4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2.jpg"/><Relationship Id="rId4" Type="http://schemas.openxmlformats.org/officeDocument/2006/relationships/image" Target="../media/image4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4.jpg"/><Relationship Id="rId4" Type="http://schemas.openxmlformats.org/officeDocument/2006/relationships/image" Target="../media/image49.jpg"/><Relationship Id="rId5" Type="http://schemas.openxmlformats.org/officeDocument/2006/relationships/image" Target="../media/image48.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3.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5.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63.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53.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50.jpg"/><Relationship Id="rId4" Type="http://schemas.openxmlformats.org/officeDocument/2006/relationships/image" Target="../media/image52.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7.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56.jpg"/></Relationships>
</file>

<file path=ppt/slides/_rels/slide63.xml.rels><?xml version="1.0" encoding="UTF-8" standalone="yes"?><Relationships xmlns="http://schemas.openxmlformats.org/package/2006/relationships"><Relationship Id="rId10"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51.jpg"/><Relationship Id="rId4" Type="http://schemas.openxmlformats.org/officeDocument/2006/relationships/image" Target="../media/image71.jpg"/><Relationship Id="rId9" Type="http://schemas.openxmlformats.org/officeDocument/2006/relationships/hyperlink" Target="http://www.eti-ltd.co.uk/therma_d81_d85.htm" TargetMode="External"/><Relationship Id="rId5" Type="http://schemas.openxmlformats.org/officeDocument/2006/relationships/image" Target="../media/image58.jpg"/><Relationship Id="rId6" Type="http://schemas.openxmlformats.org/officeDocument/2006/relationships/hyperlink" Target="http://en.wikipedia.org/wiki/Image:Crookes_radiometer.jpg" TargetMode="External"/><Relationship Id="rId7" Type="http://schemas.openxmlformats.org/officeDocument/2006/relationships/image" Target="../media/image74.jpg"/><Relationship Id="rId8" Type="http://schemas.openxmlformats.org/officeDocument/2006/relationships/image" Target="../media/image69.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60.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59.jpg"/><Relationship Id="rId4" Type="http://schemas.openxmlformats.org/officeDocument/2006/relationships/image" Target="../media/image64.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68.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78.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hyperlink" Target="http://www.focalspot.com/verifier.htm" TargetMode="External"/><Relationship Id="rId4" Type="http://schemas.openxmlformats.org/officeDocument/2006/relationships/hyperlink" Target="http://www.focalspot.com/verifierseries.htm" TargetMode="External"/><Relationship Id="rId5" Type="http://schemas.openxmlformats.org/officeDocument/2006/relationships/image" Target="../media/image62.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65.jpg"/><Relationship Id="rId4" Type="http://schemas.openxmlformats.org/officeDocument/2006/relationships/image" Target="../media/image70.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61.jpg"/><Relationship Id="rId4" Type="http://schemas.openxmlformats.org/officeDocument/2006/relationships/image" Target="../media/image72.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66.jpg"/><Relationship Id="rId4" Type="http://schemas.openxmlformats.org/officeDocument/2006/relationships/image" Target="../media/image73.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67.jpg"/><Relationship Id="rId4" Type="http://schemas.openxmlformats.org/officeDocument/2006/relationships/image" Target="../media/image79.jpg"/><Relationship Id="rId5" Type="http://schemas.openxmlformats.org/officeDocument/2006/relationships/image" Target="../media/image76.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75.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7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descr="433px-MicrometerDepth916947.png" id="98" name="Google Shape;98;p15"/>
          <p:cNvPicPr preferRelativeResize="0"/>
          <p:nvPr/>
        </p:nvPicPr>
        <p:blipFill rotWithShape="1">
          <a:blip r:embed="rId3">
            <a:alphaModFix/>
          </a:blip>
          <a:srcRect b="0" l="0" r="0" t="0"/>
          <a:stretch/>
        </p:blipFill>
        <p:spPr>
          <a:xfrm rot="2924139">
            <a:off x="5512599" y="2392030"/>
            <a:ext cx="2768991" cy="3830544"/>
          </a:xfrm>
          <a:prstGeom prst="rect">
            <a:avLst/>
          </a:prstGeom>
          <a:noFill/>
          <a:ln>
            <a:noFill/>
          </a:ln>
        </p:spPr>
      </p:pic>
      <p:sp>
        <p:nvSpPr>
          <p:cNvPr id="99" name="Google Shape;99;p15"/>
          <p:cNvSpPr/>
          <p:nvPr/>
        </p:nvSpPr>
        <p:spPr>
          <a:xfrm>
            <a:off x="4648200" y="533400"/>
            <a:ext cx="4724400" cy="1470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rgbClr val="000000"/>
                </a:solidFill>
                <a:latin typeface="Calibri"/>
                <a:ea typeface="Calibri"/>
                <a:cs typeface="Calibri"/>
                <a:sym typeface="Calibri"/>
              </a:rPr>
              <a:t>Foundations of Manufacturing</a:t>
            </a:r>
            <a:endParaRPr b="1" i="0" sz="4000" u="none" cap="none" strike="noStrike">
              <a:solidFill>
                <a:srgbClr val="000000"/>
              </a:solidFill>
              <a:latin typeface="Calibri"/>
              <a:ea typeface="Calibri"/>
              <a:cs typeface="Calibri"/>
              <a:sym typeface="Calibri"/>
            </a:endParaRPr>
          </a:p>
        </p:txBody>
      </p:sp>
      <p:sp>
        <p:nvSpPr>
          <p:cNvPr id="100" name="Google Shape;100;p15"/>
          <p:cNvSpPr txBox="1"/>
          <p:nvPr/>
        </p:nvSpPr>
        <p:spPr>
          <a:xfrm>
            <a:off x="476033" y="2224881"/>
            <a:ext cx="7924800" cy="5794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200" u="none" cap="none" strike="noStrike">
                <a:solidFill>
                  <a:srgbClr val="000000"/>
                </a:solidFill>
                <a:latin typeface="Calibri"/>
                <a:ea typeface="Calibri"/>
                <a:cs typeface="Calibri"/>
                <a:sym typeface="Calibri"/>
              </a:rPr>
              <a:t>Domain 4: Quality Assurance</a:t>
            </a:r>
            <a:endParaRPr/>
          </a:p>
        </p:txBody>
      </p:sp>
      <p:sp>
        <p:nvSpPr>
          <p:cNvPr id="101" name="Google Shape;101;p15"/>
          <p:cNvSpPr/>
          <p:nvPr/>
        </p:nvSpPr>
        <p:spPr>
          <a:xfrm>
            <a:off x="723522" y="3025775"/>
            <a:ext cx="3467423" cy="206210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000000"/>
                </a:solidFill>
                <a:latin typeface="Calibri"/>
                <a:ea typeface="Calibri"/>
                <a:cs typeface="Calibri"/>
                <a:sym typeface="Calibri"/>
              </a:rPr>
              <a:t>Section 2: </a:t>
            </a:r>
            <a:br>
              <a:rPr b="1" i="0" lang="en-US" sz="3200" u="none" cap="none" strike="noStrike">
                <a:solidFill>
                  <a:srgbClr val="000000"/>
                </a:solidFill>
                <a:latin typeface="Calibri"/>
                <a:ea typeface="Calibri"/>
                <a:cs typeface="Calibri"/>
                <a:sym typeface="Calibri"/>
              </a:rPr>
            </a:br>
            <a:r>
              <a:rPr b="1" i="0" lang="en-US" sz="3200" u="none" cap="none" strike="noStrike">
                <a:solidFill>
                  <a:srgbClr val="000000"/>
                </a:solidFill>
                <a:latin typeface="Calibri"/>
                <a:ea typeface="Calibri"/>
                <a:cs typeface="Calibri"/>
                <a:sym typeface="Calibri"/>
              </a:rPr>
              <a:t>Measuring Process </a:t>
            </a:r>
            <a:br>
              <a:rPr b="1" i="0" lang="en-US" sz="3200" u="none" cap="none" strike="noStrike">
                <a:solidFill>
                  <a:srgbClr val="000000"/>
                </a:solidFill>
                <a:latin typeface="Calibri"/>
                <a:ea typeface="Calibri"/>
                <a:cs typeface="Calibri"/>
                <a:sym typeface="Calibri"/>
              </a:rPr>
            </a:br>
            <a:r>
              <a:rPr b="1" i="0" lang="en-US" sz="3200" u="none" cap="none" strike="noStrike">
                <a:solidFill>
                  <a:srgbClr val="000000"/>
                </a:solidFill>
                <a:latin typeface="Calibri"/>
                <a:ea typeface="Calibri"/>
                <a:cs typeface="Calibri"/>
                <a:sym typeface="Calibri"/>
              </a:rPr>
              <a:t>Quality</a:t>
            </a:r>
            <a:endParaRPr b="1" i="0" sz="32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pic>
        <p:nvPicPr>
          <p:cNvPr id="102" name="Google Shape;102;p15"/>
          <p:cNvPicPr preferRelativeResize="0"/>
          <p:nvPr/>
        </p:nvPicPr>
        <p:blipFill rotWithShape="1">
          <a:blip r:embed="rId4">
            <a:alphaModFix/>
          </a:blip>
          <a:srcRect b="0" l="0" r="0" t="0"/>
          <a:stretch/>
        </p:blipFill>
        <p:spPr>
          <a:xfrm>
            <a:off x="533400" y="743696"/>
            <a:ext cx="4180952" cy="711626"/>
          </a:xfrm>
          <a:prstGeom prst="rect">
            <a:avLst/>
          </a:prstGeom>
          <a:noFill/>
          <a:ln>
            <a:noFill/>
          </a:ln>
        </p:spPr>
      </p:pic>
      <p:sp>
        <p:nvSpPr>
          <p:cNvPr id="103" name="Google Shape;103;p15"/>
          <p:cNvSpPr txBox="1"/>
          <p:nvPr/>
        </p:nvSpPr>
        <p:spPr>
          <a:xfrm>
            <a:off x="1959543" y="5214486"/>
            <a:ext cx="36407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This is a </a:t>
            </a:r>
            <a:r>
              <a:rPr b="1" i="0" lang="en-US" sz="1800" u="none" cap="none" strike="noStrike">
                <a:solidFill>
                  <a:schemeClr val="dk1"/>
                </a:solidFill>
                <a:latin typeface="Calibri"/>
                <a:ea typeface="Calibri"/>
                <a:cs typeface="Calibri"/>
                <a:sym typeface="Calibri"/>
              </a:rPr>
              <a:t>depth</a:t>
            </a:r>
            <a:r>
              <a:rPr b="0" i="0" lang="en-US" sz="1800" u="none" cap="none" strike="noStrike">
                <a:solidFill>
                  <a:schemeClr val="dk1"/>
                </a:solidFill>
                <a:latin typeface="Calibri"/>
                <a:ea typeface="Calibri"/>
                <a:cs typeface="Calibri"/>
                <a:sym typeface="Calibri"/>
              </a:rPr>
              <a:t> micrometer -----🡪</a:t>
            </a:r>
            <a:endParaRPr sz="1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6"/>
          <p:cNvSpPr/>
          <p:nvPr/>
        </p:nvSpPr>
        <p:spPr>
          <a:xfrm>
            <a:off x="304800" y="304800"/>
            <a:ext cx="8610600" cy="1066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600">
                <a:solidFill>
                  <a:srgbClr val="000000"/>
                </a:solidFill>
                <a:latin typeface="Calibri"/>
                <a:ea typeface="Calibri"/>
                <a:cs typeface="Calibri"/>
                <a:sym typeface="Calibri"/>
              </a:rPr>
              <a:t>Introduction to Measuring Process Quality</a:t>
            </a:r>
            <a:endParaRPr/>
          </a:p>
        </p:txBody>
      </p:sp>
      <p:sp>
        <p:nvSpPr>
          <p:cNvPr id="110" name="Google Shape;110;p16"/>
          <p:cNvSpPr/>
          <p:nvPr/>
        </p:nvSpPr>
        <p:spPr>
          <a:xfrm>
            <a:off x="457200" y="1499541"/>
            <a:ext cx="8305800" cy="380411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lang="en-US" sz="2800">
                <a:solidFill>
                  <a:srgbClr val="006666"/>
                </a:solidFill>
                <a:latin typeface="Calibri"/>
                <a:ea typeface="Calibri"/>
                <a:cs typeface="Calibri"/>
                <a:sym typeface="Calibri"/>
              </a:rPr>
              <a:t>Learning Objectives</a:t>
            </a:r>
            <a:endParaRPr/>
          </a:p>
          <a:p>
            <a:pPr indent="0" lvl="0" marL="0" marR="0" rtl="0" algn="l">
              <a:lnSpc>
                <a:spcPct val="90000"/>
              </a:lnSpc>
              <a:spcBef>
                <a:spcPts val="0"/>
              </a:spcBef>
              <a:spcAft>
                <a:spcPts val="0"/>
              </a:spcAft>
              <a:buNone/>
            </a:pPr>
            <a:r>
              <a:t/>
            </a:r>
            <a:endParaRPr b="1" sz="2000">
              <a:solidFill>
                <a:srgbClr val="006666"/>
              </a:solidFill>
              <a:latin typeface="Calibri"/>
              <a:ea typeface="Calibri"/>
              <a:cs typeface="Calibri"/>
              <a:sym typeface="Calibri"/>
            </a:endParaRPr>
          </a:p>
          <a:p>
            <a:pPr indent="-228600" lvl="0" marL="228600" marR="0" rtl="0" algn="l">
              <a:lnSpc>
                <a:spcPct val="90000"/>
              </a:lnSpc>
              <a:spcBef>
                <a:spcPts val="0"/>
              </a:spcBef>
              <a:spcAft>
                <a:spcPts val="0"/>
              </a:spcAft>
              <a:buClr>
                <a:srgbClr val="660066"/>
              </a:buClr>
              <a:buSzPts val="2000"/>
              <a:buFont typeface="Calibri"/>
              <a:buChar char="•"/>
            </a:pPr>
            <a:r>
              <a:rPr b="1" lang="en-US" sz="2000">
                <a:solidFill>
                  <a:srgbClr val="660066"/>
                </a:solidFill>
                <a:latin typeface="Calibri"/>
                <a:ea typeface="Calibri"/>
                <a:cs typeface="Calibri"/>
                <a:sym typeface="Calibri"/>
              </a:rPr>
              <a:t>Identify and describe</a:t>
            </a:r>
            <a:r>
              <a:rPr lang="en-US" sz="2000">
                <a:solidFill>
                  <a:srgbClr val="660066"/>
                </a:solidFill>
                <a:latin typeface="Calibri"/>
                <a:ea typeface="Calibri"/>
                <a:cs typeface="Calibri"/>
                <a:sym typeface="Calibri"/>
              </a:rPr>
              <a:t> the</a:t>
            </a:r>
            <a:r>
              <a:rPr b="1" lang="en-US" sz="2000">
                <a:solidFill>
                  <a:srgbClr val="660066"/>
                </a:solidFill>
                <a:latin typeface="Calibri"/>
                <a:ea typeface="Calibri"/>
                <a:cs typeface="Calibri"/>
                <a:sym typeface="Calibri"/>
              </a:rPr>
              <a:t> </a:t>
            </a:r>
            <a:r>
              <a:rPr lang="en-US" sz="2000">
                <a:solidFill>
                  <a:srgbClr val="660066"/>
                </a:solidFill>
                <a:latin typeface="Calibri"/>
                <a:ea typeface="Calibri"/>
                <a:cs typeface="Calibri"/>
                <a:sym typeface="Calibri"/>
              </a:rPr>
              <a:t>concepts used to measure the quality of a manufacturing process.</a:t>
            </a:r>
            <a:endParaRPr sz="2000">
              <a:solidFill>
                <a:schemeClr val="dk1"/>
              </a:solidFill>
              <a:latin typeface="Calibri"/>
              <a:ea typeface="Calibri"/>
              <a:cs typeface="Calibri"/>
              <a:sym typeface="Calibri"/>
            </a:endParaRPr>
          </a:p>
          <a:p>
            <a:pPr indent="-101600" lvl="0" marL="228600" marR="0" rtl="0" algn="l">
              <a:lnSpc>
                <a:spcPct val="90000"/>
              </a:lnSpc>
              <a:spcBef>
                <a:spcPts val="0"/>
              </a:spcBef>
              <a:spcAft>
                <a:spcPts val="0"/>
              </a:spcAft>
              <a:buClr>
                <a:schemeClr val="dk1"/>
              </a:buClr>
              <a:buSzPts val="2000"/>
              <a:buFont typeface="Calibri"/>
              <a:buNone/>
            </a:pPr>
            <a:r>
              <a:t/>
            </a:r>
            <a:endParaRPr sz="2000">
              <a:solidFill>
                <a:srgbClr val="008000"/>
              </a:solidFill>
              <a:latin typeface="Calibri"/>
              <a:ea typeface="Calibri"/>
              <a:cs typeface="Calibri"/>
              <a:sym typeface="Calibri"/>
            </a:endParaRPr>
          </a:p>
          <a:p>
            <a:pPr indent="-228600" lvl="0" marL="228600" marR="0" rtl="0" algn="l">
              <a:lnSpc>
                <a:spcPct val="90000"/>
              </a:lnSpc>
              <a:spcBef>
                <a:spcPts val="0"/>
              </a:spcBef>
              <a:spcAft>
                <a:spcPts val="0"/>
              </a:spcAft>
              <a:buClr>
                <a:schemeClr val="accent2"/>
              </a:buClr>
              <a:buSzPts val="2000"/>
              <a:buFont typeface="Calibri"/>
              <a:buChar char="•"/>
            </a:pPr>
            <a:r>
              <a:rPr b="1" lang="en-US" sz="2000">
                <a:solidFill>
                  <a:schemeClr val="accent2"/>
                </a:solidFill>
                <a:latin typeface="Calibri"/>
                <a:ea typeface="Calibri"/>
                <a:cs typeface="Calibri"/>
                <a:sym typeface="Calibri"/>
              </a:rPr>
              <a:t>Identify and describe</a:t>
            </a:r>
            <a:r>
              <a:rPr lang="en-US" sz="2000">
                <a:solidFill>
                  <a:schemeClr val="accent2"/>
                </a:solidFill>
                <a:latin typeface="Calibri"/>
                <a:ea typeface="Calibri"/>
                <a:cs typeface="Calibri"/>
                <a:sym typeface="Calibri"/>
              </a:rPr>
              <a:t> statistical process control (SPC) tools used in manufacturing.</a:t>
            </a:r>
            <a:r>
              <a:rPr b="1" lang="en-US" sz="2000">
                <a:solidFill>
                  <a:srgbClr val="008000"/>
                </a:solidFill>
                <a:latin typeface="Calibri"/>
                <a:ea typeface="Calibri"/>
                <a:cs typeface="Calibri"/>
                <a:sym typeface="Calibri"/>
              </a:rPr>
              <a:t> </a:t>
            </a:r>
            <a:endParaRPr b="1" sz="2000">
              <a:solidFill>
                <a:srgbClr val="008000"/>
              </a:solidFill>
              <a:latin typeface="Calibri"/>
              <a:ea typeface="Calibri"/>
              <a:cs typeface="Calibri"/>
              <a:sym typeface="Calibri"/>
            </a:endParaRPr>
          </a:p>
          <a:p>
            <a:pPr indent="-101600" lvl="0" marL="228600" marR="0" rtl="0" algn="l">
              <a:lnSpc>
                <a:spcPct val="90000"/>
              </a:lnSpc>
              <a:spcBef>
                <a:spcPts val="0"/>
              </a:spcBef>
              <a:spcAft>
                <a:spcPts val="0"/>
              </a:spcAft>
              <a:buClr>
                <a:schemeClr val="dk1"/>
              </a:buClr>
              <a:buSzPts val="2000"/>
              <a:buFont typeface="Calibri"/>
              <a:buNone/>
            </a:pPr>
            <a:r>
              <a:t/>
            </a:r>
            <a:endParaRPr b="1" sz="2000">
              <a:solidFill>
                <a:srgbClr val="008000"/>
              </a:solidFill>
              <a:latin typeface="Calibri"/>
              <a:ea typeface="Calibri"/>
              <a:cs typeface="Calibri"/>
              <a:sym typeface="Calibri"/>
            </a:endParaRPr>
          </a:p>
          <a:p>
            <a:pPr indent="-228600" lvl="0" marL="228600" marR="0" rtl="0" algn="l">
              <a:lnSpc>
                <a:spcPct val="90000"/>
              </a:lnSpc>
              <a:spcBef>
                <a:spcPts val="0"/>
              </a:spcBef>
              <a:spcAft>
                <a:spcPts val="0"/>
              </a:spcAft>
              <a:buClr>
                <a:srgbClr val="008000"/>
              </a:buClr>
              <a:buSzPts val="2000"/>
              <a:buFont typeface="Calibri"/>
              <a:buChar char="•"/>
            </a:pPr>
            <a:r>
              <a:rPr b="1" lang="en-US" sz="2000">
                <a:solidFill>
                  <a:srgbClr val="008000"/>
                </a:solidFill>
                <a:latin typeface="Calibri"/>
                <a:ea typeface="Calibri"/>
                <a:cs typeface="Calibri"/>
                <a:sym typeface="Calibri"/>
              </a:rPr>
              <a:t>Demonstrate</a:t>
            </a:r>
            <a:r>
              <a:rPr lang="en-US" sz="2000">
                <a:solidFill>
                  <a:srgbClr val="008000"/>
                </a:solidFill>
                <a:latin typeface="Calibri"/>
                <a:ea typeface="Calibri"/>
                <a:cs typeface="Calibri"/>
                <a:sym typeface="Calibri"/>
              </a:rPr>
              <a:t> the use of measurement principles and equipment.</a:t>
            </a:r>
            <a:endParaRPr/>
          </a:p>
          <a:p>
            <a:pPr indent="-101600" lvl="0" marL="228600" marR="0" rtl="0" algn="l">
              <a:lnSpc>
                <a:spcPct val="90000"/>
              </a:lnSpc>
              <a:spcBef>
                <a:spcPts val="0"/>
              </a:spcBef>
              <a:spcAft>
                <a:spcPts val="0"/>
              </a:spcAft>
              <a:buClr>
                <a:schemeClr val="dk1"/>
              </a:buClr>
              <a:buSzPts val="2000"/>
              <a:buFont typeface="Calibri"/>
              <a:buNone/>
            </a:pPr>
            <a:r>
              <a:t/>
            </a:r>
            <a:endParaRPr sz="2000">
              <a:solidFill>
                <a:schemeClr val="accent2"/>
              </a:solidFill>
              <a:latin typeface="Calibri"/>
              <a:ea typeface="Calibri"/>
              <a:cs typeface="Calibri"/>
              <a:sym typeface="Calibri"/>
            </a:endParaRPr>
          </a:p>
          <a:p>
            <a:pPr indent="-228600" lvl="0" marL="228600" marR="0" rtl="0" algn="l">
              <a:lnSpc>
                <a:spcPct val="90000"/>
              </a:lnSpc>
              <a:spcBef>
                <a:spcPts val="0"/>
              </a:spcBef>
              <a:spcAft>
                <a:spcPts val="0"/>
              </a:spcAft>
              <a:buClr>
                <a:srgbClr val="990033"/>
              </a:buClr>
              <a:buSzPts val="2000"/>
              <a:buFont typeface="Calibri"/>
              <a:buChar char="•"/>
            </a:pPr>
            <a:r>
              <a:rPr b="1" lang="en-US" sz="2000">
                <a:solidFill>
                  <a:srgbClr val="990033"/>
                </a:solidFill>
                <a:latin typeface="Calibri"/>
                <a:ea typeface="Calibri"/>
                <a:cs typeface="Calibri"/>
                <a:sym typeface="Calibri"/>
              </a:rPr>
              <a:t>Identify and describe</a:t>
            </a:r>
            <a:r>
              <a:rPr lang="en-US" sz="2000">
                <a:solidFill>
                  <a:srgbClr val="990033"/>
                </a:solidFill>
                <a:latin typeface="Calibri"/>
                <a:ea typeface="Calibri"/>
                <a:cs typeface="Calibri"/>
                <a:sym typeface="Calibri"/>
              </a:rPr>
              <a:t> mistake-proofing methods.</a:t>
            </a:r>
            <a:endParaRPr/>
          </a:p>
          <a:p>
            <a:pPr indent="-101600" lvl="0" marL="228600" marR="0" rtl="0" algn="l">
              <a:lnSpc>
                <a:spcPct val="90000"/>
              </a:lnSpc>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a:p>
            <a:pPr indent="-101600" lvl="0" marL="228600" marR="0" rtl="0" algn="l">
              <a:lnSpc>
                <a:spcPct val="90000"/>
              </a:lnSpc>
              <a:spcBef>
                <a:spcPts val="0"/>
              </a:spcBef>
              <a:spcAft>
                <a:spcPts val="0"/>
              </a:spcAft>
              <a:buClr>
                <a:schemeClr val="dk1"/>
              </a:buClr>
              <a:buSzPts val="2000"/>
              <a:buFont typeface="Calibri"/>
              <a:buNone/>
            </a:pPr>
            <a:r>
              <a:t/>
            </a:r>
            <a:endParaRPr sz="2000">
              <a:solidFill>
                <a:srgbClr val="002060"/>
              </a:solidFill>
              <a:latin typeface="Calibri"/>
              <a:ea typeface="Calibri"/>
              <a:cs typeface="Calibri"/>
              <a:sym typeface="Calibri"/>
            </a:endParaRPr>
          </a:p>
        </p:txBody>
      </p:sp>
      <p:sp>
        <p:nvSpPr>
          <p:cNvPr id="111" name="Google Shape;111;p16"/>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7"/>
          <p:cNvSpPr txBox="1"/>
          <p:nvPr>
            <p:ph type="title"/>
          </p:nvPr>
        </p:nvSpPr>
        <p:spPr>
          <a:xfrm>
            <a:off x="457200" y="304800"/>
            <a:ext cx="8305800" cy="11430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a:t>
            </a:r>
            <a:endParaRPr/>
          </a:p>
        </p:txBody>
      </p:sp>
      <p:sp>
        <p:nvSpPr>
          <p:cNvPr id="118" name="Google Shape;118;p17"/>
          <p:cNvSpPr txBox="1"/>
          <p:nvPr>
            <p:ph idx="1" type="body"/>
          </p:nvPr>
        </p:nvSpPr>
        <p:spPr>
          <a:xfrm>
            <a:off x="527932" y="1377107"/>
            <a:ext cx="8839200" cy="5029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hlink"/>
              </a:buClr>
              <a:buSzPts val="3200"/>
              <a:buChar char="•"/>
            </a:pPr>
            <a:r>
              <a:rPr lang="en-US">
                <a:solidFill>
                  <a:schemeClr val="hlink"/>
                </a:solidFill>
              </a:rPr>
              <a:t>Determines process control status</a:t>
            </a:r>
            <a:endParaRPr/>
          </a:p>
          <a:p>
            <a:pPr indent="-342900" lvl="0" marL="342900" rtl="0" algn="l">
              <a:lnSpc>
                <a:spcPct val="80000"/>
              </a:lnSpc>
              <a:spcBef>
                <a:spcPts val="1800"/>
              </a:spcBef>
              <a:spcAft>
                <a:spcPts val="0"/>
              </a:spcAft>
              <a:buClr>
                <a:srgbClr val="800000"/>
              </a:buClr>
              <a:buSzPts val="3200"/>
              <a:buChar char="•"/>
            </a:pPr>
            <a:r>
              <a:rPr lang="en-US">
                <a:solidFill>
                  <a:srgbClr val="800000"/>
                </a:solidFill>
              </a:rPr>
              <a:t>Determines process variation</a:t>
            </a:r>
            <a:endParaRPr/>
          </a:p>
          <a:p>
            <a:pPr indent="-342900" lvl="0" marL="342900" rtl="0" algn="l">
              <a:lnSpc>
                <a:spcPct val="80000"/>
              </a:lnSpc>
              <a:spcBef>
                <a:spcPts val="1800"/>
              </a:spcBef>
              <a:spcAft>
                <a:spcPts val="0"/>
              </a:spcAft>
              <a:buClr>
                <a:srgbClr val="660066"/>
              </a:buClr>
              <a:buSzPts val="3200"/>
              <a:buChar char="•"/>
            </a:pPr>
            <a:r>
              <a:rPr lang="en-US">
                <a:solidFill>
                  <a:srgbClr val="660066"/>
                </a:solidFill>
              </a:rPr>
              <a:t>Identifies reasons for variations</a:t>
            </a:r>
            <a:endParaRPr/>
          </a:p>
          <a:p>
            <a:pPr indent="-342900" lvl="0" marL="342900" rtl="0" algn="l">
              <a:lnSpc>
                <a:spcPct val="80000"/>
              </a:lnSpc>
              <a:spcBef>
                <a:spcPts val="1800"/>
              </a:spcBef>
              <a:spcAft>
                <a:spcPts val="0"/>
              </a:spcAft>
              <a:buClr>
                <a:srgbClr val="006600"/>
              </a:buClr>
              <a:buSzPts val="3200"/>
              <a:buChar char="•"/>
            </a:pPr>
            <a:r>
              <a:rPr lang="en-US">
                <a:solidFill>
                  <a:srgbClr val="006600"/>
                </a:solidFill>
              </a:rPr>
              <a:t>Process variation is </a:t>
            </a:r>
            <a:r>
              <a:rPr b="1" lang="en-US" u="sng">
                <a:solidFill>
                  <a:srgbClr val="006600"/>
                </a:solidFill>
              </a:rPr>
              <a:t>normal     </a:t>
            </a:r>
            <a:endParaRPr b="1" u="sng">
              <a:solidFill>
                <a:srgbClr val="006600"/>
              </a:solidFill>
            </a:endParaRPr>
          </a:p>
          <a:p>
            <a:pPr indent="-342900" lvl="0" marL="342900" rtl="0" algn="l">
              <a:lnSpc>
                <a:spcPct val="80000"/>
              </a:lnSpc>
              <a:spcBef>
                <a:spcPts val="1800"/>
              </a:spcBef>
              <a:spcAft>
                <a:spcPts val="0"/>
              </a:spcAft>
              <a:buClr>
                <a:srgbClr val="663300"/>
              </a:buClr>
              <a:buSzPts val="3200"/>
              <a:buChar char="•"/>
            </a:pPr>
            <a:r>
              <a:rPr lang="en-US">
                <a:solidFill>
                  <a:srgbClr val="663300"/>
                </a:solidFill>
              </a:rPr>
              <a:t>Variation produces waste</a:t>
            </a:r>
            <a:endParaRPr/>
          </a:p>
          <a:p>
            <a:pPr indent="-342900" lvl="0" marL="342900" rtl="0" algn="l">
              <a:lnSpc>
                <a:spcPct val="80000"/>
              </a:lnSpc>
              <a:spcBef>
                <a:spcPts val="1800"/>
              </a:spcBef>
              <a:spcAft>
                <a:spcPts val="0"/>
              </a:spcAft>
              <a:buClr>
                <a:schemeClr val="hlink"/>
              </a:buClr>
              <a:buSzPts val="3200"/>
              <a:buChar char="•"/>
            </a:pPr>
            <a:r>
              <a:rPr lang="en-US">
                <a:solidFill>
                  <a:schemeClr val="hlink"/>
                </a:solidFill>
              </a:rPr>
              <a:t>Variation reduction is beneficial</a:t>
            </a:r>
            <a:endParaRPr/>
          </a:p>
          <a:p>
            <a:pPr indent="-342900" lvl="0" marL="342900" rtl="0" algn="l">
              <a:lnSpc>
                <a:spcPct val="80000"/>
              </a:lnSpc>
              <a:spcBef>
                <a:spcPts val="1800"/>
              </a:spcBef>
              <a:spcAft>
                <a:spcPts val="0"/>
              </a:spcAft>
              <a:buClr>
                <a:srgbClr val="FF0000"/>
              </a:buClr>
              <a:buSzPts val="3200"/>
              <a:buChar char="•"/>
            </a:pPr>
            <a:r>
              <a:rPr lang="en-US">
                <a:solidFill>
                  <a:srgbClr val="FF0000"/>
                </a:solidFill>
              </a:rPr>
              <a:t>Variations based on statistics</a:t>
            </a:r>
            <a:endParaRPr/>
          </a:p>
        </p:txBody>
      </p:sp>
      <p:sp>
        <p:nvSpPr>
          <p:cNvPr id="119" name="Google Shape;119;p17"/>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8"/>
          <p:cNvSpPr txBox="1"/>
          <p:nvPr>
            <p:ph type="title"/>
          </p:nvPr>
        </p:nvSpPr>
        <p:spPr>
          <a:xfrm>
            <a:off x="381000" y="304800"/>
            <a:ext cx="8305800" cy="11430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a:t>
            </a:r>
            <a:br>
              <a:rPr lang="en-US" sz="3600">
                <a:solidFill>
                  <a:srgbClr val="000000"/>
                </a:solidFill>
              </a:rPr>
            </a:br>
            <a:r>
              <a:rPr lang="en-US" sz="3600">
                <a:solidFill>
                  <a:srgbClr val="000000"/>
                </a:solidFill>
              </a:rPr>
              <a:t>(Cont’d.)</a:t>
            </a:r>
            <a:endParaRPr/>
          </a:p>
        </p:txBody>
      </p:sp>
      <p:sp>
        <p:nvSpPr>
          <p:cNvPr id="126" name="Google Shape;126;p18"/>
          <p:cNvSpPr txBox="1"/>
          <p:nvPr>
            <p:ph idx="1" type="body"/>
          </p:nvPr>
        </p:nvSpPr>
        <p:spPr>
          <a:xfrm>
            <a:off x="304800" y="1600201"/>
            <a:ext cx="8382000" cy="464819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b="1" lang="en-US" sz="2800" u="sng"/>
              <a:t>Pareto Chart</a:t>
            </a:r>
            <a:endParaRPr/>
          </a:p>
          <a:p>
            <a:pPr indent="-342900" lvl="0" marL="342900" rtl="0" algn="l">
              <a:spcBef>
                <a:spcPts val="480"/>
              </a:spcBef>
              <a:spcAft>
                <a:spcPts val="0"/>
              </a:spcAft>
              <a:buClr>
                <a:schemeClr val="dk1"/>
              </a:buClr>
              <a:buSzPts val="2400"/>
              <a:buChar char="•"/>
            </a:pPr>
            <a:r>
              <a:rPr lang="en-US" sz="2400"/>
              <a:t>Graphically depicts the separation of “vital few” data from the “trivial many” data.</a:t>
            </a:r>
            <a:endParaRPr/>
          </a:p>
          <a:p>
            <a:pPr indent="-285750" lvl="1" marL="742950" rtl="0" algn="l">
              <a:spcBef>
                <a:spcPts val="400"/>
              </a:spcBef>
              <a:spcAft>
                <a:spcPts val="0"/>
              </a:spcAft>
              <a:buClr>
                <a:schemeClr val="dk1"/>
              </a:buClr>
              <a:buSzPts val="2000"/>
              <a:buChar char="–"/>
            </a:pPr>
            <a:r>
              <a:rPr lang="en-US" sz="2000"/>
              <a:t>80% of the trouble comes from 20% of the problems</a:t>
            </a:r>
            <a:endParaRPr/>
          </a:p>
          <a:p>
            <a:pPr indent="-342900" lvl="0" marL="342900" rtl="0" algn="l">
              <a:spcBef>
                <a:spcPts val="480"/>
              </a:spcBef>
              <a:spcAft>
                <a:spcPts val="0"/>
              </a:spcAft>
              <a:buClr>
                <a:schemeClr val="dk1"/>
              </a:buClr>
              <a:buSzPts val="2400"/>
              <a:buChar char="•"/>
            </a:pPr>
            <a:r>
              <a:rPr lang="en-US" sz="2400"/>
              <a:t>Helps users to categorize issues into a  select few problems</a:t>
            </a:r>
            <a:endParaRPr/>
          </a:p>
          <a:p>
            <a:pPr indent="-285750" lvl="1" marL="742950" rtl="0" algn="l">
              <a:spcBef>
                <a:spcPts val="480"/>
              </a:spcBef>
              <a:spcAft>
                <a:spcPts val="0"/>
              </a:spcAft>
              <a:buClr>
                <a:schemeClr val="dk1"/>
              </a:buClr>
              <a:buSzPts val="2400"/>
              <a:buChar char="–"/>
            </a:pPr>
            <a:r>
              <a:rPr lang="en-US" sz="2400"/>
              <a:t>Graphically identifies which issues are causing most of the problems</a:t>
            </a:r>
            <a:endParaRPr/>
          </a:p>
          <a:p>
            <a:pPr indent="-285750" lvl="1" marL="742950" rtl="0" algn="l">
              <a:spcBef>
                <a:spcPts val="480"/>
              </a:spcBef>
              <a:spcAft>
                <a:spcPts val="0"/>
              </a:spcAft>
              <a:buClr>
                <a:schemeClr val="dk1"/>
              </a:buClr>
              <a:buSzPts val="2400"/>
              <a:buChar char="–"/>
            </a:pPr>
            <a:r>
              <a:rPr lang="en-US" sz="2400"/>
              <a:t>Helps determine which problems are most important and need to be addressed first</a:t>
            </a:r>
            <a:endParaRPr sz="2400"/>
          </a:p>
          <a:p>
            <a:pPr indent="-285750" lvl="1" marL="742950" rtl="0" algn="l">
              <a:spcBef>
                <a:spcPts val="480"/>
              </a:spcBef>
              <a:spcAft>
                <a:spcPts val="0"/>
              </a:spcAft>
              <a:buClr>
                <a:schemeClr val="dk1"/>
              </a:buClr>
              <a:buSzPts val="2400"/>
              <a:buChar char="–"/>
            </a:pPr>
            <a:r>
              <a:rPr lang="en-US" sz="2400"/>
              <a:t>Quickly build team consensus</a:t>
            </a:r>
            <a:endParaRPr/>
          </a:p>
          <a:p>
            <a:pPr indent="-133350" lvl="1" marL="742950" rtl="0" algn="l">
              <a:lnSpc>
                <a:spcPct val="90000"/>
              </a:lnSpc>
              <a:spcBef>
                <a:spcPts val="480"/>
              </a:spcBef>
              <a:spcAft>
                <a:spcPts val="0"/>
              </a:spcAft>
              <a:buClr>
                <a:schemeClr val="dk1"/>
              </a:buClr>
              <a:buSzPts val="2400"/>
              <a:buNone/>
            </a:pPr>
            <a:r>
              <a:t/>
            </a:r>
            <a:endParaRPr sz="2400"/>
          </a:p>
          <a:p>
            <a:pPr indent="-158750" lvl="1" marL="742950" rtl="0" algn="l">
              <a:lnSpc>
                <a:spcPct val="90000"/>
              </a:lnSpc>
              <a:spcBef>
                <a:spcPts val="400"/>
              </a:spcBef>
              <a:spcAft>
                <a:spcPts val="0"/>
              </a:spcAft>
              <a:buClr>
                <a:schemeClr val="dk1"/>
              </a:buClr>
              <a:buSzPts val="2000"/>
              <a:buNone/>
            </a:pPr>
            <a:r>
              <a:t/>
            </a:r>
            <a:endParaRPr sz="2000"/>
          </a:p>
        </p:txBody>
      </p:sp>
      <p:sp>
        <p:nvSpPr>
          <p:cNvPr id="127" name="Google Shape;127;p18"/>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9"/>
          <p:cNvSpPr txBox="1"/>
          <p:nvPr>
            <p:ph type="title"/>
          </p:nvPr>
        </p:nvSpPr>
        <p:spPr>
          <a:xfrm>
            <a:off x="457200" y="274638"/>
            <a:ext cx="8229600" cy="1173162"/>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 </a:t>
            </a:r>
            <a:r>
              <a:rPr b="0" lang="en-US" sz="3600">
                <a:solidFill>
                  <a:srgbClr val="000000"/>
                </a:solidFill>
              </a:rPr>
              <a:t>(Cont’d.)</a:t>
            </a:r>
            <a:endParaRPr sz="3600">
              <a:solidFill>
                <a:srgbClr val="000000"/>
              </a:solidFill>
            </a:endParaRPr>
          </a:p>
        </p:txBody>
      </p:sp>
      <p:sp>
        <p:nvSpPr>
          <p:cNvPr id="134" name="Google Shape;134;p19"/>
          <p:cNvSpPr txBox="1"/>
          <p:nvPr>
            <p:ph idx="1" type="body"/>
          </p:nvPr>
        </p:nvSpPr>
        <p:spPr>
          <a:xfrm>
            <a:off x="152400" y="1662112"/>
            <a:ext cx="4724400" cy="48768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400"/>
              <a:buChar char="•"/>
            </a:pPr>
            <a:r>
              <a:rPr b="1" lang="en-US" sz="2400" u="sng"/>
              <a:t>Pareto Chart Uses</a:t>
            </a:r>
            <a:endParaRPr/>
          </a:p>
          <a:p>
            <a:pPr indent="-285750" lvl="1" marL="742950" rtl="0" algn="l">
              <a:lnSpc>
                <a:spcPct val="90000"/>
              </a:lnSpc>
              <a:spcBef>
                <a:spcPts val="400"/>
              </a:spcBef>
              <a:spcAft>
                <a:spcPts val="0"/>
              </a:spcAft>
              <a:buClr>
                <a:srgbClr val="FF0000"/>
              </a:buClr>
              <a:buSzPts val="2000"/>
              <a:buChar char="–"/>
            </a:pPr>
            <a:r>
              <a:rPr b="1" lang="en-US" sz="2000">
                <a:solidFill>
                  <a:srgbClr val="FF0000"/>
                </a:solidFill>
              </a:rPr>
              <a:t>Separate “vital few” data from “trivial many” data (80-20 principle)</a:t>
            </a:r>
            <a:endParaRPr/>
          </a:p>
          <a:p>
            <a:pPr indent="-285750" lvl="1" marL="742950" rtl="0" algn="l">
              <a:lnSpc>
                <a:spcPct val="90000"/>
              </a:lnSpc>
              <a:spcBef>
                <a:spcPts val="400"/>
              </a:spcBef>
              <a:spcAft>
                <a:spcPts val="0"/>
              </a:spcAft>
              <a:buClr>
                <a:schemeClr val="dk1"/>
              </a:buClr>
              <a:buSzPts val="2000"/>
              <a:buChar char="–"/>
            </a:pPr>
            <a:r>
              <a:rPr lang="en-US" sz="2000"/>
              <a:t>Prioritize data analysis</a:t>
            </a:r>
            <a:endParaRPr/>
          </a:p>
          <a:p>
            <a:pPr indent="-342900" lvl="0" marL="342900" rtl="0" algn="l">
              <a:lnSpc>
                <a:spcPct val="90000"/>
              </a:lnSpc>
              <a:spcBef>
                <a:spcPts val="1800"/>
              </a:spcBef>
              <a:spcAft>
                <a:spcPts val="0"/>
              </a:spcAft>
              <a:buClr>
                <a:schemeClr val="dk1"/>
              </a:buClr>
              <a:buSzPts val="2400"/>
              <a:buChar char="•"/>
            </a:pPr>
            <a:r>
              <a:rPr b="1" lang="en-US" sz="2400" u="sng"/>
              <a:t>Pareto Chart Construction</a:t>
            </a:r>
            <a:endParaRPr/>
          </a:p>
          <a:p>
            <a:pPr indent="-285750" lvl="1" marL="742950" rtl="0" algn="l">
              <a:lnSpc>
                <a:spcPct val="90000"/>
              </a:lnSpc>
              <a:spcBef>
                <a:spcPts val="400"/>
              </a:spcBef>
              <a:spcAft>
                <a:spcPts val="0"/>
              </a:spcAft>
              <a:buClr>
                <a:schemeClr val="dk1"/>
              </a:buClr>
              <a:buSzPts val="2000"/>
              <a:buChar char="–"/>
            </a:pPr>
            <a:r>
              <a:rPr lang="en-US" sz="2000"/>
              <a:t>Brainstorm</a:t>
            </a:r>
            <a:endParaRPr/>
          </a:p>
          <a:p>
            <a:pPr indent="-285750" lvl="1" marL="742950" rtl="0" algn="l">
              <a:lnSpc>
                <a:spcPct val="90000"/>
              </a:lnSpc>
              <a:spcBef>
                <a:spcPts val="400"/>
              </a:spcBef>
              <a:spcAft>
                <a:spcPts val="0"/>
              </a:spcAft>
              <a:buClr>
                <a:schemeClr val="dk1"/>
              </a:buClr>
              <a:buSzPts val="2000"/>
              <a:buChar char="–"/>
            </a:pPr>
            <a:r>
              <a:rPr lang="en-US" sz="2000"/>
              <a:t>Collect data</a:t>
            </a:r>
            <a:endParaRPr/>
          </a:p>
          <a:p>
            <a:pPr indent="-285750" lvl="1" marL="742950" rtl="0" algn="l">
              <a:lnSpc>
                <a:spcPct val="90000"/>
              </a:lnSpc>
              <a:spcBef>
                <a:spcPts val="400"/>
              </a:spcBef>
              <a:spcAft>
                <a:spcPts val="0"/>
              </a:spcAft>
              <a:buClr>
                <a:schemeClr val="dk1"/>
              </a:buClr>
              <a:buSzPts val="2000"/>
              <a:buChar char="–"/>
            </a:pPr>
            <a:r>
              <a:rPr lang="en-US" sz="2000"/>
              <a:t>Label chart units and plot data</a:t>
            </a:r>
            <a:endParaRPr/>
          </a:p>
          <a:p>
            <a:pPr indent="-285750" lvl="1" marL="742950" rtl="0" algn="l">
              <a:lnSpc>
                <a:spcPct val="90000"/>
              </a:lnSpc>
              <a:spcBef>
                <a:spcPts val="400"/>
              </a:spcBef>
              <a:spcAft>
                <a:spcPts val="0"/>
              </a:spcAft>
              <a:buClr>
                <a:schemeClr val="dk1"/>
              </a:buClr>
              <a:buSzPts val="2000"/>
              <a:buChar char="–"/>
            </a:pPr>
            <a:r>
              <a:rPr lang="en-US" sz="2000"/>
              <a:t>Calculate and plot percentage values</a:t>
            </a:r>
            <a:endParaRPr/>
          </a:p>
          <a:p>
            <a:pPr indent="-285750" lvl="1" marL="742950" rtl="0" algn="l">
              <a:lnSpc>
                <a:spcPct val="90000"/>
              </a:lnSpc>
              <a:spcBef>
                <a:spcPts val="400"/>
              </a:spcBef>
              <a:spcAft>
                <a:spcPts val="0"/>
              </a:spcAft>
              <a:buClr>
                <a:schemeClr val="dk1"/>
              </a:buClr>
              <a:buSzPts val="2000"/>
              <a:buChar char="–"/>
            </a:pPr>
            <a:r>
              <a:rPr lang="en-US" sz="2000"/>
              <a:t>Analyze the small set of problems</a:t>
            </a:r>
            <a:endParaRPr/>
          </a:p>
        </p:txBody>
      </p:sp>
      <p:pic>
        <p:nvPicPr>
          <p:cNvPr id="135" name="Google Shape;135;p19"/>
          <p:cNvPicPr preferRelativeResize="0"/>
          <p:nvPr/>
        </p:nvPicPr>
        <p:blipFill rotWithShape="1">
          <a:blip r:embed="rId3">
            <a:alphaModFix/>
          </a:blip>
          <a:srcRect b="0" l="0" r="0" t="0"/>
          <a:stretch/>
        </p:blipFill>
        <p:spPr>
          <a:xfrm>
            <a:off x="4876800" y="2133600"/>
            <a:ext cx="4106863" cy="2603069"/>
          </a:xfrm>
          <a:prstGeom prst="rect">
            <a:avLst/>
          </a:prstGeom>
          <a:noFill/>
          <a:ln>
            <a:noFill/>
          </a:ln>
        </p:spPr>
      </p:pic>
      <p:sp>
        <p:nvSpPr>
          <p:cNvPr id="136" name="Google Shape;136;p19"/>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0"/>
          <p:cNvSpPr txBox="1"/>
          <p:nvPr>
            <p:ph type="title"/>
          </p:nvPr>
        </p:nvSpPr>
        <p:spPr>
          <a:xfrm>
            <a:off x="685800" y="274638"/>
            <a:ext cx="8001000" cy="11430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 </a:t>
            </a:r>
            <a:r>
              <a:rPr b="0" lang="en-US" sz="3600">
                <a:solidFill>
                  <a:srgbClr val="000000"/>
                </a:solidFill>
              </a:rPr>
              <a:t>(Cont’d.)</a:t>
            </a:r>
            <a:endParaRPr sz="3600">
              <a:solidFill>
                <a:srgbClr val="000000"/>
              </a:solidFill>
            </a:endParaRPr>
          </a:p>
        </p:txBody>
      </p:sp>
      <p:sp>
        <p:nvSpPr>
          <p:cNvPr id="143" name="Google Shape;143;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200"/>
              <a:buNone/>
            </a:pPr>
            <a:r>
              <a:rPr b="1" lang="en-US" u="sng"/>
              <a:t>Run Chart</a:t>
            </a:r>
            <a:endParaRPr/>
          </a:p>
          <a:p>
            <a:pPr indent="0" lvl="0" marL="0" rtl="0" algn="l">
              <a:spcBef>
                <a:spcPts val="640"/>
              </a:spcBef>
              <a:spcAft>
                <a:spcPts val="0"/>
              </a:spcAft>
              <a:buClr>
                <a:schemeClr val="dk1"/>
              </a:buClr>
              <a:buSzPts val="3200"/>
              <a:buNone/>
            </a:pPr>
            <a:r>
              <a:rPr lang="en-US"/>
              <a:t>Graphic representation of the changes of a process measurement with respect to time</a:t>
            </a:r>
            <a:endParaRPr/>
          </a:p>
          <a:p>
            <a:pPr indent="-139700" lvl="0" marL="342900" rtl="0" algn="l">
              <a:spcBef>
                <a:spcPts val="640"/>
              </a:spcBef>
              <a:spcAft>
                <a:spcPts val="0"/>
              </a:spcAft>
              <a:buClr>
                <a:schemeClr val="dk1"/>
              </a:buClr>
              <a:buSzPts val="3200"/>
              <a:buNone/>
            </a:pPr>
            <a:r>
              <a:t/>
            </a:r>
            <a:endParaRPr/>
          </a:p>
        </p:txBody>
      </p:sp>
      <p:sp>
        <p:nvSpPr>
          <p:cNvPr id="144" name="Google Shape;144;p20"/>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1"/>
          <p:cNvSpPr txBox="1"/>
          <p:nvPr>
            <p:ph type="title"/>
          </p:nvPr>
        </p:nvSpPr>
        <p:spPr>
          <a:xfrm>
            <a:off x="685800" y="274638"/>
            <a:ext cx="8001000" cy="11430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 </a:t>
            </a:r>
            <a:r>
              <a:rPr b="0" lang="en-US" sz="3600">
                <a:solidFill>
                  <a:srgbClr val="000000"/>
                </a:solidFill>
              </a:rPr>
              <a:t>(Cont’d.)</a:t>
            </a:r>
            <a:endParaRPr sz="3600">
              <a:solidFill>
                <a:srgbClr val="000000"/>
              </a:solidFill>
            </a:endParaRPr>
          </a:p>
        </p:txBody>
      </p:sp>
      <p:sp>
        <p:nvSpPr>
          <p:cNvPr id="151" name="Google Shape;151;p21"/>
          <p:cNvSpPr txBox="1"/>
          <p:nvPr>
            <p:ph idx="1" type="body"/>
          </p:nvPr>
        </p:nvSpPr>
        <p:spPr>
          <a:xfrm>
            <a:off x="304800" y="1752600"/>
            <a:ext cx="4419600" cy="44958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2400"/>
              <a:buChar char="•"/>
            </a:pPr>
            <a:r>
              <a:rPr b="1" lang="en-US" sz="2400" u="sng"/>
              <a:t>Run Chart Uses</a:t>
            </a:r>
            <a:endParaRPr/>
          </a:p>
          <a:p>
            <a:pPr indent="-285750" lvl="1" marL="742950" rtl="0" algn="l">
              <a:lnSpc>
                <a:spcPct val="80000"/>
              </a:lnSpc>
              <a:spcBef>
                <a:spcPts val="400"/>
              </a:spcBef>
              <a:spcAft>
                <a:spcPts val="0"/>
              </a:spcAft>
              <a:buClr>
                <a:srgbClr val="FF0000"/>
              </a:buClr>
              <a:buSzPts val="2000"/>
              <a:buChar char="–"/>
            </a:pPr>
            <a:r>
              <a:rPr b="1" lang="en-US" sz="2000">
                <a:solidFill>
                  <a:srgbClr val="FF0000"/>
                </a:solidFill>
              </a:rPr>
              <a:t>Determine abnormal patterns/trends in the production process</a:t>
            </a:r>
            <a:endParaRPr/>
          </a:p>
          <a:p>
            <a:pPr indent="-285750" lvl="1" marL="742950" rtl="0" algn="l">
              <a:lnSpc>
                <a:spcPct val="80000"/>
              </a:lnSpc>
              <a:spcBef>
                <a:spcPts val="400"/>
              </a:spcBef>
              <a:spcAft>
                <a:spcPts val="0"/>
              </a:spcAft>
              <a:buClr>
                <a:schemeClr val="dk1"/>
              </a:buClr>
              <a:buSzPts val="2000"/>
              <a:buChar char="–"/>
            </a:pPr>
            <a:r>
              <a:rPr lang="en-US" sz="2000"/>
              <a:t>Identify special cause variations</a:t>
            </a:r>
            <a:endParaRPr/>
          </a:p>
          <a:p>
            <a:pPr indent="-342900" lvl="0" marL="342900" rtl="0" algn="l">
              <a:lnSpc>
                <a:spcPct val="80000"/>
              </a:lnSpc>
              <a:spcBef>
                <a:spcPts val="480"/>
              </a:spcBef>
              <a:spcAft>
                <a:spcPts val="0"/>
              </a:spcAft>
              <a:buClr>
                <a:schemeClr val="dk1"/>
              </a:buClr>
              <a:buSzPts val="2400"/>
              <a:buChar char="•"/>
            </a:pPr>
            <a:r>
              <a:rPr b="1" lang="en-US" sz="2400" u="sng"/>
              <a:t>Run Chart Construction</a:t>
            </a:r>
            <a:endParaRPr/>
          </a:p>
          <a:p>
            <a:pPr indent="-285750" lvl="1" marL="742950" rtl="0" algn="l">
              <a:lnSpc>
                <a:spcPct val="80000"/>
              </a:lnSpc>
              <a:spcBef>
                <a:spcPts val="400"/>
              </a:spcBef>
              <a:spcAft>
                <a:spcPts val="0"/>
              </a:spcAft>
              <a:buClr>
                <a:schemeClr val="dk1"/>
              </a:buClr>
              <a:buSzPts val="2000"/>
              <a:buChar char="–"/>
            </a:pPr>
            <a:r>
              <a:rPr lang="en-US" sz="2000"/>
              <a:t>Label “X” and “Y” axis with data and time-period, respectively</a:t>
            </a:r>
            <a:endParaRPr/>
          </a:p>
          <a:p>
            <a:pPr indent="-285750" lvl="1" marL="742950" rtl="0" algn="l">
              <a:lnSpc>
                <a:spcPct val="80000"/>
              </a:lnSpc>
              <a:spcBef>
                <a:spcPts val="400"/>
              </a:spcBef>
              <a:spcAft>
                <a:spcPts val="0"/>
              </a:spcAft>
              <a:buClr>
                <a:schemeClr val="dk1"/>
              </a:buClr>
              <a:buSzPts val="2000"/>
              <a:buChar char="–"/>
            </a:pPr>
            <a:r>
              <a:rPr lang="en-US" sz="2000"/>
              <a:t>Collect data</a:t>
            </a:r>
            <a:endParaRPr/>
          </a:p>
          <a:p>
            <a:pPr indent="-285750" lvl="1" marL="742950" rtl="0" algn="l">
              <a:lnSpc>
                <a:spcPct val="80000"/>
              </a:lnSpc>
              <a:spcBef>
                <a:spcPts val="400"/>
              </a:spcBef>
              <a:spcAft>
                <a:spcPts val="0"/>
              </a:spcAft>
              <a:buClr>
                <a:schemeClr val="dk1"/>
              </a:buClr>
              <a:buSzPts val="2000"/>
              <a:buChar char="–"/>
            </a:pPr>
            <a:r>
              <a:rPr lang="en-US" sz="2000"/>
              <a:t>Plot data and draw centerline</a:t>
            </a:r>
            <a:endParaRPr/>
          </a:p>
          <a:p>
            <a:pPr indent="-285750" lvl="1" marL="742950" rtl="0" algn="l">
              <a:lnSpc>
                <a:spcPct val="80000"/>
              </a:lnSpc>
              <a:spcBef>
                <a:spcPts val="400"/>
              </a:spcBef>
              <a:spcAft>
                <a:spcPts val="0"/>
              </a:spcAft>
              <a:buClr>
                <a:schemeClr val="dk1"/>
              </a:buClr>
              <a:buSzPts val="2000"/>
              <a:buChar char="–"/>
            </a:pPr>
            <a:r>
              <a:rPr lang="en-US" sz="2000"/>
              <a:t>Analyze the data by focusing on patterns/trends</a:t>
            </a:r>
            <a:endParaRPr/>
          </a:p>
        </p:txBody>
      </p:sp>
      <p:pic>
        <p:nvPicPr>
          <p:cNvPr id="152" name="Google Shape;152;p21"/>
          <p:cNvPicPr preferRelativeResize="0"/>
          <p:nvPr/>
        </p:nvPicPr>
        <p:blipFill rotWithShape="1">
          <a:blip r:embed="rId3">
            <a:alphaModFix/>
          </a:blip>
          <a:srcRect b="0" l="0" r="0" t="0"/>
          <a:stretch/>
        </p:blipFill>
        <p:spPr>
          <a:xfrm>
            <a:off x="4419600" y="1905000"/>
            <a:ext cx="4419600" cy="3276600"/>
          </a:xfrm>
          <a:prstGeom prst="rect">
            <a:avLst/>
          </a:prstGeom>
          <a:noFill/>
          <a:ln>
            <a:noFill/>
          </a:ln>
        </p:spPr>
      </p:pic>
      <p:sp>
        <p:nvSpPr>
          <p:cNvPr id="153" name="Google Shape;153;p21"/>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2"/>
          <p:cNvSpPr txBox="1"/>
          <p:nvPr>
            <p:ph type="title"/>
          </p:nvPr>
        </p:nvSpPr>
        <p:spPr>
          <a:xfrm>
            <a:off x="685800" y="381001"/>
            <a:ext cx="8001000" cy="5334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Run Chart – Exercise 4-2-1</a:t>
            </a:r>
            <a:endParaRPr/>
          </a:p>
        </p:txBody>
      </p:sp>
      <p:sp>
        <p:nvSpPr>
          <p:cNvPr id="160" name="Google Shape;160;p22"/>
          <p:cNvSpPr txBox="1"/>
          <p:nvPr>
            <p:ph idx="1" type="body"/>
          </p:nvPr>
        </p:nvSpPr>
        <p:spPr>
          <a:xfrm>
            <a:off x="457200" y="11430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600"/>
              <a:buChar char="•"/>
            </a:pPr>
            <a:r>
              <a:rPr lang="en-US" sz="2600">
                <a:solidFill>
                  <a:srgbClr val="006666"/>
                </a:solidFill>
              </a:rPr>
              <a:t>Tool for seeing measurements gathered over a period of time at a glance.</a:t>
            </a:r>
            <a:endParaRPr/>
          </a:p>
          <a:p>
            <a:pPr indent="-285750" lvl="1" marL="742950" rtl="0" algn="l">
              <a:spcBef>
                <a:spcPts val="480"/>
              </a:spcBef>
              <a:spcAft>
                <a:spcPts val="0"/>
              </a:spcAft>
              <a:buClr>
                <a:schemeClr val="dk1"/>
              </a:buClr>
              <a:buSzPts val="2400"/>
              <a:buChar char="–"/>
            </a:pPr>
            <a:r>
              <a:rPr lang="en-US" sz="2400"/>
              <a:t>Displays trends in measurements</a:t>
            </a:r>
            <a:endParaRPr/>
          </a:p>
          <a:p>
            <a:pPr indent="-342900" lvl="0" marL="342900" rtl="0" algn="l">
              <a:spcBef>
                <a:spcPts val="520"/>
              </a:spcBef>
              <a:spcAft>
                <a:spcPts val="0"/>
              </a:spcAft>
              <a:buClr>
                <a:srgbClr val="990033"/>
              </a:buClr>
              <a:buSzPts val="2600"/>
              <a:buChar char="•"/>
            </a:pPr>
            <a:r>
              <a:rPr lang="en-US" sz="2600">
                <a:solidFill>
                  <a:srgbClr val="990033"/>
                </a:solidFill>
              </a:rPr>
              <a:t>Suppose we are studying scrap aluminum in our process (measured in ounces) and log the following results:  28, 29, 30, 31, 32, 33, 33, 34, 34, 36</a:t>
            </a:r>
            <a:endParaRPr/>
          </a:p>
          <a:p>
            <a:pPr indent="-342900" lvl="0" marL="342900" rtl="0" algn="l">
              <a:spcBef>
                <a:spcPts val="520"/>
              </a:spcBef>
              <a:spcAft>
                <a:spcPts val="0"/>
              </a:spcAft>
              <a:buClr>
                <a:schemeClr val="accent2"/>
              </a:buClr>
              <a:buSzPts val="2600"/>
              <a:buChar char="•"/>
            </a:pPr>
            <a:r>
              <a:rPr i="1" lang="en-US" sz="2600">
                <a:solidFill>
                  <a:schemeClr val="accent2"/>
                </a:solidFill>
              </a:rPr>
              <a:t>See Figure 4-2-2 in your Student Guide to review the run chart for this problem.</a:t>
            </a:r>
            <a:endParaRPr/>
          </a:p>
          <a:p>
            <a:pPr indent="-342900" lvl="0" marL="342900" rtl="0" algn="l">
              <a:spcBef>
                <a:spcPts val="520"/>
              </a:spcBef>
              <a:spcAft>
                <a:spcPts val="0"/>
              </a:spcAft>
              <a:buClr>
                <a:schemeClr val="accent2"/>
              </a:buClr>
              <a:buSzPts val="2600"/>
              <a:buChar char="•"/>
            </a:pPr>
            <a:r>
              <a:rPr i="1" lang="en-US" sz="2600">
                <a:solidFill>
                  <a:schemeClr val="accent2"/>
                </a:solidFill>
              </a:rPr>
              <a:t>Discuss any special observations about the process you can make from viewing your chart.</a:t>
            </a:r>
            <a:endParaRPr/>
          </a:p>
        </p:txBody>
      </p:sp>
      <p:sp>
        <p:nvSpPr>
          <p:cNvPr id="161" name="Google Shape;161;p22"/>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3"/>
          <p:cNvSpPr txBox="1"/>
          <p:nvPr>
            <p:ph type="title"/>
          </p:nvPr>
        </p:nvSpPr>
        <p:spPr>
          <a:xfrm>
            <a:off x="457200" y="274638"/>
            <a:ext cx="8229600" cy="11430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 </a:t>
            </a:r>
            <a:r>
              <a:rPr b="0" lang="en-US" sz="3600">
                <a:solidFill>
                  <a:srgbClr val="000000"/>
                </a:solidFill>
              </a:rPr>
              <a:t>(Cont’d.)</a:t>
            </a:r>
            <a:endParaRPr sz="3600">
              <a:solidFill>
                <a:srgbClr val="000000"/>
              </a:solidFill>
            </a:endParaRPr>
          </a:p>
        </p:txBody>
      </p:sp>
      <p:sp>
        <p:nvSpPr>
          <p:cNvPr id="168" name="Google Shape;168;p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200"/>
              <a:buNone/>
            </a:pPr>
            <a:r>
              <a:rPr b="1" lang="en-US" u="sng"/>
              <a:t>Scatter Diagram</a:t>
            </a:r>
            <a:endParaRPr/>
          </a:p>
          <a:p>
            <a:pPr indent="0" lvl="0" marL="0" rtl="0" algn="l">
              <a:spcBef>
                <a:spcPts val="640"/>
              </a:spcBef>
              <a:spcAft>
                <a:spcPts val="0"/>
              </a:spcAft>
              <a:buClr>
                <a:schemeClr val="dk1"/>
              </a:buClr>
              <a:buSzPts val="3200"/>
              <a:buNone/>
            </a:pPr>
            <a:r>
              <a:rPr lang="en-US"/>
              <a:t>Graphic depiction of the possible relationships between two variables</a:t>
            </a:r>
            <a:endParaRPr/>
          </a:p>
          <a:p>
            <a:pPr indent="-285750" lvl="1" marL="742950" rtl="0" algn="l">
              <a:spcBef>
                <a:spcPts val="560"/>
              </a:spcBef>
              <a:spcAft>
                <a:spcPts val="0"/>
              </a:spcAft>
              <a:buClr>
                <a:schemeClr val="dk1"/>
              </a:buClr>
              <a:buSzPts val="2800"/>
              <a:buChar char="–"/>
            </a:pPr>
            <a:r>
              <a:rPr lang="en-US"/>
              <a:t>X axis represents measurement variables</a:t>
            </a:r>
            <a:endParaRPr/>
          </a:p>
          <a:p>
            <a:pPr indent="-285750" lvl="1" marL="742950" rtl="0" algn="l">
              <a:spcBef>
                <a:spcPts val="560"/>
              </a:spcBef>
              <a:spcAft>
                <a:spcPts val="0"/>
              </a:spcAft>
              <a:buClr>
                <a:schemeClr val="dk1"/>
              </a:buClr>
              <a:buSzPts val="2800"/>
              <a:buChar char="–"/>
            </a:pPr>
            <a:r>
              <a:rPr lang="en-US"/>
              <a:t>Y axis represents measurements of values of the second variable</a:t>
            </a:r>
            <a:endParaRPr/>
          </a:p>
          <a:p>
            <a:pPr indent="-139700" lvl="0" marL="342900" rtl="0" algn="l">
              <a:spcBef>
                <a:spcPts val="640"/>
              </a:spcBef>
              <a:spcAft>
                <a:spcPts val="0"/>
              </a:spcAft>
              <a:buClr>
                <a:schemeClr val="dk1"/>
              </a:buClr>
              <a:buSzPts val="3200"/>
              <a:buNone/>
            </a:pPr>
            <a:r>
              <a:t/>
            </a:r>
            <a:endParaRPr/>
          </a:p>
        </p:txBody>
      </p:sp>
      <p:sp>
        <p:nvSpPr>
          <p:cNvPr id="169" name="Google Shape;169;p23"/>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grpSp>
        <p:nvGrpSpPr>
          <p:cNvPr id="175" name="Google Shape;175;p24"/>
          <p:cNvGrpSpPr/>
          <p:nvPr/>
        </p:nvGrpSpPr>
        <p:grpSpPr>
          <a:xfrm>
            <a:off x="4877117" y="2743200"/>
            <a:ext cx="3323907" cy="2287588"/>
            <a:chOff x="1438" y="6372"/>
            <a:chExt cx="5235" cy="3603"/>
          </a:xfrm>
        </p:grpSpPr>
        <p:sp>
          <p:nvSpPr>
            <p:cNvPr id="176" name="Google Shape;176;p24"/>
            <p:cNvSpPr txBox="1"/>
            <p:nvPr/>
          </p:nvSpPr>
          <p:spPr>
            <a:xfrm>
              <a:off x="1842" y="6665"/>
              <a:ext cx="290" cy="577"/>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24"/>
            <p:cNvSpPr/>
            <p:nvPr/>
          </p:nvSpPr>
          <p:spPr>
            <a:xfrm flipH="1" rot="-5400000">
              <a:off x="447" y="7653"/>
              <a:ext cx="2520" cy="53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chemeClr val="dk1"/>
                  </a:solidFill>
                  <a:latin typeface="Calibri"/>
                  <a:ea typeface="Calibri"/>
                  <a:cs typeface="Calibri"/>
                  <a:sym typeface="Calibri"/>
                </a:rPr>
                <a:t>HEIGHT (INCHES)</a:t>
              </a:r>
              <a:endParaRPr sz="1800">
                <a:solidFill>
                  <a:schemeClr val="dk1"/>
                </a:solidFill>
                <a:latin typeface="Calibri"/>
                <a:ea typeface="Calibri"/>
                <a:cs typeface="Calibri"/>
                <a:sym typeface="Calibri"/>
              </a:endParaRPr>
            </a:p>
          </p:txBody>
        </p:sp>
        <p:sp>
          <p:nvSpPr>
            <p:cNvPr id="178" name="Google Shape;178;p24"/>
            <p:cNvSpPr txBox="1"/>
            <p:nvPr/>
          </p:nvSpPr>
          <p:spPr>
            <a:xfrm>
              <a:off x="3237" y="9435"/>
              <a:ext cx="2391" cy="54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chemeClr val="dk1"/>
                  </a:solidFill>
                  <a:latin typeface="Calibri"/>
                  <a:ea typeface="Calibri"/>
                  <a:cs typeface="Calibri"/>
                  <a:sym typeface="Calibri"/>
                </a:rPr>
                <a:t>WEIGHT (POUNDS)</a:t>
              </a:r>
              <a:endParaRPr sz="1800">
                <a:solidFill>
                  <a:schemeClr val="dk1"/>
                </a:solidFill>
                <a:latin typeface="Calibri"/>
                <a:ea typeface="Calibri"/>
                <a:cs typeface="Calibri"/>
                <a:sym typeface="Calibri"/>
              </a:endParaRPr>
            </a:p>
          </p:txBody>
        </p:sp>
        <p:sp>
          <p:nvSpPr>
            <p:cNvPr id="179" name="Google Shape;179;p24"/>
            <p:cNvSpPr txBox="1"/>
            <p:nvPr/>
          </p:nvSpPr>
          <p:spPr>
            <a:xfrm>
              <a:off x="2640" y="6372"/>
              <a:ext cx="4033" cy="53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chemeClr val="dk1"/>
                  </a:solidFill>
                  <a:latin typeface="Calibri"/>
                  <a:ea typeface="Calibri"/>
                  <a:cs typeface="Calibri"/>
                  <a:sym typeface="Calibri"/>
                </a:rPr>
                <a:t>PRODUCT HEIGHT/WEIGHT</a:t>
              </a:r>
              <a:endParaRPr sz="1800">
                <a:solidFill>
                  <a:schemeClr val="dk1"/>
                </a:solidFill>
                <a:latin typeface="Calibri"/>
                <a:ea typeface="Calibri"/>
                <a:cs typeface="Calibri"/>
                <a:sym typeface="Calibri"/>
              </a:endParaRPr>
            </a:p>
          </p:txBody>
        </p:sp>
      </p:grpSp>
      <p:sp>
        <p:nvSpPr>
          <p:cNvPr id="180" name="Google Shape;180;p24"/>
          <p:cNvSpPr txBox="1"/>
          <p:nvPr>
            <p:ph type="title"/>
          </p:nvPr>
        </p:nvSpPr>
        <p:spPr>
          <a:xfrm>
            <a:off x="304800" y="304800"/>
            <a:ext cx="8534400" cy="10668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 </a:t>
            </a:r>
            <a:r>
              <a:rPr b="0" lang="en-US" sz="3600">
                <a:solidFill>
                  <a:srgbClr val="000000"/>
                </a:solidFill>
              </a:rPr>
              <a:t>(Cont’d.)</a:t>
            </a:r>
            <a:endParaRPr sz="3600">
              <a:solidFill>
                <a:srgbClr val="000000"/>
              </a:solidFill>
            </a:endParaRPr>
          </a:p>
        </p:txBody>
      </p:sp>
      <p:sp>
        <p:nvSpPr>
          <p:cNvPr id="181" name="Google Shape;181;p24"/>
          <p:cNvSpPr txBox="1"/>
          <p:nvPr>
            <p:ph idx="1" type="body"/>
          </p:nvPr>
        </p:nvSpPr>
        <p:spPr>
          <a:xfrm>
            <a:off x="457200" y="1839814"/>
            <a:ext cx="3886200" cy="4068763"/>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400"/>
              <a:buChar char="•"/>
            </a:pPr>
            <a:r>
              <a:rPr lang="en-US" sz="2400" u="sng"/>
              <a:t>Scatter Diagram Uses</a:t>
            </a:r>
            <a:endParaRPr/>
          </a:p>
          <a:p>
            <a:pPr indent="-285750" lvl="1" marL="742950" rtl="0" algn="l">
              <a:lnSpc>
                <a:spcPct val="90000"/>
              </a:lnSpc>
              <a:spcBef>
                <a:spcPts val="400"/>
              </a:spcBef>
              <a:spcAft>
                <a:spcPts val="0"/>
              </a:spcAft>
              <a:buClr>
                <a:srgbClr val="FF0000"/>
              </a:buClr>
              <a:buSzPts val="2000"/>
              <a:buChar char="–"/>
            </a:pPr>
            <a:r>
              <a:rPr b="1" lang="en-US" sz="2000">
                <a:solidFill>
                  <a:srgbClr val="FF0000"/>
                </a:solidFill>
              </a:rPr>
              <a:t>Determine relationships </a:t>
            </a:r>
            <a:r>
              <a:rPr lang="en-US" sz="2000"/>
              <a:t>(positive, negative, none) between variables</a:t>
            </a:r>
            <a:endParaRPr/>
          </a:p>
          <a:p>
            <a:pPr indent="-342900" lvl="0" marL="342900" rtl="0" algn="l">
              <a:lnSpc>
                <a:spcPct val="90000"/>
              </a:lnSpc>
              <a:spcBef>
                <a:spcPts val="480"/>
              </a:spcBef>
              <a:spcAft>
                <a:spcPts val="0"/>
              </a:spcAft>
              <a:buClr>
                <a:schemeClr val="dk1"/>
              </a:buClr>
              <a:buSzPts val="2400"/>
              <a:buChar char="•"/>
            </a:pPr>
            <a:r>
              <a:rPr b="1" lang="en-US" sz="2400" u="sng"/>
              <a:t>Scatter Diagram Construction</a:t>
            </a:r>
            <a:endParaRPr/>
          </a:p>
          <a:p>
            <a:pPr indent="-285750" lvl="1" marL="742950" rtl="0" algn="l">
              <a:lnSpc>
                <a:spcPct val="90000"/>
              </a:lnSpc>
              <a:spcBef>
                <a:spcPts val="400"/>
              </a:spcBef>
              <a:spcAft>
                <a:spcPts val="0"/>
              </a:spcAft>
              <a:buClr>
                <a:schemeClr val="dk1"/>
              </a:buClr>
              <a:buSzPts val="2000"/>
              <a:buChar char="–"/>
            </a:pPr>
            <a:r>
              <a:rPr lang="en-US" sz="2000"/>
              <a:t>Collect data pairs</a:t>
            </a:r>
            <a:endParaRPr/>
          </a:p>
          <a:p>
            <a:pPr indent="-285750" lvl="1" marL="742950" rtl="0" algn="l">
              <a:lnSpc>
                <a:spcPct val="90000"/>
              </a:lnSpc>
              <a:spcBef>
                <a:spcPts val="400"/>
              </a:spcBef>
              <a:spcAft>
                <a:spcPts val="0"/>
              </a:spcAft>
              <a:buClr>
                <a:schemeClr val="dk1"/>
              </a:buClr>
              <a:buSzPts val="2000"/>
              <a:buChar char="–"/>
            </a:pPr>
            <a:r>
              <a:rPr lang="en-US" sz="2000"/>
              <a:t>Label “X” and “Y” axis</a:t>
            </a:r>
            <a:endParaRPr/>
          </a:p>
          <a:p>
            <a:pPr indent="-285750" lvl="1" marL="742950" rtl="0" algn="l">
              <a:lnSpc>
                <a:spcPct val="90000"/>
              </a:lnSpc>
              <a:spcBef>
                <a:spcPts val="400"/>
              </a:spcBef>
              <a:spcAft>
                <a:spcPts val="0"/>
              </a:spcAft>
              <a:buClr>
                <a:schemeClr val="dk1"/>
              </a:buClr>
              <a:buSzPts val="2000"/>
              <a:buChar char="–"/>
            </a:pPr>
            <a:r>
              <a:rPr lang="en-US" sz="2000"/>
              <a:t>Plot data</a:t>
            </a:r>
            <a:endParaRPr/>
          </a:p>
          <a:p>
            <a:pPr indent="-285750" lvl="1" marL="742950" rtl="0" algn="l">
              <a:lnSpc>
                <a:spcPct val="90000"/>
              </a:lnSpc>
              <a:spcBef>
                <a:spcPts val="400"/>
              </a:spcBef>
              <a:spcAft>
                <a:spcPts val="0"/>
              </a:spcAft>
              <a:buClr>
                <a:schemeClr val="dk1"/>
              </a:buClr>
              <a:buSzPts val="2000"/>
              <a:buChar char="–"/>
            </a:pPr>
            <a:r>
              <a:rPr lang="en-US" sz="2000"/>
              <a:t>Analyze the data by focusing on data pair relationships</a:t>
            </a:r>
            <a:endParaRPr/>
          </a:p>
        </p:txBody>
      </p:sp>
      <p:pic>
        <p:nvPicPr>
          <p:cNvPr descr="http://deming.eng.clemson.edu/pub/tutorials/qctools/player.gif" id="182" name="Google Shape;182;p24"/>
          <p:cNvPicPr preferRelativeResize="0"/>
          <p:nvPr/>
        </p:nvPicPr>
        <p:blipFill rotWithShape="1">
          <a:blip r:embed="rId3">
            <a:alphaModFix/>
          </a:blip>
          <a:srcRect b="7679" l="7680" r="0" t="11520"/>
          <a:stretch/>
        </p:blipFill>
        <p:spPr>
          <a:xfrm>
            <a:off x="4419600" y="2971800"/>
            <a:ext cx="4500563" cy="2514600"/>
          </a:xfrm>
          <a:prstGeom prst="rect">
            <a:avLst/>
          </a:prstGeom>
          <a:noFill/>
          <a:ln>
            <a:noFill/>
          </a:ln>
        </p:spPr>
      </p:pic>
      <p:sp>
        <p:nvSpPr>
          <p:cNvPr id="183" name="Google Shape;183;p24"/>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5"/>
          <p:cNvSpPr txBox="1"/>
          <p:nvPr>
            <p:ph type="title"/>
          </p:nvPr>
        </p:nvSpPr>
        <p:spPr>
          <a:xfrm>
            <a:off x="838200" y="274638"/>
            <a:ext cx="7848600" cy="11430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 </a:t>
            </a:r>
            <a:r>
              <a:rPr b="0" lang="en-US" sz="3600">
                <a:solidFill>
                  <a:srgbClr val="000000"/>
                </a:solidFill>
              </a:rPr>
              <a:t>(Cont’d.)</a:t>
            </a:r>
            <a:endParaRPr sz="3600">
              <a:solidFill>
                <a:srgbClr val="000000"/>
              </a:solidFill>
            </a:endParaRPr>
          </a:p>
        </p:txBody>
      </p:sp>
      <p:sp>
        <p:nvSpPr>
          <p:cNvPr id="190" name="Google Shape;190;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2800"/>
              <a:buNone/>
            </a:pPr>
            <a:r>
              <a:rPr b="1" lang="en-US" sz="2800" u="sng"/>
              <a:t>Histogram</a:t>
            </a:r>
            <a:endParaRPr/>
          </a:p>
          <a:p>
            <a:pPr indent="-342900" lvl="0" marL="342900" rtl="0" algn="l">
              <a:spcBef>
                <a:spcPts val="480"/>
              </a:spcBef>
              <a:spcAft>
                <a:spcPts val="0"/>
              </a:spcAft>
              <a:buClr>
                <a:schemeClr val="dk1"/>
              </a:buClr>
              <a:buSzPts val="2400"/>
              <a:buChar char="•"/>
            </a:pPr>
            <a:r>
              <a:rPr lang="en-US" sz="2400"/>
              <a:t>Shows the nature of the distribution of the data as well as central tendency and variability on X &amp; Y axis.</a:t>
            </a:r>
            <a:endParaRPr/>
          </a:p>
          <a:p>
            <a:pPr indent="-342900" lvl="0" marL="342900" rtl="0" algn="l">
              <a:spcBef>
                <a:spcPts val="480"/>
              </a:spcBef>
              <a:spcAft>
                <a:spcPts val="0"/>
              </a:spcAft>
              <a:buClr>
                <a:schemeClr val="dk1"/>
              </a:buClr>
              <a:buSzPts val="2400"/>
              <a:buChar char="•"/>
            </a:pPr>
            <a:r>
              <a:rPr lang="en-US" sz="2400"/>
              <a:t>Helpful when viewing the distribution of values in a data set.</a:t>
            </a:r>
            <a:endParaRPr sz="2400"/>
          </a:p>
          <a:p>
            <a:pPr indent="-342900" lvl="0" marL="342900" rtl="0" algn="l">
              <a:spcBef>
                <a:spcPts val="480"/>
              </a:spcBef>
              <a:spcAft>
                <a:spcPts val="0"/>
              </a:spcAft>
              <a:buClr>
                <a:schemeClr val="dk1"/>
              </a:buClr>
              <a:buSzPts val="2400"/>
              <a:buChar char="•"/>
            </a:pPr>
            <a:r>
              <a:rPr lang="en-US" sz="2400"/>
              <a:t>Used to:</a:t>
            </a:r>
            <a:endParaRPr/>
          </a:p>
          <a:p>
            <a:pPr indent="-285750" lvl="1" marL="742950" rtl="0" algn="l">
              <a:spcBef>
                <a:spcPts val="480"/>
              </a:spcBef>
              <a:spcAft>
                <a:spcPts val="0"/>
              </a:spcAft>
              <a:buClr>
                <a:schemeClr val="dk1"/>
              </a:buClr>
              <a:buSzPts val="2400"/>
              <a:buChar char="–"/>
            </a:pPr>
            <a:r>
              <a:rPr lang="en-US" sz="2400"/>
              <a:t>Present quality improvement data when the amounts of data are small and vary considerably</a:t>
            </a:r>
            <a:endParaRPr/>
          </a:p>
          <a:p>
            <a:pPr indent="-285750" lvl="1" marL="742950" rtl="0" algn="l">
              <a:spcBef>
                <a:spcPts val="480"/>
              </a:spcBef>
              <a:spcAft>
                <a:spcPts val="0"/>
              </a:spcAft>
              <a:buClr>
                <a:schemeClr val="dk1"/>
              </a:buClr>
              <a:buSzPts val="2400"/>
              <a:buChar char="–"/>
            </a:pPr>
            <a:r>
              <a:rPr lang="en-US" sz="2400"/>
              <a:t>Display limits to show what portion of the data does not meet specifications</a:t>
            </a:r>
            <a:endParaRPr/>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133350" lvl="1" marL="742950" rtl="0" algn="l">
              <a:spcBef>
                <a:spcPts val="480"/>
              </a:spcBef>
              <a:spcAft>
                <a:spcPts val="0"/>
              </a:spcAft>
              <a:buClr>
                <a:schemeClr val="dk1"/>
              </a:buClr>
              <a:buSzPts val="2400"/>
              <a:buNone/>
            </a:pPr>
            <a:r>
              <a:t/>
            </a:r>
            <a:endParaRPr sz="2400"/>
          </a:p>
          <a:p>
            <a:pPr indent="0" lvl="0" marL="0" rtl="0" algn="l">
              <a:spcBef>
                <a:spcPts val="640"/>
              </a:spcBef>
              <a:spcAft>
                <a:spcPts val="0"/>
              </a:spcAft>
              <a:buClr>
                <a:schemeClr val="dk1"/>
              </a:buClr>
              <a:buSzPts val="3200"/>
              <a:buNone/>
            </a:pPr>
            <a:r>
              <a:t/>
            </a:r>
            <a:endParaRPr/>
          </a:p>
        </p:txBody>
      </p:sp>
      <p:sp>
        <p:nvSpPr>
          <p:cNvPr id="191" name="Google Shape;191;p25"/>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6"/>
          <p:cNvSpPr txBox="1"/>
          <p:nvPr>
            <p:ph type="title"/>
          </p:nvPr>
        </p:nvSpPr>
        <p:spPr>
          <a:xfrm>
            <a:off x="533400" y="152400"/>
            <a:ext cx="8153400" cy="10668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 </a:t>
            </a:r>
            <a:r>
              <a:rPr b="0" lang="en-US" sz="3600">
                <a:solidFill>
                  <a:srgbClr val="000000"/>
                </a:solidFill>
              </a:rPr>
              <a:t>(Cont’d.)</a:t>
            </a:r>
            <a:endParaRPr sz="3600">
              <a:solidFill>
                <a:srgbClr val="000000"/>
              </a:solidFill>
            </a:endParaRPr>
          </a:p>
        </p:txBody>
      </p:sp>
      <p:sp>
        <p:nvSpPr>
          <p:cNvPr id="198" name="Google Shape;198;p26"/>
          <p:cNvSpPr txBox="1"/>
          <p:nvPr>
            <p:ph idx="1" type="body"/>
          </p:nvPr>
        </p:nvSpPr>
        <p:spPr>
          <a:xfrm>
            <a:off x="152400" y="1114185"/>
            <a:ext cx="6215062" cy="5029200"/>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80000"/>
              </a:lnSpc>
              <a:spcBef>
                <a:spcPts val="0"/>
              </a:spcBef>
              <a:spcAft>
                <a:spcPts val="0"/>
              </a:spcAft>
              <a:buClr>
                <a:schemeClr val="dk1"/>
              </a:buClr>
              <a:buSzPts val="2400"/>
              <a:buChar char="•"/>
            </a:pPr>
            <a:r>
              <a:rPr b="1" lang="en-US" sz="2400" u="sng"/>
              <a:t>Histogram (BAR CHART) Uses</a:t>
            </a:r>
            <a:endParaRPr/>
          </a:p>
          <a:p>
            <a:pPr indent="-285750" lvl="1" marL="742950" rtl="0" algn="l">
              <a:lnSpc>
                <a:spcPct val="80000"/>
              </a:lnSpc>
              <a:spcBef>
                <a:spcPts val="600"/>
              </a:spcBef>
              <a:spcAft>
                <a:spcPts val="0"/>
              </a:spcAft>
              <a:buClr>
                <a:srgbClr val="FF0000"/>
              </a:buClr>
              <a:buSzPts val="2000"/>
              <a:buChar char="–"/>
            </a:pPr>
            <a:r>
              <a:rPr b="1" lang="en-US" sz="2000">
                <a:solidFill>
                  <a:srgbClr val="FF0000"/>
                </a:solidFill>
              </a:rPr>
              <a:t>Shows distribution/variations/patterns and average of data</a:t>
            </a:r>
            <a:endParaRPr/>
          </a:p>
          <a:p>
            <a:pPr indent="-285750" lvl="1" marL="742950" rtl="0" algn="l">
              <a:lnSpc>
                <a:spcPct val="80000"/>
              </a:lnSpc>
              <a:spcBef>
                <a:spcPts val="600"/>
              </a:spcBef>
              <a:spcAft>
                <a:spcPts val="0"/>
              </a:spcAft>
              <a:buClr>
                <a:schemeClr val="dk1"/>
              </a:buClr>
              <a:buSzPts val="2000"/>
              <a:buChar char="–"/>
            </a:pPr>
            <a:r>
              <a:rPr lang="en-US" sz="2000"/>
              <a:t>Determines if process is within specification</a:t>
            </a:r>
            <a:endParaRPr/>
          </a:p>
          <a:p>
            <a:pPr indent="-285750" lvl="1" marL="742950" rtl="0" algn="l">
              <a:lnSpc>
                <a:spcPct val="80000"/>
              </a:lnSpc>
              <a:spcBef>
                <a:spcPts val="600"/>
              </a:spcBef>
              <a:spcAft>
                <a:spcPts val="0"/>
              </a:spcAft>
              <a:buClr>
                <a:srgbClr val="FF0000"/>
              </a:buClr>
              <a:buSzPts val="2000"/>
              <a:buChar char="–"/>
            </a:pPr>
            <a:r>
              <a:rPr lang="en-US" sz="2000">
                <a:solidFill>
                  <a:srgbClr val="FF0000"/>
                </a:solidFill>
              </a:rPr>
              <a:t>Can contain two data sets (bimodal dist)</a:t>
            </a:r>
            <a:endParaRPr/>
          </a:p>
          <a:p>
            <a:pPr indent="-342900" lvl="0" marL="342900" rtl="0" algn="l">
              <a:lnSpc>
                <a:spcPct val="80000"/>
              </a:lnSpc>
              <a:spcBef>
                <a:spcPts val="1800"/>
              </a:spcBef>
              <a:spcAft>
                <a:spcPts val="0"/>
              </a:spcAft>
              <a:buClr>
                <a:schemeClr val="dk1"/>
              </a:buClr>
              <a:buSzPts val="2400"/>
              <a:buChar char="•"/>
            </a:pPr>
            <a:r>
              <a:rPr b="1" lang="en-US" sz="2400" u="sng"/>
              <a:t>Histogram Construction</a:t>
            </a:r>
            <a:endParaRPr/>
          </a:p>
          <a:p>
            <a:pPr indent="-285750" lvl="1" marL="742950" rtl="0" algn="l">
              <a:lnSpc>
                <a:spcPct val="80000"/>
              </a:lnSpc>
              <a:spcBef>
                <a:spcPts val="600"/>
              </a:spcBef>
              <a:spcAft>
                <a:spcPts val="0"/>
              </a:spcAft>
              <a:buClr>
                <a:schemeClr val="dk1"/>
              </a:buClr>
              <a:buSzPts val="2000"/>
              <a:buChar char="–"/>
            </a:pPr>
            <a:r>
              <a:rPr lang="en-US" sz="2000"/>
              <a:t>Identify, collect, and plot the data</a:t>
            </a:r>
            <a:endParaRPr/>
          </a:p>
          <a:p>
            <a:pPr indent="-285750" lvl="1" marL="742950" rtl="0" algn="l">
              <a:lnSpc>
                <a:spcPct val="80000"/>
              </a:lnSpc>
              <a:spcBef>
                <a:spcPts val="600"/>
              </a:spcBef>
              <a:spcAft>
                <a:spcPts val="0"/>
              </a:spcAft>
              <a:buClr>
                <a:schemeClr val="dk1"/>
              </a:buClr>
              <a:buSzPts val="2000"/>
              <a:buChar char="–"/>
            </a:pPr>
            <a:r>
              <a:rPr lang="en-US" sz="2000"/>
              <a:t>Total the number of points collected</a:t>
            </a:r>
            <a:endParaRPr/>
          </a:p>
          <a:p>
            <a:pPr indent="-285750" lvl="1" marL="742950" rtl="0" algn="l">
              <a:lnSpc>
                <a:spcPct val="80000"/>
              </a:lnSpc>
              <a:spcBef>
                <a:spcPts val="600"/>
              </a:spcBef>
              <a:spcAft>
                <a:spcPts val="0"/>
              </a:spcAft>
              <a:buClr>
                <a:schemeClr val="dk1"/>
              </a:buClr>
              <a:buSzPts val="2000"/>
              <a:buChar char="–"/>
            </a:pPr>
            <a:r>
              <a:rPr lang="en-US" sz="2000"/>
              <a:t>Label the “X” and Y” axis </a:t>
            </a:r>
            <a:endParaRPr/>
          </a:p>
          <a:p>
            <a:pPr indent="-285750" lvl="1" marL="742950" rtl="0" algn="l">
              <a:lnSpc>
                <a:spcPct val="80000"/>
              </a:lnSpc>
              <a:spcBef>
                <a:spcPts val="600"/>
              </a:spcBef>
              <a:spcAft>
                <a:spcPts val="0"/>
              </a:spcAft>
              <a:buClr>
                <a:schemeClr val="dk1"/>
              </a:buClr>
              <a:buSzPts val="2000"/>
              <a:buChar char="–"/>
            </a:pPr>
            <a:r>
              <a:rPr lang="en-US" sz="2000"/>
              <a:t>Determine the number of required intervals (see Table 5-2-1 in SW)</a:t>
            </a:r>
            <a:endParaRPr/>
          </a:p>
          <a:p>
            <a:pPr indent="-285750" lvl="1" marL="742950" rtl="0" algn="l">
              <a:lnSpc>
                <a:spcPct val="80000"/>
              </a:lnSpc>
              <a:spcBef>
                <a:spcPts val="600"/>
              </a:spcBef>
              <a:spcAft>
                <a:spcPts val="0"/>
              </a:spcAft>
              <a:buClr>
                <a:schemeClr val="dk1"/>
              </a:buClr>
              <a:buSzPts val="2000"/>
              <a:buChar char="–"/>
            </a:pPr>
            <a:r>
              <a:rPr lang="en-US" sz="2000"/>
              <a:t>Calculate the dataset range, interval width, and interval starting points</a:t>
            </a:r>
            <a:endParaRPr/>
          </a:p>
          <a:p>
            <a:pPr indent="-285750" lvl="1" marL="742950" rtl="0" algn="l">
              <a:lnSpc>
                <a:spcPct val="80000"/>
              </a:lnSpc>
              <a:spcBef>
                <a:spcPts val="600"/>
              </a:spcBef>
              <a:spcAft>
                <a:spcPts val="0"/>
              </a:spcAft>
              <a:buClr>
                <a:schemeClr val="dk1"/>
              </a:buClr>
              <a:buSzPts val="2000"/>
              <a:buChar char="–"/>
            </a:pPr>
            <a:r>
              <a:rPr lang="en-US" sz="2000"/>
              <a:t>Total data points in each interval and plot them</a:t>
            </a:r>
            <a:endParaRPr/>
          </a:p>
          <a:p>
            <a:pPr indent="-285750" lvl="1" marL="742950" rtl="0" algn="l">
              <a:lnSpc>
                <a:spcPct val="80000"/>
              </a:lnSpc>
              <a:spcBef>
                <a:spcPts val="600"/>
              </a:spcBef>
              <a:spcAft>
                <a:spcPts val="0"/>
              </a:spcAft>
              <a:buClr>
                <a:schemeClr val="dk1"/>
              </a:buClr>
              <a:buSzPts val="2000"/>
              <a:buChar char="–"/>
            </a:pPr>
            <a:r>
              <a:rPr lang="en-US" sz="2000"/>
              <a:t>Analyze the data by focusing on data position and diagram width and shape</a:t>
            </a:r>
            <a:endParaRPr/>
          </a:p>
        </p:txBody>
      </p:sp>
      <p:pic>
        <p:nvPicPr>
          <p:cNvPr descr="histogram.png" id="199" name="Google Shape;199;p26"/>
          <p:cNvPicPr preferRelativeResize="0"/>
          <p:nvPr/>
        </p:nvPicPr>
        <p:blipFill rotWithShape="1">
          <a:blip r:embed="rId3">
            <a:alphaModFix/>
          </a:blip>
          <a:srcRect b="0" l="0" r="0" t="0"/>
          <a:stretch/>
        </p:blipFill>
        <p:spPr>
          <a:xfrm>
            <a:off x="6477000" y="1396253"/>
            <a:ext cx="2209800" cy="2209800"/>
          </a:xfrm>
          <a:prstGeom prst="rect">
            <a:avLst/>
          </a:prstGeom>
          <a:noFill/>
          <a:ln>
            <a:noFill/>
          </a:ln>
        </p:spPr>
      </p:pic>
      <p:pic>
        <p:nvPicPr>
          <p:cNvPr id="200" name="Google Shape;200;p26"/>
          <p:cNvPicPr preferRelativeResize="0"/>
          <p:nvPr/>
        </p:nvPicPr>
        <p:blipFill rotWithShape="1">
          <a:blip r:embed="rId4">
            <a:alphaModFix/>
          </a:blip>
          <a:srcRect b="0" l="0" r="0" t="0"/>
          <a:stretch/>
        </p:blipFill>
        <p:spPr>
          <a:xfrm>
            <a:off x="6227949" y="4114800"/>
            <a:ext cx="2707901" cy="1466850"/>
          </a:xfrm>
          <a:prstGeom prst="rect">
            <a:avLst/>
          </a:prstGeom>
          <a:noFill/>
          <a:ln>
            <a:noFill/>
          </a:ln>
        </p:spPr>
      </p:pic>
      <p:sp>
        <p:nvSpPr>
          <p:cNvPr id="201" name="Google Shape;201;p26"/>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7"/>
          <p:cNvSpPr txBox="1"/>
          <p:nvPr>
            <p:ph type="title"/>
          </p:nvPr>
        </p:nvSpPr>
        <p:spPr>
          <a:xfrm>
            <a:off x="381000" y="152401"/>
            <a:ext cx="8305800" cy="1219199"/>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Introduction to Statistical Process Control (SPC) </a:t>
            </a:r>
            <a:r>
              <a:rPr b="0" lang="en-US" sz="3600">
                <a:solidFill>
                  <a:srgbClr val="000000"/>
                </a:solidFill>
              </a:rPr>
              <a:t>(Cont’d.)</a:t>
            </a:r>
            <a:endParaRPr sz="3600">
              <a:solidFill>
                <a:srgbClr val="000000"/>
              </a:solidFill>
            </a:endParaRPr>
          </a:p>
        </p:txBody>
      </p:sp>
      <p:sp>
        <p:nvSpPr>
          <p:cNvPr id="208" name="Google Shape;208;p27"/>
          <p:cNvSpPr txBox="1"/>
          <p:nvPr>
            <p:ph idx="1" type="body"/>
          </p:nvPr>
        </p:nvSpPr>
        <p:spPr>
          <a:xfrm>
            <a:off x="348747" y="1182830"/>
            <a:ext cx="8523403" cy="442884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b="1" lang="en-US" sz="2800" u="sng"/>
              <a:t>Control chart </a:t>
            </a:r>
            <a:endParaRPr/>
          </a:p>
          <a:p>
            <a:pPr indent="-342900" lvl="1" marL="342900" rtl="0" algn="l">
              <a:lnSpc>
                <a:spcPct val="90000"/>
              </a:lnSpc>
              <a:spcBef>
                <a:spcPts val="480"/>
              </a:spcBef>
              <a:spcAft>
                <a:spcPts val="0"/>
              </a:spcAft>
              <a:buClr>
                <a:srgbClr val="FF0000"/>
              </a:buClr>
              <a:buSzPts val="2400"/>
              <a:buFont typeface="Calibri"/>
              <a:buChar char="•"/>
            </a:pPr>
            <a:r>
              <a:rPr b="1" lang="en-US" sz="2400">
                <a:solidFill>
                  <a:srgbClr val="FF0000"/>
                </a:solidFill>
              </a:rPr>
              <a:t>Primary SPC tool for monitoring and improving process quality</a:t>
            </a:r>
            <a:endParaRPr/>
          </a:p>
          <a:p>
            <a:pPr indent="-342900" lvl="1" marL="342900" rtl="0" algn="l">
              <a:lnSpc>
                <a:spcPct val="90000"/>
              </a:lnSpc>
              <a:spcBef>
                <a:spcPts val="480"/>
              </a:spcBef>
              <a:spcAft>
                <a:spcPts val="0"/>
              </a:spcAft>
              <a:buClr>
                <a:schemeClr val="dk1"/>
              </a:buClr>
              <a:buSzPts val="2400"/>
              <a:buFont typeface="Calibri"/>
              <a:buChar char="•"/>
            </a:pPr>
            <a:r>
              <a:rPr lang="en-US" sz="2400"/>
              <a:t>Compares descriptive statistics to sampled in-control distributions</a:t>
            </a:r>
            <a:endParaRPr/>
          </a:p>
          <a:p>
            <a:pPr indent="-342900" lvl="1" marL="342900" rtl="0" algn="l">
              <a:lnSpc>
                <a:spcPct val="90000"/>
              </a:lnSpc>
              <a:spcBef>
                <a:spcPts val="480"/>
              </a:spcBef>
              <a:spcAft>
                <a:spcPts val="0"/>
              </a:spcAft>
              <a:buClr>
                <a:schemeClr val="dk1"/>
              </a:buClr>
              <a:buSzPts val="2400"/>
              <a:buFont typeface="Calibri"/>
              <a:buChar char="•"/>
            </a:pPr>
            <a:r>
              <a:rPr lang="en-US" sz="2400"/>
              <a:t>Detects unusual process variations – data outside of upper/lower control limits</a:t>
            </a:r>
            <a:endParaRPr/>
          </a:p>
          <a:p>
            <a:pPr indent="-342900" lvl="1" marL="342900" rtl="0" algn="l">
              <a:lnSpc>
                <a:spcPct val="90000"/>
              </a:lnSpc>
              <a:spcBef>
                <a:spcPts val="480"/>
              </a:spcBef>
              <a:spcAft>
                <a:spcPts val="0"/>
              </a:spcAft>
              <a:buClr>
                <a:schemeClr val="dk1"/>
              </a:buClr>
              <a:buSzPts val="2400"/>
              <a:buFont typeface="Calibri"/>
              <a:buChar char="•"/>
            </a:pPr>
            <a:r>
              <a:rPr lang="en-US" sz="2400"/>
              <a:t>Chart variable attribute data</a:t>
            </a:r>
            <a:endParaRPr/>
          </a:p>
          <a:p>
            <a:pPr indent="-342900" lvl="0" marL="342900" rtl="0" algn="l">
              <a:lnSpc>
                <a:spcPct val="90000"/>
              </a:lnSpc>
              <a:spcBef>
                <a:spcPts val="480"/>
              </a:spcBef>
              <a:spcAft>
                <a:spcPts val="0"/>
              </a:spcAft>
              <a:buClr>
                <a:srgbClr val="321BDB"/>
              </a:buClr>
              <a:buSzPts val="2400"/>
              <a:buChar char="•"/>
            </a:pPr>
            <a:r>
              <a:rPr lang="en-US" sz="2400">
                <a:solidFill>
                  <a:srgbClr val="321BDB"/>
                </a:solidFill>
              </a:rPr>
              <a:t>Must have a clearly identified process that appears to be out of control</a:t>
            </a:r>
            <a:endParaRPr/>
          </a:p>
          <a:p>
            <a:pPr indent="-342900" lvl="0" marL="342900" rtl="0" algn="l">
              <a:lnSpc>
                <a:spcPct val="90000"/>
              </a:lnSpc>
              <a:spcBef>
                <a:spcPts val="480"/>
              </a:spcBef>
              <a:spcAft>
                <a:spcPts val="0"/>
              </a:spcAft>
              <a:buClr>
                <a:srgbClr val="321BDB"/>
              </a:buClr>
              <a:buSzPts val="2400"/>
              <a:buChar char="•"/>
            </a:pPr>
            <a:r>
              <a:rPr lang="en-US" sz="2400">
                <a:solidFill>
                  <a:srgbClr val="321BDB"/>
                </a:solidFill>
              </a:rPr>
              <a:t>Does the data to support an in-depth investigation of the process that demands control?</a:t>
            </a:r>
            <a:endParaRPr/>
          </a:p>
          <a:p>
            <a:pPr indent="0" lvl="1" marL="457200" rtl="0" algn="l">
              <a:lnSpc>
                <a:spcPct val="90000"/>
              </a:lnSpc>
              <a:spcBef>
                <a:spcPts val="1200"/>
              </a:spcBef>
              <a:spcAft>
                <a:spcPts val="0"/>
              </a:spcAft>
              <a:buClr>
                <a:schemeClr val="dk1"/>
              </a:buClr>
              <a:buSzPts val="2400"/>
              <a:buNone/>
            </a:pPr>
            <a:r>
              <a:t/>
            </a:r>
            <a:endParaRPr sz="2400"/>
          </a:p>
          <a:p>
            <a:pPr indent="-133350" lvl="1" marL="742950" rtl="0" algn="l">
              <a:lnSpc>
                <a:spcPct val="90000"/>
              </a:lnSpc>
              <a:spcBef>
                <a:spcPts val="1200"/>
              </a:spcBef>
              <a:spcAft>
                <a:spcPts val="0"/>
              </a:spcAft>
              <a:buClr>
                <a:schemeClr val="dk1"/>
              </a:buClr>
              <a:buSzPts val="2400"/>
              <a:buNone/>
            </a:pPr>
            <a:r>
              <a:t/>
            </a:r>
            <a:endParaRPr sz="2400"/>
          </a:p>
        </p:txBody>
      </p:sp>
      <p:sp>
        <p:nvSpPr>
          <p:cNvPr id="209" name="Google Shape;209;p27"/>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8"/>
          <p:cNvSpPr txBox="1"/>
          <p:nvPr>
            <p:ph type="title"/>
          </p:nvPr>
        </p:nvSpPr>
        <p:spPr>
          <a:xfrm>
            <a:off x="609600" y="228600"/>
            <a:ext cx="8229600" cy="10668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 </a:t>
            </a:r>
            <a:r>
              <a:rPr b="0" lang="en-US" sz="3600">
                <a:solidFill>
                  <a:srgbClr val="000000"/>
                </a:solidFill>
              </a:rPr>
              <a:t>(Cont’d.)</a:t>
            </a:r>
            <a:endParaRPr sz="3600" u="sng">
              <a:solidFill>
                <a:srgbClr val="000000"/>
              </a:solidFill>
            </a:endParaRPr>
          </a:p>
        </p:txBody>
      </p:sp>
      <p:sp>
        <p:nvSpPr>
          <p:cNvPr id="216" name="Google Shape;216;p28"/>
          <p:cNvSpPr txBox="1"/>
          <p:nvPr>
            <p:ph idx="1" type="body"/>
          </p:nvPr>
        </p:nvSpPr>
        <p:spPr>
          <a:xfrm>
            <a:off x="228599" y="1664934"/>
            <a:ext cx="4678627" cy="4191000"/>
          </a:xfrm>
          <a:prstGeom prst="rect">
            <a:avLst/>
          </a:prstGeom>
          <a:noFill/>
          <a:ln>
            <a:noFill/>
          </a:ln>
        </p:spPr>
        <p:txBody>
          <a:bodyPr anchorCtr="0" anchor="t" bIns="45700" lIns="91425" spcFirstLastPara="1" rIns="91425" wrap="square" tIns="45700">
            <a:normAutofit/>
          </a:bodyPr>
          <a:lstStyle/>
          <a:p>
            <a:pPr indent="0" lvl="0" marL="57150" rtl="0" algn="l">
              <a:spcBef>
                <a:spcPts val="0"/>
              </a:spcBef>
              <a:spcAft>
                <a:spcPts val="0"/>
              </a:spcAft>
              <a:buClr>
                <a:srgbClr val="002060"/>
              </a:buClr>
              <a:buSzPts val="2400"/>
              <a:buNone/>
            </a:pPr>
            <a:r>
              <a:rPr b="1" lang="en-US" sz="2400" u="sng">
                <a:solidFill>
                  <a:srgbClr val="002060"/>
                </a:solidFill>
              </a:rPr>
              <a:t>Control Chart Uses</a:t>
            </a:r>
            <a:endParaRPr/>
          </a:p>
          <a:p>
            <a:pPr indent="-342900" lvl="0" marL="400050" rtl="0" algn="l">
              <a:spcBef>
                <a:spcPts val="976"/>
              </a:spcBef>
              <a:spcAft>
                <a:spcPts val="0"/>
              </a:spcAft>
              <a:buClr>
                <a:srgbClr val="002060"/>
              </a:buClr>
              <a:buSzPts val="2000"/>
              <a:buChar char="•"/>
            </a:pPr>
            <a:r>
              <a:rPr lang="en-US" sz="2000">
                <a:solidFill>
                  <a:srgbClr val="002060"/>
                </a:solidFill>
              </a:rPr>
              <a:t>Plot continuous data such as dimension, weight  or volume</a:t>
            </a:r>
            <a:endParaRPr/>
          </a:p>
          <a:p>
            <a:pPr indent="0" lvl="0" marL="57150" rtl="0" algn="l">
              <a:spcBef>
                <a:spcPts val="976"/>
              </a:spcBef>
              <a:spcAft>
                <a:spcPts val="0"/>
              </a:spcAft>
              <a:buClr>
                <a:schemeClr val="dk1"/>
              </a:buClr>
              <a:buSzPts val="2000"/>
              <a:buNone/>
            </a:pPr>
            <a:r>
              <a:t/>
            </a:r>
            <a:endParaRPr sz="2000" u="sng">
              <a:solidFill>
                <a:srgbClr val="FF0000"/>
              </a:solidFill>
            </a:endParaRPr>
          </a:p>
          <a:p>
            <a:pPr indent="0" lvl="0" marL="57150" rtl="0" algn="l">
              <a:spcBef>
                <a:spcPts val="1056"/>
              </a:spcBef>
              <a:spcAft>
                <a:spcPts val="0"/>
              </a:spcAft>
              <a:buClr>
                <a:srgbClr val="002060"/>
              </a:buClr>
              <a:buSzPts val="2400"/>
              <a:buNone/>
            </a:pPr>
            <a:r>
              <a:rPr b="1" lang="en-US" sz="2400" u="sng">
                <a:solidFill>
                  <a:srgbClr val="002060"/>
                </a:solidFill>
              </a:rPr>
              <a:t>Control Chart Construction</a:t>
            </a:r>
            <a:endParaRPr/>
          </a:p>
          <a:p>
            <a:pPr indent="-342900" lvl="0" marL="400050" rtl="0" algn="l">
              <a:spcBef>
                <a:spcPts val="976"/>
              </a:spcBef>
              <a:spcAft>
                <a:spcPts val="0"/>
              </a:spcAft>
              <a:buClr>
                <a:srgbClr val="FF0000"/>
              </a:buClr>
              <a:buSzPts val="2000"/>
              <a:buChar char="•"/>
            </a:pPr>
            <a:r>
              <a:rPr lang="en-US" sz="2000" u="sng">
                <a:solidFill>
                  <a:srgbClr val="FF0000"/>
                </a:solidFill>
              </a:rPr>
              <a:t>X-Bar</a:t>
            </a:r>
            <a:r>
              <a:rPr lang="en-US" sz="2000">
                <a:solidFill>
                  <a:srgbClr val="FF0000"/>
                </a:solidFill>
              </a:rPr>
              <a:t> chart: based on data </a:t>
            </a:r>
            <a:r>
              <a:rPr b="1" lang="en-US" sz="2000" u="sng">
                <a:solidFill>
                  <a:srgbClr val="FF0000"/>
                </a:solidFill>
              </a:rPr>
              <a:t>subgroup average</a:t>
            </a:r>
            <a:endParaRPr/>
          </a:p>
          <a:p>
            <a:pPr indent="-342900" lvl="0" marL="400050" rtl="0" algn="l">
              <a:spcBef>
                <a:spcPts val="976"/>
              </a:spcBef>
              <a:spcAft>
                <a:spcPts val="0"/>
              </a:spcAft>
              <a:buClr>
                <a:schemeClr val="dk1"/>
              </a:buClr>
              <a:buSzPts val="2000"/>
              <a:buChar char="•"/>
            </a:pPr>
            <a:r>
              <a:rPr lang="en-US" sz="2000"/>
              <a:t>R-chart: based on data subgroup range</a:t>
            </a:r>
            <a:endParaRPr/>
          </a:p>
        </p:txBody>
      </p:sp>
      <p:pic>
        <p:nvPicPr>
          <p:cNvPr descr="[Download the file mean1.gif for the &#10;image]" id="217" name="Google Shape;217;p28"/>
          <p:cNvPicPr preferRelativeResize="0"/>
          <p:nvPr/>
        </p:nvPicPr>
        <p:blipFill rotWithShape="1">
          <a:blip r:embed="rId3">
            <a:alphaModFix/>
          </a:blip>
          <a:srcRect b="0" l="0" r="0" t="0"/>
          <a:stretch/>
        </p:blipFill>
        <p:spPr>
          <a:xfrm>
            <a:off x="4724400" y="1575664"/>
            <a:ext cx="4419600" cy="2048011"/>
          </a:xfrm>
          <a:prstGeom prst="rect">
            <a:avLst/>
          </a:prstGeom>
          <a:noFill/>
          <a:ln>
            <a:noFill/>
          </a:ln>
        </p:spPr>
      </p:pic>
      <p:pic>
        <p:nvPicPr>
          <p:cNvPr id="218" name="Google Shape;218;p28"/>
          <p:cNvPicPr preferRelativeResize="0"/>
          <p:nvPr/>
        </p:nvPicPr>
        <p:blipFill rotWithShape="1">
          <a:blip r:embed="rId4">
            <a:alphaModFix/>
          </a:blip>
          <a:srcRect b="0" l="0" r="0" t="0"/>
          <a:stretch/>
        </p:blipFill>
        <p:spPr>
          <a:xfrm>
            <a:off x="4907227" y="3712945"/>
            <a:ext cx="3962136" cy="1524000"/>
          </a:xfrm>
          <a:prstGeom prst="rect">
            <a:avLst/>
          </a:prstGeom>
          <a:noFill/>
          <a:ln>
            <a:noFill/>
          </a:ln>
        </p:spPr>
      </p:pic>
      <p:sp>
        <p:nvSpPr>
          <p:cNvPr id="219" name="Google Shape;219;p28"/>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9"/>
          <p:cNvSpPr txBox="1"/>
          <p:nvPr>
            <p:ph type="title"/>
          </p:nvPr>
        </p:nvSpPr>
        <p:spPr>
          <a:xfrm>
            <a:off x="533400" y="274638"/>
            <a:ext cx="8382000" cy="11430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 </a:t>
            </a:r>
            <a:r>
              <a:rPr b="0" lang="en-US" sz="3600">
                <a:solidFill>
                  <a:srgbClr val="000000"/>
                </a:solidFill>
              </a:rPr>
              <a:t>(Cont’d.)</a:t>
            </a:r>
            <a:endParaRPr sz="3600" u="sng">
              <a:solidFill>
                <a:srgbClr val="000000"/>
              </a:solidFill>
            </a:endParaRPr>
          </a:p>
        </p:txBody>
      </p:sp>
      <p:sp>
        <p:nvSpPr>
          <p:cNvPr id="226" name="Google Shape;226;p29"/>
          <p:cNvSpPr txBox="1"/>
          <p:nvPr>
            <p:ph idx="1" type="body"/>
          </p:nvPr>
        </p:nvSpPr>
        <p:spPr>
          <a:xfrm>
            <a:off x="304801" y="1524000"/>
            <a:ext cx="4117974" cy="4602163"/>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2400"/>
              <a:buNone/>
            </a:pPr>
            <a:r>
              <a:rPr lang="en-US" sz="2400"/>
              <a:t>Control Chart</a:t>
            </a:r>
            <a:endParaRPr/>
          </a:p>
          <a:p>
            <a:pPr indent="-342900" lvl="0" marL="342900" rtl="0" algn="l">
              <a:lnSpc>
                <a:spcPct val="80000"/>
              </a:lnSpc>
              <a:spcBef>
                <a:spcPts val="480"/>
              </a:spcBef>
              <a:spcAft>
                <a:spcPts val="0"/>
              </a:spcAft>
              <a:buClr>
                <a:schemeClr val="dk1"/>
              </a:buClr>
              <a:buSzPts val="2400"/>
              <a:buChar char="•"/>
            </a:pPr>
            <a:r>
              <a:rPr lang="en-US" sz="2400"/>
              <a:t>Chart </a:t>
            </a:r>
            <a:r>
              <a:rPr b="1" lang="en-US" sz="2400"/>
              <a:t>attribute</a:t>
            </a:r>
            <a:r>
              <a:rPr lang="en-US" sz="2400"/>
              <a:t> (discrete) data</a:t>
            </a:r>
            <a:endParaRPr/>
          </a:p>
          <a:p>
            <a:pPr indent="-285750" lvl="1" marL="742950" rtl="0" algn="l">
              <a:lnSpc>
                <a:spcPct val="80000"/>
              </a:lnSpc>
              <a:spcBef>
                <a:spcPts val="400"/>
              </a:spcBef>
              <a:spcAft>
                <a:spcPts val="0"/>
              </a:spcAft>
              <a:buClr>
                <a:srgbClr val="FF0000"/>
              </a:buClr>
              <a:buSzPts val="2000"/>
              <a:buChar char="–"/>
            </a:pPr>
            <a:r>
              <a:rPr b="1" lang="en-US" sz="2000">
                <a:solidFill>
                  <a:srgbClr val="FF0000"/>
                </a:solidFill>
              </a:rPr>
              <a:t>Discrete data: good or bad</a:t>
            </a:r>
            <a:r>
              <a:rPr b="1" lang="en-US" sz="2000"/>
              <a:t>, </a:t>
            </a:r>
            <a:r>
              <a:rPr lang="en-US" sz="2000"/>
              <a:t>such as nonfunctioning pump, misaligned control shaft</a:t>
            </a:r>
            <a:endParaRPr/>
          </a:p>
          <a:p>
            <a:pPr indent="-285750" lvl="1" marL="742950" rtl="0" algn="l">
              <a:lnSpc>
                <a:spcPct val="80000"/>
              </a:lnSpc>
              <a:spcBef>
                <a:spcPts val="400"/>
              </a:spcBef>
              <a:spcAft>
                <a:spcPts val="0"/>
              </a:spcAft>
              <a:buClr>
                <a:schemeClr val="dk1"/>
              </a:buClr>
              <a:buSzPts val="2000"/>
              <a:buChar char="–"/>
            </a:pPr>
            <a:r>
              <a:rPr lang="en-US" sz="2000"/>
              <a:t>C-bar chart depicts actual number of nonconformities</a:t>
            </a:r>
            <a:endParaRPr/>
          </a:p>
          <a:p>
            <a:pPr indent="-285750" lvl="1" marL="742950" rtl="0" algn="l">
              <a:lnSpc>
                <a:spcPct val="80000"/>
              </a:lnSpc>
              <a:spcBef>
                <a:spcPts val="400"/>
              </a:spcBef>
              <a:spcAft>
                <a:spcPts val="0"/>
              </a:spcAft>
              <a:buClr>
                <a:schemeClr val="dk1"/>
              </a:buClr>
              <a:buSzPts val="2000"/>
              <a:buChar char="–"/>
            </a:pPr>
            <a:r>
              <a:rPr lang="en-US" sz="2000"/>
              <a:t>P-chart similar to X-Bar chart, except p-chart depicts a sample proportion and X-Bar chart depicts the sample average</a:t>
            </a:r>
            <a:endParaRPr/>
          </a:p>
        </p:txBody>
      </p:sp>
      <p:pic>
        <p:nvPicPr>
          <p:cNvPr descr="[Download the image cchart.gif for &#10;looking at the image]" id="227" name="Google Shape;227;p29"/>
          <p:cNvPicPr preferRelativeResize="0"/>
          <p:nvPr/>
        </p:nvPicPr>
        <p:blipFill rotWithShape="1">
          <a:blip r:embed="rId3">
            <a:alphaModFix/>
          </a:blip>
          <a:srcRect b="0" l="0" r="0" t="0"/>
          <a:stretch/>
        </p:blipFill>
        <p:spPr>
          <a:xfrm>
            <a:off x="4648200" y="1676400"/>
            <a:ext cx="4343400" cy="2198688"/>
          </a:xfrm>
          <a:prstGeom prst="rect">
            <a:avLst/>
          </a:prstGeom>
          <a:noFill/>
          <a:ln>
            <a:noFill/>
          </a:ln>
        </p:spPr>
      </p:pic>
      <p:pic>
        <p:nvPicPr>
          <p:cNvPr descr="Image10" id="228" name="Google Shape;228;p29"/>
          <p:cNvPicPr preferRelativeResize="0"/>
          <p:nvPr/>
        </p:nvPicPr>
        <p:blipFill rotWithShape="1">
          <a:blip r:embed="rId4">
            <a:alphaModFix/>
          </a:blip>
          <a:srcRect b="0" l="0" r="0" t="0"/>
          <a:stretch/>
        </p:blipFill>
        <p:spPr>
          <a:xfrm>
            <a:off x="4422775" y="4135240"/>
            <a:ext cx="4383995" cy="1981200"/>
          </a:xfrm>
          <a:prstGeom prst="rect">
            <a:avLst/>
          </a:prstGeom>
          <a:noFill/>
          <a:ln>
            <a:noFill/>
          </a:ln>
        </p:spPr>
      </p:pic>
      <p:sp>
        <p:nvSpPr>
          <p:cNvPr id="229" name="Google Shape;229;p29"/>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0"/>
          <p:cNvSpPr txBox="1"/>
          <p:nvPr>
            <p:ph type="title"/>
          </p:nvPr>
        </p:nvSpPr>
        <p:spPr>
          <a:xfrm>
            <a:off x="304800" y="46037"/>
            <a:ext cx="8458200" cy="1173163"/>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Introduction to Statistical Process Control (SPC) </a:t>
            </a:r>
            <a:r>
              <a:rPr b="0" lang="en-US" sz="3600">
                <a:solidFill>
                  <a:srgbClr val="000000"/>
                </a:solidFill>
              </a:rPr>
              <a:t>(Cont’d.)</a:t>
            </a:r>
            <a:endParaRPr sz="3600" u="sng">
              <a:solidFill>
                <a:srgbClr val="000000"/>
              </a:solidFill>
            </a:endParaRPr>
          </a:p>
        </p:txBody>
      </p:sp>
      <p:sp>
        <p:nvSpPr>
          <p:cNvPr id="236" name="Google Shape;236;p30"/>
          <p:cNvSpPr txBox="1"/>
          <p:nvPr>
            <p:ph idx="1" type="body"/>
          </p:nvPr>
        </p:nvSpPr>
        <p:spPr>
          <a:xfrm>
            <a:off x="457200" y="1447800"/>
            <a:ext cx="8382000" cy="4232520"/>
          </a:xfrm>
          <a:prstGeom prst="rect">
            <a:avLst/>
          </a:prstGeom>
          <a:noFill/>
          <a:ln>
            <a:noFill/>
          </a:ln>
        </p:spPr>
        <p:txBody>
          <a:bodyPr anchorCtr="0" anchor="t" bIns="45700" lIns="91425" spcFirstLastPara="1" rIns="91425" wrap="square" tIns="45700">
            <a:normAutofit fontScale="92500"/>
          </a:bodyPr>
          <a:lstStyle/>
          <a:p>
            <a:pPr indent="0" lvl="0" marL="0" rtl="0" algn="l">
              <a:lnSpc>
                <a:spcPct val="80000"/>
              </a:lnSpc>
              <a:spcBef>
                <a:spcPts val="0"/>
              </a:spcBef>
              <a:spcAft>
                <a:spcPts val="0"/>
              </a:spcAft>
              <a:buClr>
                <a:schemeClr val="dk1"/>
              </a:buClr>
              <a:buSzPct val="100000"/>
              <a:buNone/>
            </a:pPr>
            <a:r>
              <a:rPr lang="en-US" sz="2800"/>
              <a:t>Control charts can point to the Seven warning signals for special cause variation.</a:t>
            </a:r>
            <a:endParaRPr/>
          </a:p>
          <a:p>
            <a:pPr indent="-457200" lvl="1" marL="914400" rtl="0" algn="l">
              <a:lnSpc>
                <a:spcPct val="80000"/>
              </a:lnSpc>
              <a:spcBef>
                <a:spcPts val="444"/>
              </a:spcBef>
              <a:spcAft>
                <a:spcPts val="0"/>
              </a:spcAft>
              <a:buClr>
                <a:schemeClr val="dk1"/>
              </a:buClr>
              <a:buSzPct val="100000"/>
              <a:buFont typeface="Calibri"/>
              <a:buAutoNum type="arabicPeriod"/>
            </a:pPr>
            <a:r>
              <a:rPr lang="en-US" sz="2400"/>
              <a:t>One or more data points outside control limits</a:t>
            </a:r>
            <a:endParaRPr/>
          </a:p>
          <a:p>
            <a:pPr indent="-457200" lvl="1" marL="914400" rtl="0" algn="l">
              <a:lnSpc>
                <a:spcPct val="80000"/>
              </a:lnSpc>
              <a:spcBef>
                <a:spcPts val="444"/>
              </a:spcBef>
              <a:spcAft>
                <a:spcPts val="0"/>
              </a:spcAft>
              <a:buClr>
                <a:schemeClr val="dk1"/>
              </a:buClr>
              <a:buSzPct val="100000"/>
              <a:buFont typeface="Calibri"/>
              <a:buAutoNum type="arabicPeriod"/>
            </a:pPr>
            <a:r>
              <a:rPr lang="en-US" sz="2400"/>
              <a:t>Seven or more consecutive data points on one side of centerline</a:t>
            </a:r>
            <a:endParaRPr/>
          </a:p>
          <a:p>
            <a:pPr indent="-457200" lvl="1" marL="914400" rtl="0" algn="l">
              <a:lnSpc>
                <a:spcPct val="80000"/>
              </a:lnSpc>
              <a:spcBef>
                <a:spcPts val="444"/>
              </a:spcBef>
              <a:spcAft>
                <a:spcPts val="0"/>
              </a:spcAft>
              <a:buClr>
                <a:schemeClr val="dk1"/>
              </a:buClr>
              <a:buSzPct val="100000"/>
              <a:buFont typeface="Calibri"/>
              <a:buAutoNum type="arabicPeriod"/>
            </a:pPr>
            <a:r>
              <a:rPr lang="en-US" sz="2400"/>
              <a:t>Six or more data points in a row steadily increasing or decreasing</a:t>
            </a:r>
            <a:endParaRPr/>
          </a:p>
          <a:p>
            <a:pPr indent="-457200" lvl="1" marL="914400" rtl="0" algn="l">
              <a:lnSpc>
                <a:spcPct val="80000"/>
              </a:lnSpc>
              <a:spcBef>
                <a:spcPts val="444"/>
              </a:spcBef>
              <a:spcAft>
                <a:spcPts val="0"/>
              </a:spcAft>
              <a:buClr>
                <a:schemeClr val="dk1"/>
              </a:buClr>
              <a:buSzPct val="100000"/>
              <a:buFont typeface="Calibri"/>
              <a:buAutoNum type="arabicPeriod"/>
            </a:pPr>
            <a:r>
              <a:rPr lang="en-US" sz="2400"/>
              <a:t>Fourteen data points alternating up and down</a:t>
            </a:r>
            <a:endParaRPr/>
          </a:p>
          <a:p>
            <a:pPr indent="-457200" lvl="1" marL="914400" rtl="0" algn="l">
              <a:lnSpc>
                <a:spcPct val="80000"/>
              </a:lnSpc>
              <a:spcBef>
                <a:spcPts val="444"/>
              </a:spcBef>
              <a:spcAft>
                <a:spcPts val="0"/>
              </a:spcAft>
              <a:buClr>
                <a:schemeClr val="dk1"/>
              </a:buClr>
              <a:buSzPct val="100000"/>
              <a:buFont typeface="Calibri"/>
              <a:buAutoNum type="arabicPeriod"/>
            </a:pPr>
            <a:r>
              <a:rPr lang="en-US" sz="2400"/>
              <a:t>Two of three consecutive data points in outer third portion of control region</a:t>
            </a:r>
            <a:endParaRPr/>
          </a:p>
          <a:p>
            <a:pPr indent="-457200" lvl="1" marL="914400" rtl="0" algn="l">
              <a:lnSpc>
                <a:spcPct val="80000"/>
              </a:lnSpc>
              <a:spcBef>
                <a:spcPts val="444"/>
              </a:spcBef>
              <a:spcAft>
                <a:spcPts val="0"/>
              </a:spcAft>
              <a:buClr>
                <a:schemeClr val="dk1"/>
              </a:buClr>
              <a:buSzPct val="100000"/>
              <a:buFont typeface="Calibri"/>
              <a:buAutoNum type="arabicPeriod"/>
            </a:pPr>
            <a:r>
              <a:rPr lang="en-US" sz="2400"/>
              <a:t>Fifteen data points in a row within center third of control region</a:t>
            </a:r>
            <a:endParaRPr/>
          </a:p>
          <a:p>
            <a:pPr indent="-457200" lvl="1" marL="914400" rtl="0" algn="l">
              <a:lnSpc>
                <a:spcPct val="80000"/>
              </a:lnSpc>
              <a:spcBef>
                <a:spcPts val="444"/>
              </a:spcBef>
              <a:spcAft>
                <a:spcPts val="0"/>
              </a:spcAft>
              <a:buClr>
                <a:schemeClr val="dk1"/>
              </a:buClr>
              <a:buSzPct val="100000"/>
              <a:buFont typeface="Calibri"/>
              <a:buAutoNum type="arabicPeriod"/>
            </a:pPr>
            <a:r>
              <a:rPr lang="en-US" sz="2400"/>
              <a:t>Eight data points on both sides of CL with none in center third of control region </a:t>
            </a:r>
            <a:endParaRPr/>
          </a:p>
        </p:txBody>
      </p:sp>
      <p:sp>
        <p:nvSpPr>
          <p:cNvPr id="237" name="Google Shape;237;p30"/>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1"/>
          <p:cNvSpPr txBox="1"/>
          <p:nvPr>
            <p:ph type="title"/>
          </p:nvPr>
        </p:nvSpPr>
        <p:spPr>
          <a:xfrm>
            <a:off x="685800" y="304800"/>
            <a:ext cx="80010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Measurement Systems</a:t>
            </a:r>
            <a:endParaRPr/>
          </a:p>
        </p:txBody>
      </p:sp>
      <p:sp>
        <p:nvSpPr>
          <p:cNvPr id="244" name="Google Shape;244;p31"/>
          <p:cNvSpPr txBox="1"/>
          <p:nvPr>
            <p:ph idx="1" type="body"/>
          </p:nvPr>
        </p:nvSpPr>
        <p:spPr>
          <a:xfrm>
            <a:off x="183018" y="856880"/>
            <a:ext cx="8575971" cy="54102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Font typeface="Arial"/>
              <a:buChar char="•"/>
            </a:pPr>
            <a:r>
              <a:rPr lang="en-US"/>
              <a:t>The English System or the Metric System is used for most measurements.  It varies depending on:</a:t>
            </a:r>
            <a:endParaRPr/>
          </a:p>
          <a:p>
            <a:pPr indent="-285750" lvl="1" marL="742950" rtl="0" algn="l">
              <a:spcBef>
                <a:spcPts val="560"/>
              </a:spcBef>
              <a:spcAft>
                <a:spcPts val="0"/>
              </a:spcAft>
              <a:buClr>
                <a:schemeClr val="dk1"/>
              </a:buClr>
              <a:buSzPts val="2800"/>
              <a:buFont typeface="Arial"/>
              <a:buChar char="•"/>
            </a:pPr>
            <a:r>
              <a:rPr lang="en-US"/>
              <a:t>The industry</a:t>
            </a:r>
            <a:endParaRPr/>
          </a:p>
          <a:p>
            <a:pPr indent="-285750" lvl="1" marL="742950" rtl="0" algn="l">
              <a:spcBef>
                <a:spcPts val="560"/>
              </a:spcBef>
              <a:spcAft>
                <a:spcPts val="0"/>
              </a:spcAft>
              <a:buClr>
                <a:schemeClr val="dk1"/>
              </a:buClr>
              <a:buSzPts val="2800"/>
              <a:buFont typeface="Arial"/>
              <a:buChar char="•"/>
            </a:pPr>
            <a:r>
              <a:rPr lang="en-US"/>
              <a:t>The location of a company</a:t>
            </a:r>
            <a:endParaRPr/>
          </a:p>
          <a:p>
            <a:pPr indent="-285750" lvl="1" marL="742950" rtl="0" algn="l">
              <a:spcBef>
                <a:spcPts val="560"/>
              </a:spcBef>
              <a:spcAft>
                <a:spcPts val="0"/>
              </a:spcAft>
              <a:buClr>
                <a:schemeClr val="dk1"/>
              </a:buClr>
              <a:buSzPts val="2800"/>
              <a:buFont typeface="Arial"/>
              <a:buChar char="•"/>
            </a:pPr>
            <a:r>
              <a:rPr lang="en-US"/>
              <a:t>The customer location</a:t>
            </a:r>
            <a:endParaRPr/>
          </a:p>
          <a:p>
            <a:pPr indent="-285750" lvl="1" marL="742950" rtl="0" algn="l">
              <a:spcBef>
                <a:spcPts val="560"/>
              </a:spcBef>
              <a:spcAft>
                <a:spcPts val="0"/>
              </a:spcAft>
              <a:buClr>
                <a:schemeClr val="dk1"/>
              </a:buClr>
              <a:buSzPts val="2800"/>
              <a:buFont typeface="Arial"/>
              <a:buChar char="•"/>
            </a:pPr>
            <a:r>
              <a:rPr lang="en-US"/>
              <a:t>Products manufactured</a:t>
            </a:r>
            <a:endParaRPr/>
          </a:p>
          <a:p>
            <a:pPr indent="-285750" lvl="1" marL="742950" rtl="0" algn="l">
              <a:spcBef>
                <a:spcPts val="560"/>
              </a:spcBef>
              <a:spcAft>
                <a:spcPts val="0"/>
              </a:spcAft>
              <a:buClr>
                <a:schemeClr val="dk1"/>
              </a:buClr>
              <a:buSzPts val="2800"/>
              <a:buFont typeface="Arial"/>
              <a:buChar char="•"/>
            </a:pPr>
            <a:r>
              <a:rPr lang="en-US"/>
              <a:t>The production process</a:t>
            </a:r>
            <a:endParaRPr/>
          </a:p>
          <a:p>
            <a:pPr indent="-342900" lvl="0" marL="342900" rtl="0" algn="l">
              <a:spcBef>
                <a:spcPts val="560"/>
              </a:spcBef>
              <a:spcAft>
                <a:spcPts val="0"/>
              </a:spcAft>
              <a:buClr>
                <a:schemeClr val="dk1"/>
              </a:buClr>
              <a:buSzPts val="2800"/>
              <a:buFont typeface="Arial"/>
              <a:buChar char="•"/>
            </a:pPr>
            <a:r>
              <a:rPr lang="en-US" sz="2800"/>
              <a:t>Almost everyone BUT the United States uses the metric system</a:t>
            </a:r>
            <a:endParaRPr/>
          </a:p>
          <a:p>
            <a:pPr indent="-76200" lvl="2" marL="1143000" rtl="0" algn="l">
              <a:spcBef>
                <a:spcPts val="480"/>
              </a:spcBef>
              <a:spcAft>
                <a:spcPts val="0"/>
              </a:spcAft>
              <a:buClr>
                <a:schemeClr val="dk1"/>
              </a:buClr>
              <a:buSzPts val="2400"/>
              <a:buNone/>
            </a:pPr>
            <a:r>
              <a:t/>
            </a:r>
            <a:endParaRPr/>
          </a:p>
        </p:txBody>
      </p:sp>
      <p:sp>
        <p:nvSpPr>
          <p:cNvPr id="245" name="Google Shape;245;p31"/>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2"/>
          <p:cNvSpPr txBox="1"/>
          <p:nvPr>
            <p:ph type="title"/>
          </p:nvPr>
        </p:nvSpPr>
        <p:spPr>
          <a:xfrm>
            <a:off x="685800" y="304800"/>
            <a:ext cx="80010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Measuring Equipment</a:t>
            </a:r>
            <a:endParaRPr/>
          </a:p>
        </p:txBody>
      </p:sp>
      <p:sp>
        <p:nvSpPr>
          <p:cNvPr id="252" name="Google Shape;252;p32"/>
          <p:cNvSpPr txBox="1"/>
          <p:nvPr>
            <p:ph idx="1" type="body"/>
          </p:nvPr>
        </p:nvSpPr>
        <p:spPr>
          <a:xfrm>
            <a:off x="533400" y="1143000"/>
            <a:ext cx="8229600" cy="5160427"/>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3200"/>
              <a:buChar char="•"/>
            </a:pPr>
            <a:r>
              <a:rPr lang="en-US"/>
              <a:t>Varies by the:</a:t>
            </a:r>
            <a:endParaRPr/>
          </a:p>
          <a:p>
            <a:pPr indent="-285750" lvl="1" marL="742950" rtl="0" algn="l">
              <a:lnSpc>
                <a:spcPct val="90000"/>
              </a:lnSpc>
              <a:spcBef>
                <a:spcPts val="560"/>
              </a:spcBef>
              <a:spcAft>
                <a:spcPts val="0"/>
              </a:spcAft>
              <a:buClr>
                <a:schemeClr val="dk1"/>
              </a:buClr>
              <a:buSzPts val="2800"/>
              <a:buChar char="–"/>
            </a:pPr>
            <a:r>
              <a:rPr lang="en-US"/>
              <a:t>Units of measure:</a:t>
            </a:r>
            <a:endParaRPr/>
          </a:p>
          <a:p>
            <a:pPr indent="-228600" lvl="2" marL="1143000" rtl="0" algn="l">
              <a:lnSpc>
                <a:spcPct val="90000"/>
              </a:lnSpc>
              <a:spcBef>
                <a:spcPts val="480"/>
              </a:spcBef>
              <a:spcAft>
                <a:spcPts val="0"/>
              </a:spcAft>
              <a:buClr>
                <a:schemeClr val="dk1"/>
              </a:buClr>
              <a:buSzPts val="2400"/>
              <a:buChar char="•"/>
            </a:pPr>
            <a:r>
              <a:rPr lang="en-US"/>
              <a:t>Metric system –  1 mm = .039”</a:t>
            </a:r>
            <a:endParaRPr/>
          </a:p>
          <a:p>
            <a:pPr indent="-228600" lvl="7" marL="3429000" rtl="0" algn="l">
              <a:lnSpc>
                <a:spcPct val="90000"/>
              </a:lnSpc>
              <a:spcBef>
                <a:spcPts val="480"/>
              </a:spcBef>
              <a:spcAft>
                <a:spcPts val="0"/>
              </a:spcAft>
              <a:buClr>
                <a:schemeClr val="dk1"/>
              </a:buClr>
              <a:buSzPts val="2400"/>
              <a:buNone/>
            </a:pPr>
            <a:r>
              <a:rPr lang="en-US" sz="2400"/>
              <a:t>   </a:t>
            </a:r>
            <a:r>
              <a:rPr lang="en-US" sz="2400">
                <a:solidFill>
                  <a:srgbClr val="009900"/>
                </a:solidFill>
              </a:rPr>
              <a:t>1 kg = 2.2 lbs</a:t>
            </a:r>
            <a:endParaRPr/>
          </a:p>
          <a:p>
            <a:pPr indent="-228600" lvl="2" marL="1143000" rtl="0" algn="l">
              <a:lnSpc>
                <a:spcPct val="90000"/>
              </a:lnSpc>
              <a:spcBef>
                <a:spcPts val="480"/>
              </a:spcBef>
              <a:spcAft>
                <a:spcPts val="0"/>
              </a:spcAft>
              <a:buClr>
                <a:schemeClr val="dk1"/>
              </a:buClr>
              <a:buSzPts val="2400"/>
              <a:buChar char="•"/>
            </a:pPr>
            <a:r>
              <a:rPr lang="en-US"/>
              <a:t>English system – 1 in = 25.4 mm</a:t>
            </a:r>
            <a:endParaRPr/>
          </a:p>
          <a:p>
            <a:pPr indent="-228600" lvl="7" marL="3429000" rtl="0" algn="l">
              <a:lnSpc>
                <a:spcPct val="90000"/>
              </a:lnSpc>
              <a:spcBef>
                <a:spcPts val="480"/>
              </a:spcBef>
              <a:spcAft>
                <a:spcPts val="0"/>
              </a:spcAft>
              <a:buClr>
                <a:schemeClr val="dk1"/>
              </a:buClr>
              <a:buSzPts val="2000"/>
              <a:buNone/>
            </a:pPr>
            <a:r>
              <a:rPr lang="en-US"/>
              <a:t>     </a:t>
            </a:r>
            <a:r>
              <a:rPr lang="en-US" sz="2400">
                <a:solidFill>
                  <a:srgbClr val="009900"/>
                </a:solidFill>
              </a:rPr>
              <a:t>1 lb = .4 kg </a:t>
            </a:r>
            <a:endParaRPr/>
          </a:p>
          <a:p>
            <a:pPr indent="-285750" lvl="1" marL="742950" rtl="0" algn="l">
              <a:lnSpc>
                <a:spcPct val="90000"/>
              </a:lnSpc>
              <a:spcBef>
                <a:spcPts val="1200"/>
              </a:spcBef>
              <a:spcAft>
                <a:spcPts val="0"/>
              </a:spcAft>
              <a:buClr>
                <a:schemeClr val="dk1"/>
              </a:buClr>
              <a:buSzPts val="2800"/>
              <a:buChar char="–"/>
            </a:pPr>
            <a:r>
              <a:rPr lang="en-US"/>
              <a:t>Level of precision or tolerances needed</a:t>
            </a:r>
            <a:endParaRPr/>
          </a:p>
          <a:p>
            <a:pPr indent="-228600" lvl="2" marL="1143000" rtl="0" algn="l">
              <a:lnSpc>
                <a:spcPct val="90000"/>
              </a:lnSpc>
              <a:spcBef>
                <a:spcPts val="480"/>
              </a:spcBef>
              <a:spcAft>
                <a:spcPts val="0"/>
              </a:spcAft>
              <a:buClr>
                <a:schemeClr val="dk1"/>
              </a:buClr>
              <a:buSzPts val="2400"/>
              <a:buChar char="•"/>
            </a:pPr>
            <a:r>
              <a:rPr lang="en-US"/>
              <a:t>Tightness of a range or several decimals</a:t>
            </a:r>
            <a:endParaRPr/>
          </a:p>
          <a:p>
            <a:pPr indent="-285750" lvl="1" marL="742950" rtl="0" algn="l">
              <a:lnSpc>
                <a:spcPct val="90000"/>
              </a:lnSpc>
              <a:spcBef>
                <a:spcPts val="1200"/>
              </a:spcBef>
              <a:spcAft>
                <a:spcPts val="0"/>
              </a:spcAft>
              <a:buClr>
                <a:schemeClr val="dk1"/>
              </a:buClr>
              <a:buSzPts val="2800"/>
              <a:buChar char="–"/>
            </a:pPr>
            <a:r>
              <a:rPr lang="en-US"/>
              <a:t>Applications or characteristics measured </a:t>
            </a:r>
            <a:endParaRPr/>
          </a:p>
          <a:p>
            <a:pPr indent="-228600" lvl="2" marL="1143000" rtl="0" algn="l">
              <a:lnSpc>
                <a:spcPct val="90000"/>
              </a:lnSpc>
              <a:spcBef>
                <a:spcPts val="480"/>
              </a:spcBef>
              <a:spcAft>
                <a:spcPts val="0"/>
              </a:spcAft>
              <a:buClr>
                <a:schemeClr val="dk1"/>
              </a:buClr>
              <a:buSzPts val="2400"/>
              <a:buChar char="•"/>
            </a:pPr>
            <a:r>
              <a:rPr lang="en-US"/>
              <a:t>Variety of needs (i.e. solid, liquid, gas, etc.)</a:t>
            </a:r>
            <a:endParaRPr/>
          </a:p>
          <a:p>
            <a:pPr indent="-228600" lvl="2" marL="1143000" rtl="0" algn="l">
              <a:lnSpc>
                <a:spcPct val="90000"/>
              </a:lnSpc>
              <a:spcBef>
                <a:spcPts val="480"/>
              </a:spcBef>
              <a:spcAft>
                <a:spcPts val="0"/>
              </a:spcAft>
              <a:buClr>
                <a:schemeClr val="dk1"/>
              </a:buClr>
              <a:buSzPts val="2400"/>
              <a:buChar char="•"/>
            </a:pPr>
            <a:r>
              <a:rPr lang="en-US"/>
              <a:t>Company’s needs may be broad and dynamic</a:t>
            </a:r>
            <a:endParaRPr/>
          </a:p>
        </p:txBody>
      </p:sp>
      <p:pic>
        <p:nvPicPr>
          <p:cNvPr descr="500px-Measure.svg.png" id="253" name="Google Shape;253;p32"/>
          <p:cNvPicPr preferRelativeResize="0"/>
          <p:nvPr/>
        </p:nvPicPr>
        <p:blipFill rotWithShape="1">
          <a:blip r:embed="rId3">
            <a:alphaModFix/>
          </a:blip>
          <a:srcRect b="0" l="0" r="0" t="0"/>
          <a:stretch/>
        </p:blipFill>
        <p:spPr>
          <a:xfrm>
            <a:off x="6686550" y="1447800"/>
            <a:ext cx="2228850" cy="2228850"/>
          </a:xfrm>
          <a:prstGeom prst="rect">
            <a:avLst/>
          </a:prstGeom>
          <a:noFill/>
          <a:ln>
            <a:noFill/>
          </a:ln>
        </p:spPr>
      </p:pic>
      <p:sp>
        <p:nvSpPr>
          <p:cNvPr id="254" name="Google Shape;254;p32"/>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3"/>
          <p:cNvSpPr txBox="1"/>
          <p:nvPr>
            <p:ph type="title"/>
          </p:nvPr>
        </p:nvSpPr>
        <p:spPr>
          <a:xfrm>
            <a:off x="0" y="264285"/>
            <a:ext cx="9144000" cy="59006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QUESTIONS</a:t>
            </a:r>
            <a:endParaRPr/>
          </a:p>
        </p:txBody>
      </p:sp>
      <p:sp>
        <p:nvSpPr>
          <p:cNvPr id="260" name="Google Shape;260;p33"/>
          <p:cNvSpPr txBox="1"/>
          <p:nvPr>
            <p:ph idx="1" type="body"/>
          </p:nvPr>
        </p:nvSpPr>
        <p:spPr>
          <a:xfrm>
            <a:off x="188843" y="904461"/>
            <a:ext cx="8229600" cy="115293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If a box weighs 30 kilograms, what is the weight of the same box in pounds?    ________</a:t>
            </a:r>
            <a:endParaRPr/>
          </a:p>
        </p:txBody>
      </p:sp>
      <p:sp>
        <p:nvSpPr>
          <p:cNvPr id="261" name="Google Shape;261;p33"/>
          <p:cNvSpPr txBox="1"/>
          <p:nvPr/>
        </p:nvSpPr>
        <p:spPr>
          <a:xfrm>
            <a:off x="5158409" y="1381539"/>
            <a:ext cx="193674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0070C0"/>
                </a:solidFill>
                <a:latin typeface="Calibri"/>
                <a:ea typeface="Calibri"/>
                <a:cs typeface="Calibri"/>
                <a:sym typeface="Calibri"/>
              </a:rPr>
              <a:t>66 pounds</a:t>
            </a:r>
            <a:endParaRPr sz="3200">
              <a:solidFill>
                <a:srgbClr val="0070C0"/>
              </a:solidFill>
              <a:latin typeface="Calibri"/>
              <a:ea typeface="Calibri"/>
              <a:cs typeface="Calibri"/>
              <a:sym typeface="Calibri"/>
            </a:endParaRPr>
          </a:p>
        </p:txBody>
      </p:sp>
      <p:sp>
        <p:nvSpPr>
          <p:cNvPr id="262" name="Google Shape;262;p33"/>
          <p:cNvSpPr txBox="1"/>
          <p:nvPr/>
        </p:nvSpPr>
        <p:spPr>
          <a:xfrm>
            <a:off x="188843" y="2743200"/>
            <a:ext cx="8437566"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How many millimeters are in 4 inches?  ________</a:t>
            </a:r>
            <a:endParaRPr sz="3200">
              <a:solidFill>
                <a:schemeClr val="dk1"/>
              </a:solidFill>
              <a:latin typeface="Calibri"/>
              <a:ea typeface="Calibri"/>
              <a:cs typeface="Calibri"/>
              <a:sym typeface="Calibri"/>
            </a:endParaRPr>
          </a:p>
        </p:txBody>
      </p:sp>
      <p:sp>
        <p:nvSpPr>
          <p:cNvPr id="263" name="Google Shape;263;p33"/>
          <p:cNvSpPr txBox="1"/>
          <p:nvPr/>
        </p:nvSpPr>
        <p:spPr>
          <a:xfrm>
            <a:off x="6877878" y="2743199"/>
            <a:ext cx="187262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0070C0"/>
                </a:solidFill>
                <a:latin typeface="Calibri"/>
                <a:ea typeface="Calibri"/>
                <a:cs typeface="Calibri"/>
                <a:sym typeface="Calibri"/>
              </a:rPr>
              <a:t>101.6 mm</a:t>
            </a:r>
            <a:endParaRPr sz="3200">
              <a:solidFill>
                <a:srgbClr val="0070C0"/>
              </a:solidFill>
              <a:latin typeface="Calibri"/>
              <a:ea typeface="Calibri"/>
              <a:cs typeface="Calibri"/>
              <a:sym typeface="Calibri"/>
            </a:endParaRPr>
          </a:p>
        </p:txBody>
      </p:sp>
      <p:sp>
        <p:nvSpPr>
          <p:cNvPr id="264" name="Google Shape;264;p33"/>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4"/>
          <p:cNvSpPr txBox="1"/>
          <p:nvPr>
            <p:ph type="title"/>
          </p:nvPr>
        </p:nvSpPr>
        <p:spPr>
          <a:xfrm>
            <a:off x="533400" y="304800"/>
            <a:ext cx="79248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u="sng">
                <a:solidFill>
                  <a:srgbClr val="000000"/>
                </a:solidFill>
              </a:rPr>
              <a:t>Rulers</a:t>
            </a:r>
            <a:endParaRPr/>
          </a:p>
        </p:txBody>
      </p:sp>
      <p:sp>
        <p:nvSpPr>
          <p:cNvPr id="271" name="Google Shape;271;p34"/>
          <p:cNvSpPr txBox="1"/>
          <p:nvPr>
            <p:ph idx="1" type="body"/>
          </p:nvPr>
        </p:nvSpPr>
        <p:spPr>
          <a:xfrm>
            <a:off x="228600" y="1066800"/>
            <a:ext cx="8458200" cy="44196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3200"/>
              <a:buNone/>
            </a:pPr>
            <a:r>
              <a:rPr lang="en-US"/>
              <a:t>May use metric or English Units</a:t>
            </a:r>
            <a:endParaRPr/>
          </a:p>
          <a:p>
            <a:pPr indent="-285750" lvl="1" marL="742950" rtl="0" algn="l">
              <a:lnSpc>
                <a:spcPct val="90000"/>
              </a:lnSpc>
              <a:spcBef>
                <a:spcPts val="1760"/>
              </a:spcBef>
              <a:spcAft>
                <a:spcPts val="0"/>
              </a:spcAft>
              <a:buClr>
                <a:schemeClr val="dk1"/>
              </a:buClr>
              <a:buSzPts val="2800"/>
              <a:buChar char="–"/>
            </a:pPr>
            <a:r>
              <a:rPr lang="en-US"/>
              <a:t>Metric rulers use larger lines for centimeters and smaller lines for millimeters.  </a:t>
            </a:r>
            <a:endParaRPr/>
          </a:p>
          <a:p>
            <a:pPr indent="-228600" lvl="2" marL="1143000" rtl="0" algn="l">
              <a:lnSpc>
                <a:spcPct val="90000"/>
              </a:lnSpc>
              <a:spcBef>
                <a:spcPts val="480"/>
              </a:spcBef>
              <a:spcAft>
                <a:spcPts val="0"/>
              </a:spcAft>
              <a:buClr>
                <a:schemeClr val="dk1"/>
              </a:buClr>
              <a:buSzPts val="2400"/>
              <a:buChar char="•"/>
            </a:pPr>
            <a:r>
              <a:rPr lang="en-US"/>
              <a:t>10 millimeters equals 1 centimeter</a:t>
            </a:r>
            <a:endParaRPr/>
          </a:p>
          <a:p>
            <a:pPr indent="-228600" lvl="2" marL="1143000" rtl="0" algn="l">
              <a:lnSpc>
                <a:spcPct val="90000"/>
              </a:lnSpc>
              <a:spcBef>
                <a:spcPts val="720"/>
              </a:spcBef>
              <a:spcAft>
                <a:spcPts val="0"/>
              </a:spcAft>
              <a:buClr>
                <a:schemeClr val="dk1"/>
              </a:buClr>
              <a:buSzPts val="3600"/>
              <a:buFont typeface="Calibri"/>
              <a:buNone/>
            </a:pPr>
            <a:r>
              <a:t/>
            </a:r>
            <a:endParaRPr sz="3600"/>
          </a:p>
          <a:p>
            <a:pPr indent="-285750" lvl="1" marL="742950" rtl="0" algn="l">
              <a:lnSpc>
                <a:spcPct val="90000"/>
              </a:lnSpc>
              <a:spcBef>
                <a:spcPts val="3000"/>
              </a:spcBef>
              <a:spcAft>
                <a:spcPts val="0"/>
              </a:spcAft>
              <a:buClr>
                <a:schemeClr val="dk1"/>
              </a:buClr>
              <a:buSzPts val="2800"/>
              <a:buChar char="–"/>
            </a:pPr>
            <a:r>
              <a:rPr lang="en-US"/>
              <a:t>English rulers are trickier and divide an inch into fractions.</a:t>
            </a:r>
            <a:endParaRPr/>
          </a:p>
          <a:p>
            <a:pPr indent="-228600" lvl="2" marL="1143000" rtl="0" algn="l">
              <a:lnSpc>
                <a:spcPct val="90000"/>
              </a:lnSpc>
              <a:spcBef>
                <a:spcPts val="480"/>
              </a:spcBef>
              <a:spcAft>
                <a:spcPts val="0"/>
              </a:spcAft>
              <a:buClr>
                <a:schemeClr val="dk1"/>
              </a:buClr>
              <a:buSzPts val="2400"/>
              <a:buChar char="•"/>
            </a:pPr>
            <a:r>
              <a:rPr lang="en-US"/>
              <a:t>Here is a 1/16th scale in which 1 inch is divided into 16 equally spaced portions.</a:t>
            </a:r>
            <a:endParaRPr/>
          </a:p>
        </p:txBody>
      </p:sp>
      <p:pic>
        <p:nvPicPr>
          <p:cNvPr id="272" name="Google Shape;272;p34"/>
          <p:cNvPicPr preferRelativeResize="0"/>
          <p:nvPr/>
        </p:nvPicPr>
        <p:blipFill rotWithShape="1">
          <a:blip r:embed="rId3">
            <a:alphaModFix/>
          </a:blip>
          <a:srcRect b="0" l="0" r="0" t="0"/>
          <a:stretch/>
        </p:blipFill>
        <p:spPr>
          <a:xfrm>
            <a:off x="685800" y="3048000"/>
            <a:ext cx="7772400" cy="685800"/>
          </a:xfrm>
          <a:prstGeom prst="rect">
            <a:avLst/>
          </a:prstGeom>
          <a:noFill/>
          <a:ln>
            <a:noFill/>
          </a:ln>
        </p:spPr>
      </p:pic>
      <p:pic>
        <p:nvPicPr>
          <p:cNvPr id="273" name="Google Shape;273;p34"/>
          <p:cNvPicPr preferRelativeResize="0"/>
          <p:nvPr/>
        </p:nvPicPr>
        <p:blipFill rotWithShape="1">
          <a:blip r:embed="rId4">
            <a:alphaModFix/>
          </a:blip>
          <a:srcRect b="0" l="0" r="0" t="0"/>
          <a:stretch/>
        </p:blipFill>
        <p:spPr>
          <a:xfrm>
            <a:off x="762000" y="5168900"/>
            <a:ext cx="7696200" cy="635000"/>
          </a:xfrm>
          <a:prstGeom prst="rect">
            <a:avLst/>
          </a:prstGeom>
          <a:noFill/>
          <a:ln>
            <a:noFill/>
          </a:ln>
        </p:spPr>
      </p:pic>
      <p:sp>
        <p:nvSpPr>
          <p:cNvPr id="274" name="Google Shape;274;p34"/>
          <p:cNvSpPr txBox="1"/>
          <p:nvPr/>
        </p:nvSpPr>
        <p:spPr>
          <a:xfrm>
            <a:off x="609600" y="6324600"/>
            <a:ext cx="3502025"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Photos courtesy of: www.onlineconversion.com/faq_05.htm</a:t>
            </a:r>
            <a:endParaRPr/>
          </a:p>
        </p:txBody>
      </p:sp>
      <p:sp>
        <p:nvSpPr>
          <p:cNvPr id="275" name="Google Shape;275;p34"/>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5"/>
          <p:cNvSpPr txBox="1"/>
          <p:nvPr>
            <p:ph type="title"/>
          </p:nvPr>
        </p:nvSpPr>
        <p:spPr>
          <a:xfrm>
            <a:off x="838200" y="274638"/>
            <a:ext cx="7848600" cy="7159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Measure it! Exercise 4-2-2</a:t>
            </a:r>
            <a:endParaRPr/>
          </a:p>
        </p:txBody>
      </p:sp>
      <p:sp>
        <p:nvSpPr>
          <p:cNvPr id="282" name="Google Shape;282;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990033"/>
              </a:buClr>
              <a:buSzPts val="3200"/>
              <a:buChar char="•"/>
            </a:pPr>
            <a:r>
              <a:rPr lang="en-US">
                <a:solidFill>
                  <a:srgbClr val="990033"/>
                </a:solidFill>
              </a:rPr>
              <a:t>Using a ruler, measure the height and width of your Student Guide.</a:t>
            </a:r>
            <a:endParaRPr/>
          </a:p>
          <a:p>
            <a:pPr indent="-342900" lvl="0" marL="342900" rtl="0" algn="l">
              <a:spcBef>
                <a:spcPts val="640"/>
              </a:spcBef>
              <a:spcAft>
                <a:spcPts val="0"/>
              </a:spcAft>
              <a:buClr>
                <a:srgbClr val="990033"/>
              </a:buClr>
              <a:buSzPts val="3200"/>
              <a:buChar char="•"/>
            </a:pPr>
            <a:r>
              <a:rPr lang="en-US">
                <a:solidFill>
                  <a:srgbClr val="990033"/>
                </a:solidFill>
              </a:rPr>
              <a:t>Compare your measurements with that of your team mates.</a:t>
            </a:r>
            <a:endParaRPr/>
          </a:p>
          <a:p>
            <a:pPr indent="-342900" lvl="0" marL="342900" rtl="0" algn="l">
              <a:spcBef>
                <a:spcPts val="640"/>
              </a:spcBef>
              <a:spcAft>
                <a:spcPts val="0"/>
              </a:spcAft>
              <a:buClr>
                <a:srgbClr val="990033"/>
              </a:buClr>
              <a:buSzPts val="3200"/>
              <a:buChar char="•"/>
            </a:pPr>
            <a:r>
              <a:rPr lang="en-US">
                <a:solidFill>
                  <a:srgbClr val="990033"/>
                </a:solidFill>
              </a:rPr>
              <a:t>Record your measurements in English and metric units.</a:t>
            </a:r>
            <a:endParaRPr/>
          </a:p>
        </p:txBody>
      </p:sp>
      <p:sp>
        <p:nvSpPr>
          <p:cNvPr id="283" name="Google Shape;283;p35"/>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6"/>
          <p:cNvSpPr txBox="1"/>
          <p:nvPr>
            <p:ph type="title"/>
          </p:nvPr>
        </p:nvSpPr>
        <p:spPr>
          <a:xfrm>
            <a:off x="0" y="254000"/>
            <a:ext cx="9144000" cy="84482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sz="4000"/>
          </a:p>
        </p:txBody>
      </p:sp>
      <p:pic>
        <p:nvPicPr>
          <p:cNvPr id="290" name="Google Shape;290;p36"/>
          <p:cNvPicPr preferRelativeResize="0"/>
          <p:nvPr>
            <p:ph idx="1" type="body"/>
          </p:nvPr>
        </p:nvPicPr>
        <p:blipFill rotWithShape="1">
          <a:blip r:embed="rId3">
            <a:alphaModFix/>
          </a:blip>
          <a:srcRect b="0" l="0" r="0" t="0"/>
          <a:stretch/>
        </p:blipFill>
        <p:spPr>
          <a:xfrm>
            <a:off x="2204660" y="2967624"/>
            <a:ext cx="4372560" cy="3075367"/>
          </a:xfrm>
          <a:prstGeom prst="rect">
            <a:avLst/>
          </a:prstGeom>
          <a:noFill/>
          <a:ln>
            <a:noFill/>
          </a:ln>
        </p:spPr>
      </p:pic>
      <p:sp>
        <p:nvSpPr>
          <p:cNvPr id="291" name="Google Shape;291;p36"/>
          <p:cNvSpPr txBox="1"/>
          <p:nvPr/>
        </p:nvSpPr>
        <p:spPr>
          <a:xfrm>
            <a:off x="556591" y="1302026"/>
            <a:ext cx="8094716"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How long is the pencil in the below illustration?</a:t>
            </a:r>
            <a:endParaRPr sz="3200">
              <a:solidFill>
                <a:schemeClr val="dk1"/>
              </a:solidFill>
              <a:latin typeface="Calibri"/>
              <a:ea typeface="Calibri"/>
              <a:cs typeface="Calibri"/>
              <a:sym typeface="Calibri"/>
            </a:endParaRPr>
          </a:p>
        </p:txBody>
      </p:sp>
      <p:sp>
        <p:nvSpPr>
          <p:cNvPr id="292" name="Google Shape;292;p36"/>
          <p:cNvSpPr txBox="1"/>
          <p:nvPr/>
        </p:nvSpPr>
        <p:spPr>
          <a:xfrm>
            <a:off x="3965713" y="2097157"/>
            <a:ext cx="112242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70C0"/>
                </a:solidFill>
                <a:latin typeface="Calibri"/>
                <a:ea typeface="Calibri"/>
                <a:cs typeface="Calibri"/>
                <a:sym typeface="Calibri"/>
              </a:rPr>
              <a:t>8 5/20”</a:t>
            </a:r>
            <a:endParaRPr sz="2400">
              <a:solidFill>
                <a:srgbClr val="0070C0"/>
              </a:solidFill>
              <a:latin typeface="Calibri"/>
              <a:ea typeface="Calibri"/>
              <a:cs typeface="Calibri"/>
              <a:sym typeface="Calibri"/>
            </a:endParaRPr>
          </a:p>
        </p:txBody>
      </p:sp>
      <p:sp>
        <p:nvSpPr>
          <p:cNvPr id="293" name="Google Shape;293;p36"/>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7"/>
          <p:cNvSpPr txBox="1"/>
          <p:nvPr>
            <p:ph type="title"/>
          </p:nvPr>
        </p:nvSpPr>
        <p:spPr>
          <a:xfrm>
            <a:off x="838200" y="274638"/>
            <a:ext cx="78486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Tolerances</a:t>
            </a:r>
            <a:endParaRPr/>
          </a:p>
        </p:txBody>
      </p:sp>
      <p:sp>
        <p:nvSpPr>
          <p:cNvPr id="300" name="Google Shape;300;p37"/>
          <p:cNvSpPr txBox="1"/>
          <p:nvPr>
            <p:ph idx="1" type="body"/>
          </p:nvPr>
        </p:nvSpPr>
        <p:spPr>
          <a:xfrm>
            <a:off x="148856" y="1162493"/>
            <a:ext cx="8623004" cy="4754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6666"/>
              </a:buClr>
              <a:buSzPts val="2800"/>
              <a:buNone/>
            </a:pPr>
            <a:r>
              <a:rPr lang="en-US" sz="2800">
                <a:solidFill>
                  <a:srgbClr val="006666"/>
                </a:solidFill>
              </a:rPr>
              <a:t>Since no process is exactly the same every time, (although we like to keep variation very small), each measurements we take will be a little different. This difference can come from:</a:t>
            </a:r>
            <a:endParaRPr/>
          </a:p>
          <a:p>
            <a:pPr indent="-285750" lvl="1" marL="742950" rtl="0" algn="l">
              <a:spcBef>
                <a:spcPts val="1800"/>
              </a:spcBef>
              <a:spcAft>
                <a:spcPts val="0"/>
              </a:spcAft>
              <a:buClr>
                <a:srgbClr val="990033"/>
              </a:buClr>
              <a:buSzPts val="2400"/>
              <a:buChar char="–"/>
            </a:pPr>
            <a:r>
              <a:rPr i="1" lang="en-US" sz="2400">
                <a:solidFill>
                  <a:srgbClr val="990033"/>
                </a:solidFill>
              </a:rPr>
              <a:t>The output of the process. For instance, a diameter of a hole that we drilled might be a little larger or smaller than the specification.</a:t>
            </a:r>
            <a:endParaRPr/>
          </a:p>
          <a:p>
            <a:pPr indent="-285750" lvl="1" marL="742950" rtl="0" algn="l">
              <a:spcBef>
                <a:spcPts val="1800"/>
              </a:spcBef>
              <a:spcAft>
                <a:spcPts val="0"/>
              </a:spcAft>
              <a:buClr>
                <a:srgbClr val="660066"/>
              </a:buClr>
              <a:buSzPts val="2400"/>
              <a:buChar char="–"/>
            </a:pPr>
            <a:r>
              <a:rPr i="1" lang="en-US" sz="2400">
                <a:solidFill>
                  <a:srgbClr val="660066"/>
                </a:solidFill>
              </a:rPr>
              <a:t>The skill of the person taking the measurement</a:t>
            </a:r>
            <a:endParaRPr/>
          </a:p>
          <a:p>
            <a:pPr indent="-285750" lvl="1" marL="742950" rtl="0" algn="l">
              <a:spcBef>
                <a:spcPts val="1800"/>
              </a:spcBef>
              <a:spcAft>
                <a:spcPts val="0"/>
              </a:spcAft>
              <a:buClr>
                <a:srgbClr val="008000"/>
              </a:buClr>
              <a:buSzPts val="2400"/>
              <a:buChar char="–"/>
            </a:pPr>
            <a:r>
              <a:rPr i="1" lang="en-US" sz="2400">
                <a:solidFill>
                  <a:srgbClr val="008000"/>
                </a:solidFill>
              </a:rPr>
              <a:t>The accuracy of the measuring tool</a:t>
            </a:r>
            <a:endParaRPr/>
          </a:p>
        </p:txBody>
      </p:sp>
      <p:sp>
        <p:nvSpPr>
          <p:cNvPr id="301" name="Google Shape;301;p37"/>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8"/>
          <p:cNvSpPr txBox="1"/>
          <p:nvPr>
            <p:ph type="title"/>
          </p:nvPr>
        </p:nvSpPr>
        <p:spPr>
          <a:xfrm>
            <a:off x="0" y="294574"/>
            <a:ext cx="9144000" cy="790133"/>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sz="3600"/>
              <a:t>Geometric Dimensioning and Tolerancing (GD&amp;T)</a:t>
            </a:r>
            <a:endParaRPr sz="3600"/>
          </a:p>
        </p:txBody>
      </p:sp>
      <p:sp>
        <p:nvSpPr>
          <p:cNvPr id="308" name="Google Shape;308;p38"/>
          <p:cNvSpPr txBox="1"/>
          <p:nvPr>
            <p:ph idx="1" type="body"/>
          </p:nvPr>
        </p:nvSpPr>
        <p:spPr>
          <a:xfrm>
            <a:off x="683367" y="125479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A system for defining and communicating engineering tolerances</a:t>
            </a:r>
            <a:endParaRPr/>
          </a:p>
          <a:p>
            <a:pPr indent="-285750" lvl="1" marL="742950" rtl="0" algn="l">
              <a:spcBef>
                <a:spcPts val="560"/>
              </a:spcBef>
              <a:spcAft>
                <a:spcPts val="0"/>
              </a:spcAft>
              <a:buClr>
                <a:schemeClr val="dk1"/>
              </a:buClr>
              <a:buSzPts val="2800"/>
              <a:buChar char="–"/>
            </a:pPr>
            <a:r>
              <a:rPr lang="en-US"/>
              <a:t>Controls </a:t>
            </a:r>
            <a:endParaRPr/>
          </a:p>
          <a:p>
            <a:pPr indent="-228600" lvl="2" marL="1143000" rtl="0" algn="l">
              <a:spcBef>
                <a:spcPts val="480"/>
              </a:spcBef>
              <a:spcAft>
                <a:spcPts val="0"/>
              </a:spcAft>
              <a:buClr>
                <a:schemeClr val="dk1"/>
              </a:buClr>
              <a:buSzPts val="2400"/>
              <a:buChar char="•"/>
            </a:pPr>
            <a:r>
              <a:rPr lang="en-US"/>
              <a:t>form</a:t>
            </a:r>
            <a:endParaRPr/>
          </a:p>
          <a:p>
            <a:pPr indent="-228600" lvl="2" marL="1143000" rtl="0" algn="l">
              <a:spcBef>
                <a:spcPts val="480"/>
              </a:spcBef>
              <a:spcAft>
                <a:spcPts val="0"/>
              </a:spcAft>
              <a:buClr>
                <a:schemeClr val="dk1"/>
              </a:buClr>
              <a:buSzPts val="2400"/>
              <a:buChar char="•"/>
            </a:pPr>
            <a:r>
              <a:rPr lang="en-US"/>
              <a:t>profile</a:t>
            </a:r>
            <a:endParaRPr/>
          </a:p>
          <a:p>
            <a:pPr indent="-228600" lvl="2" marL="1143000" rtl="0" algn="l">
              <a:spcBef>
                <a:spcPts val="480"/>
              </a:spcBef>
              <a:spcAft>
                <a:spcPts val="0"/>
              </a:spcAft>
              <a:buClr>
                <a:schemeClr val="dk1"/>
              </a:buClr>
              <a:buSzPts val="2400"/>
              <a:buChar char="•"/>
            </a:pPr>
            <a:r>
              <a:rPr lang="en-US"/>
              <a:t>orientation</a:t>
            </a:r>
            <a:endParaRPr/>
          </a:p>
          <a:p>
            <a:pPr indent="-228600" lvl="2" marL="1143000" rtl="0" algn="l">
              <a:spcBef>
                <a:spcPts val="480"/>
              </a:spcBef>
              <a:spcAft>
                <a:spcPts val="0"/>
              </a:spcAft>
              <a:buClr>
                <a:schemeClr val="dk1"/>
              </a:buClr>
              <a:buSzPts val="2400"/>
              <a:buChar char="•"/>
            </a:pPr>
            <a:r>
              <a:rPr lang="en-US"/>
              <a:t>location</a:t>
            </a:r>
            <a:endParaRPr/>
          </a:p>
          <a:p>
            <a:pPr indent="-228600" lvl="2" marL="1143000" rtl="0" algn="l">
              <a:spcBef>
                <a:spcPts val="480"/>
              </a:spcBef>
              <a:spcAft>
                <a:spcPts val="0"/>
              </a:spcAft>
              <a:buClr>
                <a:schemeClr val="dk1"/>
              </a:buClr>
              <a:buSzPts val="2400"/>
              <a:buChar char="•"/>
            </a:pPr>
            <a:r>
              <a:rPr lang="en-US"/>
              <a:t>run out</a:t>
            </a:r>
            <a:endParaRPr/>
          </a:p>
        </p:txBody>
      </p:sp>
      <p:pic>
        <p:nvPicPr>
          <p:cNvPr id="309" name="Google Shape;309;p38"/>
          <p:cNvPicPr preferRelativeResize="0"/>
          <p:nvPr/>
        </p:nvPicPr>
        <p:blipFill rotWithShape="1">
          <a:blip r:embed="rId3">
            <a:alphaModFix/>
          </a:blip>
          <a:srcRect b="0" l="0" r="0" t="0"/>
          <a:stretch/>
        </p:blipFill>
        <p:spPr>
          <a:xfrm>
            <a:off x="4572000" y="1878868"/>
            <a:ext cx="4320619" cy="4191000"/>
          </a:xfrm>
          <a:prstGeom prst="rect">
            <a:avLst/>
          </a:prstGeom>
          <a:noFill/>
          <a:ln>
            <a:noFill/>
          </a:ln>
        </p:spPr>
      </p:pic>
      <p:sp>
        <p:nvSpPr>
          <p:cNvPr id="310" name="Google Shape;310;p38"/>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9"/>
          <p:cNvSpPr txBox="1"/>
          <p:nvPr>
            <p:ph type="title"/>
          </p:nvPr>
        </p:nvSpPr>
        <p:spPr>
          <a:xfrm>
            <a:off x="1905000" y="228600"/>
            <a:ext cx="5105400" cy="685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Tape Measures</a:t>
            </a:r>
            <a:endParaRPr/>
          </a:p>
        </p:txBody>
      </p:sp>
      <p:pic>
        <p:nvPicPr>
          <p:cNvPr descr="TapeUS58853-2" id="318" name="Google Shape;318;p39"/>
          <p:cNvPicPr preferRelativeResize="0"/>
          <p:nvPr/>
        </p:nvPicPr>
        <p:blipFill rotWithShape="1">
          <a:blip r:embed="rId3">
            <a:alphaModFix/>
          </a:blip>
          <a:srcRect b="0" l="0" r="0" t="0"/>
          <a:stretch/>
        </p:blipFill>
        <p:spPr>
          <a:xfrm>
            <a:off x="893844" y="1233488"/>
            <a:ext cx="2743200" cy="1960562"/>
          </a:xfrm>
          <a:prstGeom prst="rect">
            <a:avLst/>
          </a:prstGeom>
          <a:noFill/>
          <a:ln>
            <a:noFill/>
          </a:ln>
        </p:spPr>
      </p:pic>
      <p:pic>
        <p:nvPicPr>
          <p:cNvPr descr="how to read a tape measure, read a tape measure, learn to read a tape measure, read a tape measure correctly, correctly read a tape measure, Ultimate ProTape In-line Tape Measure, EasyPoint ProTape, US Tape Company,  tape measure markings, 19.2 inches, 19.2 black diamond, black diamond, tape measure blade, tape measure blades, blade end hook, blade scale, tape end hook, tape measure upper scale, tape measure lower scale" id="319" name="Google Shape;319;p39"/>
          <p:cNvPicPr preferRelativeResize="0"/>
          <p:nvPr/>
        </p:nvPicPr>
        <p:blipFill rotWithShape="1">
          <a:blip r:embed="rId4">
            <a:alphaModFix/>
          </a:blip>
          <a:srcRect b="0" l="0" r="0" t="0"/>
          <a:stretch/>
        </p:blipFill>
        <p:spPr>
          <a:xfrm>
            <a:off x="893844" y="3492500"/>
            <a:ext cx="2590800" cy="2446337"/>
          </a:xfrm>
          <a:prstGeom prst="rect">
            <a:avLst/>
          </a:prstGeom>
          <a:noFill/>
          <a:ln>
            <a:noFill/>
          </a:ln>
        </p:spPr>
      </p:pic>
      <p:sp>
        <p:nvSpPr>
          <p:cNvPr id="320" name="Google Shape;320;p39"/>
          <p:cNvSpPr txBox="1"/>
          <p:nvPr/>
        </p:nvSpPr>
        <p:spPr>
          <a:xfrm>
            <a:off x="1227137" y="5916692"/>
            <a:ext cx="3946525"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courtesy of: www.asktooltalk.com/home/qanda/faq/tools/tapemeasure.htm</a:t>
            </a:r>
            <a:endParaRPr/>
          </a:p>
        </p:txBody>
      </p:sp>
      <p:sp>
        <p:nvSpPr>
          <p:cNvPr id="321" name="Google Shape;321;p39"/>
          <p:cNvSpPr txBox="1"/>
          <p:nvPr/>
        </p:nvSpPr>
        <p:spPr>
          <a:xfrm>
            <a:off x="228600" y="3276600"/>
            <a:ext cx="2971800"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courtesy of: www.channelsupplies.com/gauging.htm</a:t>
            </a:r>
            <a:endParaRPr/>
          </a:p>
        </p:txBody>
      </p:sp>
      <p:sp>
        <p:nvSpPr>
          <p:cNvPr id="322" name="Google Shape;322;p39"/>
          <p:cNvSpPr txBox="1"/>
          <p:nvPr/>
        </p:nvSpPr>
        <p:spPr>
          <a:xfrm>
            <a:off x="3637044" y="1447800"/>
            <a:ext cx="5334000" cy="40386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6666"/>
              </a:buClr>
              <a:buSzPts val="2800"/>
              <a:buFont typeface="Calibri"/>
              <a:buChar char="•"/>
            </a:pPr>
            <a:r>
              <a:rPr lang="en-US" sz="2800">
                <a:solidFill>
                  <a:srgbClr val="006666"/>
                </a:solidFill>
                <a:latin typeface="Calibri"/>
                <a:ea typeface="Calibri"/>
                <a:cs typeface="Calibri"/>
                <a:sym typeface="Calibri"/>
              </a:rPr>
              <a:t>For larger items</a:t>
            </a:r>
            <a:endParaRPr/>
          </a:p>
          <a:p>
            <a:pPr indent="-342900" lvl="0" marL="342900" marR="0" rtl="0" algn="l">
              <a:spcBef>
                <a:spcPts val="2960"/>
              </a:spcBef>
              <a:spcAft>
                <a:spcPts val="0"/>
              </a:spcAft>
              <a:buClr>
                <a:srgbClr val="990033"/>
              </a:buClr>
              <a:buSzPts val="2800"/>
              <a:buFont typeface="Calibri"/>
              <a:buChar char="•"/>
            </a:pPr>
            <a:r>
              <a:rPr lang="en-US" sz="2800">
                <a:solidFill>
                  <a:srgbClr val="990033"/>
                </a:solidFill>
                <a:latin typeface="Calibri"/>
                <a:ea typeface="Calibri"/>
                <a:cs typeface="Calibri"/>
                <a:sym typeface="Calibri"/>
              </a:rPr>
              <a:t>Includes inches and feet (or meter and centimeter if metric)</a:t>
            </a:r>
            <a:endParaRPr sz="2800">
              <a:solidFill>
                <a:srgbClr val="990033"/>
              </a:solidFill>
              <a:latin typeface="Calibri"/>
              <a:ea typeface="Calibri"/>
              <a:cs typeface="Calibri"/>
              <a:sym typeface="Calibri"/>
            </a:endParaRPr>
          </a:p>
          <a:p>
            <a:pPr indent="-342900" lvl="0" marL="342900" marR="0" rtl="0" algn="l">
              <a:spcBef>
                <a:spcPts val="2960"/>
              </a:spcBef>
              <a:spcAft>
                <a:spcPts val="0"/>
              </a:spcAft>
              <a:buClr>
                <a:srgbClr val="7030A0"/>
              </a:buClr>
              <a:buSzPts val="2800"/>
              <a:buFont typeface="Calibri"/>
              <a:buChar char="•"/>
            </a:pPr>
            <a:r>
              <a:rPr lang="en-US" sz="2800">
                <a:solidFill>
                  <a:srgbClr val="7030A0"/>
                </a:solidFill>
                <a:latin typeface="Calibri"/>
                <a:ea typeface="Calibri"/>
                <a:cs typeface="Calibri"/>
                <a:sym typeface="Calibri"/>
              </a:rPr>
              <a:t>End hook is intentionally loose</a:t>
            </a:r>
            <a:endParaRPr/>
          </a:p>
          <a:p>
            <a:pPr indent="-342900" lvl="0" marL="342900" marR="0" rtl="0" algn="l">
              <a:spcBef>
                <a:spcPts val="2960"/>
              </a:spcBef>
              <a:spcAft>
                <a:spcPts val="0"/>
              </a:spcAft>
              <a:buClr>
                <a:srgbClr val="008000"/>
              </a:buClr>
              <a:buSzPts val="2800"/>
              <a:buFont typeface="Calibri"/>
              <a:buChar char="•"/>
            </a:pPr>
            <a:r>
              <a:rPr lang="en-US" sz="2800">
                <a:solidFill>
                  <a:srgbClr val="008000"/>
                </a:solidFill>
                <a:latin typeface="Calibri"/>
                <a:ea typeface="Calibri"/>
                <a:cs typeface="Calibri"/>
                <a:sym typeface="Calibri"/>
              </a:rPr>
              <a:t>Scale in 1/16 inch increments</a:t>
            </a:r>
            <a:endParaRPr/>
          </a:p>
        </p:txBody>
      </p:sp>
      <p:sp>
        <p:nvSpPr>
          <p:cNvPr id="323" name="Google Shape;323;p39"/>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descr="54af_2" id="330" name="Google Shape;330;p40"/>
          <p:cNvPicPr preferRelativeResize="0"/>
          <p:nvPr/>
        </p:nvPicPr>
        <p:blipFill rotWithShape="1">
          <a:blip r:embed="rId3">
            <a:alphaModFix/>
          </a:blip>
          <a:srcRect b="0" l="0" r="0" t="0"/>
          <a:stretch/>
        </p:blipFill>
        <p:spPr>
          <a:xfrm>
            <a:off x="6553200" y="4161361"/>
            <a:ext cx="2514600" cy="1890712"/>
          </a:xfrm>
          <a:prstGeom prst="rect">
            <a:avLst/>
          </a:prstGeom>
          <a:noFill/>
          <a:ln>
            <a:noFill/>
          </a:ln>
        </p:spPr>
      </p:pic>
      <p:sp>
        <p:nvSpPr>
          <p:cNvPr id="331" name="Google Shape;331;p40"/>
          <p:cNvSpPr txBox="1"/>
          <p:nvPr>
            <p:ph type="title"/>
          </p:nvPr>
        </p:nvSpPr>
        <p:spPr>
          <a:xfrm>
            <a:off x="685800" y="274638"/>
            <a:ext cx="8001000" cy="563562"/>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u="sng">
                <a:solidFill>
                  <a:srgbClr val="000000"/>
                </a:solidFill>
              </a:rPr>
              <a:t>Plug Gages</a:t>
            </a:r>
            <a:endParaRPr/>
          </a:p>
        </p:txBody>
      </p:sp>
      <p:sp>
        <p:nvSpPr>
          <p:cNvPr id="332" name="Google Shape;332;p40"/>
          <p:cNvSpPr txBox="1"/>
          <p:nvPr>
            <p:ph idx="1" type="body"/>
          </p:nvPr>
        </p:nvSpPr>
        <p:spPr>
          <a:xfrm>
            <a:off x="457200" y="1143000"/>
            <a:ext cx="8382000" cy="30480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006666"/>
              </a:buClr>
              <a:buSzPts val="3200"/>
              <a:buChar char="•"/>
            </a:pPr>
            <a:r>
              <a:rPr lang="en-US">
                <a:solidFill>
                  <a:srgbClr val="006666"/>
                </a:solidFill>
              </a:rPr>
              <a:t>Also called “go-no-go” gages</a:t>
            </a:r>
            <a:endParaRPr/>
          </a:p>
          <a:p>
            <a:pPr indent="-342900" lvl="0" marL="342900" rtl="0" algn="l">
              <a:lnSpc>
                <a:spcPct val="90000"/>
              </a:lnSpc>
              <a:spcBef>
                <a:spcPts val="640"/>
              </a:spcBef>
              <a:spcAft>
                <a:spcPts val="0"/>
              </a:spcAft>
              <a:buClr>
                <a:srgbClr val="990033"/>
              </a:buClr>
              <a:buSzPts val="3200"/>
              <a:buChar char="•"/>
            </a:pPr>
            <a:r>
              <a:rPr lang="en-US">
                <a:solidFill>
                  <a:srgbClr val="990033"/>
                </a:solidFill>
              </a:rPr>
              <a:t>Used to evaluate various sizes, shapes and depths of holes (with or without threads)</a:t>
            </a:r>
            <a:endParaRPr/>
          </a:p>
          <a:p>
            <a:pPr indent="-342900" lvl="0" marL="342900" rtl="0" algn="l">
              <a:lnSpc>
                <a:spcPct val="90000"/>
              </a:lnSpc>
              <a:spcBef>
                <a:spcPts val="640"/>
              </a:spcBef>
              <a:spcAft>
                <a:spcPts val="0"/>
              </a:spcAft>
              <a:buClr>
                <a:srgbClr val="660066"/>
              </a:buClr>
              <a:buSzPts val="3200"/>
              <a:buChar char="•"/>
            </a:pPr>
            <a:r>
              <a:rPr lang="en-US">
                <a:solidFill>
                  <a:srgbClr val="660066"/>
                </a:solidFill>
              </a:rPr>
              <a:t>Gage tolerance allows one side to fit:</a:t>
            </a:r>
            <a:br>
              <a:rPr lang="en-US">
                <a:solidFill>
                  <a:srgbClr val="660066"/>
                </a:solidFill>
              </a:rPr>
            </a:br>
            <a:r>
              <a:rPr lang="en-US">
                <a:solidFill>
                  <a:srgbClr val="660066"/>
                </a:solidFill>
              </a:rPr>
              <a:t>(go = upper tolerance) if correct and other side should not fit (no go = lower tolerance)</a:t>
            </a:r>
            <a:endParaRPr/>
          </a:p>
        </p:txBody>
      </p:sp>
      <p:pic>
        <p:nvPicPr>
          <p:cNvPr descr="GaugePlugThreadGoNoGo" id="333" name="Google Shape;333;p40"/>
          <p:cNvPicPr preferRelativeResize="0"/>
          <p:nvPr/>
        </p:nvPicPr>
        <p:blipFill rotWithShape="1">
          <a:blip r:embed="rId4">
            <a:alphaModFix/>
          </a:blip>
          <a:srcRect b="0" l="0" r="0" t="0"/>
          <a:stretch/>
        </p:blipFill>
        <p:spPr>
          <a:xfrm>
            <a:off x="41872" y="4095590"/>
            <a:ext cx="4343400" cy="1978025"/>
          </a:xfrm>
          <a:prstGeom prst="rect">
            <a:avLst/>
          </a:prstGeom>
          <a:noFill/>
          <a:ln>
            <a:noFill/>
          </a:ln>
        </p:spPr>
      </p:pic>
      <p:pic>
        <p:nvPicPr>
          <p:cNvPr descr="Thread and plug gauges" id="334" name="Google Shape;334;p40">
            <a:hlinkClick r:id="rId5"/>
          </p:cNvPr>
          <p:cNvPicPr preferRelativeResize="0"/>
          <p:nvPr/>
        </p:nvPicPr>
        <p:blipFill rotWithShape="1">
          <a:blip r:embed="rId6">
            <a:alphaModFix/>
          </a:blip>
          <a:srcRect b="0" l="0" r="0" t="0"/>
          <a:stretch/>
        </p:blipFill>
        <p:spPr>
          <a:xfrm>
            <a:off x="4404322" y="4129912"/>
            <a:ext cx="2590800" cy="1943100"/>
          </a:xfrm>
          <a:prstGeom prst="rect">
            <a:avLst/>
          </a:prstGeom>
          <a:noFill/>
          <a:ln cap="flat" cmpd="sng" w="25400">
            <a:solidFill>
              <a:schemeClr val="lt1"/>
            </a:solidFill>
            <a:prstDash val="solid"/>
            <a:miter lim="800000"/>
            <a:headEnd len="sm" w="sm" type="none"/>
            <a:tailEnd len="sm" w="sm" type="none"/>
          </a:ln>
        </p:spPr>
      </p:pic>
      <p:sp>
        <p:nvSpPr>
          <p:cNvPr id="335" name="Google Shape;335;p40"/>
          <p:cNvSpPr txBox="1"/>
          <p:nvPr/>
        </p:nvSpPr>
        <p:spPr>
          <a:xfrm>
            <a:off x="7245350" y="4267200"/>
            <a:ext cx="1593850" cy="366713"/>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Pin Gage Set</a:t>
            </a:r>
            <a:endParaRPr/>
          </a:p>
        </p:txBody>
      </p:sp>
      <p:sp>
        <p:nvSpPr>
          <p:cNvPr id="336" name="Google Shape;336;p40"/>
          <p:cNvSpPr txBox="1"/>
          <p:nvPr/>
        </p:nvSpPr>
        <p:spPr>
          <a:xfrm>
            <a:off x="1308990" y="6052073"/>
            <a:ext cx="2743200"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Photos courtesy of: www.cgi.ebay.com</a:t>
            </a:r>
            <a:endParaRPr/>
          </a:p>
        </p:txBody>
      </p:sp>
      <p:sp>
        <p:nvSpPr>
          <p:cNvPr id="337" name="Google Shape;337;p40"/>
          <p:cNvSpPr txBox="1"/>
          <p:nvPr/>
        </p:nvSpPr>
        <p:spPr>
          <a:xfrm>
            <a:off x="5181600" y="4267200"/>
            <a:ext cx="12636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Gap Gage</a:t>
            </a:r>
            <a:endParaRPr/>
          </a:p>
        </p:txBody>
      </p:sp>
      <p:sp>
        <p:nvSpPr>
          <p:cNvPr id="338" name="Google Shape;338;p40"/>
          <p:cNvSpPr txBox="1"/>
          <p:nvPr/>
        </p:nvSpPr>
        <p:spPr>
          <a:xfrm>
            <a:off x="1219200" y="4018406"/>
            <a:ext cx="21399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Thread Plug Gage</a:t>
            </a:r>
            <a:endParaRPr/>
          </a:p>
        </p:txBody>
      </p:sp>
      <p:sp>
        <p:nvSpPr>
          <p:cNvPr id="339" name="Google Shape;339;p40"/>
          <p:cNvSpPr txBox="1"/>
          <p:nvPr/>
        </p:nvSpPr>
        <p:spPr>
          <a:xfrm>
            <a:off x="1789004" y="5687170"/>
            <a:ext cx="1314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Plug Gage</a:t>
            </a:r>
            <a:endParaRPr/>
          </a:p>
        </p:txBody>
      </p:sp>
      <p:sp>
        <p:nvSpPr>
          <p:cNvPr id="340" name="Google Shape;340;p40"/>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1"/>
          <p:cNvSpPr txBox="1"/>
          <p:nvPr>
            <p:ph type="title"/>
          </p:nvPr>
        </p:nvSpPr>
        <p:spPr>
          <a:xfrm>
            <a:off x="1905000" y="152400"/>
            <a:ext cx="51054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Go-No-Go Gage</a:t>
            </a:r>
            <a:endParaRPr/>
          </a:p>
        </p:txBody>
      </p:sp>
      <p:pic>
        <p:nvPicPr>
          <p:cNvPr id="347" name="Google Shape;347;p41"/>
          <p:cNvPicPr preferRelativeResize="0"/>
          <p:nvPr>
            <p:ph idx="1" type="body"/>
          </p:nvPr>
        </p:nvPicPr>
        <p:blipFill rotWithShape="1">
          <a:blip r:embed="rId3">
            <a:alphaModFix/>
          </a:blip>
          <a:srcRect b="0" l="0" r="0" t="0"/>
          <a:stretch/>
        </p:blipFill>
        <p:spPr>
          <a:xfrm>
            <a:off x="1524000" y="1040219"/>
            <a:ext cx="6400800" cy="4800600"/>
          </a:xfrm>
          <a:prstGeom prst="rect">
            <a:avLst/>
          </a:prstGeom>
          <a:noFill/>
          <a:ln>
            <a:noFill/>
          </a:ln>
        </p:spPr>
      </p:pic>
      <p:sp>
        <p:nvSpPr>
          <p:cNvPr id="348" name="Google Shape;348;p41"/>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2"/>
          <p:cNvSpPr txBox="1"/>
          <p:nvPr>
            <p:ph type="title"/>
          </p:nvPr>
        </p:nvSpPr>
        <p:spPr>
          <a:xfrm>
            <a:off x="1752600" y="228600"/>
            <a:ext cx="5105400" cy="685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Go-No-Go Gage </a:t>
            </a:r>
            <a:r>
              <a:rPr lang="en-US" sz="2400"/>
              <a:t>(Cont’d.)</a:t>
            </a:r>
            <a:endParaRPr sz="2400"/>
          </a:p>
        </p:txBody>
      </p:sp>
      <p:pic>
        <p:nvPicPr>
          <p:cNvPr id="354" name="Google Shape;354;p42"/>
          <p:cNvPicPr preferRelativeResize="0"/>
          <p:nvPr>
            <p:ph idx="1" type="body"/>
          </p:nvPr>
        </p:nvPicPr>
        <p:blipFill rotWithShape="1">
          <a:blip r:embed="rId3">
            <a:alphaModFix/>
          </a:blip>
          <a:srcRect b="0" l="0" r="0" t="0"/>
          <a:stretch/>
        </p:blipFill>
        <p:spPr>
          <a:xfrm>
            <a:off x="1441760" y="1120775"/>
            <a:ext cx="6436415" cy="4827311"/>
          </a:xfrm>
          <a:prstGeom prst="rect">
            <a:avLst/>
          </a:prstGeom>
          <a:noFill/>
          <a:ln>
            <a:noFill/>
          </a:ln>
        </p:spPr>
      </p:pic>
      <p:sp>
        <p:nvSpPr>
          <p:cNvPr id="355" name="Google Shape;355;p42"/>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3"/>
          <p:cNvSpPr txBox="1"/>
          <p:nvPr>
            <p:ph type="title"/>
          </p:nvPr>
        </p:nvSpPr>
        <p:spPr>
          <a:xfrm>
            <a:off x="1752600" y="228600"/>
            <a:ext cx="5105400" cy="6858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Go-No-Go Gauges </a:t>
            </a:r>
            <a:r>
              <a:rPr lang="en-US" sz="2200"/>
              <a:t>(Cont’d.)</a:t>
            </a:r>
            <a:endParaRPr sz="2200"/>
          </a:p>
        </p:txBody>
      </p:sp>
      <p:pic>
        <p:nvPicPr>
          <p:cNvPr id="361" name="Google Shape;361;p43"/>
          <p:cNvPicPr preferRelativeResize="0"/>
          <p:nvPr>
            <p:ph idx="1" type="body"/>
          </p:nvPr>
        </p:nvPicPr>
        <p:blipFill rotWithShape="1">
          <a:blip r:embed="rId3">
            <a:alphaModFix/>
          </a:blip>
          <a:srcRect b="0" l="0" r="0" t="0"/>
          <a:stretch/>
        </p:blipFill>
        <p:spPr>
          <a:xfrm>
            <a:off x="1981200" y="942957"/>
            <a:ext cx="5276993" cy="2968309"/>
          </a:xfrm>
          <a:prstGeom prst="rect">
            <a:avLst/>
          </a:prstGeom>
          <a:noFill/>
          <a:ln>
            <a:noFill/>
          </a:ln>
        </p:spPr>
      </p:pic>
      <p:pic>
        <p:nvPicPr>
          <p:cNvPr id="362" name="Google Shape;362;p43"/>
          <p:cNvPicPr preferRelativeResize="0"/>
          <p:nvPr/>
        </p:nvPicPr>
        <p:blipFill rotWithShape="1">
          <a:blip r:embed="rId4">
            <a:alphaModFix/>
          </a:blip>
          <a:srcRect b="0" l="0" r="0" t="0"/>
          <a:stretch/>
        </p:blipFill>
        <p:spPr>
          <a:xfrm>
            <a:off x="2613712" y="3902707"/>
            <a:ext cx="3977640" cy="2237423"/>
          </a:xfrm>
          <a:prstGeom prst="rect">
            <a:avLst/>
          </a:prstGeom>
          <a:noFill/>
          <a:ln>
            <a:noFill/>
          </a:ln>
        </p:spPr>
      </p:pic>
      <p:sp>
        <p:nvSpPr>
          <p:cNvPr id="363" name="Google Shape;363;p43"/>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id="368" name="Google Shape;368;p44"/>
          <p:cNvPicPr preferRelativeResize="0"/>
          <p:nvPr/>
        </p:nvPicPr>
        <p:blipFill rotWithShape="1">
          <a:blip r:embed="rId3">
            <a:alphaModFix/>
          </a:blip>
          <a:srcRect b="0" l="0" r="0" t="0"/>
          <a:stretch/>
        </p:blipFill>
        <p:spPr>
          <a:xfrm>
            <a:off x="5338548" y="507647"/>
            <a:ext cx="3533361" cy="3533361"/>
          </a:xfrm>
          <a:prstGeom prst="rect">
            <a:avLst/>
          </a:prstGeom>
          <a:noFill/>
          <a:ln>
            <a:noFill/>
          </a:ln>
        </p:spPr>
      </p:pic>
      <p:pic>
        <p:nvPicPr>
          <p:cNvPr id="369" name="Google Shape;369;p44"/>
          <p:cNvPicPr preferRelativeResize="0"/>
          <p:nvPr>
            <p:ph idx="1" type="body"/>
          </p:nvPr>
        </p:nvPicPr>
        <p:blipFill rotWithShape="1">
          <a:blip r:embed="rId4">
            <a:alphaModFix/>
          </a:blip>
          <a:srcRect b="0" l="0" r="0" t="0"/>
          <a:stretch/>
        </p:blipFill>
        <p:spPr>
          <a:xfrm>
            <a:off x="558281" y="826175"/>
            <a:ext cx="3831842" cy="3041008"/>
          </a:xfrm>
          <a:prstGeom prst="rect">
            <a:avLst/>
          </a:prstGeom>
          <a:noFill/>
          <a:ln>
            <a:noFill/>
          </a:ln>
        </p:spPr>
      </p:pic>
      <p:sp>
        <p:nvSpPr>
          <p:cNvPr id="370" name="Google Shape;370;p44"/>
          <p:cNvSpPr txBox="1"/>
          <p:nvPr>
            <p:ph type="title"/>
          </p:nvPr>
        </p:nvSpPr>
        <p:spPr>
          <a:xfrm>
            <a:off x="0" y="-18815"/>
            <a:ext cx="9144000" cy="85590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Snap Gauges</a:t>
            </a:r>
            <a:endParaRPr sz="4000"/>
          </a:p>
        </p:txBody>
      </p:sp>
      <p:sp>
        <p:nvSpPr>
          <p:cNvPr id="371" name="Google Shape;371;p44"/>
          <p:cNvSpPr txBox="1"/>
          <p:nvPr/>
        </p:nvSpPr>
        <p:spPr>
          <a:xfrm>
            <a:off x="634484" y="5023981"/>
            <a:ext cx="850951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Calibri"/>
                <a:ea typeface="Calibri"/>
                <a:cs typeface="Calibri"/>
                <a:sym typeface="Calibri"/>
              </a:rPr>
              <a:t>A </a:t>
            </a:r>
            <a:r>
              <a:rPr b="1" lang="en-US" sz="2800">
                <a:solidFill>
                  <a:schemeClr val="dk1"/>
                </a:solidFill>
                <a:latin typeface="Calibri"/>
                <a:ea typeface="Calibri"/>
                <a:cs typeface="Calibri"/>
                <a:sym typeface="Calibri"/>
              </a:rPr>
              <a:t>snap gauge</a:t>
            </a:r>
            <a:r>
              <a:rPr lang="en-US" sz="2800">
                <a:solidFill>
                  <a:schemeClr val="dk1"/>
                </a:solidFill>
                <a:latin typeface="Calibri"/>
                <a:ea typeface="Calibri"/>
                <a:cs typeface="Calibri"/>
                <a:sym typeface="Calibri"/>
              </a:rPr>
              <a:t> is a form of Go/no go gauge.  </a:t>
            </a:r>
            <a:endParaRPr sz="2800">
              <a:solidFill>
                <a:schemeClr val="dk1"/>
              </a:solidFill>
              <a:latin typeface="Calibri"/>
              <a:ea typeface="Calibri"/>
              <a:cs typeface="Calibri"/>
              <a:sym typeface="Calibri"/>
            </a:endParaRPr>
          </a:p>
        </p:txBody>
      </p:sp>
      <p:sp>
        <p:nvSpPr>
          <p:cNvPr id="372" name="Google Shape;372;p44"/>
          <p:cNvSpPr txBox="1"/>
          <p:nvPr/>
        </p:nvSpPr>
        <p:spPr>
          <a:xfrm>
            <a:off x="743733" y="4041008"/>
            <a:ext cx="368344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Micrometer and snap gauge</a:t>
            </a:r>
            <a:endParaRPr sz="2400">
              <a:solidFill>
                <a:schemeClr val="dk1"/>
              </a:solidFill>
              <a:latin typeface="Calibri"/>
              <a:ea typeface="Calibri"/>
              <a:cs typeface="Calibri"/>
              <a:sym typeface="Calibri"/>
            </a:endParaRPr>
          </a:p>
        </p:txBody>
      </p:sp>
      <p:sp>
        <p:nvSpPr>
          <p:cNvPr id="373" name="Google Shape;373;p44"/>
          <p:cNvSpPr txBox="1"/>
          <p:nvPr/>
        </p:nvSpPr>
        <p:spPr>
          <a:xfrm>
            <a:off x="5021881" y="4035397"/>
            <a:ext cx="385002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Dial indicator and snap gauge</a:t>
            </a:r>
            <a:endParaRPr sz="2400">
              <a:solidFill>
                <a:schemeClr val="dk1"/>
              </a:solidFill>
              <a:latin typeface="Calibri"/>
              <a:ea typeface="Calibri"/>
              <a:cs typeface="Calibri"/>
              <a:sym typeface="Calibri"/>
            </a:endParaRPr>
          </a:p>
        </p:txBody>
      </p:sp>
      <p:sp>
        <p:nvSpPr>
          <p:cNvPr id="374" name="Google Shape;374;p44"/>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5"/>
          <p:cNvSpPr txBox="1"/>
          <p:nvPr>
            <p:ph type="title"/>
          </p:nvPr>
        </p:nvSpPr>
        <p:spPr>
          <a:xfrm>
            <a:off x="0" y="0"/>
            <a:ext cx="9144000" cy="87464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Dial Indicators</a:t>
            </a:r>
            <a:endParaRPr sz="4000"/>
          </a:p>
        </p:txBody>
      </p:sp>
      <p:sp>
        <p:nvSpPr>
          <p:cNvPr id="380" name="Google Shape;380;p45"/>
          <p:cNvSpPr txBox="1"/>
          <p:nvPr>
            <p:ph idx="1" type="body"/>
          </p:nvPr>
        </p:nvSpPr>
        <p:spPr>
          <a:xfrm>
            <a:off x="278296" y="1003852"/>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An instrument that measures small distances; used especially to check the tolerance of machined parts</a:t>
            </a:r>
            <a:endParaRPr/>
          </a:p>
        </p:txBody>
      </p:sp>
      <p:pic>
        <p:nvPicPr>
          <p:cNvPr id="381" name="Google Shape;381;p45"/>
          <p:cNvPicPr preferRelativeResize="0"/>
          <p:nvPr/>
        </p:nvPicPr>
        <p:blipFill rotWithShape="1">
          <a:blip r:embed="rId3">
            <a:alphaModFix/>
          </a:blip>
          <a:srcRect b="0" l="0" r="0" t="0"/>
          <a:stretch/>
        </p:blipFill>
        <p:spPr>
          <a:xfrm>
            <a:off x="4305074" y="2142956"/>
            <a:ext cx="3805256" cy="3967332"/>
          </a:xfrm>
          <a:prstGeom prst="rect">
            <a:avLst/>
          </a:prstGeom>
          <a:noFill/>
          <a:ln>
            <a:noFill/>
          </a:ln>
        </p:spPr>
      </p:pic>
      <p:sp>
        <p:nvSpPr>
          <p:cNvPr id="382" name="Google Shape;382;p45"/>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p46"/>
          <p:cNvPicPr preferRelativeResize="0"/>
          <p:nvPr/>
        </p:nvPicPr>
        <p:blipFill rotWithShape="1">
          <a:blip r:embed="rId3">
            <a:alphaModFix/>
          </a:blip>
          <a:srcRect b="0" l="0" r="0" t="0"/>
          <a:stretch/>
        </p:blipFill>
        <p:spPr>
          <a:xfrm>
            <a:off x="4567394" y="1023731"/>
            <a:ext cx="4339524" cy="4424742"/>
          </a:xfrm>
          <a:prstGeom prst="rect">
            <a:avLst/>
          </a:prstGeom>
          <a:noFill/>
          <a:ln>
            <a:noFill/>
          </a:ln>
        </p:spPr>
      </p:pic>
      <p:sp>
        <p:nvSpPr>
          <p:cNvPr id="388" name="Google Shape;388;p46"/>
          <p:cNvSpPr txBox="1"/>
          <p:nvPr>
            <p:ph type="title"/>
          </p:nvPr>
        </p:nvSpPr>
        <p:spPr>
          <a:xfrm>
            <a:off x="0" y="6281"/>
            <a:ext cx="9134788" cy="93531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Dial Indicator</a:t>
            </a:r>
            <a:endParaRPr sz="4000"/>
          </a:p>
        </p:txBody>
      </p:sp>
      <p:sp>
        <p:nvSpPr>
          <p:cNvPr id="389" name="Google Shape;389;p46"/>
          <p:cNvSpPr txBox="1"/>
          <p:nvPr>
            <p:ph idx="1" type="body"/>
          </p:nvPr>
        </p:nvSpPr>
        <p:spPr>
          <a:xfrm>
            <a:off x="139148" y="1023731"/>
            <a:ext cx="536713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This dial indicator is being used on a part that was referenced (zeroed) at 3.20 inches.  </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What is the actual reading of the part ______</a:t>
            </a:r>
            <a:endParaRPr/>
          </a:p>
          <a:p>
            <a:pPr indent="-139700" lvl="0" marL="342900" rtl="0" algn="l">
              <a:spcBef>
                <a:spcPts val="640"/>
              </a:spcBef>
              <a:spcAft>
                <a:spcPts val="0"/>
              </a:spcAft>
              <a:buClr>
                <a:schemeClr val="dk1"/>
              </a:buClr>
              <a:buSzPts val="3200"/>
              <a:buNone/>
            </a:pPr>
            <a:r>
              <a:t/>
            </a:r>
            <a:endParaRPr/>
          </a:p>
        </p:txBody>
      </p:sp>
      <p:sp>
        <p:nvSpPr>
          <p:cNvPr id="390" name="Google Shape;390;p46"/>
          <p:cNvSpPr txBox="1"/>
          <p:nvPr/>
        </p:nvSpPr>
        <p:spPr>
          <a:xfrm>
            <a:off x="4353339" y="2951922"/>
            <a:ext cx="218661" cy="32600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 name="Google Shape;391;p46"/>
          <p:cNvSpPr txBox="1"/>
          <p:nvPr/>
        </p:nvSpPr>
        <p:spPr>
          <a:xfrm>
            <a:off x="2147089" y="4179663"/>
            <a:ext cx="100700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0070C0"/>
                </a:solidFill>
                <a:latin typeface="Calibri"/>
                <a:ea typeface="Calibri"/>
                <a:cs typeface="Calibri"/>
                <a:sym typeface="Calibri"/>
              </a:rPr>
              <a:t>3.274</a:t>
            </a:r>
            <a:endParaRPr sz="2800">
              <a:solidFill>
                <a:srgbClr val="0070C0"/>
              </a:solidFill>
              <a:latin typeface="Calibri"/>
              <a:ea typeface="Calibri"/>
              <a:cs typeface="Calibri"/>
              <a:sym typeface="Calibri"/>
            </a:endParaRPr>
          </a:p>
        </p:txBody>
      </p:sp>
      <p:sp>
        <p:nvSpPr>
          <p:cNvPr id="392" name="Google Shape;392;p46"/>
          <p:cNvSpPr txBox="1"/>
          <p:nvPr/>
        </p:nvSpPr>
        <p:spPr>
          <a:xfrm>
            <a:off x="1619683" y="4626924"/>
            <a:ext cx="253142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800">
              <a:solidFill>
                <a:srgbClr val="0070C0"/>
              </a:solidFill>
              <a:latin typeface="Calibri"/>
              <a:ea typeface="Calibri"/>
              <a:cs typeface="Calibri"/>
              <a:sym typeface="Calibri"/>
            </a:endParaRPr>
          </a:p>
        </p:txBody>
      </p:sp>
      <p:sp>
        <p:nvSpPr>
          <p:cNvPr id="393" name="Google Shape;393;p46"/>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7"/>
          <p:cNvSpPr txBox="1"/>
          <p:nvPr>
            <p:ph type="title"/>
          </p:nvPr>
        </p:nvSpPr>
        <p:spPr>
          <a:xfrm>
            <a:off x="1600200" y="228600"/>
            <a:ext cx="51054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u="sng">
                <a:solidFill>
                  <a:srgbClr val="000000"/>
                </a:solidFill>
              </a:rPr>
              <a:t>Calipers</a:t>
            </a:r>
            <a:endParaRPr/>
          </a:p>
        </p:txBody>
      </p:sp>
      <p:pic>
        <p:nvPicPr>
          <p:cNvPr descr="Image:Using the caliper edit.gif" id="401" name="Google Shape;401;p47"/>
          <p:cNvPicPr preferRelativeResize="0"/>
          <p:nvPr/>
        </p:nvPicPr>
        <p:blipFill rotWithShape="1">
          <a:blip r:embed="rId3">
            <a:alphaModFix/>
          </a:blip>
          <a:srcRect b="0" l="0" r="0" t="0"/>
          <a:stretch/>
        </p:blipFill>
        <p:spPr>
          <a:xfrm>
            <a:off x="233340" y="4395542"/>
            <a:ext cx="5481660" cy="1790105"/>
          </a:xfrm>
          <a:prstGeom prst="rect">
            <a:avLst/>
          </a:prstGeom>
          <a:noFill/>
          <a:ln>
            <a:noFill/>
          </a:ln>
        </p:spPr>
      </p:pic>
      <p:sp>
        <p:nvSpPr>
          <p:cNvPr id="402" name="Google Shape;402;p47"/>
          <p:cNvSpPr txBox="1"/>
          <p:nvPr/>
        </p:nvSpPr>
        <p:spPr>
          <a:xfrm>
            <a:off x="1368953" y="5536406"/>
            <a:ext cx="2819400"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Created by Joaquim Alves Gaspar </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en.wikipedia.org/wiki/Calipers</a:t>
            </a:r>
            <a:endParaRPr/>
          </a:p>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descr="dial calipers" id="403" name="Google Shape;403;p47"/>
          <p:cNvPicPr preferRelativeResize="0"/>
          <p:nvPr/>
        </p:nvPicPr>
        <p:blipFill rotWithShape="1">
          <a:blip r:embed="rId4">
            <a:alphaModFix/>
          </a:blip>
          <a:srcRect b="0" l="0" r="0" t="0"/>
          <a:stretch/>
        </p:blipFill>
        <p:spPr>
          <a:xfrm>
            <a:off x="6096000" y="1524000"/>
            <a:ext cx="2857500" cy="2143125"/>
          </a:xfrm>
          <a:prstGeom prst="rect">
            <a:avLst/>
          </a:prstGeom>
          <a:noFill/>
          <a:ln>
            <a:noFill/>
          </a:ln>
        </p:spPr>
      </p:pic>
      <p:pic>
        <p:nvPicPr>
          <p:cNvPr descr="digital_calipers_woodjig_com" id="404" name="Google Shape;404;p47"/>
          <p:cNvPicPr preferRelativeResize="0"/>
          <p:nvPr/>
        </p:nvPicPr>
        <p:blipFill rotWithShape="1">
          <a:blip r:embed="rId5">
            <a:alphaModFix/>
          </a:blip>
          <a:srcRect b="0" l="0" r="0" t="0"/>
          <a:stretch/>
        </p:blipFill>
        <p:spPr>
          <a:xfrm>
            <a:off x="6019800" y="4212384"/>
            <a:ext cx="2895600" cy="1973263"/>
          </a:xfrm>
          <a:prstGeom prst="rect">
            <a:avLst/>
          </a:prstGeom>
          <a:noFill/>
          <a:ln>
            <a:noFill/>
          </a:ln>
        </p:spPr>
      </p:pic>
      <p:sp>
        <p:nvSpPr>
          <p:cNvPr id="405" name="Google Shape;405;p47"/>
          <p:cNvSpPr txBox="1"/>
          <p:nvPr>
            <p:ph idx="1" type="body"/>
          </p:nvPr>
        </p:nvSpPr>
        <p:spPr>
          <a:xfrm>
            <a:off x="304800" y="1524000"/>
            <a:ext cx="5486400" cy="28956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rgbClr val="006666"/>
              </a:buClr>
              <a:buSzPts val="2400"/>
              <a:buChar char="•"/>
            </a:pPr>
            <a:r>
              <a:rPr lang="en-US" sz="2400">
                <a:solidFill>
                  <a:srgbClr val="006666"/>
                </a:solidFill>
              </a:rPr>
              <a:t>Used to measure outside dimensions, inside dimensions, or depths of holes</a:t>
            </a:r>
            <a:endParaRPr/>
          </a:p>
          <a:p>
            <a:pPr indent="-342900" lvl="0" marL="342900" rtl="0" algn="l">
              <a:lnSpc>
                <a:spcPct val="80000"/>
              </a:lnSpc>
              <a:spcBef>
                <a:spcPts val="480"/>
              </a:spcBef>
              <a:spcAft>
                <a:spcPts val="0"/>
              </a:spcAft>
              <a:buClr>
                <a:srgbClr val="990033"/>
              </a:buClr>
              <a:buSzPts val="2400"/>
              <a:buChar char="•"/>
            </a:pPr>
            <a:r>
              <a:rPr lang="en-US" sz="2400">
                <a:solidFill>
                  <a:srgbClr val="990033"/>
                </a:solidFill>
              </a:rPr>
              <a:t>3 Types</a:t>
            </a:r>
            <a:endParaRPr/>
          </a:p>
          <a:p>
            <a:pPr indent="-285750" lvl="1" marL="742950" rtl="0" algn="l">
              <a:lnSpc>
                <a:spcPct val="80000"/>
              </a:lnSpc>
              <a:spcBef>
                <a:spcPts val="440"/>
              </a:spcBef>
              <a:spcAft>
                <a:spcPts val="0"/>
              </a:spcAft>
              <a:buClr>
                <a:srgbClr val="990033"/>
              </a:buClr>
              <a:buSzPts val="2200"/>
              <a:buChar char="–"/>
            </a:pPr>
            <a:r>
              <a:rPr lang="en-US" sz="2200">
                <a:solidFill>
                  <a:srgbClr val="990033"/>
                </a:solidFill>
              </a:rPr>
              <a:t>Vernier (slide), </a:t>
            </a:r>
            <a:endParaRPr sz="2200">
              <a:solidFill>
                <a:srgbClr val="990033"/>
              </a:solidFill>
            </a:endParaRPr>
          </a:p>
          <a:p>
            <a:pPr indent="-285750" lvl="1" marL="742950" rtl="0" algn="l">
              <a:lnSpc>
                <a:spcPct val="80000"/>
              </a:lnSpc>
              <a:spcBef>
                <a:spcPts val="440"/>
              </a:spcBef>
              <a:spcAft>
                <a:spcPts val="0"/>
              </a:spcAft>
              <a:buClr>
                <a:srgbClr val="990033"/>
              </a:buClr>
              <a:buSzPts val="2200"/>
              <a:buChar char="–"/>
            </a:pPr>
            <a:r>
              <a:rPr lang="en-US" sz="2200">
                <a:solidFill>
                  <a:srgbClr val="990033"/>
                </a:solidFill>
              </a:rPr>
              <a:t>dial </a:t>
            </a:r>
            <a:endParaRPr/>
          </a:p>
          <a:p>
            <a:pPr indent="-285750" lvl="1" marL="742950" rtl="0" algn="l">
              <a:lnSpc>
                <a:spcPct val="80000"/>
              </a:lnSpc>
              <a:spcBef>
                <a:spcPts val="440"/>
              </a:spcBef>
              <a:spcAft>
                <a:spcPts val="0"/>
              </a:spcAft>
              <a:buClr>
                <a:srgbClr val="990033"/>
              </a:buClr>
              <a:buSzPts val="2200"/>
              <a:buChar char="–"/>
            </a:pPr>
            <a:r>
              <a:rPr lang="en-US" sz="2200">
                <a:solidFill>
                  <a:srgbClr val="990033"/>
                </a:solidFill>
              </a:rPr>
              <a:t>digital models</a:t>
            </a:r>
            <a:endParaRPr/>
          </a:p>
          <a:p>
            <a:pPr indent="-342900" lvl="0" marL="342900" rtl="0" algn="l">
              <a:lnSpc>
                <a:spcPct val="80000"/>
              </a:lnSpc>
              <a:spcBef>
                <a:spcPts val="480"/>
              </a:spcBef>
              <a:spcAft>
                <a:spcPts val="0"/>
              </a:spcAft>
              <a:buClr>
                <a:srgbClr val="660066"/>
              </a:buClr>
              <a:buSzPts val="2400"/>
              <a:buChar char="•"/>
            </a:pPr>
            <a:r>
              <a:rPr lang="en-US" sz="2400">
                <a:solidFill>
                  <a:srgbClr val="660066"/>
                </a:solidFill>
              </a:rPr>
              <a:t>They can take very small measurements, generally to .001</a:t>
            </a:r>
            <a:endParaRPr/>
          </a:p>
        </p:txBody>
      </p:sp>
      <p:sp>
        <p:nvSpPr>
          <p:cNvPr id="406" name="Google Shape;406;p47"/>
          <p:cNvSpPr txBox="1"/>
          <p:nvPr/>
        </p:nvSpPr>
        <p:spPr>
          <a:xfrm>
            <a:off x="6096000" y="5767388"/>
            <a:ext cx="1914525" cy="3381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Photos courtesy of:</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www.woodjig.com/Gage%20tips2.htm</a:t>
            </a:r>
            <a:endParaRPr/>
          </a:p>
        </p:txBody>
      </p:sp>
      <p:sp>
        <p:nvSpPr>
          <p:cNvPr id="407" name="Google Shape;407;p47"/>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8"/>
          <p:cNvSpPr txBox="1"/>
          <p:nvPr>
            <p:ph type="title"/>
          </p:nvPr>
        </p:nvSpPr>
        <p:spPr>
          <a:xfrm>
            <a:off x="1600200" y="228600"/>
            <a:ext cx="51054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u="sng">
                <a:solidFill>
                  <a:srgbClr val="000000"/>
                </a:solidFill>
              </a:rPr>
              <a:t>Calipers </a:t>
            </a:r>
            <a:r>
              <a:rPr lang="en-US" sz="2800" u="sng">
                <a:solidFill>
                  <a:srgbClr val="000000"/>
                </a:solidFill>
              </a:rPr>
              <a:t>(Cont’d.)</a:t>
            </a:r>
            <a:endParaRPr sz="3600" u="sng">
              <a:solidFill>
                <a:srgbClr val="000000"/>
              </a:solidFill>
            </a:endParaRPr>
          </a:p>
        </p:txBody>
      </p:sp>
      <p:pic>
        <p:nvPicPr>
          <p:cNvPr descr="Image:Using the caliper edit.gif" id="415" name="Google Shape;415;p48"/>
          <p:cNvPicPr preferRelativeResize="0"/>
          <p:nvPr/>
        </p:nvPicPr>
        <p:blipFill rotWithShape="1">
          <a:blip r:embed="rId3">
            <a:alphaModFix/>
          </a:blip>
          <a:srcRect b="0" l="0" r="0" t="0"/>
          <a:stretch/>
        </p:blipFill>
        <p:spPr>
          <a:xfrm>
            <a:off x="304800" y="4191001"/>
            <a:ext cx="5344936" cy="1745456"/>
          </a:xfrm>
          <a:prstGeom prst="rect">
            <a:avLst/>
          </a:prstGeom>
          <a:noFill/>
          <a:ln>
            <a:noFill/>
          </a:ln>
        </p:spPr>
      </p:pic>
      <p:sp>
        <p:nvSpPr>
          <p:cNvPr id="416" name="Google Shape;416;p48"/>
          <p:cNvSpPr txBox="1"/>
          <p:nvPr/>
        </p:nvSpPr>
        <p:spPr>
          <a:xfrm>
            <a:off x="1600200" y="5412597"/>
            <a:ext cx="2819400"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Created by Joaquim Alves Gaspar </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en.wikipedia.org/wiki/Calipers</a:t>
            </a:r>
            <a:endParaRPr/>
          </a:p>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pic>
        <p:nvPicPr>
          <p:cNvPr descr="dial calipers" id="417" name="Google Shape;417;p48"/>
          <p:cNvPicPr preferRelativeResize="0"/>
          <p:nvPr/>
        </p:nvPicPr>
        <p:blipFill rotWithShape="1">
          <a:blip r:embed="rId4">
            <a:alphaModFix/>
          </a:blip>
          <a:srcRect b="0" l="0" r="0" t="0"/>
          <a:stretch/>
        </p:blipFill>
        <p:spPr>
          <a:xfrm>
            <a:off x="6096000" y="1524000"/>
            <a:ext cx="2857500" cy="2143125"/>
          </a:xfrm>
          <a:prstGeom prst="rect">
            <a:avLst/>
          </a:prstGeom>
          <a:noFill/>
          <a:ln>
            <a:noFill/>
          </a:ln>
        </p:spPr>
      </p:pic>
      <p:pic>
        <p:nvPicPr>
          <p:cNvPr descr="digital_calipers_woodjig_com" id="418" name="Google Shape;418;p48"/>
          <p:cNvPicPr preferRelativeResize="0"/>
          <p:nvPr/>
        </p:nvPicPr>
        <p:blipFill rotWithShape="1">
          <a:blip r:embed="rId5">
            <a:alphaModFix/>
          </a:blip>
          <a:srcRect b="0" l="0" r="0" t="0"/>
          <a:stretch/>
        </p:blipFill>
        <p:spPr>
          <a:xfrm>
            <a:off x="6019800" y="4191000"/>
            <a:ext cx="2895600" cy="1973263"/>
          </a:xfrm>
          <a:prstGeom prst="rect">
            <a:avLst/>
          </a:prstGeom>
          <a:noFill/>
          <a:ln>
            <a:noFill/>
          </a:ln>
        </p:spPr>
      </p:pic>
      <p:sp>
        <p:nvSpPr>
          <p:cNvPr id="419" name="Google Shape;419;p48"/>
          <p:cNvSpPr txBox="1"/>
          <p:nvPr>
            <p:ph idx="1" type="body"/>
          </p:nvPr>
        </p:nvSpPr>
        <p:spPr>
          <a:xfrm>
            <a:off x="304800" y="1295400"/>
            <a:ext cx="5715000" cy="31242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sz="2400"/>
              <a:t>The caliper’s “jaws” are the parts of the tool into which the part being measured is inserted </a:t>
            </a:r>
            <a:endParaRPr/>
          </a:p>
          <a:p>
            <a:pPr indent="-342900" lvl="0" marL="342900" rtl="0" algn="l">
              <a:spcBef>
                <a:spcPts val="480"/>
              </a:spcBef>
              <a:spcAft>
                <a:spcPts val="0"/>
              </a:spcAft>
              <a:buClr>
                <a:schemeClr val="dk1"/>
              </a:buClr>
              <a:buSzPts val="2400"/>
              <a:buFont typeface="Arial"/>
              <a:buChar char="•"/>
            </a:pPr>
            <a:r>
              <a:rPr lang="en-US" sz="2400"/>
              <a:t>One jaw is fixed in place</a:t>
            </a:r>
            <a:endParaRPr/>
          </a:p>
          <a:p>
            <a:pPr indent="-342900" lvl="0" marL="342900" rtl="0" algn="l">
              <a:spcBef>
                <a:spcPts val="480"/>
              </a:spcBef>
              <a:spcAft>
                <a:spcPts val="0"/>
              </a:spcAft>
              <a:buClr>
                <a:schemeClr val="dk1"/>
              </a:buClr>
              <a:buSzPts val="2400"/>
              <a:buFont typeface="Arial"/>
              <a:buChar char="•"/>
            </a:pPr>
            <a:r>
              <a:rPr lang="en-US" sz="2400"/>
              <a:t>The other moves and is connected to a Vernier, dial, or a digital screen that shows the measurement</a:t>
            </a:r>
            <a:endParaRPr/>
          </a:p>
          <a:p>
            <a:pPr indent="-190500" lvl="0" marL="342900" rtl="0" algn="l">
              <a:lnSpc>
                <a:spcPct val="80000"/>
              </a:lnSpc>
              <a:spcBef>
                <a:spcPts val="480"/>
              </a:spcBef>
              <a:spcAft>
                <a:spcPts val="0"/>
              </a:spcAft>
              <a:buClr>
                <a:schemeClr val="dk1"/>
              </a:buClr>
              <a:buSzPts val="2400"/>
              <a:buNone/>
            </a:pPr>
            <a:r>
              <a:t/>
            </a:r>
            <a:endParaRPr sz="2400">
              <a:solidFill>
                <a:srgbClr val="660066"/>
              </a:solidFill>
            </a:endParaRPr>
          </a:p>
        </p:txBody>
      </p:sp>
      <p:sp>
        <p:nvSpPr>
          <p:cNvPr id="420" name="Google Shape;420;p48"/>
          <p:cNvSpPr txBox="1"/>
          <p:nvPr/>
        </p:nvSpPr>
        <p:spPr>
          <a:xfrm>
            <a:off x="6096000" y="5767388"/>
            <a:ext cx="1914525" cy="3381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Photos courtesy of:</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www.woodjig.com/Gage%20tips2.htm</a:t>
            </a:r>
            <a:endParaRPr/>
          </a:p>
        </p:txBody>
      </p:sp>
      <p:sp>
        <p:nvSpPr>
          <p:cNvPr id="421" name="Google Shape;421;p48"/>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Digital Caliper</a:t>
            </a:r>
            <a:endParaRPr/>
          </a:p>
        </p:txBody>
      </p:sp>
      <p:sp>
        <p:nvSpPr>
          <p:cNvPr id="427" name="Google Shape;427;p49"/>
          <p:cNvSpPr txBox="1"/>
          <p:nvPr>
            <p:ph idx="1" type="body"/>
          </p:nvPr>
        </p:nvSpPr>
        <p:spPr>
          <a:xfrm>
            <a:off x="149087" y="1344267"/>
            <a:ext cx="8736496" cy="45259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0" lvl="0" marL="0" rtl="0" algn="l">
              <a:spcBef>
                <a:spcPts val="560"/>
              </a:spcBef>
              <a:spcAft>
                <a:spcPts val="0"/>
              </a:spcAft>
              <a:buClr>
                <a:schemeClr val="dk1"/>
              </a:buClr>
              <a:buSzPts val="2800"/>
              <a:buNone/>
            </a:pPr>
            <a:r>
              <a:rPr lang="en-US" sz="2800"/>
              <a:t>Can be hooked to computer for effortless data recording on a spreadsheet</a:t>
            </a:r>
            <a:endParaRPr sz="2800"/>
          </a:p>
          <a:p>
            <a:pPr indent="-285750" lvl="1" marL="742950" rtl="0" algn="l">
              <a:spcBef>
                <a:spcPts val="400"/>
              </a:spcBef>
              <a:spcAft>
                <a:spcPts val="0"/>
              </a:spcAft>
              <a:buClr>
                <a:schemeClr val="dk1"/>
              </a:buClr>
              <a:buSzPts val="2000"/>
              <a:buChar char="–"/>
            </a:pPr>
            <a:r>
              <a:rPr lang="en-US" sz="2000" u="sng">
                <a:solidFill>
                  <a:schemeClr val="hlink"/>
                </a:solidFill>
                <a:hlinkClick r:id="rId3"/>
              </a:rPr>
              <a:t>https://www.youtube.com/watch?v=ZGcYacpZTko&amp;t=10</a:t>
            </a:r>
            <a:r>
              <a:rPr lang="en-US" sz="2000"/>
              <a:t> </a:t>
            </a:r>
            <a:endParaRPr sz="2000"/>
          </a:p>
        </p:txBody>
      </p:sp>
      <p:pic>
        <p:nvPicPr>
          <p:cNvPr id="428" name="Google Shape;428;p49"/>
          <p:cNvPicPr preferRelativeResize="0"/>
          <p:nvPr/>
        </p:nvPicPr>
        <p:blipFill rotWithShape="1">
          <a:blip r:embed="rId4">
            <a:alphaModFix/>
          </a:blip>
          <a:srcRect b="0" l="0" r="0" t="0"/>
          <a:stretch/>
        </p:blipFill>
        <p:spPr>
          <a:xfrm>
            <a:off x="3143250" y="1344267"/>
            <a:ext cx="2857500" cy="2857500"/>
          </a:xfrm>
          <a:prstGeom prst="rect">
            <a:avLst/>
          </a:prstGeom>
          <a:noFill/>
          <a:ln>
            <a:noFill/>
          </a:ln>
        </p:spPr>
      </p:pic>
      <p:sp>
        <p:nvSpPr>
          <p:cNvPr id="429" name="Google Shape;429;p49"/>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0"/>
          <p:cNvSpPr txBox="1"/>
          <p:nvPr>
            <p:ph type="title"/>
          </p:nvPr>
        </p:nvSpPr>
        <p:spPr>
          <a:xfrm>
            <a:off x="1981200" y="304800"/>
            <a:ext cx="5105400" cy="685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Vernier Caliper</a:t>
            </a:r>
            <a:endParaRPr/>
          </a:p>
        </p:txBody>
      </p:sp>
      <p:sp>
        <p:nvSpPr>
          <p:cNvPr id="436" name="Google Shape;436;p50"/>
          <p:cNvSpPr txBox="1"/>
          <p:nvPr>
            <p:ph idx="1" type="body"/>
          </p:nvPr>
        </p:nvSpPr>
        <p:spPr>
          <a:xfrm>
            <a:off x="1081318" y="5499819"/>
            <a:ext cx="3886200" cy="3810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800"/>
              <a:buFont typeface="Calibri"/>
              <a:buNone/>
            </a:pPr>
            <a:r>
              <a:rPr lang="en-US" sz="800"/>
              <a:t>Photo courtesy of Clemson University’s Physics Lab – CUPOL - Instructions</a:t>
            </a:r>
            <a:endParaRPr/>
          </a:p>
        </p:txBody>
      </p:sp>
      <p:pic>
        <p:nvPicPr>
          <p:cNvPr descr="caliper.gif" id="437" name="Google Shape;437;p50"/>
          <p:cNvPicPr preferRelativeResize="0"/>
          <p:nvPr/>
        </p:nvPicPr>
        <p:blipFill rotWithShape="1">
          <a:blip r:embed="rId3">
            <a:alphaModFix/>
          </a:blip>
          <a:srcRect b="0" l="0" r="0" t="0"/>
          <a:stretch/>
        </p:blipFill>
        <p:spPr>
          <a:xfrm>
            <a:off x="228600" y="1982788"/>
            <a:ext cx="8686800" cy="3562191"/>
          </a:xfrm>
          <a:prstGeom prst="rect">
            <a:avLst/>
          </a:prstGeom>
          <a:noFill/>
          <a:ln>
            <a:noFill/>
          </a:ln>
        </p:spPr>
      </p:pic>
      <p:sp>
        <p:nvSpPr>
          <p:cNvPr id="438" name="Google Shape;438;p50"/>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1"/>
          <p:cNvSpPr txBox="1"/>
          <p:nvPr>
            <p:ph type="title"/>
          </p:nvPr>
        </p:nvSpPr>
        <p:spPr>
          <a:xfrm>
            <a:off x="685800" y="304800"/>
            <a:ext cx="7696200" cy="9144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Zeroing a Vernier Caliper</a:t>
            </a:r>
            <a:endParaRPr/>
          </a:p>
        </p:txBody>
      </p:sp>
      <p:sp>
        <p:nvSpPr>
          <p:cNvPr id="445" name="Google Shape;445;p51"/>
          <p:cNvSpPr txBox="1"/>
          <p:nvPr>
            <p:ph idx="1" type="body"/>
          </p:nvPr>
        </p:nvSpPr>
        <p:spPr>
          <a:xfrm>
            <a:off x="374649" y="1188669"/>
            <a:ext cx="8396177"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6666"/>
              </a:buClr>
              <a:buSzPts val="2400"/>
              <a:buNone/>
            </a:pPr>
            <a:r>
              <a:rPr lang="en-US" sz="2400">
                <a:solidFill>
                  <a:srgbClr val="006666"/>
                </a:solidFill>
              </a:rPr>
              <a:t>First, zero the Vernier caliper by making sure that the jaws are closed and the first mark on the main scale is aligned with the first mark on the auxiliary scale.  (The last mark on the auxiliary scale lines up with the 9mm mark on the main scale. ) The photo below shows a reading of 0 millimeters.</a:t>
            </a:r>
            <a:endParaRPr/>
          </a:p>
        </p:txBody>
      </p:sp>
      <p:pic>
        <p:nvPicPr>
          <p:cNvPr descr="zeroing.jpg" id="446" name="Google Shape;446;p51"/>
          <p:cNvPicPr preferRelativeResize="0"/>
          <p:nvPr/>
        </p:nvPicPr>
        <p:blipFill rotWithShape="1">
          <a:blip r:embed="rId3">
            <a:alphaModFix/>
          </a:blip>
          <a:srcRect b="0" l="0" r="0" t="0"/>
          <a:stretch/>
        </p:blipFill>
        <p:spPr>
          <a:xfrm>
            <a:off x="2417868" y="3352800"/>
            <a:ext cx="4168587" cy="2133599"/>
          </a:xfrm>
          <a:prstGeom prst="rect">
            <a:avLst/>
          </a:prstGeom>
          <a:noFill/>
          <a:ln>
            <a:noFill/>
          </a:ln>
          <a:effectLst>
            <a:outerShdw blurRad="292100" rotWithShape="0" algn="tl" dir="2700000" dist="139700">
              <a:srgbClr val="333333">
                <a:alpha val="64705"/>
              </a:srgbClr>
            </a:outerShdw>
          </a:effectLst>
        </p:spPr>
      </p:pic>
      <p:sp>
        <p:nvSpPr>
          <p:cNvPr id="447" name="Google Shape;447;p51"/>
          <p:cNvSpPr txBox="1"/>
          <p:nvPr/>
        </p:nvSpPr>
        <p:spPr>
          <a:xfrm>
            <a:off x="2778312" y="5921008"/>
            <a:ext cx="3649663"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courtesy of Clemson University’s Physics Lab – CUPOL - Instructions</a:t>
            </a:r>
            <a:endParaRPr/>
          </a:p>
        </p:txBody>
      </p:sp>
      <p:sp>
        <p:nvSpPr>
          <p:cNvPr id="448" name="Google Shape;448;p51"/>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52"/>
          <p:cNvSpPr txBox="1"/>
          <p:nvPr>
            <p:ph type="title"/>
          </p:nvPr>
        </p:nvSpPr>
        <p:spPr>
          <a:xfrm>
            <a:off x="1143000" y="381000"/>
            <a:ext cx="68580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Reading a Vernier Caliper</a:t>
            </a:r>
            <a:endParaRPr/>
          </a:p>
        </p:txBody>
      </p:sp>
      <p:pic>
        <p:nvPicPr>
          <p:cNvPr descr="reading.jpg" id="455" name="Google Shape;455;p52"/>
          <p:cNvPicPr preferRelativeResize="0"/>
          <p:nvPr>
            <p:ph idx="1" type="body"/>
          </p:nvPr>
        </p:nvPicPr>
        <p:blipFill rotWithShape="1">
          <a:blip r:embed="rId3">
            <a:alphaModFix/>
          </a:blip>
          <a:srcRect b="0" l="0" r="0" t="0"/>
          <a:stretch/>
        </p:blipFill>
        <p:spPr>
          <a:xfrm>
            <a:off x="1358678" y="1217428"/>
            <a:ext cx="6788150" cy="4525963"/>
          </a:xfrm>
          <a:prstGeom prst="rect">
            <a:avLst/>
          </a:prstGeom>
          <a:noFill/>
          <a:ln>
            <a:noFill/>
          </a:ln>
        </p:spPr>
      </p:pic>
      <p:sp>
        <p:nvSpPr>
          <p:cNvPr id="456" name="Google Shape;456;p52"/>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53"/>
          <p:cNvSpPr txBox="1"/>
          <p:nvPr>
            <p:ph type="title"/>
          </p:nvPr>
        </p:nvSpPr>
        <p:spPr>
          <a:xfrm>
            <a:off x="1095660" y="390605"/>
            <a:ext cx="6934200" cy="685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Reading the Vernier Scale</a:t>
            </a:r>
            <a:endParaRPr/>
          </a:p>
        </p:txBody>
      </p:sp>
      <p:sp>
        <p:nvSpPr>
          <p:cNvPr id="463" name="Google Shape;463;p53"/>
          <p:cNvSpPr txBox="1"/>
          <p:nvPr>
            <p:ph idx="1" type="body"/>
          </p:nvPr>
        </p:nvSpPr>
        <p:spPr>
          <a:xfrm>
            <a:off x="628840" y="1445751"/>
            <a:ext cx="8229600" cy="4525963"/>
          </a:xfrm>
          <a:prstGeom prst="rect">
            <a:avLst/>
          </a:prstGeom>
          <a:noFill/>
          <a:ln>
            <a:noFill/>
          </a:ln>
        </p:spPr>
        <p:txBody>
          <a:bodyPr anchorCtr="0" anchor="t" bIns="45700" lIns="91425" spcFirstLastPara="1" rIns="91425" wrap="square" tIns="45700">
            <a:normAutofit/>
          </a:bodyPr>
          <a:lstStyle/>
          <a:p>
            <a:pPr indent="-336550" lvl="0" marL="336550" rtl="0" algn="l">
              <a:spcBef>
                <a:spcPts val="0"/>
              </a:spcBef>
              <a:spcAft>
                <a:spcPts val="0"/>
              </a:spcAft>
              <a:buClr>
                <a:srgbClr val="006666"/>
              </a:buClr>
              <a:buSzPts val="2400"/>
              <a:buChar char="•"/>
            </a:pPr>
            <a:r>
              <a:rPr lang="en-US" sz="2400">
                <a:solidFill>
                  <a:srgbClr val="006666"/>
                </a:solidFill>
              </a:rPr>
              <a:t>Digital calipers are popular because the manual Vernier scale can be a bit tricky to read. </a:t>
            </a:r>
            <a:endParaRPr/>
          </a:p>
          <a:p>
            <a:pPr indent="-336550" lvl="0" marL="336550" rtl="0" algn="l">
              <a:spcBef>
                <a:spcPts val="3000"/>
              </a:spcBef>
              <a:spcAft>
                <a:spcPts val="0"/>
              </a:spcAft>
              <a:buClr>
                <a:srgbClr val="990033"/>
              </a:buClr>
              <a:buSzPts val="2400"/>
              <a:buChar char="•"/>
            </a:pPr>
            <a:r>
              <a:rPr lang="en-US" sz="2400">
                <a:solidFill>
                  <a:srgbClr val="990033"/>
                </a:solidFill>
              </a:rPr>
              <a:t>Look at the lower (auxiliary) scale. Its first mark lines up between 1.2 and 1.3 (tenths) mm on the main scale.  (Think of how you read your watch using the minute hand.)</a:t>
            </a:r>
            <a:endParaRPr/>
          </a:p>
          <a:p>
            <a:pPr indent="-336550" lvl="0" marL="336550" rtl="0" algn="l">
              <a:spcBef>
                <a:spcPts val="3000"/>
              </a:spcBef>
              <a:spcAft>
                <a:spcPts val="0"/>
              </a:spcAft>
              <a:buClr>
                <a:srgbClr val="660066"/>
              </a:buClr>
              <a:buSzPts val="2400"/>
              <a:buChar char="•"/>
            </a:pPr>
            <a:r>
              <a:rPr lang="en-US" sz="2400">
                <a:solidFill>
                  <a:srgbClr val="660066"/>
                </a:solidFill>
              </a:rPr>
              <a:t>The next digit in the measurement (hundredths of a millimeter) is determined by finding where the auxiliary scale and the main scale line up the best. Here it is on the third line, so the measurement is 1.23 millimeters.</a:t>
            </a:r>
            <a:endParaRPr/>
          </a:p>
        </p:txBody>
      </p:sp>
      <p:sp>
        <p:nvSpPr>
          <p:cNvPr id="464" name="Google Shape;464;p53"/>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4"/>
          <p:cNvSpPr txBox="1"/>
          <p:nvPr>
            <p:ph type="title"/>
          </p:nvPr>
        </p:nvSpPr>
        <p:spPr>
          <a:xfrm>
            <a:off x="2057400" y="304800"/>
            <a:ext cx="51054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Digital Caliper</a:t>
            </a:r>
            <a:endParaRPr/>
          </a:p>
        </p:txBody>
      </p:sp>
      <p:pic>
        <p:nvPicPr>
          <p:cNvPr descr="vernierDigital.gif" id="471" name="Google Shape;471;p54"/>
          <p:cNvPicPr preferRelativeResize="0"/>
          <p:nvPr>
            <p:ph idx="1" type="body"/>
          </p:nvPr>
        </p:nvPicPr>
        <p:blipFill rotWithShape="1">
          <a:blip r:embed="rId3">
            <a:alphaModFix/>
          </a:blip>
          <a:srcRect b="0" l="0" r="0" t="0"/>
          <a:stretch/>
        </p:blipFill>
        <p:spPr>
          <a:xfrm>
            <a:off x="685800" y="1600200"/>
            <a:ext cx="8153400" cy="3992563"/>
          </a:xfrm>
          <a:prstGeom prst="rect">
            <a:avLst/>
          </a:prstGeom>
          <a:noFill/>
          <a:ln>
            <a:noFill/>
          </a:ln>
        </p:spPr>
      </p:pic>
      <p:sp>
        <p:nvSpPr>
          <p:cNvPr id="472" name="Google Shape;472;p54"/>
          <p:cNvSpPr txBox="1"/>
          <p:nvPr/>
        </p:nvSpPr>
        <p:spPr>
          <a:xfrm>
            <a:off x="2590800" y="5039568"/>
            <a:ext cx="4648200"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Picture courtesy of www.TechnologyStudent.com  World Association of Technology Teachers</a:t>
            </a:r>
            <a:endParaRPr/>
          </a:p>
        </p:txBody>
      </p:sp>
      <p:sp>
        <p:nvSpPr>
          <p:cNvPr id="473" name="Google Shape;473;p54"/>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55"/>
          <p:cNvSpPr txBox="1"/>
          <p:nvPr>
            <p:ph type="title"/>
          </p:nvPr>
        </p:nvSpPr>
        <p:spPr>
          <a:xfrm>
            <a:off x="533400" y="304800"/>
            <a:ext cx="8153400" cy="685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Zeroing a Digital Caliper</a:t>
            </a:r>
            <a:endParaRPr/>
          </a:p>
        </p:txBody>
      </p:sp>
      <p:sp>
        <p:nvSpPr>
          <p:cNvPr id="480" name="Google Shape;480;p55"/>
          <p:cNvSpPr txBox="1"/>
          <p:nvPr>
            <p:ph idx="1" type="body"/>
          </p:nvPr>
        </p:nvSpPr>
        <p:spPr>
          <a:xfrm>
            <a:off x="457200" y="1371600"/>
            <a:ext cx="8229600" cy="38100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800"/>
              <a:buChar char="•"/>
            </a:pPr>
            <a:r>
              <a:rPr lang="en-US" sz="2800">
                <a:solidFill>
                  <a:srgbClr val="006666"/>
                </a:solidFill>
              </a:rPr>
              <a:t>Take measurements only after the caliper has been zeroed.</a:t>
            </a:r>
            <a:endParaRPr/>
          </a:p>
          <a:p>
            <a:pPr indent="-342900" lvl="0" marL="342900" rtl="0" algn="l">
              <a:spcBef>
                <a:spcPts val="1800"/>
              </a:spcBef>
              <a:spcAft>
                <a:spcPts val="0"/>
              </a:spcAft>
              <a:buClr>
                <a:srgbClr val="990033"/>
              </a:buClr>
              <a:buSzPts val="2800"/>
              <a:buChar char="•"/>
            </a:pPr>
            <a:r>
              <a:rPr lang="en-US" sz="2800">
                <a:solidFill>
                  <a:srgbClr val="990033"/>
                </a:solidFill>
              </a:rPr>
              <a:t>Turn on the display via the on/off switch. (There is a battery inside the digital caliper.)</a:t>
            </a:r>
            <a:endParaRPr/>
          </a:p>
          <a:p>
            <a:pPr indent="-342900" lvl="0" marL="342900" rtl="0" algn="l">
              <a:spcBef>
                <a:spcPts val="1800"/>
              </a:spcBef>
              <a:spcAft>
                <a:spcPts val="0"/>
              </a:spcAft>
              <a:buClr>
                <a:srgbClr val="660066"/>
              </a:buClr>
              <a:buSzPts val="2800"/>
              <a:buChar char="•"/>
            </a:pPr>
            <a:r>
              <a:rPr lang="en-US" sz="2800">
                <a:solidFill>
                  <a:srgbClr val="660066"/>
                </a:solidFill>
              </a:rPr>
              <a:t>Bring the external jaws together until they touch. </a:t>
            </a:r>
            <a:endParaRPr/>
          </a:p>
          <a:p>
            <a:pPr indent="-342900" lvl="0" marL="342900" rtl="0" algn="l">
              <a:spcBef>
                <a:spcPts val="1800"/>
              </a:spcBef>
              <a:spcAft>
                <a:spcPts val="0"/>
              </a:spcAft>
              <a:buClr>
                <a:srgbClr val="008000"/>
              </a:buClr>
              <a:buSzPts val="2800"/>
              <a:buChar char="•"/>
            </a:pPr>
            <a:r>
              <a:rPr lang="en-US" sz="2800">
                <a:solidFill>
                  <a:srgbClr val="008000"/>
                </a:solidFill>
              </a:rPr>
              <a:t>Press the zero button.</a:t>
            </a:r>
            <a:endParaRPr/>
          </a:p>
        </p:txBody>
      </p:sp>
      <p:sp>
        <p:nvSpPr>
          <p:cNvPr id="481" name="Google Shape;481;p55"/>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56"/>
          <p:cNvSpPr txBox="1"/>
          <p:nvPr>
            <p:ph type="title"/>
          </p:nvPr>
        </p:nvSpPr>
        <p:spPr>
          <a:xfrm>
            <a:off x="685800" y="274638"/>
            <a:ext cx="8001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Taking a Digital Measurement</a:t>
            </a:r>
            <a:endParaRPr/>
          </a:p>
        </p:txBody>
      </p:sp>
      <p:pic>
        <p:nvPicPr>
          <p:cNvPr descr="vernierDigital2.gif" id="488" name="Google Shape;488;p56"/>
          <p:cNvPicPr preferRelativeResize="0"/>
          <p:nvPr>
            <p:ph idx="1" type="body"/>
          </p:nvPr>
        </p:nvPicPr>
        <p:blipFill rotWithShape="1">
          <a:blip r:embed="rId3">
            <a:alphaModFix/>
          </a:blip>
          <a:srcRect b="0" l="0" r="0" t="0"/>
          <a:stretch/>
        </p:blipFill>
        <p:spPr>
          <a:xfrm>
            <a:off x="1227137" y="950912"/>
            <a:ext cx="6719888" cy="2859088"/>
          </a:xfrm>
          <a:prstGeom prst="rect">
            <a:avLst/>
          </a:prstGeom>
          <a:noFill/>
          <a:ln>
            <a:noFill/>
          </a:ln>
        </p:spPr>
      </p:pic>
      <p:sp>
        <p:nvSpPr>
          <p:cNvPr id="489" name="Google Shape;489;p56"/>
          <p:cNvSpPr txBox="1"/>
          <p:nvPr/>
        </p:nvSpPr>
        <p:spPr>
          <a:xfrm>
            <a:off x="457200" y="3810000"/>
            <a:ext cx="8259763" cy="208672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Put the object to be measured between the jaws.</a:t>
            </a:r>
            <a:endParaRPr/>
          </a:p>
          <a:p>
            <a:pPr indent="-342900" lvl="0" marL="342900" marR="0" rtl="0" algn="l">
              <a:spcBef>
                <a:spcPts val="48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Close the jaws so they are touching the object.</a:t>
            </a:r>
            <a:endParaRPr/>
          </a:p>
          <a:p>
            <a:pPr indent="-342900" lvl="0" marL="342900" marR="0" rtl="0" algn="l">
              <a:spcBef>
                <a:spcPts val="48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Tighten the locking screw, then read the scale.</a:t>
            </a:r>
            <a:endParaRPr/>
          </a:p>
          <a:p>
            <a:pPr indent="0" lvl="0" marL="0" marR="0" rtl="0" algn="l">
              <a:spcBef>
                <a:spcPts val="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90" name="Google Shape;490;p56"/>
          <p:cNvSpPr txBox="1"/>
          <p:nvPr/>
        </p:nvSpPr>
        <p:spPr>
          <a:xfrm>
            <a:off x="1736938" y="5287380"/>
            <a:ext cx="4800600" cy="3381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Picture courtesy of:  www.TechnologyStudent.com  : World  Association of Technology Teachers</a:t>
            </a:r>
            <a:endParaRPr/>
          </a:p>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sp>
        <p:nvSpPr>
          <p:cNvPr id="491" name="Google Shape;491;p56"/>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57"/>
          <p:cNvSpPr txBox="1"/>
          <p:nvPr>
            <p:ph type="title"/>
          </p:nvPr>
        </p:nvSpPr>
        <p:spPr>
          <a:xfrm>
            <a:off x="762000" y="228600"/>
            <a:ext cx="80010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Taking Internal Measurements</a:t>
            </a:r>
            <a:endParaRPr/>
          </a:p>
        </p:txBody>
      </p:sp>
      <p:pic>
        <p:nvPicPr>
          <p:cNvPr descr="vernier4.gif" id="498" name="Google Shape;498;p57"/>
          <p:cNvPicPr preferRelativeResize="0"/>
          <p:nvPr>
            <p:ph idx="1" type="body"/>
          </p:nvPr>
        </p:nvPicPr>
        <p:blipFill rotWithShape="1">
          <a:blip r:embed="rId3">
            <a:alphaModFix/>
          </a:blip>
          <a:srcRect b="0" l="0" r="0" t="0"/>
          <a:stretch/>
        </p:blipFill>
        <p:spPr>
          <a:xfrm>
            <a:off x="1143000" y="1752600"/>
            <a:ext cx="7086600" cy="3722688"/>
          </a:xfrm>
          <a:prstGeom prst="rect">
            <a:avLst/>
          </a:prstGeom>
          <a:noFill/>
          <a:ln>
            <a:noFill/>
          </a:ln>
        </p:spPr>
      </p:pic>
      <p:sp>
        <p:nvSpPr>
          <p:cNvPr id="499" name="Google Shape;499;p57"/>
          <p:cNvSpPr txBox="1"/>
          <p:nvPr/>
        </p:nvSpPr>
        <p:spPr>
          <a:xfrm>
            <a:off x="991351" y="5475288"/>
            <a:ext cx="6324600"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Picture courtesy of: www.TechnologyStudent.com  World  Association of Technology Teachers</a:t>
            </a:r>
            <a:endParaRPr/>
          </a:p>
        </p:txBody>
      </p:sp>
      <p:sp>
        <p:nvSpPr>
          <p:cNvPr id="500" name="Google Shape;500;p57"/>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8"/>
          <p:cNvSpPr txBox="1"/>
          <p:nvPr>
            <p:ph type="title"/>
          </p:nvPr>
        </p:nvSpPr>
        <p:spPr>
          <a:xfrm>
            <a:off x="990600" y="304800"/>
            <a:ext cx="7162800" cy="685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Taking Depth Measurements</a:t>
            </a:r>
            <a:endParaRPr/>
          </a:p>
        </p:txBody>
      </p:sp>
      <p:pic>
        <p:nvPicPr>
          <p:cNvPr descr="vernier5.gif" id="507" name="Google Shape;507;p58"/>
          <p:cNvPicPr preferRelativeResize="0"/>
          <p:nvPr>
            <p:ph idx="1" type="body"/>
          </p:nvPr>
        </p:nvPicPr>
        <p:blipFill rotWithShape="1">
          <a:blip r:embed="rId3">
            <a:alphaModFix/>
          </a:blip>
          <a:srcRect b="0" l="0" r="0" t="0"/>
          <a:stretch/>
        </p:blipFill>
        <p:spPr>
          <a:xfrm>
            <a:off x="762000" y="1676400"/>
            <a:ext cx="7467600" cy="3343275"/>
          </a:xfrm>
          <a:prstGeom prst="rect">
            <a:avLst/>
          </a:prstGeom>
          <a:noFill/>
          <a:ln>
            <a:noFill/>
          </a:ln>
        </p:spPr>
      </p:pic>
      <p:sp>
        <p:nvSpPr>
          <p:cNvPr id="508" name="Google Shape;508;p58"/>
          <p:cNvSpPr txBox="1"/>
          <p:nvPr/>
        </p:nvSpPr>
        <p:spPr>
          <a:xfrm>
            <a:off x="457200" y="5065728"/>
            <a:ext cx="6324600"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Picture courtesy of: www.TechnologyStudent.com  World  Association of Technology Teachers</a:t>
            </a:r>
            <a:endParaRPr/>
          </a:p>
        </p:txBody>
      </p:sp>
      <p:sp>
        <p:nvSpPr>
          <p:cNvPr id="509" name="Google Shape;509;p58"/>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59"/>
          <p:cNvSpPr txBox="1"/>
          <p:nvPr>
            <p:ph type="title"/>
          </p:nvPr>
        </p:nvSpPr>
        <p:spPr>
          <a:xfrm>
            <a:off x="1905000" y="304800"/>
            <a:ext cx="5105400" cy="685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Handling</a:t>
            </a:r>
            <a:endParaRPr/>
          </a:p>
        </p:txBody>
      </p:sp>
      <p:sp>
        <p:nvSpPr>
          <p:cNvPr id="516" name="Google Shape;516;p59"/>
          <p:cNvSpPr txBox="1"/>
          <p:nvPr>
            <p:ph idx="1" type="body"/>
          </p:nvPr>
        </p:nvSpPr>
        <p:spPr>
          <a:xfrm>
            <a:off x="304800" y="1447800"/>
            <a:ext cx="8610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3200"/>
              <a:buChar char="•"/>
            </a:pPr>
            <a:r>
              <a:rPr lang="en-US">
                <a:solidFill>
                  <a:srgbClr val="006666"/>
                </a:solidFill>
              </a:rPr>
              <a:t>If the jaws are closed and the vernier caliper will not read zero, do not use this caliper for measuring because it is not accurate. </a:t>
            </a:r>
            <a:endParaRPr/>
          </a:p>
          <a:p>
            <a:pPr indent="-342900" lvl="0" marL="342900" rtl="0" algn="l">
              <a:spcBef>
                <a:spcPts val="2400"/>
              </a:spcBef>
              <a:spcAft>
                <a:spcPts val="0"/>
              </a:spcAft>
              <a:buClr>
                <a:srgbClr val="990033"/>
              </a:buClr>
              <a:buSzPts val="3200"/>
              <a:buChar char="•"/>
            </a:pPr>
            <a:r>
              <a:rPr lang="en-US">
                <a:solidFill>
                  <a:srgbClr val="990033"/>
                </a:solidFill>
              </a:rPr>
              <a:t>Take this caliper to the maintenance department for re-calibration so that it can be used to take accurate measurements again.</a:t>
            </a:r>
            <a:endParaRPr/>
          </a:p>
        </p:txBody>
      </p:sp>
      <p:sp>
        <p:nvSpPr>
          <p:cNvPr id="517" name="Google Shape;517;p59"/>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60"/>
          <p:cNvSpPr txBox="1"/>
          <p:nvPr>
            <p:ph type="title"/>
          </p:nvPr>
        </p:nvSpPr>
        <p:spPr>
          <a:xfrm>
            <a:off x="609600" y="213488"/>
            <a:ext cx="8077200" cy="685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Micrometers</a:t>
            </a:r>
            <a:endParaRPr/>
          </a:p>
        </p:txBody>
      </p:sp>
      <p:sp>
        <p:nvSpPr>
          <p:cNvPr id="525" name="Google Shape;525;p60"/>
          <p:cNvSpPr txBox="1"/>
          <p:nvPr>
            <p:ph idx="1" type="body"/>
          </p:nvPr>
        </p:nvSpPr>
        <p:spPr>
          <a:xfrm>
            <a:off x="457200" y="1219200"/>
            <a:ext cx="4114800" cy="4906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Font typeface="Arial"/>
              <a:buChar char="•"/>
            </a:pPr>
            <a:r>
              <a:rPr lang="en-US" sz="2800"/>
              <a:t>A measuring tool that incorporates a calibrated screw to take precise, small measurements</a:t>
            </a:r>
            <a:endParaRPr/>
          </a:p>
          <a:p>
            <a:pPr indent="-1651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rgbClr val="FF0000"/>
              </a:buClr>
              <a:buSzPts val="2800"/>
              <a:buFont typeface="Arial"/>
              <a:buChar char="•"/>
            </a:pPr>
            <a:r>
              <a:rPr b="1" lang="en-US" sz="2800">
                <a:solidFill>
                  <a:srgbClr val="FF0000"/>
                </a:solidFill>
              </a:rPr>
              <a:t>Similar in use to Vernier calipers but more precise,  can take readings to .0001</a:t>
            </a:r>
            <a:endParaRPr b="1" sz="2800">
              <a:solidFill>
                <a:srgbClr val="FF0000"/>
              </a:solidFill>
            </a:endParaRPr>
          </a:p>
          <a:p>
            <a:pPr indent="-165100" lvl="0" marL="342900" rtl="0" algn="l">
              <a:lnSpc>
                <a:spcPct val="90000"/>
              </a:lnSpc>
              <a:spcBef>
                <a:spcPts val="1800"/>
              </a:spcBef>
              <a:spcAft>
                <a:spcPts val="0"/>
              </a:spcAft>
              <a:buClr>
                <a:schemeClr val="dk1"/>
              </a:buClr>
              <a:buSzPts val="2800"/>
              <a:buNone/>
            </a:pPr>
            <a:r>
              <a:t/>
            </a:r>
            <a:endParaRPr sz="2800">
              <a:solidFill>
                <a:srgbClr val="008000"/>
              </a:solidFill>
            </a:endParaRPr>
          </a:p>
        </p:txBody>
      </p:sp>
      <p:pic>
        <p:nvPicPr>
          <p:cNvPr descr="Gage%20t6" id="526" name="Google Shape;526;p60"/>
          <p:cNvPicPr preferRelativeResize="0"/>
          <p:nvPr/>
        </p:nvPicPr>
        <p:blipFill rotWithShape="1">
          <a:blip r:embed="rId3">
            <a:alphaModFix/>
          </a:blip>
          <a:srcRect b="0" l="0" r="0" t="0"/>
          <a:stretch/>
        </p:blipFill>
        <p:spPr>
          <a:xfrm>
            <a:off x="4802205" y="3592513"/>
            <a:ext cx="4152900" cy="2351087"/>
          </a:xfrm>
          <a:prstGeom prst="rect">
            <a:avLst/>
          </a:prstGeom>
          <a:noFill/>
          <a:ln>
            <a:noFill/>
          </a:ln>
          <a:effectLst>
            <a:outerShdw blurRad="292100" rotWithShape="0" algn="tl" dir="2700000" dist="139700">
              <a:srgbClr val="333333">
                <a:alpha val="64705"/>
              </a:srgbClr>
            </a:outerShdw>
          </a:effectLst>
        </p:spPr>
      </p:pic>
      <p:pic>
        <p:nvPicPr>
          <p:cNvPr descr="mics_0311" id="527" name="Google Shape;527;p60"/>
          <p:cNvPicPr preferRelativeResize="0"/>
          <p:nvPr/>
        </p:nvPicPr>
        <p:blipFill rotWithShape="1">
          <a:blip r:embed="rId4">
            <a:alphaModFix/>
          </a:blip>
          <a:srcRect b="0" l="0" r="0" t="0"/>
          <a:stretch/>
        </p:blipFill>
        <p:spPr>
          <a:xfrm>
            <a:off x="4715577" y="821118"/>
            <a:ext cx="4152900" cy="2600325"/>
          </a:xfrm>
          <a:prstGeom prst="rect">
            <a:avLst/>
          </a:prstGeom>
          <a:noFill/>
          <a:ln>
            <a:noFill/>
          </a:ln>
          <a:effectLst>
            <a:outerShdw blurRad="292100" rotWithShape="0" algn="tl" dir="2700000" dist="139700">
              <a:srgbClr val="333333">
                <a:alpha val="64705"/>
              </a:srgbClr>
            </a:outerShdw>
          </a:effectLst>
        </p:spPr>
      </p:pic>
      <p:sp>
        <p:nvSpPr>
          <p:cNvPr id="528" name="Google Shape;528;p60"/>
          <p:cNvSpPr txBox="1"/>
          <p:nvPr/>
        </p:nvSpPr>
        <p:spPr>
          <a:xfrm>
            <a:off x="1676400" y="5943600"/>
            <a:ext cx="2895600"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Photos courtesy of: www.woodjig.com/Gage%20tips.htm</a:t>
            </a:r>
            <a:endParaRPr/>
          </a:p>
        </p:txBody>
      </p:sp>
      <p:sp>
        <p:nvSpPr>
          <p:cNvPr id="529" name="Google Shape;529;p60"/>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61"/>
          <p:cNvSpPr txBox="1"/>
          <p:nvPr>
            <p:ph type="title"/>
          </p:nvPr>
        </p:nvSpPr>
        <p:spPr>
          <a:xfrm>
            <a:off x="609600" y="201416"/>
            <a:ext cx="8077200" cy="838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Micrometers </a:t>
            </a:r>
            <a:r>
              <a:rPr lang="en-US" sz="2800">
                <a:solidFill>
                  <a:srgbClr val="000000"/>
                </a:solidFill>
              </a:rPr>
              <a:t>(Cont’d.)</a:t>
            </a:r>
            <a:endParaRPr/>
          </a:p>
        </p:txBody>
      </p:sp>
      <p:sp>
        <p:nvSpPr>
          <p:cNvPr id="537" name="Google Shape;537;p61"/>
          <p:cNvSpPr txBox="1"/>
          <p:nvPr>
            <p:ph idx="1" type="body"/>
          </p:nvPr>
        </p:nvSpPr>
        <p:spPr>
          <a:xfrm>
            <a:off x="457200" y="897216"/>
            <a:ext cx="4114800" cy="4906963"/>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006666"/>
              </a:buClr>
              <a:buSzPts val="2800"/>
              <a:buChar char="•"/>
            </a:pPr>
            <a:r>
              <a:rPr lang="en-US" sz="2800">
                <a:solidFill>
                  <a:srgbClr val="006666"/>
                </a:solidFill>
              </a:rPr>
              <a:t>Measure outside length or diameter</a:t>
            </a:r>
            <a:endParaRPr/>
          </a:p>
          <a:p>
            <a:pPr indent="-342900" lvl="0" marL="342900" rtl="0" algn="l">
              <a:lnSpc>
                <a:spcPct val="90000"/>
              </a:lnSpc>
              <a:spcBef>
                <a:spcPts val="1800"/>
              </a:spcBef>
              <a:spcAft>
                <a:spcPts val="0"/>
              </a:spcAft>
              <a:buClr>
                <a:srgbClr val="990033"/>
              </a:buClr>
              <a:buSzPts val="2800"/>
              <a:buChar char="•"/>
            </a:pPr>
            <a:r>
              <a:rPr lang="en-US" sz="2800">
                <a:solidFill>
                  <a:srgbClr val="990033"/>
                </a:solidFill>
              </a:rPr>
              <a:t>Different styles, shapes, and sizes</a:t>
            </a:r>
            <a:endParaRPr/>
          </a:p>
          <a:p>
            <a:pPr indent="-285750" lvl="1" marL="742950" rtl="0" algn="l">
              <a:lnSpc>
                <a:spcPct val="90000"/>
              </a:lnSpc>
              <a:spcBef>
                <a:spcPts val="1800"/>
              </a:spcBef>
              <a:spcAft>
                <a:spcPts val="0"/>
              </a:spcAft>
              <a:buClr>
                <a:schemeClr val="dk1"/>
              </a:buClr>
              <a:buSzPts val="2400"/>
              <a:buChar char="–"/>
            </a:pPr>
            <a:r>
              <a:rPr lang="en-US" sz="2400"/>
              <a:t>Most read the same</a:t>
            </a:r>
            <a:endParaRPr/>
          </a:p>
          <a:p>
            <a:pPr indent="-342900" lvl="0" marL="342900" rtl="0" algn="l">
              <a:lnSpc>
                <a:spcPct val="90000"/>
              </a:lnSpc>
              <a:spcBef>
                <a:spcPts val="1800"/>
              </a:spcBef>
              <a:spcAft>
                <a:spcPts val="0"/>
              </a:spcAft>
              <a:buClr>
                <a:srgbClr val="FF0000"/>
              </a:buClr>
              <a:buSzPts val="2800"/>
              <a:buChar char="•"/>
            </a:pPr>
            <a:r>
              <a:rPr b="1" lang="en-US" sz="2800">
                <a:solidFill>
                  <a:srgbClr val="FF0000"/>
                </a:solidFill>
              </a:rPr>
              <a:t>10 times more accurate than calipers</a:t>
            </a:r>
            <a:endParaRPr/>
          </a:p>
          <a:p>
            <a:pPr indent="-342900" lvl="0" marL="342900" rtl="0" algn="l">
              <a:lnSpc>
                <a:spcPct val="90000"/>
              </a:lnSpc>
              <a:spcBef>
                <a:spcPts val="1800"/>
              </a:spcBef>
              <a:spcAft>
                <a:spcPts val="0"/>
              </a:spcAft>
              <a:buClr>
                <a:srgbClr val="008000"/>
              </a:buClr>
              <a:buSzPts val="2800"/>
              <a:buChar char="•"/>
            </a:pPr>
            <a:r>
              <a:rPr lang="en-US" sz="2800">
                <a:solidFill>
                  <a:srgbClr val="008000"/>
                </a:solidFill>
              </a:rPr>
              <a:t>Rub clean by sliding paper between spindle and anvil when closed</a:t>
            </a:r>
            <a:endParaRPr/>
          </a:p>
        </p:txBody>
      </p:sp>
      <p:pic>
        <p:nvPicPr>
          <p:cNvPr descr="Gage%20t6" id="538" name="Google Shape;538;p61"/>
          <p:cNvPicPr preferRelativeResize="0"/>
          <p:nvPr/>
        </p:nvPicPr>
        <p:blipFill rotWithShape="1">
          <a:blip r:embed="rId3">
            <a:alphaModFix/>
          </a:blip>
          <a:srcRect b="0" l="0" r="0" t="0"/>
          <a:stretch/>
        </p:blipFill>
        <p:spPr>
          <a:xfrm>
            <a:off x="4648200" y="3821113"/>
            <a:ext cx="4152900" cy="2351087"/>
          </a:xfrm>
          <a:prstGeom prst="rect">
            <a:avLst/>
          </a:prstGeom>
          <a:noFill/>
          <a:ln>
            <a:noFill/>
          </a:ln>
          <a:effectLst>
            <a:outerShdw blurRad="292100" rotWithShape="0" algn="tl" dir="2700000" dist="139700">
              <a:srgbClr val="333333">
                <a:alpha val="64705"/>
              </a:srgbClr>
            </a:outerShdw>
          </a:effectLst>
        </p:spPr>
      </p:pic>
      <p:pic>
        <p:nvPicPr>
          <p:cNvPr descr="mics_0311" id="539" name="Google Shape;539;p61"/>
          <p:cNvPicPr preferRelativeResize="0"/>
          <p:nvPr/>
        </p:nvPicPr>
        <p:blipFill rotWithShape="1">
          <a:blip r:embed="rId4">
            <a:alphaModFix/>
          </a:blip>
          <a:srcRect b="0" l="0" r="0" t="0"/>
          <a:stretch/>
        </p:blipFill>
        <p:spPr>
          <a:xfrm>
            <a:off x="4648200" y="1143000"/>
            <a:ext cx="4152900" cy="2600325"/>
          </a:xfrm>
          <a:prstGeom prst="rect">
            <a:avLst/>
          </a:prstGeom>
          <a:noFill/>
          <a:ln>
            <a:noFill/>
          </a:ln>
          <a:effectLst>
            <a:outerShdw blurRad="292100" rotWithShape="0" algn="tl" dir="2700000" dist="139700">
              <a:srgbClr val="333333">
                <a:alpha val="64705"/>
              </a:srgbClr>
            </a:outerShdw>
          </a:effectLst>
        </p:spPr>
      </p:pic>
      <p:sp>
        <p:nvSpPr>
          <p:cNvPr id="540" name="Google Shape;540;p61"/>
          <p:cNvSpPr txBox="1"/>
          <p:nvPr/>
        </p:nvSpPr>
        <p:spPr>
          <a:xfrm>
            <a:off x="1676400" y="5943600"/>
            <a:ext cx="2895600"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Photos courtesy of: www.woodjig.com/Gage%20tips.htm</a:t>
            </a:r>
            <a:endParaRPr/>
          </a:p>
        </p:txBody>
      </p:sp>
      <p:sp>
        <p:nvSpPr>
          <p:cNvPr id="541" name="Google Shape;541;p61"/>
          <p:cNvSpPr txBox="1"/>
          <p:nvPr>
            <p:ph idx="12" type="sldNum"/>
          </p:nvPr>
        </p:nvSpPr>
        <p:spPr>
          <a:xfrm>
            <a:off x="6606120" y="6303427"/>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/84</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62"/>
          <p:cNvSpPr txBox="1"/>
          <p:nvPr>
            <p:ph type="ctrTitle"/>
          </p:nvPr>
        </p:nvSpPr>
        <p:spPr>
          <a:xfrm>
            <a:off x="1295400" y="304800"/>
            <a:ext cx="6472073" cy="747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 Micrometer Parts</a:t>
            </a:r>
            <a:endParaRPr/>
          </a:p>
        </p:txBody>
      </p:sp>
      <p:sp>
        <p:nvSpPr>
          <p:cNvPr id="547" name="Google Shape;547;p62"/>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FEFC2B"/>
              </a:buClr>
              <a:buSzPts val="1800"/>
              <a:buFont typeface="Poppins Medium"/>
              <a:buNone/>
            </a:pPr>
            <a:r>
              <a:rPr lang="en-US"/>
              <a:t> </a:t>
            </a:r>
            <a:endParaRPr/>
          </a:p>
        </p:txBody>
      </p:sp>
      <p:pic>
        <p:nvPicPr>
          <p:cNvPr descr="File:Micrometer caliper parts 0001.png" id="548" name="Google Shape;548;p62"/>
          <p:cNvPicPr preferRelativeResize="0"/>
          <p:nvPr/>
        </p:nvPicPr>
        <p:blipFill rotWithShape="1">
          <a:blip r:embed="rId3">
            <a:alphaModFix/>
          </a:blip>
          <a:srcRect b="0" l="0" r="0" t="0"/>
          <a:stretch/>
        </p:blipFill>
        <p:spPr>
          <a:xfrm>
            <a:off x="1328412" y="1295399"/>
            <a:ext cx="7322137" cy="4573693"/>
          </a:xfrm>
          <a:prstGeom prst="rect">
            <a:avLst/>
          </a:prstGeom>
          <a:noFill/>
          <a:ln>
            <a:noFill/>
          </a:ln>
        </p:spPr>
      </p:pic>
      <p:sp>
        <p:nvSpPr>
          <p:cNvPr id="549" name="Google Shape;549;p6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63"/>
          <p:cNvSpPr txBox="1"/>
          <p:nvPr>
            <p:ph type="ctrTitle"/>
          </p:nvPr>
        </p:nvSpPr>
        <p:spPr>
          <a:xfrm>
            <a:off x="0" y="264403"/>
            <a:ext cx="9144000" cy="747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Micrometers in the U.S. System</a:t>
            </a:r>
            <a:endParaRPr/>
          </a:p>
        </p:txBody>
      </p:sp>
      <p:sp>
        <p:nvSpPr>
          <p:cNvPr id="555" name="Google Shape;555;p63"/>
          <p:cNvSpPr txBox="1"/>
          <p:nvPr>
            <p:ph idx="1" type="body"/>
          </p:nvPr>
        </p:nvSpPr>
        <p:spPr>
          <a:xfrm>
            <a:off x="491932" y="1002304"/>
            <a:ext cx="8392185" cy="51816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800"/>
              <a:buFont typeface="Arial"/>
              <a:buChar char="•"/>
            </a:pPr>
            <a:r>
              <a:rPr lang="en-US" sz="2800">
                <a:latin typeface="Calibri"/>
                <a:ea typeface="Calibri"/>
                <a:cs typeface="Calibri"/>
                <a:sym typeface="Calibri"/>
              </a:rPr>
              <a:t>The spindle of a U.S. system micrometer has 40 threads per inch </a:t>
            </a:r>
            <a:endParaRPr/>
          </a:p>
          <a:p>
            <a:pPr indent="-342900" lvl="0" marL="342900" rtl="0" algn="l">
              <a:lnSpc>
                <a:spcPct val="90000"/>
              </a:lnSpc>
              <a:spcBef>
                <a:spcPts val="560"/>
              </a:spcBef>
              <a:spcAft>
                <a:spcPts val="0"/>
              </a:spcAft>
              <a:buClr>
                <a:schemeClr val="dk1"/>
              </a:buClr>
              <a:buSzPts val="2800"/>
              <a:buFont typeface="Arial"/>
              <a:buChar char="•"/>
            </a:pPr>
            <a:r>
              <a:rPr lang="en-US" sz="2800">
                <a:latin typeface="Calibri"/>
                <a:ea typeface="Calibri"/>
                <a:cs typeface="Calibri"/>
                <a:sym typeface="Calibri"/>
              </a:rPr>
              <a:t>One turn moves the spindle 0.025 inches (1 ÷ 40 = 0.025), which is equal to the distance between two marks (or “graduations”) on the instrument’s frame</a:t>
            </a:r>
            <a:endParaRPr/>
          </a:p>
          <a:p>
            <a:pPr indent="-342900" lvl="0" marL="342900" rtl="0" algn="l">
              <a:lnSpc>
                <a:spcPct val="90000"/>
              </a:lnSpc>
              <a:spcBef>
                <a:spcPts val="560"/>
              </a:spcBef>
              <a:spcAft>
                <a:spcPts val="0"/>
              </a:spcAft>
              <a:buClr>
                <a:schemeClr val="dk1"/>
              </a:buClr>
              <a:buSzPts val="2800"/>
              <a:buFont typeface="Arial"/>
              <a:buChar char="•"/>
            </a:pPr>
            <a:r>
              <a:rPr lang="en-US" sz="2800">
                <a:latin typeface="Calibri"/>
                <a:ea typeface="Calibri"/>
                <a:cs typeface="Calibri"/>
                <a:sym typeface="Calibri"/>
              </a:rPr>
              <a:t>The 25 graduations on the thimble allow for the 0.025 inch graduations to be broken down further, so that turning through one graduation moves the spindle 0.001 inch    (0.025 ÷ 25 = 0.001). </a:t>
            </a:r>
            <a:endParaRPr/>
          </a:p>
        </p:txBody>
      </p:sp>
      <p:sp>
        <p:nvSpPr>
          <p:cNvPr id="556" name="Google Shape;556;p63"/>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FEFC2B"/>
              </a:buClr>
              <a:buSzPts val="1800"/>
              <a:buFont typeface="Poppins Medium"/>
              <a:buNone/>
            </a:pPr>
            <a:r>
              <a:rPr lang="en-US"/>
              <a:t> </a:t>
            </a:r>
            <a:endParaRPr/>
          </a:p>
          <a:p>
            <a:pPr indent="0" lvl="0" marL="0" rtl="0" algn="l">
              <a:spcBef>
                <a:spcPts val="360"/>
              </a:spcBef>
              <a:spcAft>
                <a:spcPts val="0"/>
              </a:spcAft>
              <a:buClr>
                <a:srgbClr val="FEFC2B"/>
              </a:buClr>
              <a:buSzPts val="1800"/>
              <a:buFont typeface="Poppins Medium"/>
              <a:buNone/>
            </a:pPr>
            <a:r>
              <a:t/>
            </a:r>
            <a:endParaRPr/>
          </a:p>
        </p:txBody>
      </p:sp>
      <p:sp>
        <p:nvSpPr>
          <p:cNvPr id="557" name="Google Shape;557;p6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64"/>
          <p:cNvSpPr txBox="1"/>
          <p:nvPr>
            <p:ph type="ctrTitle"/>
          </p:nvPr>
        </p:nvSpPr>
        <p:spPr>
          <a:xfrm>
            <a:off x="0" y="222250"/>
            <a:ext cx="9144000" cy="747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Micrometers in the Metric System</a:t>
            </a:r>
            <a:endParaRPr sz="3600">
              <a:solidFill>
                <a:srgbClr val="000000"/>
              </a:solidFill>
              <a:latin typeface="Calibri"/>
              <a:ea typeface="Calibri"/>
              <a:cs typeface="Calibri"/>
              <a:sym typeface="Calibri"/>
            </a:endParaRPr>
          </a:p>
        </p:txBody>
      </p:sp>
      <p:sp>
        <p:nvSpPr>
          <p:cNvPr id="563" name="Google Shape;563;p64"/>
          <p:cNvSpPr txBox="1"/>
          <p:nvPr>
            <p:ph idx="1" type="body"/>
          </p:nvPr>
        </p:nvSpPr>
        <p:spPr>
          <a:xfrm>
            <a:off x="202129" y="912060"/>
            <a:ext cx="8739739" cy="51054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800"/>
              <a:buFont typeface="Arial"/>
              <a:buChar char="•"/>
            </a:pPr>
            <a:r>
              <a:rPr lang="en-US" sz="2800">
                <a:latin typeface="Calibri"/>
                <a:ea typeface="Calibri"/>
                <a:cs typeface="Calibri"/>
                <a:sym typeface="Calibri"/>
              </a:rPr>
              <a:t>The spindle of a typical metric micrometer has 2 threads per millimeter</a:t>
            </a:r>
            <a:endParaRPr/>
          </a:p>
          <a:p>
            <a:pPr indent="-342900" lvl="0" marL="342900" rtl="0" algn="l">
              <a:lnSpc>
                <a:spcPct val="90000"/>
              </a:lnSpc>
              <a:spcBef>
                <a:spcPts val="560"/>
              </a:spcBef>
              <a:spcAft>
                <a:spcPts val="0"/>
              </a:spcAft>
              <a:buClr>
                <a:schemeClr val="dk1"/>
              </a:buClr>
              <a:buSzPts val="2800"/>
              <a:buFont typeface="Arial"/>
              <a:buChar char="•"/>
            </a:pPr>
            <a:r>
              <a:rPr lang="en-US" sz="2800">
                <a:latin typeface="Calibri"/>
                <a:ea typeface="Calibri"/>
                <a:cs typeface="Calibri"/>
                <a:sym typeface="Calibri"/>
              </a:rPr>
              <a:t>One revolution of the spindle moves the lock 0.5 millimeters</a:t>
            </a:r>
            <a:endParaRPr/>
          </a:p>
          <a:p>
            <a:pPr indent="-342900" lvl="0" marL="342900" rtl="0" algn="l">
              <a:lnSpc>
                <a:spcPct val="90000"/>
              </a:lnSpc>
              <a:spcBef>
                <a:spcPts val="560"/>
              </a:spcBef>
              <a:spcAft>
                <a:spcPts val="0"/>
              </a:spcAft>
              <a:buClr>
                <a:schemeClr val="dk1"/>
              </a:buClr>
              <a:buSzPts val="2800"/>
              <a:buFont typeface="Arial"/>
              <a:buChar char="•"/>
            </a:pPr>
            <a:r>
              <a:rPr lang="en-US" sz="2800">
                <a:latin typeface="Calibri"/>
                <a:ea typeface="Calibri"/>
                <a:cs typeface="Calibri"/>
                <a:sym typeface="Calibri"/>
              </a:rPr>
              <a:t>The line on the frame is graduated with 1 millimeter divisions</a:t>
            </a:r>
            <a:endParaRPr/>
          </a:p>
          <a:p>
            <a:pPr indent="-342900" lvl="0" marL="342900" rtl="0" algn="l">
              <a:lnSpc>
                <a:spcPct val="90000"/>
              </a:lnSpc>
              <a:spcBef>
                <a:spcPts val="560"/>
              </a:spcBef>
              <a:spcAft>
                <a:spcPts val="0"/>
              </a:spcAft>
              <a:buClr>
                <a:schemeClr val="dk1"/>
              </a:buClr>
              <a:buSzPts val="2800"/>
              <a:buFont typeface="Arial"/>
              <a:buChar char="•"/>
            </a:pPr>
            <a:r>
              <a:rPr lang="en-US" sz="2800">
                <a:latin typeface="Calibri"/>
                <a:ea typeface="Calibri"/>
                <a:cs typeface="Calibri"/>
                <a:sym typeface="Calibri"/>
              </a:rPr>
              <a:t>The thimble provides another 50 graduations, each representing 0.01 millimeters. Therefore, the micrometer’s reading would be given by the number of millimeter divisions.</a:t>
            </a:r>
            <a:endParaRPr/>
          </a:p>
          <a:p>
            <a:pPr indent="-190500" lvl="0" marL="342900" rtl="0" algn="l">
              <a:lnSpc>
                <a:spcPct val="90000"/>
              </a:lnSpc>
              <a:spcBef>
                <a:spcPts val="480"/>
              </a:spcBef>
              <a:spcAft>
                <a:spcPts val="0"/>
              </a:spcAft>
              <a:buClr>
                <a:schemeClr val="dk1"/>
              </a:buClr>
              <a:buSzPts val="2400"/>
              <a:buFont typeface="Arial"/>
              <a:buNone/>
            </a:pPr>
            <a:r>
              <a:t/>
            </a:r>
            <a:endParaRPr>
              <a:latin typeface="Calibri"/>
              <a:ea typeface="Calibri"/>
              <a:cs typeface="Calibri"/>
              <a:sym typeface="Calibri"/>
            </a:endParaRPr>
          </a:p>
          <a:p>
            <a:pPr indent="0" lvl="0" marL="0" rtl="0" algn="l">
              <a:lnSpc>
                <a:spcPct val="90000"/>
              </a:lnSpc>
              <a:spcBef>
                <a:spcPts val="480"/>
              </a:spcBef>
              <a:spcAft>
                <a:spcPts val="0"/>
              </a:spcAft>
              <a:buClr>
                <a:schemeClr val="dk1"/>
              </a:buClr>
              <a:buSzPts val="2400"/>
              <a:buNone/>
            </a:pPr>
            <a:r>
              <a:t/>
            </a:r>
            <a:endParaRPr>
              <a:latin typeface="Calibri"/>
              <a:ea typeface="Calibri"/>
              <a:cs typeface="Calibri"/>
              <a:sym typeface="Calibri"/>
            </a:endParaRPr>
          </a:p>
        </p:txBody>
      </p:sp>
      <p:sp>
        <p:nvSpPr>
          <p:cNvPr id="564" name="Google Shape;564;p64"/>
          <p:cNvSpPr txBox="1"/>
          <p:nvPr>
            <p:ph idx="2" type="body"/>
          </p:nvPr>
        </p:nvSpPr>
        <p:spPr>
          <a:xfrm>
            <a:off x="491933" y="6396856"/>
            <a:ext cx="439401" cy="44575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FEFC2B"/>
              </a:buClr>
              <a:buSzPts val="1800"/>
              <a:buFont typeface="Poppins Medium"/>
              <a:buNone/>
            </a:pPr>
            <a:r>
              <a:rPr lang="en-US"/>
              <a:t> </a:t>
            </a:r>
            <a:endParaRPr/>
          </a:p>
          <a:p>
            <a:pPr indent="0" lvl="0" marL="0" rtl="0" algn="l">
              <a:spcBef>
                <a:spcPts val="360"/>
              </a:spcBef>
              <a:spcAft>
                <a:spcPts val="0"/>
              </a:spcAft>
              <a:buClr>
                <a:srgbClr val="FEFC2B"/>
              </a:buClr>
              <a:buSzPts val="1800"/>
              <a:buFont typeface="Poppins Medium"/>
              <a:buNone/>
            </a:pPr>
            <a:r>
              <a:t/>
            </a:r>
            <a:endParaRPr/>
          </a:p>
        </p:txBody>
      </p:sp>
      <p:sp>
        <p:nvSpPr>
          <p:cNvPr id="565" name="Google Shape;565;p6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65"/>
          <p:cNvSpPr txBox="1"/>
          <p:nvPr>
            <p:ph type="title"/>
          </p:nvPr>
        </p:nvSpPr>
        <p:spPr>
          <a:xfrm>
            <a:off x="2000250" y="304800"/>
            <a:ext cx="51054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Digital Micrometer</a:t>
            </a:r>
            <a:endParaRPr/>
          </a:p>
        </p:txBody>
      </p:sp>
      <p:pic>
        <p:nvPicPr>
          <p:cNvPr descr="digitalmic.jpg" id="572" name="Google Shape;572;p65"/>
          <p:cNvPicPr preferRelativeResize="0"/>
          <p:nvPr>
            <p:ph idx="1" type="body"/>
          </p:nvPr>
        </p:nvPicPr>
        <p:blipFill rotWithShape="1">
          <a:blip r:embed="rId3">
            <a:alphaModFix/>
          </a:blip>
          <a:srcRect b="0" l="0" r="0" t="0"/>
          <a:stretch/>
        </p:blipFill>
        <p:spPr>
          <a:xfrm>
            <a:off x="716691" y="1104282"/>
            <a:ext cx="7510501" cy="2840402"/>
          </a:xfrm>
          <a:prstGeom prst="rect">
            <a:avLst/>
          </a:prstGeom>
          <a:noFill/>
          <a:ln>
            <a:noFill/>
          </a:ln>
        </p:spPr>
      </p:pic>
      <p:sp>
        <p:nvSpPr>
          <p:cNvPr id="573" name="Google Shape;573;p65"/>
          <p:cNvSpPr/>
          <p:nvPr/>
        </p:nvSpPr>
        <p:spPr>
          <a:xfrm>
            <a:off x="345988" y="3997720"/>
            <a:ext cx="8637373"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Digital micrometers are more popular today because technological advances have resulted in price decreases. They also take some of the variation out of measurements and allow direct input of measurements into computer programs and SPC charting software.</a:t>
            </a:r>
            <a:endParaRPr/>
          </a:p>
        </p:txBody>
      </p:sp>
      <p:sp>
        <p:nvSpPr>
          <p:cNvPr id="574" name="Google Shape;574;p6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66"/>
          <p:cNvSpPr txBox="1"/>
          <p:nvPr>
            <p:ph type="title"/>
          </p:nvPr>
        </p:nvSpPr>
        <p:spPr>
          <a:xfrm>
            <a:off x="0" y="215487"/>
            <a:ext cx="9144000" cy="762001"/>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Depth Micrometer</a:t>
            </a:r>
            <a:endParaRPr sz="3600"/>
          </a:p>
        </p:txBody>
      </p:sp>
      <p:pic>
        <p:nvPicPr>
          <p:cNvPr id="580" name="Google Shape;580;p66"/>
          <p:cNvPicPr preferRelativeResize="0"/>
          <p:nvPr>
            <p:ph idx="1" type="body"/>
          </p:nvPr>
        </p:nvPicPr>
        <p:blipFill rotWithShape="1">
          <a:blip r:embed="rId3">
            <a:alphaModFix/>
          </a:blip>
          <a:srcRect b="0" l="0" r="0" t="0"/>
          <a:stretch/>
        </p:blipFill>
        <p:spPr>
          <a:xfrm rot="-5400000">
            <a:off x="-15081" y="2072481"/>
            <a:ext cx="3306763" cy="2971800"/>
          </a:xfrm>
          <a:prstGeom prst="rect">
            <a:avLst/>
          </a:prstGeom>
          <a:noFill/>
          <a:ln>
            <a:noFill/>
          </a:ln>
        </p:spPr>
      </p:pic>
      <p:pic>
        <p:nvPicPr>
          <p:cNvPr id="581" name="Google Shape;581;p66"/>
          <p:cNvPicPr preferRelativeResize="0"/>
          <p:nvPr/>
        </p:nvPicPr>
        <p:blipFill rotWithShape="1">
          <a:blip r:embed="rId4">
            <a:alphaModFix/>
          </a:blip>
          <a:srcRect b="0" l="0" r="0" t="0"/>
          <a:stretch/>
        </p:blipFill>
        <p:spPr>
          <a:xfrm>
            <a:off x="3505200" y="1162112"/>
            <a:ext cx="5334000" cy="3000375"/>
          </a:xfrm>
          <a:prstGeom prst="rect">
            <a:avLst/>
          </a:prstGeom>
          <a:noFill/>
          <a:ln>
            <a:noFill/>
          </a:ln>
        </p:spPr>
      </p:pic>
      <p:pic>
        <p:nvPicPr>
          <p:cNvPr id="582" name="Google Shape;582;p66"/>
          <p:cNvPicPr preferRelativeResize="0"/>
          <p:nvPr/>
        </p:nvPicPr>
        <p:blipFill rotWithShape="1">
          <a:blip r:embed="rId5">
            <a:alphaModFix/>
          </a:blip>
          <a:srcRect b="0" l="0" r="0" t="0"/>
          <a:stretch/>
        </p:blipFill>
        <p:spPr>
          <a:xfrm>
            <a:off x="3886200" y="4160136"/>
            <a:ext cx="3581400" cy="2014538"/>
          </a:xfrm>
          <a:prstGeom prst="rect">
            <a:avLst/>
          </a:prstGeom>
          <a:noFill/>
          <a:ln>
            <a:noFill/>
          </a:ln>
        </p:spPr>
      </p:pic>
      <p:sp>
        <p:nvSpPr>
          <p:cNvPr id="583" name="Google Shape;583;p6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67"/>
          <p:cNvSpPr txBox="1"/>
          <p:nvPr>
            <p:ph type="title"/>
          </p:nvPr>
        </p:nvSpPr>
        <p:spPr>
          <a:xfrm>
            <a:off x="805948" y="463409"/>
            <a:ext cx="75438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Inside Micrometer</a:t>
            </a:r>
            <a:endParaRPr sz="3600"/>
          </a:p>
        </p:txBody>
      </p:sp>
      <p:pic>
        <p:nvPicPr>
          <p:cNvPr id="589" name="Google Shape;589;p67"/>
          <p:cNvPicPr preferRelativeResize="0"/>
          <p:nvPr>
            <p:ph idx="1" type="body"/>
          </p:nvPr>
        </p:nvPicPr>
        <p:blipFill rotWithShape="1">
          <a:blip r:embed="rId3">
            <a:alphaModFix/>
          </a:blip>
          <a:srcRect b="0" l="0" r="0" t="0"/>
          <a:stretch/>
        </p:blipFill>
        <p:spPr>
          <a:xfrm>
            <a:off x="762000" y="2133600"/>
            <a:ext cx="7316728" cy="2585244"/>
          </a:xfrm>
          <a:prstGeom prst="rect">
            <a:avLst/>
          </a:prstGeom>
          <a:noFill/>
          <a:ln>
            <a:noFill/>
          </a:ln>
        </p:spPr>
      </p:pic>
      <p:sp>
        <p:nvSpPr>
          <p:cNvPr id="590" name="Google Shape;590;p6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68"/>
          <p:cNvSpPr txBox="1"/>
          <p:nvPr>
            <p:ph type="title"/>
          </p:nvPr>
        </p:nvSpPr>
        <p:spPr>
          <a:xfrm>
            <a:off x="1752600" y="304800"/>
            <a:ext cx="51054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Micrometers Tips</a:t>
            </a:r>
            <a:endParaRPr/>
          </a:p>
        </p:txBody>
      </p:sp>
      <p:sp>
        <p:nvSpPr>
          <p:cNvPr id="597" name="Google Shape;597;p6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3200"/>
              <a:buChar char="•"/>
            </a:pPr>
            <a:r>
              <a:rPr lang="en-US">
                <a:solidFill>
                  <a:srgbClr val="006666"/>
                </a:solidFill>
              </a:rPr>
              <a:t>Take very small measurements</a:t>
            </a:r>
            <a:endParaRPr/>
          </a:p>
          <a:p>
            <a:pPr indent="-342900" lvl="0" marL="342900" rtl="0" algn="l">
              <a:spcBef>
                <a:spcPts val="1800"/>
              </a:spcBef>
              <a:spcAft>
                <a:spcPts val="0"/>
              </a:spcAft>
              <a:buClr>
                <a:srgbClr val="990033"/>
              </a:buClr>
              <a:buSzPts val="3200"/>
              <a:buChar char="•"/>
            </a:pPr>
            <a:r>
              <a:rPr lang="en-US">
                <a:solidFill>
                  <a:srgbClr val="990033"/>
                </a:solidFill>
              </a:rPr>
              <a:t>Highly accurate when clean</a:t>
            </a:r>
            <a:endParaRPr/>
          </a:p>
          <a:p>
            <a:pPr indent="-342900" lvl="0" marL="342900" rtl="0" algn="l">
              <a:spcBef>
                <a:spcPts val="1800"/>
              </a:spcBef>
              <a:spcAft>
                <a:spcPts val="0"/>
              </a:spcAft>
              <a:buClr>
                <a:srgbClr val="660066"/>
              </a:buClr>
              <a:buSzPts val="3200"/>
              <a:buChar char="•"/>
            </a:pPr>
            <a:r>
              <a:rPr lang="en-US">
                <a:solidFill>
                  <a:srgbClr val="660066"/>
                </a:solidFill>
              </a:rPr>
              <a:t>Handle with care! Micrometers are precision instruments</a:t>
            </a:r>
            <a:endParaRPr/>
          </a:p>
          <a:p>
            <a:pPr indent="-342900" lvl="0" marL="342900" rtl="0" algn="l">
              <a:spcBef>
                <a:spcPts val="1800"/>
              </a:spcBef>
              <a:spcAft>
                <a:spcPts val="0"/>
              </a:spcAft>
              <a:buClr>
                <a:srgbClr val="008000"/>
              </a:buClr>
              <a:buSzPts val="3200"/>
              <a:buChar char="•"/>
            </a:pPr>
            <a:r>
              <a:rPr lang="en-US">
                <a:solidFill>
                  <a:srgbClr val="008000"/>
                </a:solidFill>
              </a:rPr>
              <a:t>Ensure that the micrometer can be zeroed so that the reading will be accurate</a:t>
            </a:r>
            <a:endParaRPr/>
          </a:p>
        </p:txBody>
      </p:sp>
      <p:sp>
        <p:nvSpPr>
          <p:cNvPr id="598" name="Google Shape;598;p6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id="604" name="Google Shape;604;p69"/>
          <p:cNvPicPr preferRelativeResize="0"/>
          <p:nvPr/>
        </p:nvPicPr>
        <p:blipFill rotWithShape="1">
          <a:blip r:embed="rId3">
            <a:alphaModFix/>
          </a:blip>
          <a:srcRect b="0" l="0" r="0" t="0"/>
          <a:stretch/>
        </p:blipFill>
        <p:spPr>
          <a:xfrm>
            <a:off x="5715000" y="2840019"/>
            <a:ext cx="3200400" cy="3221879"/>
          </a:xfrm>
          <a:prstGeom prst="rect">
            <a:avLst/>
          </a:prstGeom>
          <a:noFill/>
          <a:ln>
            <a:noFill/>
          </a:ln>
        </p:spPr>
      </p:pic>
      <p:sp>
        <p:nvSpPr>
          <p:cNvPr id="605" name="Google Shape;605;p69"/>
          <p:cNvSpPr txBox="1"/>
          <p:nvPr>
            <p:ph type="title"/>
          </p:nvPr>
        </p:nvSpPr>
        <p:spPr>
          <a:xfrm>
            <a:off x="152400" y="394765"/>
            <a:ext cx="8534400" cy="639762"/>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sz="3600"/>
              <a:t>TOOL CALIBRATION</a:t>
            </a:r>
            <a:endParaRPr sz="3600"/>
          </a:p>
        </p:txBody>
      </p:sp>
      <p:sp>
        <p:nvSpPr>
          <p:cNvPr id="606" name="Google Shape;606;p69"/>
          <p:cNvSpPr txBox="1"/>
          <p:nvPr>
            <p:ph idx="1" type="body"/>
          </p:nvPr>
        </p:nvSpPr>
        <p:spPr>
          <a:xfrm>
            <a:off x="152400" y="1143000"/>
            <a:ext cx="8839200" cy="491889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Calibration is defined as “adjusting a tool to a standard.”</a:t>
            </a:r>
            <a:endParaRPr/>
          </a:p>
          <a:p>
            <a:pPr indent="-342900" lvl="0" marL="342900" rtl="0" algn="l">
              <a:spcBef>
                <a:spcPts val="560"/>
              </a:spcBef>
              <a:spcAft>
                <a:spcPts val="0"/>
              </a:spcAft>
              <a:buClr>
                <a:schemeClr val="dk1"/>
              </a:buClr>
              <a:buSzPts val="2800"/>
              <a:buChar char="•"/>
            </a:pPr>
            <a:r>
              <a:rPr lang="en-US" sz="2800"/>
              <a:t>Used to ensure continued accuracy of the measurement device on a periodic basis.</a:t>
            </a:r>
            <a:endParaRPr/>
          </a:p>
          <a:p>
            <a:pPr indent="-342900" lvl="0" marL="342900" rtl="0" algn="l">
              <a:spcBef>
                <a:spcPts val="560"/>
              </a:spcBef>
              <a:spcAft>
                <a:spcPts val="0"/>
              </a:spcAft>
              <a:buClr>
                <a:schemeClr val="dk1"/>
              </a:buClr>
              <a:buSzPts val="2800"/>
              <a:buChar char="•"/>
            </a:pPr>
            <a:r>
              <a:rPr lang="en-US" sz="2800"/>
              <a:t>Documented on tool.</a:t>
            </a:r>
            <a:endParaRPr/>
          </a:p>
          <a:p>
            <a:pPr indent="-342900" lvl="0" marL="342900" rtl="0" algn="l">
              <a:spcBef>
                <a:spcPts val="560"/>
              </a:spcBef>
              <a:spcAft>
                <a:spcPts val="0"/>
              </a:spcAft>
              <a:buClr>
                <a:schemeClr val="dk1"/>
              </a:buClr>
              <a:buSzPts val="2800"/>
              <a:buChar char="•"/>
            </a:pPr>
            <a:r>
              <a:rPr lang="en-US" sz="2800"/>
              <a:t>Intervals determined by</a:t>
            </a:r>
            <a:br>
              <a:rPr lang="en-US" sz="2800"/>
            </a:br>
            <a:r>
              <a:rPr lang="en-US" sz="2800"/>
              <a:t>company standards based</a:t>
            </a:r>
            <a:br>
              <a:rPr lang="en-US" sz="2800"/>
            </a:br>
            <a:r>
              <a:rPr lang="en-US" sz="2800"/>
              <a:t>on reliability needs</a:t>
            </a:r>
            <a:endParaRPr/>
          </a:p>
          <a:p>
            <a:pPr indent="-342900" lvl="0" marL="342900" rtl="0" algn="l">
              <a:spcBef>
                <a:spcPts val="560"/>
              </a:spcBef>
              <a:spcAft>
                <a:spcPts val="0"/>
              </a:spcAft>
              <a:buClr>
                <a:srgbClr val="FF0000"/>
              </a:buClr>
              <a:buSzPts val="2800"/>
              <a:buChar char="•"/>
            </a:pPr>
            <a:r>
              <a:rPr lang="en-US" sz="2800">
                <a:solidFill>
                  <a:srgbClr val="FF0000"/>
                </a:solidFill>
              </a:rPr>
              <a:t>DUE DATE </a:t>
            </a:r>
            <a:r>
              <a:rPr lang="en-US" sz="2800"/>
              <a:t>is most important</a:t>
            </a:r>
            <a:endParaRPr/>
          </a:p>
          <a:p>
            <a:pPr indent="-165100" lvl="0" marL="342900" rtl="0" algn="l">
              <a:spcBef>
                <a:spcPts val="560"/>
              </a:spcBef>
              <a:spcAft>
                <a:spcPts val="0"/>
              </a:spcAft>
              <a:buClr>
                <a:schemeClr val="dk1"/>
              </a:buClr>
              <a:buSzPts val="2800"/>
              <a:buNone/>
            </a:pPr>
            <a:r>
              <a:t/>
            </a:r>
            <a:endParaRPr sz="2800"/>
          </a:p>
        </p:txBody>
      </p:sp>
      <p:sp>
        <p:nvSpPr>
          <p:cNvPr id="607" name="Google Shape;607;p6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70"/>
          <p:cNvSpPr txBox="1"/>
          <p:nvPr>
            <p:ph type="title"/>
          </p:nvPr>
        </p:nvSpPr>
        <p:spPr>
          <a:xfrm>
            <a:off x="1981200" y="381000"/>
            <a:ext cx="5105400" cy="762000"/>
          </a:xfrm>
          <a:prstGeom prst="rect">
            <a:avLst/>
          </a:prstGeom>
          <a:noFill/>
          <a:ln>
            <a:noFill/>
          </a:ln>
        </p:spPr>
        <p:txBody>
          <a:bodyPr anchorCtr="0" anchor="t" bIns="45700" lIns="91425" spcFirstLastPara="1" rIns="91425" wrap="square" tIns="45700">
            <a:normAutofit/>
          </a:bodyPr>
          <a:lstStyle/>
          <a:p>
            <a:pPr indent="-762000" lvl="0" marL="762000" rtl="0" algn="ctr">
              <a:spcBef>
                <a:spcPts val="0"/>
              </a:spcBef>
              <a:spcAft>
                <a:spcPts val="0"/>
              </a:spcAft>
              <a:buClr>
                <a:srgbClr val="000000"/>
              </a:buClr>
              <a:buSzPts val="3600"/>
              <a:buFont typeface="Calibri"/>
              <a:buNone/>
            </a:pPr>
            <a:r>
              <a:rPr lang="en-US" sz="3600">
                <a:solidFill>
                  <a:srgbClr val="000000"/>
                </a:solidFill>
              </a:rPr>
              <a:t>Calibration </a:t>
            </a:r>
            <a:endParaRPr/>
          </a:p>
        </p:txBody>
      </p:sp>
      <p:sp>
        <p:nvSpPr>
          <p:cNvPr id="615" name="Google Shape;615;p70"/>
          <p:cNvSpPr txBox="1"/>
          <p:nvPr>
            <p:ph idx="1" type="body"/>
          </p:nvPr>
        </p:nvSpPr>
        <p:spPr>
          <a:xfrm>
            <a:off x="457200" y="1295400"/>
            <a:ext cx="8229600" cy="48307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990033"/>
              </a:buClr>
              <a:buSzPts val="2800"/>
              <a:buChar char="•"/>
            </a:pPr>
            <a:r>
              <a:rPr lang="en-US" sz="2800">
                <a:solidFill>
                  <a:srgbClr val="990033"/>
                </a:solidFill>
              </a:rPr>
              <a:t>NIST controls US standards and requires traceability to its standards</a:t>
            </a:r>
            <a:endParaRPr/>
          </a:p>
          <a:p>
            <a:pPr indent="-342900" lvl="0" marL="342900" rtl="0" algn="l">
              <a:spcBef>
                <a:spcPts val="560"/>
              </a:spcBef>
              <a:spcAft>
                <a:spcPts val="0"/>
              </a:spcAft>
              <a:buClr>
                <a:srgbClr val="660066"/>
              </a:buClr>
              <a:buSzPts val="2800"/>
              <a:buChar char="•"/>
            </a:pPr>
            <a:r>
              <a:rPr lang="en-US" sz="2800">
                <a:solidFill>
                  <a:srgbClr val="660066"/>
                </a:solidFill>
              </a:rPr>
              <a:t>Master gages are often used for within processes verification of measuring equipment</a:t>
            </a:r>
            <a:endParaRPr/>
          </a:p>
          <a:p>
            <a:pPr indent="-342900" lvl="0" marL="342900" rtl="0" algn="l">
              <a:spcBef>
                <a:spcPts val="560"/>
              </a:spcBef>
              <a:spcAft>
                <a:spcPts val="0"/>
              </a:spcAft>
              <a:buClr>
                <a:srgbClr val="660066"/>
              </a:buClr>
              <a:buSzPts val="2800"/>
              <a:buChar char="•"/>
            </a:pPr>
            <a:r>
              <a:rPr lang="en-US" sz="2800">
                <a:solidFill>
                  <a:srgbClr val="660066"/>
                </a:solidFill>
              </a:rPr>
              <a:t>Measurement tools can be very sensitive to misuse.  They should be re-calibrated whenever their accuracy is in doubt.</a:t>
            </a:r>
            <a:endParaRPr/>
          </a:p>
          <a:p>
            <a:pPr indent="-165100" lvl="0" marL="342900" rtl="0" algn="l">
              <a:spcBef>
                <a:spcPts val="560"/>
              </a:spcBef>
              <a:spcAft>
                <a:spcPts val="0"/>
              </a:spcAft>
              <a:buClr>
                <a:schemeClr val="dk1"/>
              </a:buClr>
              <a:buSzPts val="2800"/>
              <a:buNone/>
            </a:pPr>
            <a:r>
              <a:t/>
            </a:r>
            <a:endParaRPr sz="2800">
              <a:solidFill>
                <a:srgbClr val="660066"/>
              </a:solidFill>
            </a:endParaRPr>
          </a:p>
        </p:txBody>
      </p:sp>
      <p:sp>
        <p:nvSpPr>
          <p:cNvPr id="616" name="Google Shape;616;p7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71"/>
          <p:cNvSpPr txBox="1"/>
          <p:nvPr>
            <p:ph type="title"/>
          </p:nvPr>
        </p:nvSpPr>
        <p:spPr>
          <a:xfrm>
            <a:off x="0" y="236538"/>
            <a:ext cx="9144000" cy="55031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sz="4000"/>
              <a:t>QUESTIONS</a:t>
            </a:r>
            <a:endParaRPr sz="4000"/>
          </a:p>
        </p:txBody>
      </p:sp>
      <p:sp>
        <p:nvSpPr>
          <p:cNvPr id="622" name="Google Shape;622;p71"/>
          <p:cNvSpPr txBox="1"/>
          <p:nvPr>
            <p:ph idx="1" type="body"/>
          </p:nvPr>
        </p:nvSpPr>
        <p:spPr>
          <a:xfrm>
            <a:off x="387626" y="780221"/>
            <a:ext cx="8229600" cy="163995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The total amount by which a given dimension is allowed to vary and still be acceptable is called ____________.</a:t>
            </a:r>
            <a:endParaRPr/>
          </a:p>
        </p:txBody>
      </p:sp>
      <p:sp>
        <p:nvSpPr>
          <p:cNvPr id="623" name="Google Shape;623;p71"/>
          <p:cNvSpPr txBox="1"/>
          <p:nvPr/>
        </p:nvSpPr>
        <p:spPr>
          <a:xfrm>
            <a:off x="716004" y="1744416"/>
            <a:ext cx="178766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0070C0"/>
                </a:solidFill>
                <a:latin typeface="Calibri"/>
                <a:ea typeface="Calibri"/>
                <a:cs typeface="Calibri"/>
                <a:sym typeface="Calibri"/>
              </a:rPr>
              <a:t>Tolerance</a:t>
            </a:r>
            <a:endParaRPr sz="3200">
              <a:solidFill>
                <a:srgbClr val="0070C0"/>
              </a:solidFill>
              <a:latin typeface="Calibri"/>
              <a:ea typeface="Calibri"/>
              <a:cs typeface="Calibri"/>
              <a:sym typeface="Calibri"/>
            </a:endParaRPr>
          </a:p>
        </p:txBody>
      </p:sp>
      <p:sp>
        <p:nvSpPr>
          <p:cNvPr id="624" name="Google Shape;624;p71"/>
          <p:cNvSpPr txBox="1"/>
          <p:nvPr/>
        </p:nvSpPr>
        <p:spPr>
          <a:xfrm>
            <a:off x="467139" y="3021496"/>
            <a:ext cx="8150087" cy="20621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A part measures 16.075mm.  If the tolerance for the part is +/- 0.008, would a part measuring 16.084 be acceptable? _________</a:t>
            </a:r>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625" name="Google Shape;625;p71"/>
          <p:cNvSpPr txBox="1"/>
          <p:nvPr/>
        </p:nvSpPr>
        <p:spPr>
          <a:xfrm>
            <a:off x="4840356" y="3975652"/>
            <a:ext cx="72167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0070C0"/>
                </a:solidFill>
                <a:latin typeface="Calibri"/>
                <a:ea typeface="Calibri"/>
                <a:cs typeface="Calibri"/>
                <a:sym typeface="Calibri"/>
              </a:rPr>
              <a:t>NO</a:t>
            </a:r>
            <a:endParaRPr sz="3200">
              <a:solidFill>
                <a:srgbClr val="0070C0"/>
              </a:solidFill>
              <a:latin typeface="Calibri"/>
              <a:ea typeface="Calibri"/>
              <a:cs typeface="Calibri"/>
              <a:sym typeface="Calibri"/>
            </a:endParaRPr>
          </a:p>
        </p:txBody>
      </p:sp>
      <p:sp>
        <p:nvSpPr>
          <p:cNvPr id="626" name="Google Shape;626;p7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72"/>
          <p:cNvSpPr txBox="1"/>
          <p:nvPr>
            <p:ph type="title"/>
          </p:nvPr>
        </p:nvSpPr>
        <p:spPr>
          <a:xfrm>
            <a:off x="2002516" y="255366"/>
            <a:ext cx="51054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Rejected Calibration</a:t>
            </a:r>
            <a:endParaRPr sz="3600"/>
          </a:p>
        </p:txBody>
      </p:sp>
      <p:pic>
        <p:nvPicPr>
          <p:cNvPr id="632" name="Google Shape;632;p72"/>
          <p:cNvPicPr preferRelativeResize="0"/>
          <p:nvPr>
            <p:ph idx="1" type="body"/>
          </p:nvPr>
        </p:nvPicPr>
        <p:blipFill rotWithShape="1">
          <a:blip r:embed="rId3">
            <a:alphaModFix/>
          </a:blip>
          <a:srcRect b="0" l="0" r="0" t="0"/>
          <a:stretch/>
        </p:blipFill>
        <p:spPr>
          <a:xfrm>
            <a:off x="548922" y="1051048"/>
            <a:ext cx="8046156" cy="4525963"/>
          </a:xfrm>
          <a:prstGeom prst="rect">
            <a:avLst/>
          </a:prstGeom>
          <a:noFill/>
          <a:ln>
            <a:noFill/>
          </a:ln>
        </p:spPr>
      </p:pic>
      <p:sp>
        <p:nvSpPr>
          <p:cNvPr id="633" name="Google Shape;633;p7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73"/>
          <p:cNvSpPr txBox="1"/>
          <p:nvPr>
            <p:ph type="title"/>
          </p:nvPr>
        </p:nvSpPr>
        <p:spPr>
          <a:xfrm>
            <a:off x="563576" y="394765"/>
            <a:ext cx="78486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Micrometer Calibration</a:t>
            </a:r>
            <a:endParaRPr sz="3600"/>
          </a:p>
        </p:txBody>
      </p:sp>
      <p:pic>
        <p:nvPicPr>
          <p:cNvPr id="639" name="Google Shape;639;p73"/>
          <p:cNvPicPr preferRelativeResize="0"/>
          <p:nvPr>
            <p:ph idx="1" type="body"/>
          </p:nvPr>
        </p:nvPicPr>
        <p:blipFill rotWithShape="1">
          <a:blip r:embed="rId3">
            <a:alphaModFix/>
          </a:blip>
          <a:srcRect b="0" l="0" r="0" t="0"/>
          <a:stretch/>
        </p:blipFill>
        <p:spPr>
          <a:xfrm>
            <a:off x="1741246" y="1894199"/>
            <a:ext cx="5450375" cy="4082521"/>
          </a:xfrm>
          <a:prstGeom prst="rect">
            <a:avLst/>
          </a:prstGeom>
          <a:noFill/>
          <a:ln>
            <a:noFill/>
          </a:ln>
        </p:spPr>
      </p:pic>
      <p:sp>
        <p:nvSpPr>
          <p:cNvPr id="640" name="Google Shape;640;p73"/>
          <p:cNvSpPr/>
          <p:nvPr/>
        </p:nvSpPr>
        <p:spPr>
          <a:xfrm>
            <a:off x="1196948" y="1130725"/>
            <a:ext cx="7696200"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800">
                <a:solidFill>
                  <a:srgbClr val="FF0000"/>
                </a:solidFill>
                <a:latin typeface="Calibri"/>
                <a:ea typeface="Calibri"/>
                <a:cs typeface="Calibri"/>
                <a:sym typeface="Calibri"/>
              </a:rPr>
              <a:t>Gage blocks used to calibrate a micrometer</a:t>
            </a:r>
            <a:endParaRPr/>
          </a:p>
        </p:txBody>
      </p:sp>
      <p:sp>
        <p:nvSpPr>
          <p:cNvPr id="641" name="Google Shape;641;p7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74"/>
          <p:cNvSpPr txBox="1"/>
          <p:nvPr>
            <p:ph type="title"/>
          </p:nvPr>
        </p:nvSpPr>
        <p:spPr>
          <a:xfrm>
            <a:off x="2171700" y="213108"/>
            <a:ext cx="5105400" cy="77749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Gauge Block Examples </a:t>
            </a:r>
            <a:endParaRPr sz="3600"/>
          </a:p>
        </p:txBody>
      </p:sp>
      <p:pic>
        <p:nvPicPr>
          <p:cNvPr id="647" name="Google Shape;647;p74"/>
          <p:cNvPicPr preferRelativeResize="0"/>
          <p:nvPr>
            <p:ph idx="1" type="body"/>
          </p:nvPr>
        </p:nvPicPr>
        <p:blipFill rotWithShape="1">
          <a:blip r:embed="rId3">
            <a:alphaModFix/>
          </a:blip>
          <a:srcRect b="0" l="0" r="0" t="0"/>
          <a:stretch/>
        </p:blipFill>
        <p:spPr>
          <a:xfrm>
            <a:off x="512084" y="1074418"/>
            <a:ext cx="4636122" cy="2607819"/>
          </a:xfrm>
          <a:prstGeom prst="rect">
            <a:avLst/>
          </a:prstGeom>
          <a:noFill/>
          <a:ln>
            <a:noFill/>
          </a:ln>
        </p:spPr>
      </p:pic>
      <p:pic>
        <p:nvPicPr>
          <p:cNvPr id="648" name="Google Shape;648;p74"/>
          <p:cNvPicPr preferRelativeResize="0"/>
          <p:nvPr/>
        </p:nvPicPr>
        <p:blipFill rotWithShape="1">
          <a:blip r:embed="rId4">
            <a:alphaModFix/>
          </a:blip>
          <a:srcRect b="0" l="0" r="0" t="0"/>
          <a:stretch/>
        </p:blipFill>
        <p:spPr>
          <a:xfrm>
            <a:off x="4724400" y="3700301"/>
            <a:ext cx="4227689" cy="2378075"/>
          </a:xfrm>
          <a:prstGeom prst="rect">
            <a:avLst/>
          </a:prstGeom>
          <a:noFill/>
          <a:ln>
            <a:noFill/>
          </a:ln>
        </p:spPr>
      </p:pic>
      <p:sp>
        <p:nvSpPr>
          <p:cNvPr id="649" name="Google Shape;649;p7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75"/>
          <p:cNvSpPr txBox="1"/>
          <p:nvPr>
            <p:ph type="title"/>
          </p:nvPr>
        </p:nvSpPr>
        <p:spPr>
          <a:xfrm>
            <a:off x="990600" y="274638"/>
            <a:ext cx="7315200" cy="7159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Surface Plates</a:t>
            </a:r>
            <a:endParaRPr sz="3600"/>
          </a:p>
        </p:txBody>
      </p:sp>
      <p:pic>
        <p:nvPicPr>
          <p:cNvPr id="655" name="Google Shape;655;p75"/>
          <p:cNvPicPr preferRelativeResize="0"/>
          <p:nvPr>
            <p:ph idx="1" type="body"/>
          </p:nvPr>
        </p:nvPicPr>
        <p:blipFill rotWithShape="1">
          <a:blip r:embed="rId3">
            <a:alphaModFix/>
          </a:blip>
          <a:srcRect b="0" l="0" r="0" t="0"/>
          <a:stretch/>
        </p:blipFill>
        <p:spPr>
          <a:xfrm>
            <a:off x="2436324" y="2657395"/>
            <a:ext cx="4324350" cy="3416237"/>
          </a:xfrm>
          <a:prstGeom prst="rect">
            <a:avLst/>
          </a:prstGeom>
          <a:noFill/>
          <a:ln>
            <a:noFill/>
          </a:ln>
        </p:spPr>
      </p:pic>
      <p:sp>
        <p:nvSpPr>
          <p:cNvPr id="656" name="Google Shape;656;p75"/>
          <p:cNvSpPr/>
          <p:nvPr/>
        </p:nvSpPr>
        <p:spPr>
          <a:xfrm>
            <a:off x="308919" y="990600"/>
            <a:ext cx="8229600" cy="138499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u="sng">
                <a:solidFill>
                  <a:schemeClr val="dk1"/>
                </a:solidFill>
                <a:latin typeface="Calibri"/>
                <a:ea typeface="Calibri"/>
                <a:cs typeface="Calibri"/>
                <a:sym typeface="Calibri"/>
              </a:rPr>
              <a:t>A surface plate </a:t>
            </a:r>
            <a:r>
              <a:rPr lang="en-US" sz="2800">
                <a:solidFill>
                  <a:schemeClr val="dk1"/>
                </a:solidFill>
                <a:latin typeface="Calibri"/>
                <a:ea typeface="Calibri"/>
                <a:cs typeface="Calibri"/>
                <a:sym typeface="Calibri"/>
              </a:rPr>
              <a:t>is a solid, flat plate used as the main horizontal </a:t>
            </a:r>
            <a:r>
              <a:rPr b="1" lang="en-US" sz="2800">
                <a:solidFill>
                  <a:srgbClr val="FF0000"/>
                </a:solidFill>
                <a:latin typeface="Calibri"/>
                <a:ea typeface="Calibri"/>
                <a:cs typeface="Calibri"/>
                <a:sym typeface="Calibri"/>
              </a:rPr>
              <a:t>reference</a:t>
            </a:r>
            <a:r>
              <a:rPr lang="en-US" sz="2800">
                <a:solidFill>
                  <a:schemeClr val="dk1"/>
                </a:solidFill>
                <a:latin typeface="Calibri"/>
                <a:ea typeface="Calibri"/>
                <a:cs typeface="Calibri"/>
                <a:sym typeface="Calibri"/>
              </a:rPr>
              <a:t> plane for precision inspection, marking out (layout), and tooling setup.</a:t>
            </a:r>
            <a:endParaRPr sz="2800">
              <a:solidFill>
                <a:schemeClr val="dk1"/>
              </a:solidFill>
              <a:latin typeface="Calibri"/>
              <a:ea typeface="Calibri"/>
              <a:cs typeface="Calibri"/>
              <a:sym typeface="Calibri"/>
            </a:endParaRPr>
          </a:p>
        </p:txBody>
      </p:sp>
      <p:sp>
        <p:nvSpPr>
          <p:cNvPr id="657" name="Google Shape;657;p7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76"/>
          <p:cNvSpPr txBox="1"/>
          <p:nvPr>
            <p:ph type="title"/>
          </p:nvPr>
        </p:nvSpPr>
        <p:spPr>
          <a:xfrm>
            <a:off x="1914620" y="341171"/>
            <a:ext cx="51054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Surface Plate</a:t>
            </a:r>
            <a:endParaRPr sz="3600"/>
          </a:p>
        </p:txBody>
      </p:sp>
      <p:pic>
        <p:nvPicPr>
          <p:cNvPr id="663" name="Google Shape;663;p76"/>
          <p:cNvPicPr preferRelativeResize="0"/>
          <p:nvPr>
            <p:ph idx="1" type="body"/>
          </p:nvPr>
        </p:nvPicPr>
        <p:blipFill rotWithShape="1">
          <a:blip r:embed="rId3">
            <a:alphaModFix/>
          </a:blip>
          <a:srcRect b="0" l="0" r="0" t="0"/>
          <a:stretch/>
        </p:blipFill>
        <p:spPr>
          <a:xfrm>
            <a:off x="1081314" y="1462913"/>
            <a:ext cx="7342123" cy="4129944"/>
          </a:xfrm>
          <a:prstGeom prst="rect">
            <a:avLst/>
          </a:prstGeom>
          <a:noFill/>
          <a:ln>
            <a:noFill/>
          </a:ln>
        </p:spPr>
      </p:pic>
      <p:sp>
        <p:nvSpPr>
          <p:cNvPr id="664" name="Google Shape;664;p7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77"/>
          <p:cNvSpPr txBox="1"/>
          <p:nvPr>
            <p:ph type="title"/>
          </p:nvPr>
        </p:nvSpPr>
        <p:spPr>
          <a:xfrm>
            <a:off x="1901869" y="304800"/>
            <a:ext cx="5105400" cy="685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Temperatures  </a:t>
            </a:r>
            <a:endParaRPr/>
          </a:p>
        </p:txBody>
      </p:sp>
      <p:sp>
        <p:nvSpPr>
          <p:cNvPr id="672" name="Google Shape;672;p77"/>
          <p:cNvSpPr txBox="1"/>
          <p:nvPr>
            <p:ph idx="1" type="body"/>
          </p:nvPr>
        </p:nvSpPr>
        <p:spPr>
          <a:xfrm>
            <a:off x="457200" y="990600"/>
            <a:ext cx="7543800" cy="19812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006666"/>
              </a:buClr>
              <a:buSzPts val="2800"/>
              <a:buChar char="•"/>
            </a:pPr>
            <a:r>
              <a:rPr lang="en-US" sz="2800">
                <a:solidFill>
                  <a:srgbClr val="006666"/>
                </a:solidFill>
              </a:rPr>
              <a:t>Use of various thermometers</a:t>
            </a:r>
            <a:endParaRPr/>
          </a:p>
          <a:p>
            <a:pPr indent="-285750" lvl="1" marL="742950" rtl="0" algn="l">
              <a:lnSpc>
                <a:spcPct val="90000"/>
              </a:lnSpc>
              <a:spcBef>
                <a:spcPts val="480"/>
              </a:spcBef>
              <a:spcAft>
                <a:spcPts val="0"/>
              </a:spcAft>
              <a:buClr>
                <a:schemeClr val="dk1"/>
              </a:buClr>
              <a:buSzPts val="2400"/>
              <a:buChar char="–"/>
            </a:pPr>
            <a:r>
              <a:rPr lang="en-US" sz="2400"/>
              <a:t>Different uses of technology</a:t>
            </a:r>
            <a:endParaRPr/>
          </a:p>
          <a:p>
            <a:pPr indent="-285750" lvl="1" marL="742950" rtl="0" algn="l">
              <a:lnSpc>
                <a:spcPct val="90000"/>
              </a:lnSpc>
              <a:spcBef>
                <a:spcPts val="480"/>
              </a:spcBef>
              <a:spcAft>
                <a:spcPts val="0"/>
              </a:spcAft>
              <a:buClr>
                <a:schemeClr val="dk1"/>
              </a:buClr>
              <a:buSzPts val="2400"/>
              <a:buChar char="–"/>
            </a:pPr>
            <a:r>
              <a:rPr lang="en-US" sz="2400"/>
              <a:t>Contact versus non-contact measures</a:t>
            </a:r>
            <a:endParaRPr/>
          </a:p>
          <a:p>
            <a:pPr indent="-342900" lvl="0" marL="342900" rtl="0" algn="l">
              <a:lnSpc>
                <a:spcPct val="90000"/>
              </a:lnSpc>
              <a:spcBef>
                <a:spcPts val="560"/>
              </a:spcBef>
              <a:spcAft>
                <a:spcPts val="0"/>
              </a:spcAft>
              <a:buClr>
                <a:srgbClr val="990033"/>
              </a:buClr>
              <a:buSzPts val="2800"/>
              <a:buChar char="•"/>
            </a:pPr>
            <a:r>
              <a:rPr lang="en-US" sz="2800">
                <a:solidFill>
                  <a:srgbClr val="990033"/>
                </a:solidFill>
              </a:rPr>
              <a:t>Different scales or units of measure</a:t>
            </a:r>
            <a:endParaRPr/>
          </a:p>
        </p:txBody>
      </p:sp>
      <p:pic>
        <p:nvPicPr>
          <p:cNvPr descr="YE" id="673" name="Google Shape;673;p77"/>
          <p:cNvPicPr preferRelativeResize="0"/>
          <p:nvPr/>
        </p:nvPicPr>
        <p:blipFill rotWithShape="1">
          <a:blip r:embed="rId3">
            <a:alphaModFix/>
          </a:blip>
          <a:srcRect b="0" l="0" r="0" t="0"/>
          <a:stretch/>
        </p:blipFill>
        <p:spPr>
          <a:xfrm rot="5400000">
            <a:off x="4024647" y="1535162"/>
            <a:ext cx="771496" cy="3330222"/>
          </a:xfrm>
          <a:prstGeom prst="rect">
            <a:avLst/>
          </a:prstGeom>
          <a:noFill/>
          <a:ln>
            <a:noFill/>
          </a:ln>
        </p:spPr>
      </p:pic>
      <p:sp>
        <p:nvSpPr>
          <p:cNvPr id="674" name="Google Shape;674;p77"/>
          <p:cNvSpPr txBox="1"/>
          <p:nvPr/>
        </p:nvSpPr>
        <p:spPr>
          <a:xfrm>
            <a:off x="1444625" y="6027738"/>
            <a:ext cx="3352800" cy="3381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courtesy of: www.sumanexports.com and www.atecorp.com</a:t>
            </a:r>
            <a:endParaRPr/>
          </a:p>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sp>
        <p:nvSpPr>
          <p:cNvPr id="675" name="Google Shape;675;p77"/>
          <p:cNvSpPr txBox="1"/>
          <p:nvPr/>
        </p:nvSpPr>
        <p:spPr>
          <a:xfrm>
            <a:off x="3230563" y="3491436"/>
            <a:ext cx="16979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Liquid in Glass</a:t>
            </a:r>
            <a:endParaRPr/>
          </a:p>
        </p:txBody>
      </p:sp>
      <p:sp>
        <p:nvSpPr>
          <p:cNvPr id="676" name="Google Shape;676;p77"/>
          <p:cNvSpPr txBox="1"/>
          <p:nvPr/>
        </p:nvSpPr>
        <p:spPr>
          <a:xfrm>
            <a:off x="4648200" y="5943600"/>
            <a:ext cx="823913" cy="2746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Radiation</a:t>
            </a:r>
            <a:endParaRPr/>
          </a:p>
        </p:txBody>
      </p:sp>
      <p:grpSp>
        <p:nvGrpSpPr>
          <p:cNvPr id="677" name="Google Shape;677;p77"/>
          <p:cNvGrpSpPr/>
          <p:nvPr/>
        </p:nvGrpSpPr>
        <p:grpSpPr>
          <a:xfrm>
            <a:off x="457200" y="3213656"/>
            <a:ext cx="8443758" cy="2971084"/>
            <a:chOff x="170880" y="3048000"/>
            <a:chExt cx="8443758" cy="2971084"/>
          </a:xfrm>
        </p:grpSpPr>
        <p:pic>
          <p:nvPicPr>
            <p:cNvPr descr="raytemp_3" id="678" name="Google Shape;678;p77"/>
            <p:cNvPicPr preferRelativeResize="0"/>
            <p:nvPr/>
          </p:nvPicPr>
          <p:blipFill rotWithShape="1">
            <a:blip r:embed="rId4">
              <a:alphaModFix/>
            </a:blip>
            <a:srcRect b="0" l="0" r="0" t="0"/>
            <a:stretch/>
          </p:blipFill>
          <p:spPr>
            <a:xfrm>
              <a:off x="609600" y="4191000"/>
              <a:ext cx="987425" cy="1409700"/>
            </a:xfrm>
            <a:prstGeom prst="rect">
              <a:avLst/>
            </a:prstGeom>
            <a:noFill/>
            <a:ln>
              <a:noFill/>
            </a:ln>
          </p:spPr>
        </p:pic>
        <p:pic>
          <p:nvPicPr>
            <p:cNvPr descr="6660%266661" id="679" name="Google Shape;679;p77"/>
            <p:cNvPicPr preferRelativeResize="0"/>
            <p:nvPr/>
          </p:nvPicPr>
          <p:blipFill rotWithShape="1">
            <a:blip r:embed="rId5">
              <a:alphaModFix/>
            </a:blip>
            <a:srcRect b="0" l="0" r="0" t="0"/>
            <a:stretch/>
          </p:blipFill>
          <p:spPr>
            <a:xfrm>
              <a:off x="6459175" y="3086100"/>
              <a:ext cx="1792288" cy="2628900"/>
            </a:xfrm>
            <a:prstGeom prst="rect">
              <a:avLst/>
            </a:prstGeom>
            <a:noFill/>
            <a:ln>
              <a:noFill/>
            </a:ln>
          </p:spPr>
        </p:pic>
        <p:pic>
          <p:nvPicPr>
            <p:cNvPr descr="Crookes Radiometer" id="680" name="Google Shape;680;p77">
              <a:hlinkClick r:id="rId6"/>
            </p:cNvPr>
            <p:cNvPicPr preferRelativeResize="0"/>
            <p:nvPr/>
          </p:nvPicPr>
          <p:blipFill rotWithShape="1">
            <a:blip r:embed="rId7">
              <a:alphaModFix/>
            </a:blip>
            <a:srcRect b="0" l="0" r="0" t="0"/>
            <a:stretch/>
          </p:blipFill>
          <p:spPr>
            <a:xfrm>
              <a:off x="4114800" y="3638550"/>
              <a:ext cx="1714500" cy="2228850"/>
            </a:xfrm>
            <a:prstGeom prst="rect">
              <a:avLst/>
            </a:prstGeom>
            <a:noFill/>
            <a:ln>
              <a:noFill/>
            </a:ln>
          </p:spPr>
        </p:pic>
        <p:pic>
          <p:nvPicPr>
            <p:cNvPr descr="gauge" id="681" name="Google Shape;681;p77"/>
            <p:cNvPicPr preferRelativeResize="0"/>
            <p:nvPr/>
          </p:nvPicPr>
          <p:blipFill rotWithShape="1">
            <a:blip r:embed="rId8">
              <a:alphaModFix/>
            </a:blip>
            <a:srcRect b="0" l="0" r="0" t="0"/>
            <a:stretch/>
          </p:blipFill>
          <p:spPr>
            <a:xfrm>
              <a:off x="2057400" y="3657600"/>
              <a:ext cx="1841500" cy="2209800"/>
            </a:xfrm>
            <a:prstGeom prst="rect">
              <a:avLst/>
            </a:prstGeom>
            <a:noFill/>
            <a:ln>
              <a:noFill/>
            </a:ln>
          </p:spPr>
        </p:pic>
        <p:pic>
          <p:nvPicPr>
            <p:cNvPr descr="therma_D81_85_small" id="682" name="Google Shape;682;p77">
              <a:hlinkClick r:id="rId9"/>
            </p:cNvPr>
            <p:cNvPicPr preferRelativeResize="0"/>
            <p:nvPr/>
          </p:nvPicPr>
          <p:blipFill rotWithShape="1">
            <a:blip r:embed="rId10">
              <a:alphaModFix/>
            </a:blip>
            <a:srcRect b="0" l="0" r="0" t="0"/>
            <a:stretch/>
          </p:blipFill>
          <p:spPr>
            <a:xfrm>
              <a:off x="228600" y="3048000"/>
              <a:ext cx="1676400" cy="865279"/>
            </a:xfrm>
            <a:prstGeom prst="rect">
              <a:avLst/>
            </a:prstGeom>
            <a:noFill/>
            <a:ln>
              <a:noFill/>
            </a:ln>
          </p:spPr>
        </p:pic>
        <p:sp>
          <p:nvSpPr>
            <p:cNvPr id="683" name="Google Shape;683;p77"/>
            <p:cNvSpPr txBox="1"/>
            <p:nvPr/>
          </p:nvSpPr>
          <p:spPr>
            <a:xfrm>
              <a:off x="6096000" y="5649752"/>
              <a:ext cx="251863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Thermocouple - probe </a:t>
              </a:r>
              <a:endParaRPr/>
            </a:p>
          </p:txBody>
        </p:sp>
        <p:sp>
          <p:nvSpPr>
            <p:cNvPr id="684" name="Google Shape;684;p77"/>
            <p:cNvSpPr txBox="1"/>
            <p:nvPr/>
          </p:nvSpPr>
          <p:spPr>
            <a:xfrm>
              <a:off x="170880" y="5080043"/>
              <a:ext cx="97975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Infrared</a:t>
              </a:r>
              <a:endParaRPr/>
            </a:p>
          </p:txBody>
        </p:sp>
      </p:grpSp>
      <p:sp>
        <p:nvSpPr>
          <p:cNvPr id="685" name="Google Shape;685;p7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78"/>
          <p:cNvSpPr txBox="1"/>
          <p:nvPr>
            <p:ph type="title"/>
          </p:nvPr>
        </p:nvSpPr>
        <p:spPr>
          <a:xfrm>
            <a:off x="2133600" y="228600"/>
            <a:ext cx="51054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Liquid Volumes  </a:t>
            </a:r>
            <a:endParaRPr/>
          </a:p>
        </p:txBody>
      </p:sp>
      <p:sp>
        <p:nvSpPr>
          <p:cNvPr id="693" name="Google Shape;693;p78"/>
          <p:cNvSpPr txBox="1"/>
          <p:nvPr>
            <p:ph idx="1" type="body"/>
          </p:nvPr>
        </p:nvSpPr>
        <p:spPr>
          <a:xfrm>
            <a:off x="457200" y="1089630"/>
            <a:ext cx="8305800" cy="27432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3200"/>
              <a:buFont typeface="Arial"/>
              <a:buChar char="•"/>
            </a:pPr>
            <a:r>
              <a:rPr lang="en-US"/>
              <a:t>Liquid volumes are often measured using graduated cylinders</a:t>
            </a:r>
            <a:endParaRPr/>
          </a:p>
          <a:p>
            <a:pPr indent="-342900" lvl="0" marL="342900" rtl="0" algn="l">
              <a:lnSpc>
                <a:spcPct val="90000"/>
              </a:lnSpc>
              <a:spcBef>
                <a:spcPts val="640"/>
              </a:spcBef>
              <a:spcAft>
                <a:spcPts val="0"/>
              </a:spcAft>
              <a:buClr>
                <a:schemeClr val="dk1"/>
              </a:buClr>
              <a:buSzPts val="3200"/>
              <a:buFont typeface="Arial"/>
              <a:buChar char="•"/>
            </a:pPr>
            <a:r>
              <a:rPr lang="en-US"/>
              <a:t>Graduated cylinders vary in precision</a:t>
            </a:r>
            <a:endParaRPr/>
          </a:p>
          <a:p>
            <a:pPr indent="-342900" lvl="1" marL="800100" rtl="0" algn="l">
              <a:lnSpc>
                <a:spcPct val="90000"/>
              </a:lnSpc>
              <a:spcBef>
                <a:spcPts val="560"/>
              </a:spcBef>
              <a:spcAft>
                <a:spcPts val="0"/>
              </a:spcAft>
              <a:buClr>
                <a:schemeClr val="dk1"/>
              </a:buClr>
              <a:buSzPts val="2800"/>
              <a:buFont typeface="Merriweather Sans"/>
              <a:buChar char="-"/>
            </a:pPr>
            <a:r>
              <a:rPr lang="en-US"/>
              <a:t>Some may have 5 marks per 10 milliliters, while some may have 2 or 10 marks  </a:t>
            </a:r>
            <a:endParaRPr/>
          </a:p>
          <a:p>
            <a:pPr indent="-165100" lvl="0" marL="342900" rtl="0" algn="l">
              <a:spcBef>
                <a:spcPts val="1800"/>
              </a:spcBef>
              <a:spcAft>
                <a:spcPts val="0"/>
              </a:spcAft>
              <a:buClr>
                <a:schemeClr val="dk1"/>
              </a:buClr>
              <a:buSzPts val="2800"/>
              <a:buNone/>
            </a:pPr>
            <a:r>
              <a:t/>
            </a:r>
            <a:endParaRPr sz="2800">
              <a:solidFill>
                <a:srgbClr val="660066"/>
              </a:solidFill>
            </a:endParaRPr>
          </a:p>
        </p:txBody>
      </p:sp>
      <p:pic>
        <p:nvPicPr>
          <p:cNvPr descr="Three graduated cylinders. {104vol01.jpg (23000 bytes)}" id="694" name="Google Shape;694;p78"/>
          <p:cNvPicPr preferRelativeResize="0"/>
          <p:nvPr/>
        </p:nvPicPr>
        <p:blipFill rotWithShape="1">
          <a:blip r:embed="rId3">
            <a:alphaModFix/>
          </a:blip>
          <a:srcRect b="0" l="0" r="0" t="0"/>
          <a:stretch/>
        </p:blipFill>
        <p:spPr>
          <a:xfrm>
            <a:off x="4894143" y="3553911"/>
            <a:ext cx="3505200" cy="2444622"/>
          </a:xfrm>
          <a:prstGeom prst="rect">
            <a:avLst/>
          </a:prstGeom>
          <a:noFill/>
          <a:ln>
            <a:noFill/>
          </a:ln>
        </p:spPr>
      </p:pic>
      <p:sp>
        <p:nvSpPr>
          <p:cNvPr id="695" name="Google Shape;695;p78"/>
          <p:cNvSpPr txBox="1"/>
          <p:nvPr/>
        </p:nvSpPr>
        <p:spPr>
          <a:xfrm>
            <a:off x="1437043" y="5782633"/>
            <a:ext cx="3886200"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Photos courtesy of: dl.clackamas.cc.or.us/ch105-02/volume_meas.htm</a:t>
            </a:r>
            <a:endParaRPr sz="800">
              <a:solidFill>
                <a:schemeClr val="dk1"/>
              </a:solidFill>
              <a:latin typeface="Calibri"/>
              <a:ea typeface="Calibri"/>
              <a:cs typeface="Calibri"/>
              <a:sym typeface="Calibri"/>
            </a:endParaRPr>
          </a:p>
        </p:txBody>
      </p:sp>
      <p:sp>
        <p:nvSpPr>
          <p:cNvPr id="696" name="Google Shape;696;p7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79"/>
          <p:cNvSpPr txBox="1"/>
          <p:nvPr>
            <p:ph type="title"/>
          </p:nvPr>
        </p:nvSpPr>
        <p:spPr>
          <a:xfrm>
            <a:off x="2133600" y="228600"/>
            <a:ext cx="5105400" cy="9144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u="sng">
                <a:solidFill>
                  <a:srgbClr val="000000"/>
                </a:solidFill>
              </a:rPr>
              <a:t>Liquid Volumes </a:t>
            </a:r>
            <a:r>
              <a:rPr lang="en-US" sz="2800" u="sng">
                <a:solidFill>
                  <a:srgbClr val="000000"/>
                </a:solidFill>
              </a:rPr>
              <a:t>(Cont’d.)  </a:t>
            </a:r>
            <a:endParaRPr sz="3600" u="sng">
              <a:solidFill>
                <a:srgbClr val="000000"/>
              </a:solidFill>
            </a:endParaRPr>
          </a:p>
        </p:txBody>
      </p:sp>
      <p:sp>
        <p:nvSpPr>
          <p:cNvPr id="704" name="Google Shape;704;p79"/>
          <p:cNvSpPr txBox="1"/>
          <p:nvPr>
            <p:ph idx="1" type="body"/>
          </p:nvPr>
        </p:nvSpPr>
        <p:spPr>
          <a:xfrm>
            <a:off x="457200" y="1295400"/>
            <a:ext cx="8229600" cy="2438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6666"/>
              </a:buClr>
              <a:buSzPts val="2800"/>
              <a:buNone/>
            </a:pPr>
            <a:r>
              <a:rPr lang="en-US" sz="2800">
                <a:solidFill>
                  <a:srgbClr val="006666"/>
                </a:solidFill>
              </a:rPr>
              <a:t>How do you read a liquid volume?</a:t>
            </a:r>
            <a:endParaRPr/>
          </a:p>
          <a:p>
            <a:pPr indent="-285750" lvl="1" marL="742950" rtl="0" algn="l">
              <a:spcBef>
                <a:spcPts val="560"/>
              </a:spcBef>
              <a:spcAft>
                <a:spcPts val="0"/>
              </a:spcAft>
              <a:buClr>
                <a:srgbClr val="990033"/>
              </a:buClr>
              <a:buSzPts val="2800"/>
              <a:buChar char="–"/>
            </a:pPr>
            <a:r>
              <a:rPr lang="en-US">
                <a:solidFill>
                  <a:srgbClr val="990033"/>
                </a:solidFill>
              </a:rPr>
              <a:t>Estimate between etched or printed lines</a:t>
            </a:r>
            <a:endParaRPr/>
          </a:p>
          <a:p>
            <a:pPr indent="-285750" lvl="1" marL="742950" rtl="0" algn="l">
              <a:spcBef>
                <a:spcPts val="560"/>
              </a:spcBef>
              <a:spcAft>
                <a:spcPts val="0"/>
              </a:spcAft>
              <a:buClr>
                <a:srgbClr val="660066"/>
              </a:buClr>
              <a:buSzPts val="2800"/>
              <a:buChar char="–"/>
            </a:pPr>
            <a:r>
              <a:rPr lang="en-US">
                <a:solidFill>
                  <a:srgbClr val="660066"/>
                </a:solidFill>
              </a:rPr>
              <a:t>Meniscus or curve (glass containers) measured at horizontal center or inside part of curve.</a:t>
            </a:r>
            <a:endParaRPr/>
          </a:p>
        </p:txBody>
      </p:sp>
      <p:pic>
        <p:nvPicPr>
          <p:cNvPr descr="Close-up of meniscus. {104vol07.jpg (17576 bytes)}" id="705" name="Google Shape;705;p79"/>
          <p:cNvPicPr preferRelativeResize="0"/>
          <p:nvPr/>
        </p:nvPicPr>
        <p:blipFill rotWithShape="1">
          <a:blip r:embed="rId3">
            <a:alphaModFix/>
          </a:blip>
          <a:srcRect b="0" l="0" r="0" t="0"/>
          <a:stretch/>
        </p:blipFill>
        <p:spPr>
          <a:xfrm>
            <a:off x="1937331" y="3289327"/>
            <a:ext cx="2667000" cy="2539336"/>
          </a:xfrm>
          <a:prstGeom prst="rect">
            <a:avLst/>
          </a:prstGeom>
          <a:noFill/>
          <a:ln>
            <a:noFill/>
          </a:ln>
        </p:spPr>
      </p:pic>
      <p:pic>
        <p:nvPicPr>
          <p:cNvPr descr="Meniscus with card below. {104vol11.jpg (19754 bytes)}" id="706" name="Google Shape;706;p79"/>
          <p:cNvPicPr preferRelativeResize="0"/>
          <p:nvPr/>
        </p:nvPicPr>
        <p:blipFill rotWithShape="1">
          <a:blip r:embed="rId4">
            <a:alphaModFix/>
          </a:blip>
          <a:srcRect b="0" l="0" r="0" t="0"/>
          <a:stretch/>
        </p:blipFill>
        <p:spPr>
          <a:xfrm>
            <a:off x="5105400" y="3295920"/>
            <a:ext cx="2362200" cy="2604295"/>
          </a:xfrm>
          <a:prstGeom prst="rect">
            <a:avLst/>
          </a:prstGeom>
          <a:noFill/>
          <a:ln>
            <a:noFill/>
          </a:ln>
        </p:spPr>
      </p:pic>
      <p:sp>
        <p:nvSpPr>
          <p:cNvPr id="707" name="Google Shape;707;p79"/>
          <p:cNvSpPr txBox="1"/>
          <p:nvPr/>
        </p:nvSpPr>
        <p:spPr>
          <a:xfrm>
            <a:off x="1301760" y="5895288"/>
            <a:ext cx="3886200"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Photos courtesy of: dl.clackamas.cc.or.us/ch105-02/volume_meas.htm</a:t>
            </a:r>
            <a:endParaRPr sz="800">
              <a:solidFill>
                <a:schemeClr val="dk1"/>
              </a:solidFill>
              <a:latin typeface="Calibri"/>
              <a:ea typeface="Calibri"/>
              <a:cs typeface="Calibri"/>
              <a:sym typeface="Calibri"/>
            </a:endParaRPr>
          </a:p>
        </p:txBody>
      </p:sp>
      <p:sp>
        <p:nvSpPr>
          <p:cNvPr id="708" name="Google Shape;708;p7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80"/>
          <p:cNvSpPr txBox="1"/>
          <p:nvPr>
            <p:ph type="title"/>
          </p:nvPr>
        </p:nvSpPr>
        <p:spPr>
          <a:xfrm>
            <a:off x="381000" y="304800"/>
            <a:ext cx="8610600" cy="990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Advanced Measurement Systems</a:t>
            </a:r>
            <a:endParaRPr/>
          </a:p>
        </p:txBody>
      </p:sp>
      <p:pic>
        <p:nvPicPr>
          <p:cNvPr descr="2931" id="716" name="Google Shape;716;p80"/>
          <p:cNvPicPr preferRelativeResize="0"/>
          <p:nvPr/>
        </p:nvPicPr>
        <p:blipFill rotWithShape="1">
          <a:blip r:embed="rId3">
            <a:alphaModFix/>
          </a:blip>
          <a:srcRect b="0" l="0" r="0" t="0"/>
          <a:stretch/>
        </p:blipFill>
        <p:spPr>
          <a:xfrm>
            <a:off x="304800" y="1905000"/>
            <a:ext cx="2438400" cy="2547938"/>
          </a:xfrm>
          <a:prstGeom prst="rect">
            <a:avLst/>
          </a:prstGeom>
          <a:noFill/>
          <a:ln>
            <a:noFill/>
          </a:ln>
        </p:spPr>
      </p:pic>
      <p:sp>
        <p:nvSpPr>
          <p:cNvPr id="717" name="Google Shape;717;p80"/>
          <p:cNvSpPr/>
          <p:nvPr/>
        </p:nvSpPr>
        <p:spPr>
          <a:xfrm>
            <a:off x="4800600" y="1447800"/>
            <a:ext cx="4343400" cy="762000"/>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Calibri"/>
              <a:buNone/>
            </a:pPr>
            <a:r>
              <a:t/>
            </a:r>
            <a:endParaRPr sz="3200">
              <a:solidFill>
                <a:schemeClr val="dk1"/>
              </a:solidFill>
              <a:latin typeface="Calibri"/>
              <a:ea typeface="Calibri"/>
              <a:cs typeface="Calibri"/>
              <a:sym typeface="Calibri"/>
            </a:endParaRPr>
          </a:p>
        </p:txBody>
      </p:sp>
      <p:sp>
        <p:nvSpPr>
          <p:cNvPr id="718" name="Google Shape;718;p80"/>
          <p:cNvSpPr/>
          <p:nvPr/>
        </p:nvSpPr>
        <p:spPr>
          <a:xfrm>
            <a:off x="228600" y="4953000"/>
            <a:ext cx="4191000" cy="762000"/>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Calibri"/>
              <a:buNone/>
            </a:pPr>
            <a:r>
              <a:t/>
            </a:r>
            <a:endParaRPr sz="3200">
              <a:solidFill>
                <a:schemeClr val="dk1"/>
              </a:solidFill>
              <a:latin typeface="Calibri"/>
              <a:ea typeface="Calibri"/>
              <a:cs typeface="Calibri"/>
              <a:sym typeface="Calibri"/>
            </a:endParaRPr>
          </a:p>
        </p:txBody>
      </p:sp>
      <p:sp>
        <p:nvSpPr>
          <p:cNvPr id="719" name="Google Shape;719;p80"/>
          <p:cNvSpPr txBox="1"/>
          <p:nvPr/>
        </p:nvSpPr>
        <p:spPr>
          <a:xfrm>
            <a:off x="609600" y="5105400"/>
            <a:ext cx="1674813"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from: www.msi-viking.com</a:t>
            </a:r>
            <a:endParaRPr/>
          </a:p>
        </p:txBody>
      </p:sp>
      <p:sp>
        <p:nvSpPr>
          <p:cNvPr id="720" name="Google Shape;720;p80"/>
          <p:cNvSpPr/>
          <p:nvPr/>
        </p:nvSpPr>
        <p:spPr>
          <a:xfrm>
            <a:off x="2895600" y="1295400"/>
            <a:ext cx="6019800" cy="475309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lang="en-US" sz="2800">
                <a:solidFill>
                  <a:schemeClr val="dk1"/>
                </a:solidFill>
                <a:latin typeface="Calibri"/>
                <a:ea typeface="Calibri"/>
                <a:cs typeface="Calibri"/>
                <a:sym typeface="Calibri"/>
              </a:rPr>
              <a:t>Optical comparator </a:t>
            </a:r>
            <a:endParaRPr b="1" sz="2800">
              <a:solidFill>
                <a:schemeClr val="dk1"/>
              </a:solidFill>
              <a:latin typeface="Calibri"/>
              <a:ea typeface="Calibri"/>
              <a:cs typeface="Calibri"/>
              <a:sym typeface="Calibri"/>
            </a:endParaRPr>
          </a:p>
          <a:p>
            <a:pPr indent="-457200" lvl="0" marL="457200" marR="0" rtl="0" algn="l">
              <a:lnSpc>
                <a:spcPct val="90000"/>
              </a:lnSpc>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An instrument that projects a magnified image of a part feature onto a screen for inspection. </a:t>
            </a:r>
            <a:endParaRPr sz="2800">
              <a:solidFill>
                <a:schemeClr val="dk1"/>
              </a:solidFill>
              <a:latin typeface="Calibri"/>
              <a:ea typeface="Calibri"/>
              <a:cs typeface="Calibri"/>
              <a:sym typeface="Calibri"/>
            </a:endParaRPr>
          </a:p>
          <a:p>
            <a:pPr indent="-457200" lvl="0" marL="457200" marR="0" rtl="0" algn="l">
              <a:lnSpc>
                <a:spcPct val="90000"/>
              </a:lnSpc>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Also known as an optical projector. </a:t>
            </a:r>
            <a:endParaRPr sz="2800">
              <a:solidFill>
                <a:schemeClr val="dk1"/>
              </a:solidFill>
              <a:latin typeface="Calibri"/>
              <a:ea typeface="Calibri"/>
              <a:cs typeface="Calibri"/>
              <a:sym typeface="Calibri"/>
            </a:endParaRPr>
          </a:p>
          <a:p>
            <a:pPr indent="-457200" lvl="0" marL="457200" marR="0" rtl="0" algn="l">
              <a:lnSpc>
                <a:spcPct val="90000"/>
              </a:lnSpc>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Optical inspection uses sight, light, and magnification to inspect the features of a part. Projection magnification lens projects an illuminated image onto the optical comparator screen.</a:t>
            </a:r>
            <a:endParaRPr/>
          </a:p>
          <a:p>
            <a:pPr indent="0" lvl="0" marL="0" marR="0" rtl="0" algn="l">
              <a:lnSpc>
                <a:spcPct val="90000"/>
              </a:lnSpc>
              <a:spcBef>
                <a:spcPts val="0"/>
              </a:spcBef>
              <a:spcAft>
                <a:spcPts val="0"/>
              </a:spcAft>
              <a:buNone/>
            </a:pPr>
            <a:r>
              <a:t/>
            </a:r>
            <a:endParaRPr sz="2800">
              <a:solidFill>
                <a:schemeClr val="dk1"/>
              </a:solidFill>
              <a:latin typeface="Calibri"/>
              <a:ea typeface="Calibri"/>
              <a:cs typeface="Calibri"/>
              <a:sym typeface="Calibri"/>
            </a:endParaRPr>
          </a:p>
        </p:txBody>
      </p:sp>
      <p:sp>
        <p:nvSpPr>
          <p:cNvPr id="721" name="Google Shape;721;p8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81"/>
          <p:cNvSpPr txBox="1"/>
          <p:nvPr>
            <p:ph type="title"/>
          </p:nvPr>
        </p:nvSpPr>
        <p:spPr>
          <a:xfrm>
            <a:off x="381000" y="304800"/>
            <a:ext cx="8610600" cy="990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Advanced Measurement Systems </a:t>
            </a:r>
            <a:r>
              <a:rPr lang="en-US" sz="2800">
                <a:solidFill>
                  <a:srgbClr val="000000"/>
                </a:solidFill>
              </a:rPr>
              <a:t>(Cont’d.)</a:t>
            </a:r>
            <a:endParaRPr/>
          </a:p>
        </p:txBody>
      </p:sp>
      <p:sp>
        <p:nvSpPr>
          <p:cNvPr id="729" name="Google Shape;729;p81"/>
          <p:cNvSpPr txBox="1"/>
          <p:nvPr>
            <p:ph idx="1" type="body"/>
          </p:nvPr>
        </p:nvSpPr>
        <p:spPr>
          <a:xfrm>
            <a:off x="381000" y="1477963"/>
            <a:ext cx="4191000" cy="347503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t>Vision System - An instrument that uses a type of video camera to magnify part features for inspection. </a:t>
            </a:r>
            <a:endParaRPr/>
          </a:p>
          <a:p>
            <a:pPr indent="-139700" lvl="0" marL="342900" rtl="0" algn="l">
              <a:spcBef>
                <a:spcPts val="640"/>
              </a:spcBef>
              <a:spcAft>
                <a:spcPts val="0"/>
              </a:spcAft>
              <a:buClr>
                <a:schemeClr val="dk1"/>
              </a:buClr>
              <a:buSzPts val="3200"/>
              <a:buNone/>
            </a:pPr>
            <a:r>
              <a:t/>
            </a:r>
            <a:endParaRPr/>
          </a:p>
        </p:txBody>
      </p:sp>
      <p:sp>
        <p:nvSpPr>
          <p:cNvPr id="730" name="Google Shape;730;p81"/>
          <p:cNvSpPr/>
          <p:nvPr/>
        </p:nvSpPr>
        <p:spPr>
          <a:xfrm>
            <a:off x="4800600" y="1447800"/>
            <a:ext cx="4343400" cy="7620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None/>
            </a:pPr>
            <a:r>
              <a:rPr lang="en-US" sz="3200">
                <a:solidFill>
                  <a:schemeClr val="dk1"/>
                </a:solidFill>
                <a:latin typeface="Calibri"/>
                <a:ea typeface="Calibri"/>
                <a:cs typeface="Calibri"/>
                <a:sym typeface="Calibri"/>
              </a:rPr>
              <a:t>Video/Vision Systems</a:t>
            </a:r>
            <a:endParaRPr/>
          </a:p>
          <a:p>
            <a:pPr indent="-139700" lvl="0" marL="342900" marR="0" rtl="0" algn="l">
              <a:spcBef>
                <a:spcPts val="640"/>
              </a:spcBef>
              <a:spcAft>
                <a:spcPts val="0"/>
              </a:spcAft>
              <a:buClr>
                <a:schemeClr val="dk1"/>
              </a:buClr>
              <a:buSzPts val="3200"/>
              <a:buFont typeface="Calibri"/>
              <a:buNone/>
            </a:pPr>
            <a:r>
              <a:t/>
            </a:r>
            <a:endParaRPr sz="3200">
              <a:solidFill>
                <a:schemeClr val="dk1"/>
              </a:solidFill>
              <a:latin typeface="Calibri"/>
              <a:ea typeface="Calibri"/>
              <a:cs typeface="Calibri"/>
              <a:sym typeface="Calibri"/>
            </a:endParaRPr>
          </a:p>
        </p:txBody>
      </p:sp>
      <p:pic>
        <p:nvPicPr>
          <p:cNvPr descr="J.A. King / NC Measurements Corp. and Vision Engineering" id="731" name="Google Shape;731;p81"/>
          <p:cNvPicPr preferRelativeResize="0"/>
          <p:nvPr/>
        </p:nvPicPr>
        <p:blipFill rotWithShape="1">
          <a:blip r:embed="rId3">
            <a:alphaModFix/>
          </a:blip>
          <a:srcRect b="0" l="0" r="0" t="0"/>
          <a:stretch/>
        </p:blipFill>
        <p:spPr>
          <a:xfrm>
            <a:off x="5029200" y="2209800"/>
            <a:ext cx="3384535" cy="3276600"/>
          </a:xfrm>
          <a:prstGeom prst="rect">
            <a:avLst/>
          </a:prstGeom>
          <a:noFill/>
          <a:ln>
            <a:noFill/>
          </a:ln>
        </p:spPr>
      </p:pic>
      <p:sp>
        <p:nvSpPr>
          <p:cNvPr id="732" name="Google Shape;732;p81"/>
          <p:cNvSpPr txBox="1"/>
          <p:nvPr/>
        </p:nvSpPr>
        <p:spPr>
          <a:xfrm>
            <a:off x="5943600" y="5867400"/>
            <a:ext cx="1981200"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www.ncmeas.com/vision.aspx</a:t>
            </a:r>
            <a:endParaRPr/>
          </a:p>
        </p:txBody>
      </p:sp>
      <p:sp>
        <p:nvSpPr>
          <p:cNvPr id="733" name="Google Shape;733;p8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82"/>
          <p:cNvSpPr txBox="1"/>
          <p:nvPr>
            <p:ph type="title"/>
          </p:nvPr>
        </p:nvSpPr>
        <p:spPr>
          <a:xfrm>
            <a:off x="381000" y="304800"/>
            <a:ext cx="8610600" cy="762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Advanced Measurement Systems </a:t>
            </a:r>
            <a:r>
              <a:rPr lang="en-US" sz="2800">
                <a:solidFill>
                  <a:srgbClr val="000000"/>
                </a:solidFill>
              </a:rPr>
              <a:t>(Cont’d.)</a:t>
            </a:r>
            <a:endParaRPr/>
          </a:p>
        </p:txBody>
      </p:sp>
      <p:sp>
        <p:nvSpPr>
          <p:cNvPr id="741" name="Google Shape;741;p82"/>
          <p:cNvSpPr txBox="1"/>
          <p:nvPr>
            <p:ph idx="1" type="body"/>
          </p:nvPr>
        </p:nvSpPr>
        <p:spPr>
          <a:xfrm>
            <a:off x="381000" y="1219200"/>
            <a:ext cx="6019800" cy="4956175"/>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3200"/>
              <a:buNone/>
            </a:pPr>
            <a:r>
              <a:rPr lang="en-US" u="sng">
                <a:solidFill>
                  <a:schemeClr val="hlink"/>
                </a:solidFill>
                <a:hlinkClick r:id="rId3"/>
              </a:rPr>
              <a:t>Portable X-Ray Inspection</a:t>
            </a:r>
            <a:r>
              <a:rPr lang="en-US"/>
              <a:t> </a:t>
            </a:r>
            <a:endParaRPr/>
          </a:p>
          <a:p>
            <a:pPr indent="-285750" lvl="1" marL="742950" rtl="0" algn="l">
              <a:lnSpc>
                <a:spcPct val="80000"/>
              </a:lnSpc>
              <a:spcBef>
                <a:spcPts val="480"/>
              </a:spcBef>
              <a:spcAft>
                <a:spcPts val="0"/>
              </a:spcAft>
              <a:buClr>
                <a:schemeClr val="dk1"/>
              </a:buClr>
              <a:buSzPts val="2400"/>
              <a:buChar char="–"/>
            </a:pPr>
            <a:r>
              <a:rPr lang="en-US" sz="2400"/>
              <a:t>Suitable for virtually any quality inspection application. Electronics and material analysis, quality inspection, proto design, failure analysis, manufacturing process validation, rework verification, etc. </a:t>
            </a:r>
            <a:endParaRPr/>
          </a:p>
          <a:p>
            <a:pPr indent="-285750" lvl="1" marL="742950" rtl="0" algn="l">
              <a:lnSpc>
                <a:spcPct val="80000"/>
              </a:lnSpc>
              <a:spcBef>
                <a:spcPts val="480"/>
              </a:spcBef>
              <a:spcAft>
                <a:spcPts val="0"/>
              </a:spcAft>
              <a:buClr>
                <a:schemeClr val="dk1"/>
              </a:buClr>
              <a:buSzPts val="2400"/>
              <a:buChar char="–"/>
            </a:pPr>
            <a:r>
              <a:rPr lang="en-US" sz="2400"/>
              <a:t>Portable (fits through standard </a:t>
            </a:r>
            <a:br>
              <a:rPr lang="en-US" sz="2400"/>
            </a:br>
            <a:r>
              <a:rPr lang="en-US" sz="2400"/>
              <a:t>doors) </a:t>
            </a:r>
            <a:endParaRPr/>
          </a:p>
          <a:p>
            <a:pPr indent="-285750" lvl="1" marL="742950" rtl="0" algn="l">
              <a:lnSpc>
                <a:spcPct val="80000"/>
              </a:lnSpc>
              <a:spcBef>
                <a:spcPts val="480"/>
              </a:spcBef>
              <a:spcAft>
                <a:spcPts val="0"/>
              </a:spcAft>
              <a:buClr>
                <a:schemeClr val="dk1"/>
              </a:buClr>
              <a:buSzPts val="2400"/>
              <a:buChar char="–"/>
            </a:pPr>
            <a:r>
              <a:rPr lang="en-US" sz="2400"/>
              <a:t>Exceptionally easy-to-use </a:t>
            </a:r>
            <a:endParaRPr/>
          </a:p>
          <a:p>
            <a:pPr indent="-285750" lvl="1" marL="742950" rtl="0" algn="l">
              <a:lnSpc>
                <a:spcPct val="80000"/>
              </a:lnSpc>
              <a:spcBef>
                <a:spcPts val="480"/>
              </a:spcBef>
              <a:spcAft>
                <a:spcPts val="0"/>
              </a:spcAft>
              <a:buClr>
                <a:schemeClr val="dk1"/>
              </a:buClr>
              <a:buSzPts val="2400"/>
              <a:buChar char="–"/>
            </a:pPr>
            <a:r>
              <a:rPr lang="en-US" sz="2400"/>
              <a:t>Low cost of ownership </a:t>
            </a:r>
            <a:endParaRPr/>
          </a:p>
          <a:p>
            <a:pPr indent="-285750" lvl="1" marL="742950" rtl="0" algn="l">
              <a:lnSpc>
                <a:spcPct val="80000"/>
              </a:lnSpc>
              <a:spcBef>
                <a:spcPts val="480"/>
              </a:spcBef>
              <a:spcAft>
                <a:spcPts val="0"/>
              </a:spcAft>
              <a:buClr>
                <a:schemeClr val="dk1"/>
              </a:buClr>
              <a:buSzPts val="2400"/>
              <a:buChar char="–"/>
            </a:pPr>
            <a:r>
              <a:rPr lang="en-US" sz="2400"/>
              <a:t>Low maintenance </a:t>
            </a:r>
            <a:endParaRPr/>
          </a:p>
          <a:p>
            <a:pPr indent="-285750" lvl="1" marL="742950" rtl="0" algn="l">
              <a:lnSpc>
                <a:spcPct val="80000"/>
              </a:lnSpc>
              <a:spcBef>
                <a:spcPts val="480"/>
              </a:spcBef>
              <a:spcAft>
                <a:spcPts val="0"/>
              </a:spcAft>
              <a:buClr>
                <a:schemeClr val="dk1"/>
              </a:buClr>
              <a:buSzPts val="2400"/>
              <a:buChar char="–"/>
            </a:pPr>
            <a:r>
              <a:rPr lang="en-US" sz="2400"/>
              <a:t>Perfect complement to rework </a:t>
            </a:r>
            <a:endParaRPr/>
          </a:p>
          <a:p>
            <a:pPr indent="-139700" lvl="0" marL="342900" rtl="0" algn="l">
              <a:lnSpc>
                <a:spcPct val="90000"/>
              </a:lnSpc>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p:txBody>
      </p:sp>
      <p:sp>
        <p:nvSpPr>
          <p:cNvPr id="742" name="Google Shape;742;p82"/>
          <p:cNvSpPr/>
          <p:nvPr/>
        </p:nvSpPr>
        <p:spPr>
          <a:xfrm>
            <a:off x="4800600" y="1447800"/>
            <a:ext cx="4343400" cy="762000"/>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Calibri"/>
              <a:buNone/>
            </a:pPr>
            <a:r>
              <a:t/>
            </a:r>
            <a:endParaRPr sz="3200">
              <a:solidFill>
                <a:schemeClr val="dk1"/>
              </a:solidFill>
              <a:latin typeface="Calibri"/>
              <a:ea typeface="Calibri"/>
              <a:cs typeface="Calibri"/>
              <a:sym typeface="Calibri"/>
            </a:endParaRPr>
          </a:p>
        </p:txBody>
      </p:sp>
      <p:sp>
        <p:nvSpPr>
          <p:cNvPr id="743" name="Google Shape;743;p82"/>
          <p:cNvSpPr/>
          <p:nvPr/>
        </p:nvSpPr>
        <p:spPr>
          <a:xfrm>
            <a:off x="457200" y="1295400"/>
            <a:ext cx="4191000" cy="762000"/>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Calibri"/>
              <a:buNone/>
            </a:pPr>
            <a:r>
              <a:t/>
            </a:r>
            <a:endParaRPr sz="3200">
              <a:solidFill>
                <a:schemeClr val="dk1"/>
              </a:solidFill>
              <a:latin typeface="Calibri"/>
              <a:ea typeface="Calibri"/>
              <a:cs typeface="Calibri"/>
              <a:sym typeface="Calibri"/>
            </a:endParaRPr>
          </a:p>
        </p:txBody>
      </p:sp>
      <p:pic>
        <p:nvPicPr>
          <p:cNvPr descr="Verifier Series Portable X-Ray Inspection System - image" id="744" name="Google Shape;744;p82">
            <a:hlinkClick r:id="rId4"/>
          </p:cNvPr>
          <p:cNvPicPr preferRelativeResize="0"/>
          <p:nvPr/>
        </p:nvPicPr>
        <p:blipFill rotWithShape="1">
          <a:blip r:embed="rId5">
            <a:alphaModFix/>
          </a:blip>
          <a:srcRect b="0" l="0" r="0" t="0"/>
          <a:stretch/>
        </p:blipFill>
        <p:spPr>
          <a:xfrm>
            <a:off x="5943600" y="1524000"/>
            <a:ext cx="2743200" cy="4011613"/>
          </a:xfrm>
          <a:prstGeom prst="rect">
            <a:avLst/>
          </a:prstGeom>
          <a:noFill/>
          <a:ln>
            <a:noFill/>
          </a:ln>
        </p:spPr>
      </p:pic>
      <p:sp>
        <p:nvSpPr>
          <p:cNvPr id="745" name="Google Shape;745;p82"/>
          <p:cNvSpPr txBox="1"/>
          <p:nvPr/>
        </p:nvSpPr>
        <p:spPr>
          <a:xfrm>
            <a:off x="7162800" y="5557566"/>
            <a:ext cx="1752600"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Calibri"/>
                <a:ea typeface="Calibri"/>
                <a:cs typeface="Calibri"/>
                <a:sym typeface="Calibri"/>
              </a:rPr>
              <a:t>Photo: www.focalspot.com</a:t>
            </a:r>
            <a:endParaRPr/>
          </a:p>
        </p:txBody>
      </p:sp>
      <p:sp>
        <p:nvSpPr>
          <p:cNvPr id="746" name="Google Shape;746;p8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pic>
        <p:nvPicPr>
          <p:cNvPr descr="MCj03518580000[1]" id="752" name="Google Shape;752;p83"/>
          <p:cNvPicPr preferRelativeResize="0"/>
          <p:nvPr/>
        </p:nvPicPr>
        <p:blipFill rotWithShape="1">
          <a:blip r:embed="rId3">
            <a:alphaModFix/>
          </a:blip>
          <a:srcRect b="0" l="0" r="0" t="0"/>
          <a:stretch/>
        </p:blipFill>
        <p:spPr>
          <a:xfrm>
            <a:off x="5369190" y="4363659"/>
            <a:ext cx="2320180" cy="1708232"/>
          </a:xfrm>
          <a:prstGeom prst="rect">
            <a:avLst/>
          </a:prstGeom>
          <a:noFill/>
          <a:ln>
            <a:noFill/>
          </a:ln>
          <a:effectLst>
            <a:outerShdw blurRad="292100" rotWithShape="0" algn="tl" dir="2700000" dist="139700">
              <a:srgbClr val="333333">
                <a:alpha val="64705"/>
              </a:srgbClr>
            </a:outerShdw>
          </a:effectLst>
        </p:spPr>
      </p:pic>
      <p:sp>
        <p:nvSpPr>
          <p:cNvPr id="753" name="Google Shape;753;p83"/>
          <p:cNvSpPr txBox="1"/>
          <p:nvPr>
            <p:ph type="title"/>
          </p:nvPr>
        </p:nvSpPr>
        <p:spPr>
          <a:xfrm>
            <a:off x="0" y="238125"/>
            <a:ext cx="9144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Mistake-Proofing Systems</a:t>
            </a:r>
            <a:endParaRPr/>
          </a:p>
        </p:txBody>
      </p:sp>
      <p:sp>
        <p:nvSpPr>
          <p:cNvPr id="754" name="Google Shape;754;p83"/>
          <p:cNvSpPr txBox="1"/>
          <p:nvPr>
            <p:ph idx="1" type="body"/>
          </p:nvPr>
        </p:nvSpPr>
        <p:spPr>
          <a:xfrm>
            <a:off x="228600" y="856005"/>
            <a:ext cx="8458200" cy="35814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800"/>
              <a:buChar char="•"/>
            </a:pPr>
            <a:r>
              <a:rPr lang="en-US" sz="2800">
                <a:solidFill>
                  <a:srgbClr val="006666"/>
                </a:solidFill>
              </a:rPr>
              <a:t>A system that takes measurements, records them and creates reports without worker manual effort. </a:t>
            </a:r>
            <a:endParaRPr/>
          </a:p>
          <a:p>
            <a:pPr indent="-342900" lvl="0" marL="342900" rtl="0" algn="l">
              <a:spcBef>
                <a:spcPts val="1800"/>
              </a:spcBef>
              <a:spcAft>
                <a:spcPts val="0"/>
              </a:spcAft>
              <a:buClr>
                <a:srgbClr val="990033"/>
              </a:buClr>
              <a:buSzPts val="2800"/>
              <a:buChar char="•"/>
            </a:pPr>
            <a:r>
              <a:rPr lang="en-US" sz="2800">
                <a:solidFill>
                  <a:srgbClr val="990033"/>
                </a:solidFill>
              </a:rPr>
              <a:t>Automated inspection can be built-in with a mistake-proofing system (or poka-yoke in Japanese). </a:t>
            </a:r>
            <a:endParaRPr/>
          </a:p>
          <a:p>
            <a:pPr indent="-285750" lvl="1" marL="742950" rtl="0" algn="l">
              <a:spcBef>
                <a:spcPts val="480"/>
              </a:spcBef>
              <a:spcAft>
                <a:spcPts val="0"/>
              </a:spcAft>
              <a:buClr>
                <a:schemeClr val="dk1"/>
              </a:buClr>
              <a:buSzPts val="2400"/>
              <a:buChar char="–"/>
            </a:pPr>
            <a:r>
              <a:rPr lang="en-US" sz="2400"/>
              <a:t>An example of a common poka-yoke is the shape of a connector. It must be in the proper position to plug in.</a:t>
            </a:r>
            <a:endParaRPr/>
          </a:p>
        </p:txBody>
      </p:sp>
      <p:pic>
        <p:nvPicPr>
          <p:cNvPr id="755" name="Google Shape;755;p83"/>
          <p:cNvPicPr preferRelativeResize="0"/>
          <p:nvPr/>
        </p:nvPicPr>
        <p:blipFill rotWithShape="1">
          <a:blip r:embed="rId4">
            <a:alphaModFix/>
          </a:blip>
          <a:srcRect b="0" l="0" r="0" t="0"/>
          <a:stretch/>
        </p:blipFill>
        <p:spPr>
          <a:xfrm>
            <a:off x="1274726" y="4363658"/>
            <a:ext cx="2857500" cy="1676400"/>
          </a:xfrm>
          <a:prstGeom prst="rect">
            <a:avLst/>
          </a:prstGeom>
          <a:noFill/>
          <a:ln>
            <a:noFill/>
          </a:ln>
        </p:spPr>
      </p:pic>
      <p:sp>
        <p:nvSpPr>
          <p:cNvPr id="756" name="Google Shape;756;p8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84"/>
          <p:cNvSpPr txBox="1"/>
          <p:nvPr>
            <p:ph type="title"/>
          </p:nvPr>
        </p:nvSpPr>
        <p:spPr>
          <a:xfrm>
            <a:off x="2133600" y="228600"/>
            <a:ext cx="5105400" cy="838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Mistake-Proofing </a:t>
            </a:r>
            <a:r>
              <a:rPr lang="en-US" sz="2800">
                <a:solidFill>
                  <a:srgbClr val="000000"/>
                </a:solidFill>
              </a:rPr>
              <a:t>(Cont’d.)</a:t>
            </a:r>
            <a:endParaRPr/>
          </a:p>
        </p:txBody>
      </p:sp>
      <p:sp>
        <p:nvSpPr>
          <p:cNvPr id="763" name="Google Shape;763;p84"/>
          <p:cNvSpPr txBox="1"/>
          <p:nvPr>
            <p:ph idx="1" type="body"/>
          </p:nvPr>
        </p:nvSpPr>
        <p:spPr>
          <a:xfrm>
            <a:off x="304800" y="1143000"/>
            <a:ext cx="8534400" cy="30480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None/>
            </a:pPr>
            <a:r>
              <a:rPr lang="en-US" sz="2800"/>
              <a:t>Mistake-Proofing involves: </a:t>
            </a:r>
            <a:endParaRPr/>
          </a:p>
          <a:p>
            <a:pPr indent="-342900" lvl="0" marL="342900" rtl="0" algn="l">
              <a:spcBef>
                <a:spcPts val="1680"/>
              </a:spcBef>
              <a:spcAft>
                <a:spcPts val="0"/>
              </a:spcAft>
              <a:buClr>
                <a:schemeClr val="dk1"/>
              </a:buClr>
              <a:buSzPts val="2400"/>
              <a:buChar char="•"/>
            </a:pPr>
            <a:r>
              <a:rPr lang="en-US" sz="2400"/>
              <a:t>Controls or features in the product or process to prevent or mitigate the occurrence of errors and/or; </a:t>
            </a:r>
            <a:endParaRPr/>
          </a:p>
          <a:p>
            <a:pPr indent="-342900" lvl="0" marL="342900" rtl="0" algn="l">
              <a:spcBef>
                <a:spcPts val="1680"/>
              </a:spcBef>
              <a:spcAft>
                <a:spcPts val="0"/>
              </a:spcAft>
              <a:buClr>
                <a:schemeClr val="dk1"/>
              </a:buClr>
              <a:buSzPts val="2400"/>
              <a:buChar char="•"/>
            </a:pPr>
            <a:r>
              <a:rPr lang="en-US" sz="2400"/>
              <a:t>Requires simple, inexpensive inspection (error detection) at the end of each successive operation to discover and correct defects at the source </a:t>
            </a:r>
            <a:endParaRPr/>
          </a:p>
        </p:txBody>
      </p:sp>
      <p:sp>
        <p:nvSpPr>
          <p:cNvPr id="764" name="Google Shape;764;p8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85"/>
          <p:cNvSpPr txBox="1"/>
          <p:nvPr>
            <p:ph type="title"/>
          </p:nvPr>
        </p:nvSpPr>
        <p:spPr>
          <a:xfrm>
            <a:off x="2133600" y="228600"/>
            <a:ext cx="5105400" cy="838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Mistake-Proofing </a:t>
            </a:r>
            <a:r>
              <a:rPr lang="en-US" sz="2800">
                <a:solidFill>
                  <a:srgbClr val="000000"/>
                </a:solidFill>
              </a:rPr>
              <a:t>(Cont’d.)</a:t>
            </a:r>
            <a:endParaRPr/>
          </a:p>
        </p:txBody>
      </p:sp>
      <p:sp>
        <p:nvSpPr>
          <p:cNvPr id="771" name="Google Shape;771;p85"/>
          <p:cNvSpPr txBox="1"/>
          <p:nvPr>
            <p:ph idx="1" type="body"/>
          </p:nvPr>
        </p:nvSpPr>
        <p:spPr>
          <a:xfrm>
            <a:off x="304800" y="1143000"/>
            <a:ext cx="8534400" cy="500062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There are six mistake-proofing principles or methods. These are listed in order of preference or precedence in fundamentally addressing mistakes:</a:t>
            </a:r>
            <a:endParaRPr/>
          </a:p>
          <a:p>
            <a:pPr indent="-342900" lvl="0" marL="342900" rtl="0" algn="l">
              <a:spcBef>
                <a:spcPts val="1760"/>
              </a:spcBef>
              <a:spcAft>
                <a:spcPts val="0"/>
              </a:spcAft>
              <a:buClr>
                <a:schemeClr val="dk1"/>
              </a:buClr>
              <a:buSzPts val="2800"/>
              <a:buFont typeface="Calibri"/>
              <a:buAutoNum type="arabicPeriod"/>
            </a:pPr>
            <a:r>
              <a:rPr b="1" lang="en-US" sz="2800" u="sng"/>
              <a:t>Elimination</a:t>
            </a:r>
            <a:endParaRPr/>
          </a:p>
          <a:p>
            <a:pPr indent="-342900" lvl="0" marL="342900" rtl="0" algn="l">
              <a:spcBef>
                <a:spcPts val="1680"/>
              </a:spcBef>
              <a:spcAft>
                <a:spcPts val="0"/>
              </a:spcAft>
              <a:buClr>
                <a:schemeClr val="dk1"/>
              </a:buClr>
              <a:buSzPts val="2400"/>
              <a:buChar char="•"/>
            </a:pPr>
            <a:r>
              <a:rPr lang="en-US" sz="2400"/>
              <a:t>Seeks to eliminate the possibility of error by redesigning the product or process so that the task or part is no longer necessary. </a:t>
            </a:r>
            <a:endParaRPr/>
          </a:p>
          <a:p>
            <a:pPr indent="-342900" lvl="0" marL="342900" rtl="0" algn="l">
              <a:spcBef>
                <a:spcPts val="1680"/>
              </a:spcBef>
              <a:spcAft>
                <a:spcPts val="0"/>
              </a:spcAft>
              <a:buClr>
                <a:schemeClr val="dk1"/>
              </a:buClr>
              <a:buSzPts val="2400"/>
              <a:buChar char="•"/>
            </a:pPr>
            <a:r>
              <a:rPr i="1" lang="en-US" sz="2400"/>
              <a:t>Example</a:t>
            </a:r>
            <a:r>
              <a:rPr lang="en-US" sz="2400"/>
              <a:t>:  product simplification or part consolidation that avoids a part defect or assembly error in the first place. </a:t>
            </a:r>
            <a:endParaRPr/>
          </a:p>
          <a:p>
            <a:pPr indent="0" lvl="0" marL="0" rtl="0" algn="l">
              <a:spcBef>
                <a:spcPts val="1680"/>
              </a:spcBef>
              <a:spcAft>
                <a:spcPts val="0"/>
              </a:spcAft>
              <a:buClr>
                <a:schemeClr val="dk1"/>
              </a:buClr>
              <a:buSzPts val="2400"/>
              <a:buNone/>
            </a:pPr>
            <a:r>
              <a:t/>
            </a:r>
            <a:endParaRPr sz="2400"/>
          </a:p>
        </p:txBody>
      </p:sp>
      <p:sp>
        <p:nvSpPr>
          <p:cNvPr id="772" name="Google Shape;772;p8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86"/>
          <p:cNvSpPr txBox="1"/>
          <p:nvPr>
            <p:ph idx="1" type="body"/>
          </p:nvPr>
        </p:nvSpPr>
        <p:spPr>
          <a:xfrm>
            <a:off x="304800" y="1160161"/>
            <a:ext cx="8534400" cy="463421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There are six mistake-proofing principles or methods. These are listed in order of preference or precedence in fundamentally addressing mistakes:</a:t>
            </a:r>
            <a:endParaRPr/>
          </a:p>
          <a:p>
            <a:pPr indent="-457200" lvl="0" marL="457200" rtl="0" algn="l">
              <a:spcBef>
                <a:spcPts val="1760"/>
              </a:spcBef>
              <a:spcAft>
                <a:spcPts val="0"/>
              </a:spcAft>
              <a:buClr>
                <a:schemeClr val="dk1"/>
              </a:buClr>
              <a:buSzPts val="2800"/>
              <a:buFont typeface="Calibri"/>
              <a:buAutoNum type="arabicPeriod" startAt="2"/>
            </a:pPr>
            <a:r>
              <a:rPr b="1" lang="en-US" sz="2800" u="sng"/>
              <a:t>Replacement</a:t>
            </a:r>
            <a:endParaRPr/>
          </a:p>
          <a:p>
            <a:pPr indent="-342900" lvl="0" marL="342900" rtl="0" algn="l">
              <a:spcBef>
                <a:spcPts val="1680"/>
              </a:spcBef>
              <a:spcAft>
                <a:spcPts val="0"/>
              </a:spcAft>
              <a:buClr>
                <a:schemeClr val="dk1"/>
              </a:buClr>
              <a:buSzPts val="2400"/>
              <a:buChar char="•"/>
            </a:pPr>
            <a:r>
              <a:rPr lang="en-US" sz="2400"/>
              <a:t>Substitutes a more reliable process to improve consistency. </a:t>
            </a:r>
            <a:endParaRPr/>
          </a:p>
          <a:p>
            <a:pPr indent="-342900" lvl="0" marL="342900" rtl="0" algn="l">
              <a:spcBef>
                <a:spcPts val="1680"/>
              </a:spcBef>
              <a:spcAft>
                <a:spcPts val="0"/>
              </a:spcAft>
              <a:buClr>
                <a:schemeClr val="dk1"/>
              </a:buClr>
              <a:buSzPts val="2400"/>
              <a:buChar char="•"/>
            </a:pPr>
            <a:r>
              <a:rPr i="1" lang="en-US" sz="2400"/>
              <a:t>Examples</a:t>
            </a:r>
            <a:r>
              <a:rPr lang="en-US" sz="2400"/>
              <a:t>:  use of robotics or automation that prevents a manual assembly error, automatic dispensers or applicators to ensure the correct amount of a material such as an adhesive is applied. </a:t>
            </a:r>
            <a:endParaRPr/>
          </a:p>
        </p:txBody>
      </p:sp>
      <p:sp>
        <p:nvSpPr>
          <p:cNvPr id="779" name="Google Shape;779;p86"/>
          <p:cNvSpPr txBox="1"/>
          <p:nvPr/>
        </p:nvSpPr>
        <p:spPr>
          <a:xfrm>
            <a:off x="2133600" y="400210"/>
            <a:ext cx="5105400" cy="8382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Mistake-Proofing </a:t>
            </a:r>
            <a:r>
              <a:rPr lang="en-US" sz="2800">
                <a:solidFill>
                  <a:srgbClr val="000000"/>
                </a:solidFill>
                <a:latin typeface="Calibri"/>
                <a:ea typeface="Calibri"/>
                <a:cs typeface="Calibri"/>
                <a:sym typeface="Calibri"/>
              </a:rPr>
              <a:t>(Cont’d.)</a:t>
            </a:r>
            <a:endParaRPr sz="2800">
              <a:solidFill>
                <a:srgbClr val="000000"/>
              </a:solidFill>
              <a:latin typeface="Calibri"/>
              <a:ea typeface="Calibri"/>
              <a:cs typeface="Calibri"/>
              <a:sym typeface="Calibri"/>
            </a:endParaRPr>
          </a:p>
        </p:txBody>
      </p:sp>
      <p:sp>
        <p:nvSpPr>
          <p:cNvPr id="780" name="Google Shape;780;p8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87"/>
          <p:cNvSpPr txBox="1"/>
          <p:nvPr>
            <p:ph type="title"/>
          </p:nvPr>
        </p:nvSpPr>
        <p:spPr>
          <a:xfrm>
            <a:off x="914400" y="274638"/>
            <a:ext cx="77724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Mistake-Proofing (Cont’d.)</a:t>
            </a:r>
            <a:endParaRPr/>
          </a:p>
        </p:txBody>
      </p:sp>
      <p:sp>
        <p:nvSpPr>
          <p:cNvPr id="787" name="Google Shape;787;p87"/>
          <p:cNvSpPr txBox="1"/>
          <p:nvPr>
            <p:ph idx="1" type="body"/>
          </p:nvPr>
        </p:nvSpPr>
        <p:spPr>
          <a:xfrm>
            <a:off x="457200" y="1143000"/>
            <a:ext cx="8229600" cy="49831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Font typeface="Calibri"/>
              <a:buAutoNum type="arabicPeriod" startAt="3"/>
            </a:pPr>
            <a:r>
              <a:rPr b="1" lang="en-US" sz="2800" u="sng"/>
              <a:t>Prevention</a:t>
            </a:r>
            <a:endParaRPr sz="2800"/>
          </a:p>
          <a:p>
            <a:pPr indent="-342900" lvl="0" marL="342900" rtl="0" algn="l">
              <a:spcBef>
                <a:spcPts val="2880"/>
              </a:spcBef>
              <a:spcAft>
                <a:spcPts val="0"/>
              </a:spcAft>
              <a:buClr>
                <a:schemeClr val="dk1"/>
              </a:buClr>
              <a:buSzPts val="2400"/>
              <a:buChar char="•"/>
            </a:pPr>
            <a:r>
              <a:rPr lang="en-US" sz="2400"/>
              <a:t>Engineers design the product or process so that it is impossible to make a mistake at all. </a:t>
            </a:r>
            <a:endParaRPr/>
          </a:p>
          <a:p>
            <a:pPr indent="-342900" lvl="0" marL="342900" rtl="0" algn="l">
              <a:spcBef>
                <a:spcPts val="2880"/>
              </a:spcBef>
              <a:spcAft>
                <a:spcPts val="0"/>
              </a:spcAft>
              <a:buClr>
                <a:schemeClr val="dk1"/>
              </a:buClr>
              <a:buSzPts val="2400"/>
              <a:buChar char="•"/>
            </a:pPr>
            <a:r>
              <a:rPr i="1" lang="en-US" sz="2400"/>
              <a:t>Examples</a:t>
            </a:r>
            <a:r>
              <a:rPr lang="en-US" sz="2400"/>
              <a:t>:  Limit switches to ensure a part is correctly placed or fixtured before process is performed; part features that only allow assembly the correct way, unique connectors to avoid misconnecting wire harnesses or cables, part symmetry that avoids incorrect insertion. </a:t>
            </a:r>
            <a:endParaRPr/>
          </a:p>
          <a:p>
            <a:pPr indent="0" lvl="0" marL="0" rtl="0" algn="l">
              <a:spcBef>
                <a:spcPts val="2880"/>
              </a:spcBef>
              <a:spcAft>
                <a:spcPts val="0"/>
              </a:spcAft>
              <a:buClr>
                <a:schemeClr val="dk1"/>
              </a:buClr>
              <a:buSzPts val="2400"/>
              <a:buNone/>
            </a:pPr>
            <a:r>
              <a:t/>
            </a:r>
            <a:endParaRPr sz="2400"/>
          </a:p>
        </p:txBody>
      </p:sp>
      <p:sp>
        <p:nvSpPr>
          <p:cNvPr id="788" name="Google Shape;788;p8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88"/>
          <p:cNvSpPr txBox="1"/>
          <p:nvPr>
            <p:ph type="title"/>
          </p:nvPr>
        </p:nvSpPr>
        <p:spPr>
          <a:xfrm>
            <a:off x="914400" y="274638"/>
            <a:ext cx="77724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Mistake-Proofing (Cont’d.)</a:t>
            </a:r>
            <a:endParaRPr/>
          </a:p>
        </p:txBody>
      </p:sp>
      <p:sp>
        <p:nvSpPr>
          <p:cNvPr id="795" name="Google Shape;795;p88"/>
          <p:cNvSpPr txBox="1"/>
          <p:nvPr>
            <p:ph idx="1" type="body"/>
          </p:nvPr>
        </p:nvSpPr>
        <p:spPr>
          <a:xfrm>
            <a:off x="457200" y="1143000"/>
            <a:ext cx="8229600" cy="49831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b="1" lang="en-US" sz="2800"/>
              <a:t> 4</a:t>
            </a:r>
            <a:r>
              <a:rPr lang="en-US" sz="2200"/>
              <a:t>.  </a:t>
            </a:r>
            <a:r>
              <a:rPr b="1" lang="en-US" sz="2800" u="sng"/>
              <a:t>Facilitation</a:t>
            </a:r>
            <a:r>
              <a:rPr lang="en-US" sz="2400"/>
              <a:t> </a:t>
            </a:r>
            <a:endParaRPr/>
          </a:p>
          <a:p>
            <a:pPr indent="-342900" lvl="0" marL="342900" rtl="0" algn="l">
              <a:spcBef>
                <a:spcPts val="2880"/>
              </a:spcBef>
              <a:spcAft>
                <a:spcPts val="0"/>
              </a:spcAft>
              <a:buClr>
                <a:schemeClr val="dk1"/>
              </a:buClr>
              <a:buSzPts val="2400"/>
              <a:buChar char="•"/>
            </a:pPr>
            <a:r>
              <a:rPr lang="en-US" sz="2400"/>
              <a:t>Employs techniques and combining steps to make work easier to perform. </a:t>
            </a:r>
            <a:endParaRPr/>
          </a:p>
          <a:p>
            <a:pPr indent="-342900" lvl="0" marL="342900" rtl="0" algn="l">
              <a:spcBef>
                <a:spcPts val="2880"/>
              </a:spcBef>
              <a:spcAft>
                <a:spcPts val="0"/>
              </a:spcAft>
              <a:buClr>
                <a:schemeClr val="dk1"/>
              </a:buClr>
              <a:buSzPts val="2400"/>
              <a:buChar char="•"/>
            </a:pPr>
            <a:r>
              <a:rPr i="1" lang="en-US" sz="2400"/>
              <a:t>Examples</a:t>
            </a:r>
            <a:r>
              <a:rPr lang="en-US" sz="2400"/>
              <a:t>:  visual controls including color coding, marking or labeling parts to facilitate correct assembly; exaggerated asymmetry to facilitate correct orientation of parts; a staging tray that provides a visual control that all parts were assembled, and locating features on parts</a:t>
            </a:r>
            <a:r>
              <a:rPr lang="en-US" sz="2200"/>
              <a:t>. </a:t>
            </a:r>
            <a:endParaRPr/>
          </a:p>
          <a:p>
            <a:pPr indent="0" lvl="0" marL="0" rtl="0" algn="l">
              <a:spcBef>
                <a:spcPts val="2880"/>
              </a:spcBef>
              <a:spcAft>
                <a:spcPts val="0"/>
              </a:spcAft>
              <a:buClr>
                <a:schemeClr val="dk1"/>
              </a:buClr>
              <a:buSzPts val="2400"/>
              <a:buNone/>
            </a:pPr>
            <a:r>
              <a:t/>
            </a:r>
            <a:endParaRPr sz="2400"/>
          </a:p>
        </p:txBody>
      </p:sp>
      <p:sp>
        <p:nvSpPr>
          <p:cNvPr id="796" name="Google Shape;796;p8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89"/>
          <p:cNvSpPr txBox="1"/>
          <p:nvPr>
            <p:ph type="title"/>
          </p:nvPr>
        </p:nvSpPr>
        <p:spPr>
          <a:xfrm>
            <a:off x="914400" y="274638"/>
            <a:ext cx="77724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Mistake-Proofing (Cont’d.)</a:t>
            </a:r>
            <a:endParaRPr/>
          </a:p>
        </p:txBody>
      </p:sp>
      <p:sp>
        <p:nvSpPr>
          <p:cNvPr id="803" name="Google Shape;803;p89"/>
          <p:cNvSpPr txBox="1"/>
          <p:nvPr>
            <p:ph idx="1" type="body"/>
          </p:nvPr>
        </p:nvSpPr>
        <p:spPr>
          <a:xfrm>
            <a:off x="457200" y="1143000"/>
            <a:ext cx="8229600" cy="49831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b="1" lang="en-US" sz="2800"/>
              <a:t> 5.  </a:t>
            </a:r>
            <a:r>
              <a:rPr b="1" lang="en-US" sz="2800" u="sng"/>
              <a:t>Detection</a:t>
            </a:r>
            <a:r>
              <a:rPr lang="en-US" sz="2400"/>
              <a:t> </a:t>
            </a:r>
            <a:endParaRPr/>
          </a:p>
          <a:p>
            <a:pPr indent="-342900" lvl="0" marL="342900" rtl="0" algn="l">
              <a:spcBef>
                <a:spcPts val="2880"/>
              </a:spcBef>
              <a:spcAft>
                <a:spcPts val="0"/>
              </a:spcAft>
              <a:buClr>
                <a:schemeClr val="dk1"/>
              </a:buClr>
              <a:buSzPts val="2400"/>
              <a:buChar char="•"/>
            </a:pPr>
            <a:r>
              <a:rPr lang="en-US" sz="2400"/>
              <a:t>Involves identifying an error before further processing occurs so that the user can quickly correct the problem. </a:t>
            </a:r>
            <a:endParaRPr/>
          </a:p>
          <a:p>
            <a:pPr indent="-342900" lvl="0" marL="342900" rtl="0" algn="l">
              <a:spcBef>
                <a:spcPts val="2880"/>
              </a:spcBef>
              <a:spcAft>
                <a:spcPts val="0"/>
              </a:spcAft>
              <a:buClr>
                <a:schemeClr val="dk1"/>
              </a:buClr>
              <a:buSzPts val="2400"/>
              <a:buChar char="•"/>
            </a:pPr>
            <a:r>
              <a:rPr i="1" lang="en-US" sz="2400"/>
              <a:t>Examples</a:t>
            </a:r>
            <a:r>
              <a:rPr lang="en-US" sz="2400"/>
              <a:t>:  sensors in the production process to identify when parts are incorrectly assembled, and built-in self-test (BIST) capabilities in products. </a:t>
            </a:r>
            <a:endParaRPr/>
          </a:p>
        </p:txBody>
      </p:sp>
      <p:sp>
        <p:nvSpPr>
          <p:cNvPr id="804" name="Google Shape;804;p8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90"/>
          <p:cNvSpPr txBox="1"/>
          <p:nvPr>
            <p:ph type="title"/>
          </p:nvPr>
        </p:nvSpPr>
        <p:spPr>
          <a:xfrm>
            <a:off x="914400" y="274638"/>
            <a:ext cx="77724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Mistake-Proofing (Cont’d.)</a:t>
            </a:r>
            <a:endParaRPr/>
          </a:p>
        </p:txBody>
      </p:sp>
      <p:sp>
        <p:nvSpPr>
          <p:cNvPr id="811" name="Google Shape;811;p90"/>
          <p:cNvSpPr txBox="1"/>
          <p:nvPr>
            <p:ph idx="1" type="body"/>
          </p:nvPr>
        </p:nvSpPr>
        <p:spPr>
          <a:xfrm>
            <a:off x="457200" y="1143000"/>
            <a:ext cx="8229600" cy="4983163"/>
          </a:xfrm>
          <a:prstGeom prst="rect">
            <a:avLst/>
          </a:prstGeom>
          <a:noFill/>
          <a:ln>
            <a:noFill/>
          </a:ln>
        </p:spPr>
        <p:txBody>
          <a:bodyPr anchorCtr="0" anchor="t" bIns="45700" lIns="91425" spcFirstLastPara="1" rIns="91425" wrap="square" tIns="45700">
            <a:normAutofit/>
          </a:bodyPr>
          <a:lstStyle/>
          <a:p>
            <a:pPr indent="-457200" lvl="0" marL="457200" rtl="0" algn="l">
              <a:spcBef>
                <a:spcPts val="0"/>
              </a:spcBef>
              <a:spcAft>
                <a:spcPts val="0"/>
              </a:spcAft>
              <a:buClr>
                <a:schemeClr val="dk1"/>
              </a:buClr>
              <a:buSzPts val="2800"/>
              <a:buFont typeface="Calibri"/>
              <a:buAutoNum type="arabicPeriod" startAt="6"/>
            </a:pPr>
            <a:r>
              <a:rPr b="1" lang="en-US" sz="2800" u="sng"/>
              <a:t>Mitigation</a:t>
            </a:r>
            <a:r>
              <a:rPr lang="en-US" sz="2400"/>
              <a:t> </a:t>
            </a:r>
            <a:endParaRPr/>
          </a:p>
          <a:p>
            <a:pPr indent="-342900" lvl="0" marL="342900" rtl="0" algn="l">
              <a:spcBef>
                <a:spcPts val="2880"/>
              </a:spcBef>
              <a:spcAft>
                <a:spcPts val="0"/>
              </a:spcAft>
              <a:buClr>
                <a:schemeClr val="dk1"/>
              </a:buClr>
              <a:buSzPts val="2400"/>
              <a:buChar char="•"/>
            </a:pPr>
            <a:r>
              <a:rPr lang="en-US" sz="2400"/>
              <a:t>Seeks to minimize the effects of errors. </a:t>
            </a:r>
            <a:endParaRPr sz="2400"/>
          </a:p>
          <a:p>
            <a:pPr indent="-342900" lvl="0" marL="342900" rtl="0" algn="l">
              <a:spcBef>
                <a:spcPts val="2880"/>
              </a:spcBef>
              <a:spcAft>
                <a:spcPts val="0"/>
              </a:spcAft>
              <a:buClr>
                <a:schemeClr val="dk1"/>
              </a:buClr>
              <a:buSzPts val="2400"/>
              <a:buChar char="•"/>
            </a:pPr>
            <a:r>
              <a:rPr i="1" lang="en-US" sz="2400"/>
              <a:t>Examples</a:t>
            </a:r>
            <a:r>
              <a:rPr lang="en-US" sz="2400"/>
              <a:t>:  fuses to prevent overloading circuits resulting from shorts; products designed with low-cost, simple rework procedures when an error is discovered; and extra design margin or redundancy in products to compensate for the effects of errors.</a:t>
            </a:r>
            <a:endParaRPr/>
          </a:p>
          <a:p>
            <a:pPr indent="-304800" lvl="0" marL="457200" rtl="0" algn="l">
              <a:spcBef>
                <a:spcPts val="2880"/>
              </a:spcBef>
              <a:spcAft>
                <a:spcPts val="0"/>
              </a:spcAft>
              <a:buClr>
                <a:schemeClr val="dk1"/>
              </a:buClr>
              <a:buSzPts val="2400"/>
              <a:buFont typeface="Calibri"/>
              <a:buNone/>
            </a:pPr>
            <a:r>
              <a:t/>
            </a:r>
            <a:endParaRPr sz="2400"/>
          </a:p>
        </p:txBody>
      </p:sp>
      <p:sp>
        <p:nvSpPr>
          <p:cNvPr id="812" name="Google Shape;812;p9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91"/>
          <p:cNvSpPr txBox="1"/>
          <p:nvPr>
            <p:ph type="title"/>
          </p:nvPr>
        </p:nvSpPr>
        <p:spPr>
          <a:xfrm>
            <a:off x="685800" y="274638"/>
            <a:ext cx="8001000" cy="563562"/>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Mistake-Proofing (Cont’d.)</a:t>
            </a:r>
            <a:endParaRPr/>
          </a:p>
        </p:txBody>
      </p:sp>
      <p:sp>
        <p:nvSpPr>
          <p:cNvPr id="819" name="Google Shape;819;p91"/>
          <p:cNvSpPr txBox="1"/>
          <p:nvPr>
            <p:ph idx="1" type="body"/>
          </p:nvPr>
        </p:nvSpPr>
        <p:spPr>
          <a:xfrm>
            <a:off x="152400" y="990600"/>
            <a:ext cx="8686800" cy="51816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800"/>
              <a:buChar char="•"/>
            </a:pPr>
            <a:r>
              <a:rPr lang="en-US" sz="2800"/>
              <a:t>Ideally, mistake-proofing should be considered during the development of a new product</a:t>
            </a:r>
            <a:endParaRPr/>
          </a:p>
          <a:p>
            <a:pPr indent="-285750" lvl="1" marL="742950" rtl="0" algn="l">
              <a:lnSpc>
                <a:spcPct val="90000"/>
              </a:lnSpc>
              <a:spcBef>
                <a:spcPts val="2880"/>
              </a:spcBef>
              <a:spcAft>
                <a:spcPts val="0"/>
              </a:spcAft>
              <a:buClr>
                <a:schemeClr val="dk1"/>
              </a:buClr>
              <a:buSzPts val="2000"/>
              <a:buChar char="–"/>
            </a:pPr>
            <a:r>
              <a:rPr lang="en-US" sz="2000"/>
              <a:t> </a:t>
            </a:r>
            <a:r>
              <a:rPr i="1" lang="en-US" sz="2400"/>
              <a:t>maximizes opportunities to mistake-proof through design of the product and the process (elimination, replacement, prevention and facilitation)</a:t>
            </a:r>
            <a:endParaRPr/>
          </a:p>
          <a:p>
            <a:pPr indent="-342900" lvl="0" marL="342900" rtl="0" algn="l">
              <a:lnSpc>
                <a:spcPct val="90000"/>
              </a:lnSpc>
              <a:spcBef>
                <a:spcPts val="2960"/>
              </a:spcBef>
              <a:spcAft>
                <a:spcPts val="0"/>
              </a:spcAft>
              <a:buClr>
                <a:schemeClr val="dk1"/>
              </a:buClr>
              <a:buSzPts val="2800"/>
              <a:buChar char="•"/>
            </a:pPr>
            <a:r>
              <a:rPr lang="en-US" sz="2800"/>
              <a:t>Once the product is designed and the process is selected, </a:t>
            </a:r>
            <a:endParaRPr/>
          </a:p>
          <a:p>
            <a:pPr indent="-285750" lvl="1" marL="742950" rtl="0" algn="l">
              <a:lnSpc>
                <a:spcPct val="90000"/>
              </a:lnSpc>
              <a:spcBef>
                <a:spcPts val="2880"/>
              </a:spcBef>
              <a:spcAft>
                <a:spcPts val="0"/>
              </a:spcAft>
              <a:buClr>
                <a:schemeClr val="dk1"/>
              </a:buClr>
              <a:buSzPts val="2400"/>
              <a:buChar char="–"/>
            </a:pPr>
            <a:r>
              <a:rPr i="1" lang="en-US" sz="2400"/>
              <a:t>mistake proofing opportunities are more limited (prevention, facilitation, detection and mitigation)</a:t>
            </a:r>
            <a:endParaRPr/>
          </a:p>
          <a:p>
            <a:pPr indent="-139700" lvl="0" marL="342900" rtl="0" algn="l">
              <a:spcBef>
                <a:spcPts val="3040"/>
              </a:spcBef>
              <a:spcAft>
                <a:spcPts val="0"/>
              </a:spcAft>
              <a:buClr>
                <a:schemeClr val="dk1"/>
              </a:buClr>
              <a:buSzPts val="3200"/>
              <a:buNone/>
            </a:pPr>
            <a:r>
              <a:t/>
            </a:r>
            <a:endParaRPr/>
          </a:p>
        </p:txBody>
      </p:sp>
      <p:sp>
        <p:nvSpPr>
          <p:cNvPr id="820" name="Google Shape;820;p9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92"/>
          <p:cNvSpPr txBox="1"/>
          <p:nvPr>
            <p:ph type="title"/>
          </p:nvPr>
        </p:nvSpPr>
        <p:spPr>
          <a:xfrm>
            <a:off x="685800" y="274638"/>
            <a:ext cx="8001000" cy="563562"/>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lang="en-US" sz="3600">
                <a:solidFill>
                  <a:srgbClr val="000000"/>
                </a:solidFill>
              </a:rPr>
              <a:t>Mistake-Proofing (Cont’d.)</a:t>
            </a:r>
            <a:endParaRPr/>
          </a:p>
        </p:txBody>
      </p:sp>
      <p:sp>
        <p:nvSpPr>
          <p:cNvPr id="827" name="Google Shape;827;p92"/>
          <p:cNvSpPr txBox="1"/>
          <p:nvPr>
            <p:ph idx="1" type="body"/>
          </p:nvPr>
        </p:nvSpPr>
        <p:spPr>
          <a:xfrm>
            <a:off x="186728" y="1385303"/>
            <a:ext cx="8686800" cy="448844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Mistake-proofing opportunities can be prioritized by performing design and process failure modes and effects analysis (FMEA). </a:t>
            </a:r>
            <a:endParaRPr/>
          </a:p>
          <a:p>
            <a:pPr indent="-342900" lvl="0" marL="342900" rtl="0" algn="l">
              <a:spcBef>
                <a:spcPts val="2960"/>
              </a:spcBef>
              <a:spcAft>
                <a:spcPts val="0"/>
              </a:spcAft>
              <a:buClr>
                <a:schemeClr val="dk1"/>
              </a:buClr>
              <a:buSzPts val="2800"/>
              <a:buChar char="•"/>
            </a:pPr>
            <a:r>
              <a:rPr lang="en-US" sz="2800"/>
              <a:t>Alternately, a mistake-proofing technique(s) can be developed for every process step in the manufacturing or service process.</a:t>
            </a:r>
            <a:endParaRPr/>
          </a:p>
          <a:p>
            <a:pPr indent="-139700" lvl="0" marL="342900" rtl="0" algn="l">
              <a:spcBef>
                <a:spcPts val="3040"/>
              </a:spcBef>
              <a:spcAft>
                <a:spcPts val="0"/>
              </a:spcAft>
              <a:buClr>
                <a:schemeClr val="dk1"/>
              </a:buClr>
              <a:buSzPts val="3200"/>
              <a:buNone/>
            </a:pPr>
            <a:r>
              <a:t/>
            </a:r>
            <a:endParaRPr/>
          </a:p>
        </p:txBody>
      </p:sp>
      <p:sp>
        <p:nvSpPr>
          <p:cNvPr id="828" name="Google Shape;828;p9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pic>
        <p:nvPicPr>
          <p:cNvPr descr="RMP60 probe measuring part  " id="835" name="Google Shape;835;p93"/>
          <p:cNvPicPr preferRelativeResize="0"/>
          <p:nvPr/>
        </p:nvPicPr>
        <p:blipFill rotWithShape="1">
          <a:blip r:embed="rId3">
            <a:alphaModFix/>
          </a:blip>
          <a:srcRect b="0" l="0" r="0" t="0"/>
          <a:stretch/>
        </p:blipFill>
        <p:spPr>
          <a:xfrm>
            <a:off x="6584155" y="3505596"/>
            <a:ext cx="1569244" cy="2353866"/>
          </a:xfrm>
          <a:prstGeom prst="rect">
            <a:avLst/>
          </a:prstGeom>
          <a:noFill/>
          <a:ln>
            <a:noFill/>
          </a:ln>
        </p:spPr>
      </p:pic>
      <p:sp>
        <p:nvSpPr>
          <p:cNvPr id="836" name="Google Shape;836;p93"/>
          <p:cNvSpPr txBox="1"/>
          <p:nvPr>
            <p:ph type="title"/>
          </p:nvPr>
        </p:nvSpPr>
        <p:spPr>
          <a:xfrm>
            <a:off x="685800" y="358775"/>
            <a:ext cx="8001000" cy="10969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Computerized Automated Examples</a:t>
            </a:r>
            <a:endParaRPr/>
          </a:p>
        </p:txBody>
      </p:sp>
      <p:sp>
        <p:nvSpPr>
          <p:cNvPr id="837" name="Google Shape;837;p93"/>
          <p:cNvSpPr txBox="1"/>
          <p:nvPr>
            <p:ph idx="1" type="body"/>
          </p:nvPr>
        </p:nvSpPr>
        <p:spPr>
          <a:xfrm>
            <a:off x="304801" y="1600200"/>
            <a:ext cx="57150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In-line</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228600" lvl="7" marL="3429000" rtl="0" algn="l">
              <a:spcBef>
                <a:spcPts val="640"/>
              </a:spcBef>
              <a:spcAft>
                <a:spcPts val="0"/>
              </a:spcAft>
              <a:buClr>
                <a:schemeClr val="dk1"/>
              </a:buClr>
              <a:buSzPts val="3200"/>
              <a:buChar char="•"/>
            </a:pPr>
            <a:r>
              <a:rPr lang="en-US" sz="3200"/>
              <a:t>Probes</a:t>
            </a:r>
            <a:endParaRPr/>
          </a:p>
          <a:p>
            <a:pPr indent="-139700" lvl="0" marL="342900" rtl="0" algn="l">
              <a:spcBef>
                <a:spcPts val="640"/>
              </a:spcBef>
              <a:spcAft>
                <a:spcPts val="0"/>
              </a:spcAft>
              <a:buClr>
                <a:schemeClr val="dk1"/>
              </a:buClr>
              <a:buSzPts val="3200"/>
              <a:buNone/>
            </a:pPr>
            <a:r>
              <a:t/>
            </a:r>
            <a:endParaRPr/>
          </a:p>
        </p:txBody>
      </p:sp>
      <p:sp>
        <p:nvSpPr>
          <p:cNvPr id="838" name="Google Shape;838;p93"/>
          <p:cNvSpPr txBox="1"/>
          <p:nvPr/>
        </p:nvSpPr>
        <p:spPr>
          <a:xfrm>
            <a:off x="4068762" y="5397500"/>
            <a:ext cx="1920875" cy="4619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www.renishaw.com/client/product/UKEnglish/PGP-141.shtml</a:t>
            </a:r>
            <a:endParaRPr/>
          </a:p>
        </p:txBody>
      </p:sp>
      <p:sp>
        <p:nvSpPr>
          <p:cNvPr id="839" name="Google Shape;839;p93"/>
          <p:cNvSpPr/>
          <p:nvPr/>
        </p:nvSpPr>
        <p:spPr>
          <a:xfrm>
            <a:off x="304800" y="2362200"/>
            <a:ext cx="2098675" cy="461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www.marposs-machine-tool-probes.com/product/products.htm</a:t>
            </a:r>
            <a:endParaRPr/>
          </a:p>
        </p:txBody>
      </p:sp>
      <p:pic>
        <p:nvPicPr>
          <p:cNvPr descr="machinetool_page.jpg" id="840" name="Google Shape;840;p93"/>
          <p:cNvPicPr preferRelativeResize="0"/>
          <p:nvPr/>
        </p:nvPicPr>
        <p:blipFill rotWithShape="1">
          <a:blip r:embed="rId4">
            <a:alphaModFix/>
          </a:blip>
          <a:srcRect b="0" l="0" r="0" t="0"/>
          <a:stretch/>
        </p:blipFill>
        <p:spPr>
          <a:xfrm>
            <a:off x="3429000" y="1746242"/>
            <a:ext cx="1600200" cy="2155842"/>
          </a:xfrm>
          <a:prstGeom prst="rect">
            <a:avLst/>
          </a:prstGeom>
          <a:noFill/>
          <a:ln>
            <a:noFill/>
          </a:ln>
        </p:spPr>
      </p:pic>
      <p:sp>
        <p:nvSpPr>
          <p:cNvPr id="841" name="Google Shape;841;p9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94"/>
          <p:cNvSpPr txBox="1"/>
          <p:nvPr>
            <p:ph type="title"/>
          </p:nvPr>
        </p:nvSpPr>
        <p:spPr>
          <a:xfrm>
            <a:off x="685800" y="152400"/>
            <a:ext cx="8001000" cy="10969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Computerized Automated Examples </a:t>
            </a:r>
            <a:r>
              <a:rPr lang="en-US" sz="2700">
                <a:solidFill>
                  <a:srgbClr val="000000"/>
                </a:solidFill>
              </a:rPr>
              <a:t>(Cont’d.)</a:t>
            </a:r>
            <a:endParaRPr/>
          </a:p>
        </p:txBody>
      </p:sp>
      <p:sp>
        <p:nvSpPr>
          <p:cNvPr id="849" name="Google Shape;849;p94"/>
          <p:cNvSpPr/>
          <p:nvPr/>
        </p:nvSpPr>
        <p:spPr>
          <a:xfrm>
            <a:off x="1244660" y="1599854"/>
            <a:ext cx="5943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Laser</a:t>
            </a:r>
            <a:endParaRPr/>
          </a:p>
          <a:p>
            <a:pPr indent="-342900" lvl="0" marL="342900" marR="0" rtl="0" algn="l">
              <a:spcBef>
                <a:spcPts val="320"/>
              </a:spcBef>
              <a:spcAft>
                <a:spcPts val="0"/>
              </a:spcAft>
              <a:buNone/>
            </a:pPr>
            <a:r>
              <a:rPr lang="en-US" sz="1600">
                <a:solidFill>
                  <a:schemeClr val="dk1"/>
                </a:solidFill>
                <a:latin typeface="Calibri"/>
                <a:ea typeface="Calibri"/>
                <a:cs typeface="Calibri"/>
                <a:sym typeface="Calibri"/>
              </a:rPr>
              <a:t>    </a:t>
            </a:r>
            <a:r>
              <a:rPr lang="en-US" sz="1600">
                <a:solidFill>
                  <a:srgbClr val="009900"/>
                </a:solidFill>
                <a:latin typeface="Calibri"/>
                <a:ea typeface="Calibri"/>
                <a:cs typeface="Calibri"/>
                <a:sym typeface="Calibri"/>
              </a:rPr>
              <a:t>(no contact)</a:t>
            </a:r>
            <a:endParaRPr/>
          </a:p>
          <a:p>
            <a:pPr indent="-139700" lvl="0" marL="342900" marR="0" rtl="0" algn="l">
              <a:spcBef>
                <a:spcPts val="640"/>
              </a:spcBef>
              <a:spcAft>
                <a:spcPts val="0"/>
              </a:spcAft>
              <a:buClr>
                <a:schemeClr val="dk1"/>
              </a:buClr>
              <a:buSzPts val="3200"/>
              <a:buFont typeface="Calibri"/>
              <a:buNone/>
            </a:pPr>
            <a:r>
              <a:t/>
            </a:r>
            <a:endParaRPr sz="3200">
              <a:solidFill>
                <a:schemeClr val="dk1"/>
              </a:solidFill>
              <a:latin typeface="Calibri"/>
              <a:ea typeface="Calibri"/>
              <a:cs typeface="Calibri"/>
              <a:sym typeface="Calibri"/>
            </a:endParaRPr>
          </a:p>
          <a:p>
            <a:pPr indent="-254000" lvl="0" marL="342900" marR="0" rtl="0" algn="l">
              <a:spcBef>
                <a:spcPts val="28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a:p>
            <a:pPr indent="-114300" lvl="0" marL="342900" marR="0" rtl="0" algn="l">
              <a:spcBef>
                <a:spcPts val="720"/>
              </a:spcBef>
              <a:spcAft>
                <a:spcPts val="0"/>
              </a:spcAft>
              <a:buClr>
                <a:schemeClr val="dk1"/>
              </a:buClr>
              <a:buSzPts val="3600"/>
              <a:buFont typeface="Calibri"/>
              <a:buNone/>
            </a:pPr>
            <a:r>
              <a:t/>
            </a:r>
            <a:endParaRPr sz="3600">
              <a:solidFill>
                <a:schemeClr val="dk1"/>
              </a:solidFill>
              <a:latin typeface="Calibri"/>
              <a:ea typeface="Calibri"/>
              <a:cs typeface="Calibri"/>
              <a:sym typeface="Calibri"/>
            </a:endParaRPr>
          </a:p>
          <a:p>
            <a:pPr indent="-342900" lvl="0" marL="342900" marR="0" rtl="0" algn="l">
              <a:lnSpc>
                <a:spcPct val="70000"/>
              </a:lnSpc>
              <a:spcBef>
                <a:spcPts val="64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Electric</a:t>
            </a:r>
            <a:endParaRPr/>
          </a:p>
          <a:p>
            <a:pPr indent="-342900" lvl="0" marL="342900" marR="0" rtl="0" algn="l">
              <a:lnSpc>
                <a:spcPct val="70000"/>
              </a:lnSpc>
              <a:spcBef>
                <a:spcPts val="640"/>
              </a:spcBef>
              <a:spcAft>
                <a:spcPts val="0"/>
              </a:spcAft>
              <a:buNone/>
            </a:pPr>
            <a:r>
              <a:rPr lang="en-US" sz="3200">
                <a:solidFill>
                  <a:schemeClr val="dk1"/>
                </a:solidFill>
                <a:latin typeface="Calibri"/>
                <a:ea typeface="Calibri"/>
                <a:cs typeface="Calibri"/>
                <a:sym typeface="Calibri"/>
              </a:rPr>
              <a:t>   Current</a:t>
            </a:r>
            <a:endParaRPr/>
          </a:p>
          <a:p>
            <a:pPr indent="-342900" lvl="0" marL="342900" marR="0" rtl="0" algn="l">
              <a:spcBef>
                <a:spcPts val="320"/>
              </a:spcBef>
              <a:spcAft>
                <a:spcPts val="0"/>
              </a:spcAft>
              <a:buNone/>
            </a:pPr>
            <a:r>
              <a:rPr lang="en-US" sz="1600">
                <a:solidFill>
                  <a:schemeClr val="dk1"/>
                </a:solidFill>
                <a:latin typeface="Calibri"/>
                <a:ea typeface="Calibri"/>
                <a:cs typeface="Calibri"/>
                <a:sym typeface="Calibri"/>
              </a:rPr>
              <a:t>  </a:t>
            </a:r>
            <a:r>
              <a:rPr lang="en-US" sz="1600">
                <a:solidFill>
                  <a:srgbClr val="009900"/>
                </a:solidFill>
                <a:latin typeface="Calibri"/>
                <a:ea typeface="Calibri"/>
                <a:cs typeface="Calibri"/>
                <a:sym typeface="Calibri"/>
              </a:rPr>
              <a:t>(non destructive)</a:t>
            </a:r>
            <a:endParaRPr/>
          </a:p>
        </p:txBody>
      </p:sp>
      <p:pic>
        <p:nvPicPr>
          <p:cNvPr descr="laser" id="850" name="Google Shape;850;p94"/>
          <p:cNvPicPr preferRelativeResize="0"/>
          <p:nvPr/>
        </p:nvPicPr>
        <p:blipFill rotWithShape="1">
          <a:blip r:embed="rId3">
            <a:alphaModFix/>
          </a:blip>
          <a:srcRect b="0" l="0" r="0" t="0"/>
          <a:stretch/>
        </p:blipFill>
        <p:spPr>
          <a:xfrm>
            <a:off x="3581400" y="1600200"/>
            <a:ext cx="2286000" cy="2028825"/>
          </a:xfrm>
          <a:prstGeom prst="rect">
            <a:avLst/>
          </a:prstGeom>
          <a:noFill/>
          <a:ln>
            <a:noFill/>
          </a:ln>
        </p:spPr>
      </p:pic>
      <p:pic>
        <p:nvPicPr>
          <p:cNvPr descr="cyl1b" id="851" name="Google Shape;851;p94"/>
          <p:cNvPicPr preferRelativeResize="0"/>
          <p:nvPr/>
        </p:nvPicPr>
        <p:blipFill rotWithShape="1">
          <a:blip r:embed="rId4">
            <a:alphaModFix/>
          </a:blip>
          <a:srcRect b="0" l="0" r="0" t="0"/>
          <a:stretch/>
        </p:blipFill>
        <p:spPr>
          <a:xfrm>
            <a:off x="3505200" y="4119499"/>
            <a:ext cx="2362200" cy="2043112"/>
          </a:xfrm>
          <a:prstGeom prst="rect">
            <a:avLst/>
          </a:prstGeom>
          <a:noFill/>
          <a:ln>
            <a:noFill/>
          </a:ln>
        </p:spPr>
      </p:pic>
      <p:sp>
        <p:nvSpPr>
          <p:cNvPr id="852" name="Google Shape;852;p94"/>
          <p:cNvSpPr txBox="1"/>
          <p:nvPr/>
        </p:nvSpPr>
        <p:spPr>
          <a:xfrm>
            <a:off x="6342122" y="2514599"/>
            <a:ext cx="1676400"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from:</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www.midaprobing.com/laser_en.htm</a:t>
            </a:r>
            <a:endParaRPr/>
          </a:p>
        </p:txBody>
      </p:sp>
      <p:sp>
        <p:nvSpPr>
          <p:cNvPr id="853" name="Google Shape;853;p94"/>
          <p:cNvSpPr txBox="1"/>
          <p:nvPr/>
        </p:nvSpPr>
        <p:spPr>
          <a:xfrm>
            <a:off x="6342122" y="5304514"/>
            <a:ext cx="1692275" cy="4619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from:</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www.marposs.com/site/schede.asp?IDscheda=77</a:t>
            </a:r>
            <a:endParaRPr sz="800">
              <a:solidFill>
                <a:schemeClr val="dk1"/>
              </a:solidFill>
              <a:latin typeface="Calibri"/>
              <a:ea typeface="Calibri"/>
              <a:cs typeface="Calibri"/>
              <a:sym typeface="Calibri"/>
            </a:endParaRPr>
          </a:p>
        </p:txBody>
      </p:sp>
      <p:sp>
        <p:nvSpPr>
          <p:cNvPr id="854" name="Google Shape;854;p9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95"/>
          <p:cNvSpPr txBox="1"/>
          <p:nvPr>
            <p:ph type="title"/>
          </p:nvPr>
        </p:nvSpPr>
        <p:spPr>
          <a:xfrm>
            <a:off x="-94124" y="367937"/>
            <a:ext cx="80772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Other Examples</a:t>
            </a:r>
            <a:endParaRPr/>
          </a:p>
        </p:txBody>
      </p:sp>
      <p:sp>
        <p:nvSpPr>
          <p:cNvPr id="862" name="Google Shape;862;p95"/>
          <p:cNvSpPr txBox="1"/>
          <p:nvPr>
            <p:ph idx="1" type="body"/>
          </p:nvPr>
        </p:nvSpPr>
        <p:spPr>
          <a:xfrm>
            <a:off x="457200" y="1600200"/>
            <a:ext cx="3276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Simulation</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38100" lvl="0" marL="342900" rtl="0" algn="l">
              <a:spcBef>
                <a:spcPts val="960"/>
              </a:spcBef>
              <a:spcAft>
                <a:spcPts val="0"/>
              </a:spcAft>
              <a:buClr>
                <a:schemeClr val="dk1"/>
              </a:buClr>
              <a:buSzPts val="4800"/>
              <a:buNone/>
            </a:pPr>
            <a:r>
              <a:t/>
            </a:r>
            <a:endParaRPr sz="4800"/>
          </a:p>
          <a:p>
            <a:pPr indent="-342900" lvl="0" marL="342900" rtl="0" algn="l">
              <a:spcBef>
                <a:spcPts val="640"/>
              </a:spcBef>
              <a:spcAft>
                <a:spcPts val="0"/>
              </a:spcAft>
              <a:buClr>
                <a:schemeClr val="dk1"/>
              </a:buClr>
              <a:buSzPts val="3200"/>
              <a:buChar char="•"/>
            </a:pPr>
            <a:r>
              <a:rPr lang="en-US"/>
              <a:t>Fixture Design</a:t>
            </a:r>
            <a:endParaRPr/>
          </a:p>
          <a:p>
            <a:pPr indent="-139700" lvl="0" marL="342900" rtl="0" algn="l">
              <a:spcBef>
                <a:spcPts val="640"/>
              </a:spcBef>
              <a:spcAft>
                <a:spcPts val="0"/>
              </a:spcAft>
              <a:buClr>
                <a:schemeClr val="dk1"/>
              </a:buClr>
              <a:buSzPts val="3200"/>
              <a:buNone/>
            </a:pPr>
            <a:r>
              <a:t/>
            </a:r>
            <a:endParaRPr/>
          </a:p>
        </p:txBody>
      </p:sp>
      <p:sp>
        <p:nvSpPr>
          <p:cNvPr id="863" name="Google Shape;863;p95"/>
          <p:cNvSpPr/>
          <p:nvPr/>
        </p:nvSpPr>
        <p:spPr>
          <a:xfrm>
            <a:off x="3429000" y="1600200"/>
            <a:ext cx="2971800" cy="6858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Microscopes</a:t>
            </a:r>
            <a:endParaRPr/>
          </a:p>
          <a:p>
            <a:pPr indent="-228600" lvl="2" marL="1143000" marR="0" rtl="0" algn="l">
              <a:spcBef>
                <a:spcPts val="240"/>
              </a:spcBef>
              <a:spcAft>
                <a:spcPts val="0"/>
              </a:spcAft>
              <a:buNone/>
            </a:pPr>
            <a:r>
              <a:rPr b="0" i="0" lang="en-US" sz="1200" u="none" cap="none" strike="noStrike">
                <a:solidFill>
                  <a:srgbClr val="008000"/>
                </a:solidFill>
                <a:latin typeface="Calibri"/>
                <a:ea typeface="Calibri"/>
                <a:cs typeface="Calibri"/>
                <a:sym typeface="Calibri"/>
              </a:rPr>
              <a:t>(in-process)</a:t>
            </a:r>
            <a:endParaRPr/>
          </a:p>
        </p:txBody>
      </p:sp>
      <p:pic>
        <p:nvPicPr>
          <p:cNvPr id="864" name="Google Shape;864;p95"/>
          <p:cNvPicPr preferRelativeResize="0"/>
          <p:nvPr/>
        </p:nvPicPr>
        <p:blipFill rotWithShape="1">
          <a:blip r:embed="rId3">
            <a:alphaModFix/>
          </a:blip>
          <a:srcRect b="0" l="0" r="0" t="0"/>
          <a:stretch/>
        </p:blipFill>
        <p:spPr>
          <a:xfrm>
            <a:off x="76200" y="2057400"/>
            <a:ext cx="4152900" cy="2290763"/>
          </a:xfrm>
          <a:prstGeom prst="rect">
            <a:avLst/>
          </a:prstGeom>
          <a:noFill/>
          <a:ln>
            <a:noFill/>
          </a:ln>
        </p:spPr>
      </p:pic>
      <p:sp>
        <p:nvSpPr>
          <p:cNvPr id="865" name="Google Shape;865;p95"/>
          <p:cNvSpPr txBox="1"/>
          <p:nvPr/>
        </p:nvSpPr>
        <p:spPr>
          <a:xfrm>
            <a:off x="76200" y="4267200"/>
            <a:ext cx="2370138" cy="3381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Vericut Photo from:</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www.cgtech.com/PDF/inspection_sequence.pdf</a:t>
            </a:r>
            <a:endParaRPr/>
          </a:p>
        </p:txBody>
      </p:sp>
      <p:pic>
        <p:nvPicPr>
          <p:cNvPr descr="In-Process Inspection" id="866" name="Google Shape;866;p95"/>
          <p:cNvPicPr preferRelativeResize="0"/>
          <p:nvPr/>
        </p:nvPicPr>
        <p:blipFill rotWithShape="1">
          <a:blip r:embed="rId4">
            <a:alphaModFix/>
          </a:blip>
          <a:srcRect b="0" l="0" r="0" t="0"/>
          <a:stretch/>
        </p:blipFill>
        <p:spPr>
          <a:xfrm>
            <a:off x="6248400" y="716024"/>
            <a:ext cx="2476500" cy="3476625"/>
          </a:xfrm>
          <a:prstGeom prst="rect">
            <a:avLst/>
          </a:prstGeom>
          <a:noFill/>
          <a:ln>
            <a:noFill/>
          </a:ln>
        </p:spPr>
      </p:pic>
      <p:sp>
        <p:nvSpPr>
          <p:cNvPr id="867" name="Google Shape;867;p95"/>
          <p:cNvSpPr txBox="1"/>
          <p:nvPr/>
        </p:nvSpPr>
        <p:spPr>
          <a:xfrm>
            <a:off x="4343400" y="2514600"/>
            <a:ext cx="1828800"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from:</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www.vestaweb.com/quality/in_process_inspection.htm</a:t>
            </a:r>
            <a:endParaRPr/>
          </a:p>
        </p:txBody>
      </p:sp>
      <p:pic>
        <p:nvPicPr>
          <p:cNvPr descr="Mistake-Proofing Example - Prevention" id="868" name="Google Shape;868;p95"/>
          <p:cNvPicPr preferRelativeResize="0"/>
          <p:nvPr/>
        </p:nvPicPr>
        <p:blipFill rotWithShape="1">
          <a:blip r:embed="rId5">
            <a:alphaModFix/>
          </a:blip>
          <a:srcRect b="0" l="0" r="0" t="0"/>
          <a:stretch/>
        </p:blipFill>
        <p:spPr>
          <a:xfrm>
            <a:off x="3581400" y="3200400"/>
            <a:ext cx="2784475" cy="2900362"/>
          </a:xfrm>
          <a:prstGeom prst="rect">
            <a:avLst/>
          </a:prstGeom>
          <a:noFill/>
          <a:ln cap="flat" cmpd="sng" w="25400">
            <a:solidFill>
              <a:schemeClr val="lt1"/>
            </a:solidFill>
            <a:prstDash val="solid"/>
            <a:miter lim="800000"/>
            <a:headEnd len="sm" w="sm" type="none"/>
            <a:tailEnd len="sm" w="sm" type="none"/>
          </a:ln>
        </p:spPr>
      </p:pic>
      <p:sp>
        <p:nvSpPr>
          <p:cNvPr id="869" name="Google Shape;869;p95"/>
          <p:cNvSpPr/>
          <p:nvPr/>
        </p:nvSpPr>
        <p:spPr>
          <a:xfrm>
            <a:off x="6365875" y="3197473"/>
            <a:ext cx="2320925" cy="28931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Two-door and four-door models are produced on this line. The fixture is built so that it is impossible to put a four-door part in place when the fixture is set-up for a two-door model and vice-versa. Notice the limit switch in center-right which helps ensure proper orientation. If correct part is turned backward or upside down, it will not fit. </a:t>
            </a:r>
            <a:endParaRPr/>
          </a:p>
        </p:txBody>
      </p:sp>
      <p:sp>
        <p:nvSpPr>
          <p:cNvPr id="870" name="Google Shape;870;p95"/>
          <p:cNvSpPr txBox="1"/>
          <p:nvPr/>
        </p:nvSpPr>
        <p:spPr>
          <a:xfrm>
            <a:off x="1238250" y="5486400"/>
            <a:ext cx="1878013" cy="3381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from:</a:t>
            </a:r>
            <a:endParaRPr/>
          </a:p>
          <a:p>
            <a:pPr indent="0" lvl="0" marL="0" marR="0" rtl="0" algn="l">
              <a:spcBef>
                <a:spcPts val="0"/>
              </a:spcBef>
              <a:spcAft>
                <a:spcPts val="0"/>
              </a:spcAft>
              <a:buNone/>
            </a:pPr>
            <a:r>
              <a:rPr lang="en-US" sz="800">
                <a:solidFill>
                  <a:schemeClr val="dk1"/>
                </a:solidFill>
                <a:latin typeface="Calibri"/>
                <a:ea typeface="Calibri"/>
                <a:cs typeface="Calibri"/>
                <a:sym typeface="Calibri"/>
              </a:rPr>
              <a:t>www.npd-solutions.com/mistake.html</a:t>
            </a:r>
            <a:endParaRPr/>
          </a:p>
        </p:txBody>
      </p:sp>
      <p:sp>
        <p:nvSpPr>
          <p:cNvPr id="871" name="Google Shape;871;p9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96"/>
          <p:cNvSpPr txBox="1"/>
          <p:nvPr>
            <p:ph type="title"/>
          </p:nvPr>
        </p:nvSpPr>
        <p:spPr>
          <a:xfrm>
            <a:off x="1524000" y="304800"/>
            <a:ext cx="51054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QUESTION</a:t>
            </a:r>
            <a:endParaRPr/>
          </a:p>
        </p:txBody>
      </p:sp>
      <p:sp>
        <p:nvSpPr>
          <p:cNvPr id="878" name="Google Shape;878;p96"/>
          <p:cNvSpPr txBox="1"/>
          <p:nvPr>
            <p:ph idx="1" type="body"/>
          </p:nvPr>
        </p:nvSpPr>
        <p:spPr>
          <a:xfrm>
            <a:off x="457200" y="1198224"/>
            <a:ext cx="8229600" cy="469140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What are some poka-yoke devices you may encounter every day?</a:t>
            </a:r>
            <a:endParaRPr/>
          </a:p>
          <a:p>
            <a:pPr indent="-285750" lvl="1" marL="742950" rtl="0" algn="l">
              <a:lnSpc>
                <a:spcPct val="90000"/>
              </a:lnSpc>
              <a:spcBef>
                <a:spcPts val="560"/>
              </a:spcBef>
              <a:spcAft>
                <a:spcPts val="0"/>
              </a:spcAft>
              <a:buClr>
                <a:schemeClr val="dk1"/>
              </a:buClr>
              <a:buSzPts val="2800"/>
              <a:buChar char="–"/>
            </a:pPr>
            <a:r>
              <a:rPr i="1" lang="en-US"/>
              <a:t>Circuit breakers - power</a:t>
            </a:r>
            <a:endParaRPr/>
          </a:p>
          <a:p>
            <a:pPr indent="-285750" lvl="1" marL="742950" rtl="0" algn="l">
              <a:lnSpc>
                <a:spcPct val="90000"/>
              </a:lnSpc>
              <a:spcBef>
                <a:spcPts val="560"/>
              </a:spcBef>
              <a:spcAft>
                <a:spcPts val="0"/>
              </a:spcAft>
              <a:buClr>
                <a:schemeClr val="dk1"/>
              </a:buClr>
              <a:buSzPts val="2800"/>
              <a:buChar char="–"/>
            </a:pPr>
            <a:r>
              <a:rPr i="1" lang="en-US"/>
              <a:t>Robotics </a:t>
            </a:r>
            <a:r>
              <a:rPr i="1" lang="en-US" sz="2000"/>
              <a:t>(such as automatic glue dispensers)</a:t>
            </a:r>
            <a:endParaRPr i="1"/>
          </a:p>
          <a:p>
            <a:pPr indent="-285750" lvl="1" marL="742950" rtl="0" algn="l">
              <a:lnSpc>
                <a:spcPct val="90000"/>
              </a:lnSpc>
              <a:spcBef>
                <a:spcPts val="560"/>
              </a:spcBef>
              <a:spcAft>
                <a:spcPts val="0"/>
              </a:spcAft>
              <a:buClr>
                <a:schemeClr val="dk1"/>
              </a:buClr>
              <a:buSzPts val="2800"/>
              <a:buChar char="–"/>
            </a:pPr>
            <a:r>
              <a:rPr i="1" lang="en-US"/>
              <a:t>Limit switches - range of motion</a:t>
            </a:r>
            <a:endParaRPr/>
          </a:p>
          <a:p>
            <a:pPr indent="-285750" lvl="1" marL="742950" rtl="0" algn="l">
              <a:lnSpc>
                <a:spcPct val="90000"/>
              </a:lnSpc>
              <a:spcBef>
                <a:spcPts val="560"/>
              </a:spcBef>
              <a:spcAft>
                <a:spcPts val="0"/>
              </a:spcAft>
              <a:buClr>
                <a:schemeClr val="dk1"/>
              </a:buClr>
              <a:buSzPts val="2800"/>
              <a:buChar char="–"/>
            </a:pPr>
            <a:r>
              <a:rPr i="1" lang="en-US"/>
              <a:t>Visual controls - IR/Optics</a:t>
            </a:r>
            <a:endParaRPr/>
          </a:p>
          <a:p>
            <a:pPr indent="-285750" lvl="1" marL="742950" rtl="0" algn="l">
              <a:lnSpc>
                <a:spcPct val="90000"/>
              </a:lnSpc>
              <a:spcBef>
                <a:spcPts val="560"/>
              </a:spcBef>
              <a:spcAft>
                <a:spcPts val="0"/>
              </a:spcAft>
              <a:buClr>
                <a:schemeClr val="dk1"/>
              </a:buClr>
              <a:buSzPts val="2800"/>
              <a:buChar char="–"/>
            </a:pPr>
            <a:r>
              <a:rPr i="1" lang="en-US"/>
              <a:t>Sensors to identify correct parts</a:t>
            </a:r>
            <a:endParaRPr/>
          </a:p>
          <a:p>
            <a:pPr indent="-285750" lvl="1" marL="742950" rtl="0" algn="l">
              <a:lnSpc>
                <a:spcPct val="90000"/>
              </a:lnSpc>
              <a:spcBef>
                <a:spcPts val="560"/>
              </a:spcBef>
              <a:spcAft>
                <a:spcPts val="0"/>
              </a:spcAft>
              <a:buClr>
                <a:schemeClr val="dk1"/>
              </a:buClr>
              <a:buSzPts val="2800"/>
              <a:buChar char="–"/>
            </a:pPr>
            <a:r>
              <a:rPr i="1" lang="en-US"/>
              <a:t>Safety switches </a:t>
            </a:r>
            <a:r>
              <a:rPr i="1" lang="en-US" sz="2000"/>
              <a:t>(example: lawnmower handles or seats. When you release the handle or get off the seat, the machine shuts off to reduce injury.)</a:t>
            </a:r>
            <a:endParaRPr i="1"/>
          </a:p>
          <a:p>
            <a:pPr indent="-107950" lvl="1" marL="742950" rtl="0" algn="l">
              <a:spcBef>
                <a:spcPts val="560"/>
              </a:spcBef>
              <a:spcAft>
                <a:spcPts val="0"/>
              </a:spcAft>
              <a:buClr>
                <a:schemeClr val="dk1"/>
              </a:buClr>
              <a:buSzPts val="2800"/>
              <a:buNone/>
            </a:pPr>
            <a:r>
              <a:t/>
            </a:r>
            <a:endParaRPr/>
          </a:p>
        </p:txBody>
      </p:sp>
      <p:pic>
        <p:nvPicPr>
          <p:cNvPr descr="dreamstimefree_10053288.jpg" id="879" name="Google Shape;879;p96"/>
          <p:cNvPicPr preferRelativeResize="0"/>
          <p:nvPr/>
        </p:nvPicPr>
        <p:blipFill rotWithShape="1">
          <a:blip r:embed="rId3">
            <a:alphaModFix/>
          </a:blip>
          <a:srcRect b="0" l="0" r="0" t="0"/>
          <a:stretch/>
        </p:blipFill>
        <p:spPr>
          <a:xfrm>
            <a:off x="7620000" y="304800"/>
            <a:ext cx="996606" cy="893424"/>
          </a:xfrm>
          <a:prstGeom prst="rect">
            <a:avLst/>
          </a:prstGeom>
          <a:noFill/>
          <a:ln>
            <a:noFill/>
          </a:ln>
          <a:effectLst>
            <a:outerShdw blurRad="292100" rotWithShape="0" algn="tl" dir="2700000" dist="139700">
              <a:srgbClr val="333333">
                <a:alpha val="64705"/>
              </a:srgbClr>
            </a:outerShdw>
          </a:effectLst>
        </p:spPr>
      </p:pic>
      <p:sp>
        <p:nvSpPr>
          <p:cNvPr id="880" name="Google Shape;880;p9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97"/>
          <p:cNvSpPr txBox="1"/>
          <p:nvPr>
            <p:ph type="title"/>
          </p:nvPr>
        </p:nvSpPr>
        <p:spPr>
          <a:xfrm>
            <a:off x="381000" y="274638"/>
            <a:ext cx="83058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Standard Operating Procedures (SOP)</a:t>
            </a:r>
            <a:endParaRPr sz="3600"/>
          </a:p>
        </p:txBody>
      </p:sp>
      <p:sp>
        <p:nvSpPr>
          <p:cNvPr id="887" name="Google Shape;887;p97"/>
          <p:cNvSpPr txBox="1"/>
          <p:nvPr>
            <p:ph idx="1" type="body"/>
          </p:nvPr>
        </p:nvSpPr>
        <p:spPr>
          <a:xfrm>
            <a:off x="474364" y="1256980"/>
            <a:ext cx="4258274"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A best practice approach to task execution</a:t>
            </a:r>
            <a:endParaRPr/>
          </a:p>
          <a:p>
            <a:pPr indent="-342900" lvl="0" marL="342900" rtl="0" algn="l">
              <a:spcBef>
                <a:spcPts val="560"/>
              </a:spcBef>
              <a:spcAft>
                <a:spcPts val="0"/>
              </a:spcAft>
              <a:buClr>
                <a:schemeClr val="dk1"/>
              </a:buClr>
              <a:buSzPts val="2800"/>
              <a:buChar char="•"/>
            </a:pPr>
            <a:r>
              <a:rPr lang="en-US" sz="2800"/>
              <a:t>Written document detailing steps of a process</a:t>
            </a:r>
            <a:endParaRPr/>
          </a:p>
          <a:p>
            <a:pPr indent="-342900" lvl="0" marL="342900" rtl="0" algn="l">
              <a:spcBef>
                <a:spcPts val="560"/>
              </a:spcBef>
              <a:spcAft>
                <a:spcPts val="0"/>
              </a:spcAft>
              <a:buClr>
                <a:schemeClr val="dk1"/>
              </a:buClr>
              <a:buSzPts val="2800"/>
              <a:buChar char="•"/>
            </a:pPr>
            <a:r>
              <a:rPr lang="en-US" sz="2800"/>
              <a:t>Must be validated and </a:t>
            </a:r>
            <a:br>
              <a:rPr lang="en-US" sz="2800"/>
            </a:br>
            <a:r>
              <a:rPr lang="en-US" sz="2800"/>
              <a:t>approved for accuracy</a:t>
            </a:r>
            <a:endParaRPr/>
          </a:p>
          <a:p>
            <a:pPr indent="-165100" lvl="0" marL="342900" rtl="0" algn="l">
              <a:spcBef>
                <a:spcPts val="560"/>
              </a:spcBef>
              <a:spcAft>
                <a:spcPts val="0"/>
              </a:spcAft>
              <a:buClr>
                <a:schemeClr val="dk1"/>
              </a:buClr>
              <a:buSzPts val="2800"/>
              <a:buNone/>
            </a:pPr>
            <a:r>
              <a:t/>
            </a:r>
            <a:endParaRPr sz="2800"/>
          </a:p>
        </p:txBody>
      </p:sp>
      <p:pic>
        <p:nvPicPr>
          <p:cNvPr id="888" name="Google Shape;888;p97"/>
          <p:cNvPicPr preferRelativeResize="0"/>
          <p:nvPr/>
        </p:nvPicPr>
        <p:blipFill rotWithShape="1">
          <a:blip r:embed="rId3">
            <a:alphaModFix/>
          </a:blip>
          <a:srcRect b="0" l="0" r="0" t="0"/>
          <a:stretch/>
        </p:blipFill>
        <p:spPr>
          <a:xfrm>
            <a:off x="4533900" y="846138"/>
            <a:ext cx="4246264" cy="5210672"/>
          </a:xfrm>
          <a:prstGeom prst="rect">
            <a:avLst/>
          </a:prstGeom>
          <a:noFill/>
          <a:ln>
            <a:noFill/>
          </a:ln>
        </p:spPr>
      </p:pic>
      <p:sp>
        <p:nvSpPr>
          <p:cNvPr id="889" name="Google Shape;889;p9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98"/>
          <p:cNvSpPr txBox="1"/>
          <p:nvPr>
            <p:ph type="title"/>
          </p:nvPr>
        </p:nvSpPr>
        <p:spPr>
          <a:xfrm>
            <a:off x="0" y="270023"/>
            <a:ext cx="9144000" cy="838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Summary</a:t>
            </a:r>
            <a:endParaRPr/>
          </a:p>
        </p:txBody>
      </p:sp>
      <p:sp>
        <p:nvSpPr>
          <p:cNvPr id="896" name="Google Shape;896;p98"/>
          <p:cNvSpPr txBox="1"/>
          <p:nvPr>
            <p:ph idx="1" type="body"/>
          </p:nvPr>
        </p:nvSpPr>
        <p:spPr>
          <a:xfrm>
            <a:off x="145311" y="1021826"/>
            <a:ext cx="8305800" cy="367171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hlink"/>
              </a:buClr>
              <a:buSzPts val="3200"/>
              <a:buNone/>
            </a:pPr>
            <a:r>
              <a:rPr lang="en-US">
                <a:solidFill>
                  <a:schemeClr val="hlink"/>
                </a:solidFill>
              </a:rPr>
              <a:t>This section focused on:</a:t>
            </a:r>
            <a:endParaRPr/>
          </a:p>
          <a:p>
            <a:pPr indent="-285750" lvl="1" marL="742950" rtl="0" algn="l">
              <a:spcBef>
                <a:spcPts val="560"/>
              </a:spcBef>
              <a:spcAft>
                <a:spcPts val="0"/>
              </a:spcAft>
              <a:buClr>
                <a:schemeClr val="hlink"/>
              </a:buClr>
              <a:buSzPts val="2800"/>
              <a:buChar char="–"/>
            </a:pPr>
            <a:r>
              <a:rPr lang="en-US">
                <a:solidFill>
                  <a:schemeClr val="hlink"/>
                </a:solidFill>
              </a:rPr>
              <a:t>Understanding basic measurement equipment as well as how this measurement information is charted to evaluate whether a process is in control or not.</a:t>
            </a:r>
            <a:r>
              <a:rPr lang="en-US"/>
              <a:t> </a:t>
            </a:r>
            <a:endParaRPr/>
          </a:p>
          <a:p>
            <a:pPr indent="-285750" lvl="1" marL="742950" rtl="0" algn="l">
              <a:spcBef>
                <a:spcPts val="1800"/>
              </a:spcBef>
              <a:spcAft>
                <a:spcPts val="0"/>
              </a:spcAft>
              <a:buClr>
                <a:srgbClr val="800000"/>
              </a:buClr>
              <a:buSzPts val="2800"/>
              <a:buChar char="–"/>
            </a:pPr>
            <a:r>
              <a:rPr lang="en-US">
                <a:solidFill>
                  <a:srgbClr val="800000"/>
                </a:solidFill>
              </a:rPr>
              <a:t>Statistical Process Control (SPC) concepts and how they help production technicians identify issues and pursue corrective action and improvements.</a:t>
            </a:r>
            <a:endParaRPr/>
          </a:p>
        </p:txBody>
      </p:sp>
      <p:pic>
        <p:nvPicPr>
          <p:cNvPr descr="601px-End_plate.svg.png" id="897" name="Google Shape;897;p98"/>
          <p:cNvPicPr preferRelativeResize="0"/>
          <p:nvPr/>
        </p:nvPicPr>
        <p:blipFill rotWithShape="1">
          <a:blip r:embed="rId3">
            <a:alphaModFix/>
          </a:blip>
          <a:srcRect b="0" l="0" r="0" t="0"/>
          <a:stretch/>
        </p:blipFill>
        <p:spPr>
          <a:xfrm>
            <a:off x="4724400" y="4693536"/>
            <a:ext cx="2938463" cy="1471676"/>
          </a:xfrm>
          <a:prstGeom prst="rect">
            <a:avLst/>
          </a:prstGeom>
          <a:noFill/>
          <a:ln>
            <a:noFill/>
          </a:ln>
        </p:spPr>
      </p:pic>
      <p:sp>
        <p:nvSpPr>
          <p:cNvPr id="898" name="Google Shape;898;p9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r>
              <a:rPr lang="en-US" sz="1200">
                <a:solidFill>
                  <a:schemeClr val="dk1"/>
                </a:solidFill>
                <a:latin typeface="Calibri"/>
                <a:ea typeface="Calibri"/>
                <a:cs typeface="Calibri"/>
                <a:sym typeface="Calibri"/>
              </a:rPr>
              <a:t>/84</a:t>
            </a:r>
            <a:endParaRPr sz="12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qualityslid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