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7D24AB-1D28-4564-BC6D-BD64961127A2}">
  <a:tblStyle styleId="{677D24AB-1D28-4564-BC6D-BD64961127A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Read </a:t>
            </a:r>
            <a:r>
              <a:rPr lang="en-US" sz="1100">
                <a:latin typeface="Arial"/>
                <a:ea typeface="Arial"/>
                <a:cs typeface="Arial"/>
                <a:sym typeface="Arial"/>
              </a:rPr>
              <a:t>Lesson Link aloud to the students:</a:t>
            </a:r>
            <a:endParaRPr/>
          </a:p>
          <a:p>
            <a:pPr indent="0" lvl="0" marL="0" rtl="0" algn="l">
              <a:spcBef>
                <a:spcPts val="0"/>
              </a:spcBef>
              <a:spcAft>
                <a:spcPts val="0"/>
              </a:spcAft>
              <a:buNone/>
            </a:pPr>
            <a:r>
              <a:rPr lang="en-US" sz="1100">
                <a:latin typeface="Arial"/>
                <a:ea typeface="Arial"/>
                <a:cs typeface="Arial"/>
                <a:sym typeface="Arial"/>
              </a:rPr>
              <a:t> In this section, we will build upon your understanding of quality. At a minimum, quality products must meet defined specifications with as little variation from the center of the specification as possible. Variations result from materials, equipment, people, environment, measurements, methods, and many other factors. During production, variation might exceed specifications and impact product features. Just as critical are the factors within the processes and systems used to create these products. These factors can represent considerable costs to the manufacturer. Today’s manufacturers continuously seek ways to make the improvements needed to eliminate or reduce these problems.</a:t>
            </a:r>
            <a:r>
              <a:rPr lang="en-US"/>
              <a:t> </a:t>
            </a:r>
            <a:endParaRPr sz="1100">
              <a:latin typeface="Arial"/>
              <a:ea typeface="Arial"/>
              <a:cs typeface="Arial"/>
              <a:sym typeface="Arial"/>
            </a:endParaRPr>
          </a:p>
        </p:txBody>
      </p:sp>
      <p:sp>
        <p:nvSpPr>
          <p:cNvPr id="88" name="Google Shape;88;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 name="Google Shape;9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Direct</a:t>
            </a:r>
            <a:r>
              <a:rPr lang="en-US" sz="1100">
                <a:latin typeface="Arial"/>
                <a:ea typeface="Arial"/>
                <a:cs typeface="Arial"/>
                <a:sym typeface="Arial"/>
              </a:rPr>
              <a:t> students to turn to page 4-3-1 in their Foundations of Manufacturing, Domain 4</a:t>
            </a:r>
            <a:r>
              <a:rPr i="1" lang="en-US" sz="1100">
                <a:latin typeface="Arial"/>
                <a:ea typeface="Arial"/>
                <a:cs typeface="Arial"/>
                <a:sym typeface="Arial"/>
              </a:rPr>
              <a:t>: Quality Assurance, Section 3: Quality Improvement Systems,</a:t>
            </a:r>
            <a:r>
              <a:rPr lang="en-US" sz="1100">
                <a:latin typeface="Arial"/>
                <a:ea typeface="Arial"/>
                <a:cs typeface="Arial"/>
                <a:sym typeface="Arial"/>
              </a:rPr>
              <a:t> Student Workbook and continue with the discussion.</a:t>
            </a:r>
            <a:endParaRPr/>
          </a:p>
        </p:txBody>
      </p:sp>
      <p:sp>
        <p:nvSpPr>
          <p:cNvPr id="98" name="Google Shape;98;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6" name="Google Shape;106;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Note:</a:t>
            </a:r>
            <a:r>
              <a:rPr lang="en-US" sz="1100">
                <a:latin typeface="Arial"/>
                <a:ea typeface="Arial"/>
                <a:cs typeface="Arial"/>
                <a:sym typeface="Arial"/>
              </a:rPr>
              <a:t> Discuss the various improvements made since the Model T, such as selection of models and features, life cycle, pollution controls, power, comfort, fuel economy, sound systems and more. Point out that sometimes quality is “in the eyes of the beholder.”</a:t>
            </a:r>
            <a:endParaRPr/>
          </a:p>
        </p:txBody>
      </p:sp>
      <p:sp>
        <p:nvSpPr>
          <p:cNvPr id="141" name="Google Shape;141;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0" name="Google Shape;150;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Note:</a:t>
            </a:r>
            <a:r>
              <a:rPr lang="en-US" sz="1100">
                <a:latin typeface="Arial"/>
                <a:ea typeface="Arial"/>
                <a:cs typeface="Arial"/>
                <a:sym typeface="Arial"/>
              </a:rPr>
              <a:t> Discuss the various improvements made since the Model T, such as selection of models and features, life cycle, pollution controls, power, comfort, fuel economy, sound systems and more. Point out that sometimes quality is “in the eyes of the beholder.”</a:t>
            </a:r>
            <a:endParaRPr/>
          </a:p>
        </p:txBody>
      </p:sp>
      <p:sp>
        <p:nvSpPr>
          <p:cNvPr id="151" name="Google Shape;151;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1" name="Google Shape;161;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When Does Quality Improvement End? Exercise 4-3-1</a:t>
            </a:r>
            <a:endParaRPr sz="1100">
              <a:latin typeface="Arial"/>
              <a:ea typeface="Arial"/>
              <a:cs typeface="Arial"/>
              <a:sym typeface="Arial"/>
            </a:endParaRPr>
          </a:p>
          <a:p>
            <a:pPr indent="0" lvl="0" marL="0" rtl="0" algn="l">
              <a:spcBef>
                <a:spcPts val="0"/>
              </a:spcBef>
              <a:spcAft>
                <a:spcPts val="0"/>
              </a:spcAft>
              <a:buNone/>
            </a:pPr>
            <a:r>
              <a:rPr b="1" lang="en-US" sz="1100">
                <a:latin typeface="Arial"/>
                <a:ea typeface="Arial"/>
                <a:cs typeface="Arial"/>
                <a:sym typeface="Arial"/>
              </a:rPr>
              <a:t> </a:t>
            </a:r>
            <a:endParaRPr sz="1100">
              <a:latin typeface="Arial"/>
              <a:ea typeface="Arial"/>
              <a:cs typeface="Arial"/>
              <a:sym typeface="Arial"/>
            </a:endParaRPr>
          </a:p>
          <a:p>
            <a:pPr indent="0" lvl="0" marL="0" rtl="0" algn="l">
              <a:spcBef>
                <a:spcPts val="0"/>
              </a:spcBef>
              <a:spcAft>
                <a:spcPts val="0"/>
              </a:spcAft>
              <a:buNone/>
            </a:pPr>
            <a:r>
              <a:rPr b="1" lang="en-US" sz="1100">
                <a:latin typeface="Arial"/>
                <a:ea typeface="Arial"/>
                <a:cs typeface="Arial"/>
                <a:sym typeface="Arial"/>
              </a:rPr>
              <a:t>Divide </a:t>
            </a:r>
            <a:r>
              <a:rPr lang="en-US" sz="1100">
                <a:latin typeface="Arial"/>
                <a:ea typeface="Arial"/>
                <a:cs typeface="Arial"/>
                <a:sym typeface="Arial"/>
              </a:rPr>
              <a:t>class into groups of two to three people</a:t>
            </a:r>
            <a:endParaRPr/>
          </a:p>
          <a:p>
            <a:pPr indent="0" lvl="0" marL="0" rtl="0" algn="l">
              <a:spcBef>
                <a:spcPts val="0"/>
              </a:spcBef>
              <a:spcAft>
                <a:spcPts val="0"/>
              </a:spcAft>
              <a:buNone/>
            </a:pPr>
            <a:r>
              <a:rPr b="1" lang="en-US" sz="1100">
                <a:latin typeface="Arial"/>
                <a:ea typeface="Arial"/>
                <a:cs typeface="Arial"/>
                <a:sym typeface="Arial"/>
              </a:rPr>
              <a:t>Instruct </a:t>
            </a:r>
            <a:r>
              <a:rPr lang="en-US" sz="1100">
                <a:latin typeface="Arial"/>
                <a:ea typeface="Arial"/>
                <a:cs typeface="Arial"/>
                <a:sym typeface="Arial"/>
              </a:rPr>
              <a:t>students to answer the question: “When does quality improvement end?”</a:t>
            </a:r>
            <a:endParaRPr/>
          </a:p>
          <a:p>
            <a:pPr indent="0" lvl="0" marL="0" rtl="0" algn="l">
              <a:spcBef>
                <a:spcPts val="0"/>
              </a:spcBef>
              <a:spcAft>
                <a:spcPts val="0"/>
              </a:spcAft>
              <a:buNone/>
            </a:pPr>
            <a:r>
              <a:rPr lang="en-US" sz="1100">
                <a:latin typeface="Arial"/>
                <a:ea typeface="Arial"/>
                <a:cs typeface="Arial"/>
                <a:sym typeface="Arial"/>
              </a:rPr>
              <a:t> </a:t>
            </a:r>
            <a:endParaRPr/>
          </a:p>
          <a:p>
            <a:pPr indent="0" lvl="0" marL="0" rtl="0" algn="l">
              <a:spcBef>
                <a:spcPts val="0"/>
              </a:spcBef>
              <a:spcAft>
                <a:spcPts val="0"/>
              </a:spcAft>
              <a:buNone/>
            </a:pPr>
            <a:r>
              <a:rPr lang="en-US" sz="900">
                <a:latin typeface="Arial"/>
                <a:ea typeface="Arial"/>
                <a:cs typeface="Arial"/>
                <a:sym typeface="Arial"/>
              </a:rPr>
              <a:t>If the group is large, have each group select a spokesperson for this exercise. If the group is small, each student should be prepared to answer the question in class. Ensure that sufficient time is provided to allow for discussion so students can formulate their own answers and present them to the class.</a:t>
            </a:r>
            <a:endParaRPr/>
          </a:p>
          <a:p>
            <a:pPr indent="0" lvl="0" marL="0" rtl="0" algn="l">
              <a:spcBef>
                <a:spcPts val="0"/>
              </a:spcBef>
              <a:spcAft>
                <a:spcPts val="0"/>
              </a:spcAft>
              <a:buNone/>
            </a:pPr>
            <a:r>
              <a:rPr b="1" lang="en-US" sz="900">
                <a:latin typeface="Arial"/>
                <a:ea typeface="Arial"/>
                <a:cs typeface="Arial"/>
                <a:sym typeface="Arial"/>
              </a:rPr>
              <a:t> </a:t>
            </a:r>
            <a:endParaRPr sz="900">
              <a:latin typeface="Arial"/>
              <a:ea typeface="Arial"/>
              <a:cs typeface="Arial"/>
              <a:sym typeface="Arial"/>
            </a:endParaRPr>
          </a:p>
          <a:p>
            <a:pPr indent="0" lvl="0" marL="0" rtl="0" algn="l">
              <a:spcBef>
                <a:spcPts val="0"/>
              </a:spcBef>
              <a:spcAft>
                <a:spcPts val="0"/>
              </a:spcAft>
              <a:buNone/>
            </a:pPr>
            <a:r>
              <a:rPr lang="en-US" sz="900">
                <a:latin typeface="Arial"/>
                <a:ea typeface="Arial"/>
                <a:cs typeface="Arial"/>
                <a:sym typeface="Arial"/>
              </a:rPr>
              <a:t>Ask for examples of how quality improvement never ends. Some examples include:</a:t>
            </a:r>
            <a:endParaRPr/>
          </a:p>
          <a:p>
            <a:pPr indent="-57150" lvl="0" marL="0" rtl="0" algn="l">
              <a:spcBef>
                <a:spcPts val="0"/>
              </a:spcBef>
              <a:spcAft>
                <a:spcPts val="0"/>
              </a:spcAft>
              <a:buClr>
                <a:schemeClr val="dk1"/>
              </a:buClr>
              <a:buSzPts val="900"/>
              <a:buFont typeface="Arial"/>
              <a:buChar char="•"/>
            </a:pPr>
            <a:r>
              <a:rPr lang="en-US" sz="900">
                <a:latin typeface="Arial"/>
                <a:ea typeface="Arial"/>
                <a:cs typeface="Arial"/>
                <a:sym typeface="Arial"/>
              </a:rPr>
              <a:t>  Apple introduces new iPod/iPad/iPhone models, featuring smaller sizes, better quality, greater storage capability, and reduced prices.</a:t>
            </a:r>
            <a:endParaRPr/>
          </a:p>
          <a:p>
            <a:pPr indent="-57150" lvl="0" marL="0" rtl="0" algn="l">
              <a:spcBef>
                <a:spcPts val="0"/>
              </a:spcBef>
              <a:spcAft>
                <a:spcPts val="0"/>
              </a:spcAft>
              <a:buClr>
                <a:schemeClr val="dk1"/>
              </a:buClr>
              <a:buSzPts val="900"/>
              <a:buFont typeface="Arial"/>
              <a:buChar char="•"/>
            </a:pPr>
            <a:r>
              <a:rPr lang="en-US" sz="900">
                <a:latin typeface="Arial"/>
                <a:ea typeface="Arial"/>
                <a:cs typeface="Arial"/>
                <a:sym typeface="Arial"/>
              </a:rPr>
              <a:t>  Toyota strives to continually increase the gas mileage of the Prius.  Who else came out with hybrid cars?</a:t>
            </a:r>
            <a:endParaRPr/>
          </a:p>
          <a:p>
            <a:pPr indent="-57150" lvl="0" marL="0" rtl="0" algn="l">
              <a:spcBef>
                <a:spcPts val="0"/>
              </a:spcBef>
              <a:spcAft>
                <a:spcPts val="0"/>
              </a:spcAft>
              <a:buClr>
                <a:schemeClr val="dk1"/>
              </a:buClr>
              <a:buSzPts val="900"/>
              <a:buFont typeface="Arial"/>
              <a:buChar char="•"/>
            </a:pPr>
            <a:r>
              <a:rPr lang="en-US" sz="900">
                <a:latin typeface="Arial"/>
                <a:ea typeface="Arial"/>
                <a:cs typeface="Arial"/>
                <a:sym typeface="Arial"/>
              </a:rPr>
              <a:t>  Quality improvements are constantly being made to computers (faster, more memory), televisions (flat screens), cars (AC, radios, mileage), cell phones (smart phones), and more.</a:t>
            </a:r>
            <a:endParaRPr/>
          </a:p>
          <a:p>
            <a:pPr indent="0" lvl="0" marL="0" rtl="0" algn="l">
              <a:spcBef>
                <a:spcPts val="0"/>
              </a:spcBef>
              <a:spcAft>
                <a:spcPts val="0"/>
              </a:spcAft>
              <a:buNone/>
            </a:pPr>
            <a:r>
              <a:rPr lang="en-US" sz="900">
                <a:latin typeface="Arial"/>
                <a:ea typeface="Arial"/>
                <a:cs typeface="Arial"/>
                <a:sym typeface="Arial"/>
              </a:rPr>
              <a:t> </a:t>
            </a:r>
            <a:endParaRPr/>
          </a:p>
          <a:p>
            <a:pPr indent="0" lvl="0" marL="0" rtl="0" algn="l">
              <a:spcBef>
                <a:spcPts val="0"/>
              </a:spcBef>
              <a:spcAft>
                <a:spcPts val="0"/>
              </a:spcAft>
              <a:buNone/>
            </a:pPr>
            <a:r>
              <a:rPr lang="en-US" sz="900">
                <a:latin typeface="Arial"/>
                <a:ea typeface="Arial"/>
                <a:cs typeface="Arial"/>
                <a:sym typeface="Arial"/>
              </a:rPr>
              <a:t>Many Florida manufacturers have incorporated improvement processes to decrease costs and improve their operating environment:</a:t>
            </a:r>
            <a:endParaRPr/>
          </a:p>
          <a:p>
            <a:pPr indent="-57150" lvl="0" marL="0" rtl="0" algn="l">
              <a:spcBef>
                <a:spcPts val="0"/>
              </a:spcBef>
              <a:spcAft>
                <a:spcPts val="0"/>
              </a:spcAft>
              <a:buClr>
                <a:schemeClr val="dk1"/>
              </a:buClr>
              <a:buSzPts val="900"/>
              <a:buFont typeface="Arial"/>
              <a:buChar char="•"/>
            </a:pPr>
            <a:r>
              <a:rPr lang="en-US" sz="900">
                <a:latin typeface="Arial"/>
                <a:ea typeface="Arial"/>
                <a:cs typeface="Arial"/>
                <a:sym typeface="Arial"/>
              </a:rPr>
              <a:t>  Orange juice manufacturing</a:t>
            </a:r>
            <a:endParaRPr/>
          </a:p>
          <a:p>
            <a:pPr indent="-57150" lvl="0" marL="0" rtl="0" algn="l">
              <a:spcBef>
                <a:spcPts val="0"/>
              </a:spcBef>
              <a:spcAft>
                <a:spcPts val="0"/>
              </a:spcAft>
              <a:buClr>
                <a:schemeClr val="dk1"/>
              </a:buClr>
              <a:buSzPts val="900"/>
              <a:buFont typeface="Arial"/>
              <a:buChar char="•"/>
            </a:pPr>
            <a:r>
              <a:rPr lang="en-US" sz="900">
                <a:latin typeface="Arial"/>
                <a:ea typeface="Arial"/>
                <a:cs typeface="Arial"/>
                <a:sym typeface="Arial"/>
              </a:rPr>
              <a:t>  Phosphate production</a:t>
            </a:r>
            <a:endParaRPr/>
          </a:p>
          <a:p>
            <a:pPr indent="-57150" lvl="0" marL="0" rtl="0" algn="l">
              <a:spcBef>
                <a:spcPts val="0"/>
              </a:spcBef>
              <a:spcAft>
                <a:spcPts val="0"/>
              </a:spcAft>
              <a:buClr>
                <a:schemeClr val="dk1"/>
              </a:buClr>
              <a:buSzPts val="900"/>
              <a:buFont typeface="Arial"/>
              <a:buChar char="•"/>
            </a:pPr>
            <a:r>
              <a:rPr lang="en-US" sz="900">
                <a:latin typeface="Arial"/>
                <a:ea typeface="Arial"/>
                <a:cs typeface="Arial"/>
                <a:sym typeface="Arial"/>
              </a:rPr>
              <a:t>  Electronic device companies</a:t>
            </a:r>
            <a:endParaRPr/>
          </a:p>
          <a:p>
            <a:pPr indent="-57150" lvl="0" marL="0" rtl="0" algn="l">
              <a:spcBef>
                <a:spcPts val="0"/>
              </a:spcBef>
              <a:spcAft>
                <a:spcPts val="0"/>
              </a:spcAft>
              <a:buClr>
                <a:schemeClr val="dk1"/>
              </a:buClr>
              <a:buSzPts val="900"/>
              <a:buFont typeface="Arial"/>
              <a:buChar char="•"/>
            </a:pPr>
            <a:r>
              <a:rPr lang="en-US" sz="900">
                <a:latin typeface="Arial"/>
                <a:ea typeface="Arial"/>
                <a:cs typeface="Arial"/>
                <a:sym typeface="Arial"/>
              </a:rPr>
              <a:t>  Transportation</a:t>
            </a:r>
            <a:endParaRPr/>
          </a:p>
          <a:p>
            <a:pPr indent="-57150" lvl="0" marL="0" rtl="0" algn="l">
              <a:spcBef>
                <a:spcPts val="0"/>
              </a:spcBef>
              <a:spcAft>
                <a:spcPts val="0"/>
              </a:spcAft>
              <a:buClr>
                <a:schemeClr val="dk1"/>
              </a:buClr>
              <a:buSzPts val="900"/>
              <a:buFont typeface="Arial"/>
              <a:buChar char="•"/>
            </a:pPr>
            <a:r>
              <a:rPr lang="en-US" sz="900">
                <a:latin typeface="Arial"/>
                <a:ea typeface="Arial"/>
                <a:cs typeface="Arial"/>
                <a:sym typeface="Arial"/>
              </a:rPr>
              <a:t>  Aviation and aeronautics</a:t>
            </a:r>
            <a:endParaRPr/>
          </a:p>
          <a:p>
            <a:pPr indent="-57150" lvl="0" marL="0" rtl="0" algn="l">
              <a:spcBef>
                <a:spcPts val="0"/>
              </a:spcBef>
              <a:spcAft>
                <a:spcPts val="0"/>
              </a:spcAft>
              <a:buClr>
                <a:schemeClr val="dk1"/>
              </a:buClr>
              <a:buSzPts val="900"/>
              <a:buFont typeface="Arial"/>
              <a:buChar char="•"/>
            </a:pPr>
            <a:r>
              <a:rPr lang="en-US" sz="900">
                <a:latin typeface="Arial"/>
                <a:ea typeface="Arial"/>
                <a:cs typeface="Arial"/>
                <a:sym typeface="Arial"/>
              </a:rPr>
              <a:t>  Plastic and metal fabricators and assemblers</a:t>
            </a:r>
            <a:endParaRPr/>
          </a:p>
        </p:txBody>
      </p:sp>
      <p:sp>
        <p:nvSpPr>
          <p:cNvPr id="162" name="Google Shape;162;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9" name="Google Shape;179;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8" name="Google Shape;188;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7" name="Google Shape;197;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a:t>
            </a:r>
            <a:r>
              <a:rPr b="0" lang="en-US"/>
              <a:t>  Auditors should avoid making an atmosphere of blame.  Audit should summarize observations made during the audit and provide recommendations for improvement and corrective actions.</a:t>
            </a:r>
            <a:endParaRPr b="1"/>
          </a:p>
        </p:txBody>
      </p:sp>
      <p:sp>
        <p:nvSpPr>
          <p:cNvPr id="198" name="Google Shape;198;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6" name="Google Shape;206;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2" name="Google Shape;222;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1" name="Google Shape;231;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Discuss the recent automobile manufacturer recalls:</a:t>
            </a:r>
            <a:endParaRPr/>
          </a:p>
          <a:p>
            <a:pPr indent="-162175" lvl="0" marL="162175" rtl="0" algn="l">
              <a:spcBef>
                <a:spcPts val="0"/>
              </a:spcBef>
              <a:spcAft>
                <a:spcPts val="0"/>
              </a:spcAft>
              <a:buClr>
                <a:schemeClr val="dk1"/>
              </a:buClr>
              <a:buSzPts val="1200"/>
              <a:buFont typeface="Arial"/>
              <a:buChar char="•"/>
            </a:pPr>
            <a:r>
              <a:rPr lang="en-US"/>
              <a:t>Toyota recall: stuck gas pedals and floor mats</a:t>
            </a:r>
            <a:endParaRPr/>
          </a:p>
          <a:p>
            <a:pPr indent="-162175" lvl="0" marL="162175" rtl="0" algn="l">
              <a:spcBef>
                <a:spcPts val="0"/>
              </a:spcBef>
              <a:spcAft>
                <a:spcPts val="0"/>
              </a:spcAft>
              <a:buClr>
                <a:schemeClr val="dk1"/>
              </a:buClr>
              <a:buSzPts val="1200"/>
              <a:buFont typeface="Arial"/>
              <a:buChar char="•"/>
            </a:pPr>
            <a:r>
              <a:rPr lang="en-US"/>
              <a:t>GM recall:  key and ignition switch</a:t>
            </a:r>
            <a:endParaRPr/>
          </a:p>
          <a:p>
            <a:pPr indent="0" lvl="0" marL="0" rtl="0" algn="l">
              <a:spcBef>
                <a:spcPts val="0"/>
              </a:spcBef>
              <a:spcAft>
                <a:spcPts val="0"/>
              </a:spcAft>
              <a:buNone/>
            </a:pPr>
            <a:r>
              <a:t/>
            </a:r>
            <a:endParaRPr/>
          </a:p>
        </p:txBody>
      </p:sp>
      <p:sp>
        <p:nvSpPr>
          <p:cNvPr id="232" name="Google Shape;232;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1" name="Google Shape;241;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  </a:t>
            </a:r>
            <a:r>
              <a:rPr b="0" lang="en-US"/>
              <a:t>It is important that you don’t hide the problem or put a band aid on the problem.  Look to find the “real” cause of the problem, then fix that.  Remember vampire movies?  Sunlight make the vampire hide, but a stake through the heart kills the vampire.  Root Cause Failure Analysis help you find the true cause of your problem, so that you can then drive a stake through the heart of the problem.</a:t>
            </a:r>
            <a:endParaRPr b="1"/>
          </a:p>
        </p:txBody>
      </p:sp>
      <p:sp>
        <p:nvSpPr>
          <p:cNvPr id="242" name="Google Shape;242;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1" name="Google Shape;251;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0" name="Google Shape;260;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  </a:t>
            </a:r>
            <a:r>
              <a:rPr b="0" lang="en-US"/>
              <a:t>Corrective Action is a term used to describe the process of responding to a current problem and fixing it.  Remember to document the corrective action taken.</a:t>
            </a:r>
            <a:endParaRPr b="1"/>
          </a:p>
        </p:txBody>
      </p:sp>
      <p:sp>
        <p:nvSpPr>
          <p:cNvPr id="261" name="Google Shape;261;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8" name="Google Shape;268;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a:t>
            </a:r>
            <a:r>
              <a:rPr b="0" lang="en-US"/>
              <a:t>:  Preventive action is a term used to describe the process used to detect potential and preventable problems, then eliminating it.  Remember to document preventive actions taken.</a:t>
            </a:r>
            <a:endParaRPr b="1"/>
          </a:p>
        </p:txBody>
      </p:sp>
      <p:sp>
        <p:nvSpPr>
          <p:cNvPr id="269" name="Google Shape;269;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7" name="Google Shape;277;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a:t>
            </a:r>
            <a:r>
              <a:rPr b="0" lang="en-US"/>
              <a:t>  Corrective and Preventive actions are similar.  But….corrective actions are a response to an existing problem, and preventive actions are designed to keep potential problems from occurring.</a:t>
            </a:r>
            <a:endParaRPr/>
          </a:p>
          <a:p>
            <a:pPr indent="0" lvl="0" marL="0" rtl="0" algn="l">
              <a:spcBef>
                <a:spcPts val="0"/>
              </a:spcBef>
              <a:spcAft>
                <a:spcPts val="0"/>
              </a:spcAft>
              <a:buNone/>
            </a:pPr>
            <a:r>
              <a:t/>
            </a:r>
            <a:endParaRPr b="1"/>
          </a:p>
        </p:txBody>
      </p:sp>
      <p:sp>
        <p:nvSpPr>
          <p:cNvPr id="278" name="Google Shape;278;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6" name="Google Shape;286;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4" name="Google Shape;294;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2" name="Google Shape;302;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0" name="Google Shape;310;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8" name="Google Shape;318;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6" name="Google Shape;326;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4" name="Google Shape;334;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2" name="Google Shape;342;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0" name="Google Shape;350;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5" name="Google Shape;365;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1"/>
          </a:p>
        </p:txBody>
      </p:sp>
      <p:sp>
        <p:nvSpPr>
          <p:cNvPr id="366" name="Google Shape;366;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6" name="Google Shape;376;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4" name="Google Shape;384;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  </a:t>
            </a:r>
            <a:r>
              <a:rPr b="0" lang="en-US"/>
              <a:t>Remember our earlier discussions about Toyota?  Let’s look at that again.</a:t>
            </a:r>
            <a:endParaRPr b="1"/>
          </a:p>
        </p:txBody>
      </p:sp>
      <p:sp>
        <p:nvSpPr>
          <p:cNvPr id="385" name="Google Shape;385;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3" name="Google Shape;393;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4" name="Google Shape;404;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4" name="Google Shape;414;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3" name="Google Shape;423;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a:t>
            </a:r>
            <a:r>
              <a:rPr lang="en-US"/>
              <a:t>:</a:t>
            </a:r>
            <a:endParaRPr/>
          </a:p>
          <a:p>
            <a:pPr indent="0" lvl="0" marL="0" rtl="0" algn="l">
              <a:spcBef>
                <a:spcPts val="0"/>
              </a:spcBef>
              <a:spcAft>
                <a:spcPts val="0"/>
              </a:spcAft>
              <a:buNone/>
            </a:pPr>
            <a:r>
              <a:rPr lang="en-US"/>
              <a:t>Does anyone remember what JIT stands for?</a:t>
            </a:r>
            <a:endParaRPr/>
          </a:p>
          <a:p>
            <a:pPr indent="0" lvl="0" marL="0" rtl="0" algn="l">
              <a:spcBef>
                <a:spcPts val="0"/>
              </a:spcBef>
              <a:spcAft>
                <a:spcPts val="0"/>
              </a:spcAft>
              <a:buNone/>
            </a:pPr>
            <a:r>
              <a:rPr b="1" lang="en-US"/>
              <a:t>Answer</a:t>
            </a:r>
            <a:r>
              <a:rPr lang="en-US"/>
              <a:t>: JIT- “Just In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Remember, sometimes people make mistakes and machines fail/break.  The use of Jidoka in a production system prevents these errors from becoming defects that are passed on to customers. </a:t>
            </a:r>
            <a:endParaRPr/>
          </a:p>
        </p:txBody>
      </p:sp>
      <p:sp>
        <p:nvSpPr>
          <p:cNvPr id="424" name="Google Shape;424;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2" name="Google Shape;432;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3" name="Google Shape;433;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1" name="Google Shape;441;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0" name="Google Shape;450;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9" name="Google Shape;459;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NOTE:  </a:t>
            </a:r>
            <a:r>
              <a:rPr lang="en-US" sz="1100">
                <a:solidFill>
                  <a:srgbClr val="006666"/>
                </a:solidFill>
                <a:latin typeface="Arial"/>
                <a:ea typeface="Arial"/>
                <a:cs typeface="Arial"/>
                <a:sym typeface="Arial"/>
              </a:rPr>
              <a:t>Company processes related to these items must be in writing with evidence that the company follows these processes.</a:t>
            </a:r>
            <a:endParaRPr/>
          </a:p>
          <a:p>
            <a:pPr indent="0" lvl="0" marL="0" rtl="0" algn="l">
              <a:spcBef>
                <a:spcPts val="330"/>
              </a:spcBef>
              <a:spcAft>
                <a:spcPts val="0"/>
              </a:spcAft>
              <a:buNone/>
            </a:pPr>
            <a:r>
              <a:t/>
            </a:r>
            <a:endParaRPr sz="1100">
              <a:solidFill>
                <a:srgbClr val="006666"/>
              </a:solidFill>
              <a:latin typeface="Arial"/>
              <a:ea typeface="Arial"/>
              <a:cs typeface="Arial"/>
              <a:sym typeface="Arial"/>
            </a:endParaRPr>
          </a:p>
          <a:p>
            <a:pPr indent="0" lvl="0" marL="0" rtl="0" algn="l">
              <a:spcBef>
                <a:spcPts val="0"/>
              </a:spcBef>
              <a:spcAft>
                <a:spcPts val="0"/>
              </a:spcAft>
              <a:buNone/>
            </a:pPr>
            <a:r>
              <a:rPr b="1" lang="en-US" sz="1100">
                <a:latin typeface="Arial"/>
                <a:ea typeface="Arial"/>
                <a:cs typeface="Arial"/>
                <a:sym typeface="Arial"/>
              </a:rPr>
              <a:t>Question:</a:t>
            </a:r>
            <a:r>
              <a:rPr lang="en-US" sz="1100">
                <a:latin typeface="Arial"/>
                <a:ea typeface="Arial"/>
                <a:cs typeface="Arial"/>
                <a:sym typeface="Arial"/>
              </a:rPr>
              <a:t> What kind of company uses the ISO 9000 standard? Describe how the company uses it.</a:t>
            </a:r>
            <a:endParaRPr/>
          </a:p>
          <a:p>
            <a:pPr indent="0" lvl="0" marL="0" rtl="0" algn="l">
              <a:spcBef>
                <a:spcPts val="0"/>
              </a:spcBef>
              <a:spcAft>
                <a:spcPts val="0"/>
              </a:spcAft>
              <a:buNone/>
            </a:pPr>
            <a:r>
              <a:rPr b="1" lang="en-US" sz="1100">
                <a:latin typeface="Arial"/>
                <a:ea typeface="Arial"/>
                <a:cs typeface="Arial"/>
                <a:sym typeface="Arial"/>
              </a:rPr>
              <a:t>Answers will vary.</a:t>
            </a:r>
            <a:endParaRPr sz="1100">
              <a:latin typeface="Arial"/>
              <a:ea typeface="Arial"/>
              <a:cs typeface="Arial"/>
              <a:sym typeface="Arial"/>
            </a:endParaRPr>
          </a:p>
        </p:txBody>
      </p:sp>
      <p:sp>
        <p:nvSpPr>
          <p:cNvPr id="460" name="Google Shape;460;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7" name="Google Shape;467;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5" name="Google Shape;475;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4" name="Google Shape;484;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  </a:t>
            </a:r>
            <a:r>
              <a:rPr b="0" lang="en-US"/>
              <a:t>Manufacturers pursue quality awards as proof of their focus on quality.  Awards are sponsored by different organizations.  Most assess the quality systems that the companies have established.   </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US"/>
              <a:t>JD Power and Associates—surveys of millions of consumers around the world</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US"/>
              <a:t>Shingo Prize—North American premiere manufacturing award that recognizes the value of using and expanding lean ideas and world class manufacturing practices.</a:t>
            </a:r>
            <a:endParaRPr b="1"/>
          </a:p>
        </p:txBody>
      </p:sp>
      <p:sp>
        <p:nvSpPr>
          <p:cNvPr id="485" name="Google Shape;485;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6" name="Google Shape;496;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6" name="Google Shape;506;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5" name="Google Shape;515;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p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3" name="Google Shape;523;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4" name="Google Shape;524;p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1" name="Google Shape;531;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1" name="Google Shape;541;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100">
              <a:latin typeface="Arial"/>
              <a:ea typeface="Arial"/>
              <a:cs typeface="Arial"/>
              <a:sym typeface="Arial"/>
            </a:endParaRPr>
          </a:p>
        </p:txBody>
      </p:sp>
      <p:sp>
        <p:nvSpPr>
          <p:cNvPr id="542" name="Google Shape;542;p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9" name="Google Shape;549;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100">
              <a:latin typeface="Arial"/>
              <a:ea typeface="Arial"/>
              <a:cs typeface="Arial"/>
              <a:sym typeface="Arial"/>
            </a:endParaRPr>
          </a:p>
        </p:txBody>
      </p:sp>
      <p:sp>
        <p:nvSpPr>
          <p:cNvPr id="550" name="Google Shape;550;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7" name="Google Shape;557;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100">
              <a:latin typeface="Arial"/>
              <a:ea typeface="Arial"/>
              <a:cs typeface="Arial"/>
              <a:sym typeface="Arial"/>
            </a:endParaRPr>
          </a:p>
        </p:txBody>
      </p:sp>
      <p:sp>
        <p:nvSpPr>
          <p:cNvPr id="558" name="Google Shape;558;p5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3" name="Google Shape;573;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latin typeface="Arial"/>
                <a:ea typeface="Arial"/>
                <a:cs typeface="Arial"/>
                <a:sym typeface="Arial"/>
              </a:rPr>
              <a:t>Invite </a:t>
            </a:r>
            <a:r>
              <a:rPr lang="en-US" sz="1100">
                <a:latin typeface="Arial"/>
                <a:ea typeface="Arial"/>
                <a:cs typeface="Arial"/>
                <a:sym typeface="Arial"/>
              </a:rPr>
              <a:t>students to describe experiments they’ve performed and the outcomes of those experiments.</a:t>
            </a:r>
            <a:endParaRPr/>
          </a:p>
          <a:p>
            <a:pPr indent="0" lvl="0" marL="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0"/>
              </a:spcAft>
              <a:buNone/>
            </a:pPr>
            <a:r>
              <a:rPr b="1" lang="en-US" sz="1100">
                <a:latin typeface="Arial"/>
                <a:ea typeface="Arial"/>
                <a:cs typeface="Arial"/>
                <a:sym typeface="Arial"/>
              </a:rPr>
              <a:t>REMIND </a:t>
            </a:r>
            <a:r>
              <a:rPr lang="en-US" sz="1100">
                <a:latin typeface="Arial"/>
                <a:ea typeface="Arial"/>
                <a:cs typeface="Arial"/>
                <a:sym typeface="Arial"/>
              </a:rPr>
              <a:t>students that before conducting a DOE, you must conduct a process capability study and a measurement system analysis.  This study allows the production tech to quantify how well the targeted production process can provide the intended outcome, which is a quality, conforming product.</a:t>
            </a:r>
            <a:endParaRPr b="1" sz="1100">
              <a:latin typeface="Arial"/>
              <a:ea typeface="Arial"/>
              <a:cs typeface="Arial"/>
              <a:sym typeface="Arial"/>
            </a:endParaRPr>
          </a:p>
        </p:txBody>
      </p:sp>
      <p:sp>
        <p:nvSpPr>
          <p:cNvPr id="574" name="Google Shape;574;p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2" name="Google Shape;582;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3" name="Google Shape;583;p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0" name="Google Shape;590;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1" name="Google Shape;591;p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8" name="Google Shape;598;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p5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6" name="Google Shape;606;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7" name="Google Shape;607;p6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0" name="Google Shape;4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6" name="Google Shape;46;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7" name="Google Shape;4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3" name="Google Shape;53;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4" name="Google Shape;54;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5" name="Google Shape;55;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qualityslide1.png" id="10" name="Google Shape;10;p1"/>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11" name="Google Shape;11;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 name="Google Shape;13;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0" marR="0" rtl="0" algn="r">
              <a:spcBef>
                <a:spcPts val="0"/>
              </a:spcBef>
              <a:buNone/>
              <a:defRPr b="0" i="0" sz="1200" u="none" cap="none" strike="noStrike">
                <a:solidFill>
                  <a:schemeClr val="dk1"/>
                </a:solidFill>
                <a:latin typeface="Calibri"/>
                <a:ea typeface="Calibri"/>
                <a:cs typeface="Calibri"/>
                <a:sym typeface="Calibri"/>
              </a:defRPr>
            </a:lvl2pPr>
            <a:lvl3pPr indent="0" lvl="2" marL="0" marR="0" rtl="0" algn="r">
              <a:spcBef>
                <a:spcPts val="0"/>
              </a:spcBef>
              <a:buNone/>
              <a:defRPr b="0" i="0" sz="1200" u="none" cap="none" strike="noStrike">
                <a:solidFill>
                  <a:schemeClr val="dk1"/>
                </a:solidFill>
                <a:latin typeface="Calibri"/>
                <a:ea typeface="Calibri"/>
                <a:cs typeface="Calibri"/>
                <a:sym typeface="Calibri"/>
              </a:defRPr>
            </a:lvl3pPr>
            <a:lvl4pPr indent="0" lvl="3" marL="0" marR="0" rtl="0" algn="r">
              <a:spcBef>
                <a:spcPts val="0"/>
              </a:spcBef>
              <a:buNone/>
              <a:defRPr b="0" i="0" sz="1200" u="none" cap="none" strike="noStrike">
                <a:solidFill>
                  <a:schemeClr val="dk1"/>
                </a:solidFill>
                <a:latin typeface="Calibri"/>
                <a:ea typeface="Calibri"/>
                <a:cs typeface="Calibri"/>
                <a:sym typeface="Calibri"/>
              </a:defRPr>
            </a:lvl4pPr>
            <a:lvl5pPr indent="0" lvl="4" marL="0" marR="0" rtl="0" algn="r">
              <a:spcBef>
                <a:spcPts val="0"/>
              </a:spcBef>
              <a:buNone/>
              <a:defRPr b="0" i="0" sz="1200" u="none" cap="none" strike="noStrike">
                <a:solidFill>
                  <a:schemeClr val="dk1"/>
                </a:solidFill>
                <a:latin typeface="Calibri"/>
                <a:ea typeface="Calibri"/>
                <a:cs typeface="Calibri"/>
                <a:sym typeface="Calibri"/>
              </a:defRPr>
            </a:lvl5pPr>
            <a:lvl6pPr indent="0" lvl="5" marL="0" marR="0" rtl="0" algn="r">
              <a:spcBef>
                <a:spcPts val="0"/>
              </a:spcBef>
              <a:buNone/>
              <a:defRPr b="0" i="0" sz="1200" u="none" cap="none" strike="noStrike">
                <a:solidFill>
                  <a:schemeClr val="dk1"/>
                </a:solidFill>
                <a:latin typeface="Calibri"/>
                <a:ea typeface="Calibri"/>
                <a:cs typeface="Calibri"/>
                <a:sym typeface="Calibri"/>
              </a:defRPr>
            </a:lvl6pPr>
            <a:lvl7pPr indent="0" lvl="6" marL="0" marR="0" rtl="0" algn="r">
              <a:spcBef>
                <a:spcPts val="0"/>
              </a:spcBef>
              <a:buNone/>
              <a:defRPr b="0" i="0" sz="1200" u="none" cap="none" strike="noStrike">
                <a:solidFill>
                  <a:schemeClr val="dk1"/>
                </a:solidFill>
                <a:latin typeface="Calibri"/>
                <a:ea typeface="Calibri"/>
                <a:cs typeface="Calibri"/>
                <a:sym typeface="Calibri"/>
              </a:defRPr>
            </a:lvl7pPr>
            <a:lvl8pPr indent="0" lvl="7" marL="0" marR="0" rtl="0" algn="r">
              <a:spcBef>
                <a:spcPts val="0"/>
              </a:spcBef>
              <a:buNone/>
              <a:defRPr b="0" i="0" sz="1200" u="none" cap="none" strike="noStrike">
                <a:solidFill>
                  <a:schemeClr val="dk1"/>
                </a:solidFill>
                <a:latin typeface="Calibri"/>
                <a:ea typeface="Calibri"/>
                <a:cs typeface="Calibri"/>
                <a:sym typeface="Calibri"/>
              </a:defRPr>
            </a:lvl8pPr>
            <a:lvl9pPr indent="0" lvl="8" marL="0" marR="0" rtl="0" algn="r">
              <a:spcBef>
                <a:spcPts val="0"/>
              </a:spcBef>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jpg"/><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9.jpg"/><Relationship Id="rId4" Type="http://schemas.openxmlformats.org/officeDocument/2006/relationships/hyperlink" Target="http://www.lean.org/" TargetMode="External"/><Relationship Id="rId5" Type="http://schemas.openxmlformats.org/officeDocument/2006/relationships/image" Target="../media/image2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3.jpg"/><Relationship Id="rId4" Type="http://schemas.openxmlformats.org/officeDocument/2006/relationships/image" Target="../media/image2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8.gi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20.jpg"/><Relationship Id="rId4" Type="http://schemas.openxmlformats.org/officeDocument/2006/relationships/image" Target="../media/image2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5.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3.jpg"/><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9.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2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p:nvPr/>
        </p:nvSpPr>
        <p:spPr>
          <a:xfrm>
            <a:off x="4114800" y="304800"/>
            <a:ext cx="4724400" cy="1470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000" u="none" cap="none" strike="noStrike">
                <a:solidFill>
                  <a:srgbClr val="000000"/>
                </a:solidFill>
                <a:latin typeface="Calibri"/>
                <a:ea typeface="Calibri"/>
                <a:cs typeface="Calibri"/>
                <a:sym typeface="Calibri"/>
              </a:rPr>
              <a:t>Foundations of  Manufacturing</a:t>
            </a:r>
            <a:endParaRPr b="1" i="0" sz="4000" u="none" cap="none" strike="noStrike">
              <a:solidFill>
                <a:srgbClr val="000000"/>
              </a:solidFill>
              <a:latin typeface="Calibri"/>
              <a:ea typeface="Calibri"/>
              <a:cs typeface="Calibri"/>
              <a:sym typeface="Calibri"/>
            </a:endParaRPr>
          </a:p>
        </p:txBody>
      </p:sp>
      <p:sp>
        <p:nvSpPr>
          <p:cNvPr id="91" name="Google Shape;91;p13"/>
          <p:cNvSpPr txBox="1"/>
          <p:nvPr/>
        </p:nvSpPr>
        <p:spPr>
          <a:xfrm>
            <a:off x="533400" y="1755775"/>
            <a:ext cx="7924800" cy="5794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200" u="none" cap="none" strike="noStrike">
                <a:solidFill>
                  <a:srgbClr val="000000"/>
                </a:solidFill>
                <a:latin typeface="Calibri"/>
                <a:ea typeface="Calibri"/>
                <a:cs typeface="Calibri"/>
                <a:sym typeface="Calibri"/>
              </a:rPr>
              <a:t>Domain 4: Quality Assurance</a:t>
            </a:r>
            <a:endParaRPr/>
          </a:p>
        </p:txBody>
      </p:sp>
      <p:sp>
        <p:nvSpPr>
          <p:cNvPr id="92" name="Google Shape;92;p13"/>
          <p:cNvSpPr/>
          <p:nvPr/>
        </p:nvSpPr>
        <p:spPr>
          <a:xfrm>
            <a:off x="-192506" y="2332423"/>
            <a:ext cx="9031705" cy="1219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000000"/>
                </a:solidFill>
                <a:latin typeface="Calibri"/>
                <a:ea typeface="Calibri"/>
                <a:cs typeface="Calibri"/>
                <a:sym typeface="Calibri"/>
              </a:rPr>
              <a:t>Section 3:</a:t>
            </a:r>
            <a:br>
              <a:rPr b="1" i="0" lang="en-US" sz="3200" u="none" cap="none" strike="noStrike">
                <a:solidFill>
                  <a:srgbClr val="000000"/>
                </a:solidFill>
                <a:latin typeface="Calibri"/>
                <a:ea typeface="Calibri"/>
                <a:cs typeface="Calibri"/>
                <a:sym typeface="Calibri"/>
              </a:rPr>
            </a:br>
            <a:r>
              <a:rPr b="1" i="0" lang="en-US" sz="3200" u="none" cap="none" strike="noStrike">
                <a:solidFill>
                  <a:srgbClr val="000000"/>
                </a:solidFill>
                <a:latin typeface="Calibri"/>
                <a:ea typeface="Calibri"/>
                <a:cs typeface="Calibri"/>
                <a:sym typeface="Calibri"/>
              </a:rPr>
              <a:t>Quality Improvement and Assessment</a:t>
            </a:r>
            <a:endParaRPr b="1" i="0" sz="3200" u="none" cap="none" strike="noStrike">
              <a:solidFill>
                <a:srgbClr val="000000"/>
              </a:solidFill>
              <a:latin typeface="Calibri"/>
              <a:ea typeface="Calibri"/>
              <a:cs typeface="Calibri"/>
              <a:sym typeface="Calibri"/>
            </a:endParaRPr>
          </a:p>
        </p:txBody>
      </p:sp>
      <p:pic>
        <p:nvPicPr>
          <p:cNvPr descr="500px-Quality_imagesX10.svg.png" id="93" name="Google Shape;93;p13"/>
          <p:cNvPicPr preferRelativeResize="0"/>
          <p:nvPr/>
        </p:nvPicPr>
        <p:blipFill rotWithShape="1">
          <a:blip r:embed="rId3">
            <a:alphaModFix/>
          </a:blip>
          <a:srcRect b="0" l="0" r="0" t="0"/>
          <a:stretch/>
        </p:blipFill>
        <p:spPr>
          <a:xfrm>
            <a:off x="5629275" y="3475038"/>
            <a:ext cx="3067050" cy="2711272"/>
          </a:xfrm>
          <a:prstGeom prst="rect">
            <a:avLst/>
          </a:prstGeom>
          <a:noFill/>
          <a:ln>
            <a:noFill/>
          </a:ln>
        </p:spPr>
      </p:pic>
      <p:pic>
        <p:nvPicPr>
          <p:cNvPr id="94" name="Google Shape;94;p13"/>
          <p:cNvPicPr preferRelativeResize="0"/>
          <p:nvPr/>
        </p:nvPicPr>
        <p:blipFill rotWithShape="1">
          <a:blip r:embed="rId4">
            <a:alphaModFix/>
          </a:blip>
          <a:srcRect b="0" l="0" r="0" t="0"/>
          <a:stretch/>
        </p:blipFill>
        <p:spPr>
          <a:xfrm>
            <a:off x="310299" y="491283"/>
            <a:ext cx="4180952" cy="7116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p:nvPr/>
        </p:nvSpPr>
        <p:spPr>
          <a:xfrm>
            <a:off x="0" y="127302"/>
            <a:ext cx="9144000" cy="79216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4000" u="none" cap="none" strike="noStrike">
                <a:solidFill>
                  <a:schemeClr val="dk1"/>
                </a:solidFill>
                <a:latin typeface="Calibri"/>
                <a:ea typeface="Calibri"/>
                <a:cs typeface="Calibri"/>
                <a:sym typeface="Calibri"/>
              </a:rPr>
              <a:t>Quality Improvement</a:t>
            </a:r>
            <a:endParaRPr b="0" i="0" sz="4000" u="none" cap="none" strike="noStrike">
              <a:solidFill>
                <a:schemeClr val="dk1"/>
              </a:solidFill>
              <a:latin typeface="Calibri"/>
              <a:ea typeface="Calibri"/>
              <a:cs typeface="Calibri"/>
              <a:sym typeface="Calibri"/>
            </a:endParaRPr>
          </a:p>
        </p:txBody>
      </p:sp>
      <p:sp>
        <p:nvSpPr>
          <p:cNvPr id="101" name="Google Shape;101;p14"/>
          <p:cNvSpPr txBox="1"/>
          <p:nvPr>
            <p:ph idx="1" type="body"/>
          </p:nvPr>
        </p:nvSpPr>
        <p:spPr>
          <a:xfrm>
            <a:off x="457200" y="1870678"/>
            <a:ext cx="8229600" cy="4191000"/>
          </a:xfrm>
          <a:prstGeom prst="rect">
            <a:avLst/>
          </a:prstGeom>
          <a:noFill/>
          <a:ln>
            <a:noFill/>
          </a:ln>
        </p:spPr>
        <p:txBody>
          <a:bodyPr anchorCtr="0" anchor="t" bIns="45700" lIns="91425" spcFirstLastPara="1" rIns="91425" wrap="square" tIns="45700">
            <a:normAutofit/>
          </a:bodyPr>
          <a:lstStyle/>
          <a:p>
            <a:pPr indent="-349250" lvl="0" marL="349250" rtl="0" algn="l">
              <a:lnSpc>
                <a:spcPct val="80000"/>
              </a:lnSpc>
              <a:spcBef>
                <a:spcPts val="0"/>
              </a:spcBef>
              <a:spcAft>
                <a:spcPts val="0"/>
              </a:spcAft>
              <a:buClr>
                <a:schemeClr val="dk1"/>
              </a:buClr>
              <a:buSzPts val="2800"/>
              <a:buChar char="•"/>
            </a:pPr>
            <a:r>
              <a:rPr b="1" lang="en-US" sz="2800"/>
              <a:t>Describe </a:t>
            </a:r>
            <a:r>
              <a:rPr lang="en-US" sz="2800"/>
              <a:t>a quality management system audit and the assurances it provides.</a:t>
            </a:r>
            <a:endParaRPr/>
          </a:p>
          <a:p>
            <a:pPr indent="-349250" lvl="0" marL="349250" rtl="0" algn="l">
              <a:lnSpc>
                <a:spcPct val="80000"/>
              </a:lnSpc>
              <a:spcBef>
                <a:spcPts val="1200"/>
              </a:spcBef>
              <a:spcAft>
                <a:spcPts val="0"/>
              </a:spcAft>
              <a:buClr>
                <a:schemeClr val="dk1"/>
              </a:buClr>
              <a:buSzPts val="2800"/>
              <a:buChar char="•"/>
            </a:pPr>
            <a:r>
              <a:rPr b="1" lang="en-US" sz="2800"/>
              <a:t>Describe </a:t>
            </a:r>
            <a:r>
              <a:rPr lang="en-US" sz="2800"/>
              <a:t>the root cause failure analysis process and how to facilitate the process.</a:t>
            </a:r>
            <a:endParaRPr/>
          </a:p>
          <a:p>
            <a:pPr indent="-349250" lvl="0" marL="349250" rtl="0" algn="l">
              <a:lnSpc>
                <a:spcPct val="80000"/>
              </a:lnSpc>
              <a:spcBef>
                <a:spcPts val="1200"/>
              </a:spcBef>
              <a:spcAft>
                <a:spcPts val="0"/>
              </a:spcAft>
              <a:buClr>
                <a:schemeClr val="dk1"/>
              </a:buClr>
              <a:buSzPts val="2800"/>
              <a:buChar char="•"/>
            </a:pPr>
            <a:r>
              <a:rPr b="1" lang="en-US" sz="2800"/>
              <a:t>Identify and describe </a:t>
            </a:r>
            <a:r>
              <a:rPr lang="en-US" sz="2800"/>
              <a:t>corrective and preventive actions.</a:t>
            </a:r>
            <a:endParaRPr/>
          </a:p>
          <a:p>
            <a:pPr indent="-349250" lvl="0" marL="349250" rtl="0" algn="l">
              <a:lnSpc>
                <a:spcPct val="80000"/>
              </a:lnSpc>
              <a:spcBef>
                <a:spcPts val="1200"/>
              </a:spcBef>
              <a:spcAft>
                <a:spcPts val="0"/>
              </a:spcAft>
              <a:buClr>
                <a:schemeClr val="dk1"/>
              </a:buClr>
              <a:buSzPts val="2800"/>
              <a:buChar char="•"/>
            </a:pPr>
            <a:r>
              <a:rPr b="1" lang="en-US" sz="2800"/>
              <a:t>Identify and describe </a:t>
            </a:r>
            <a:r>
              <a:rPr lang="en-US" sz="2800"/>
              <a:t>the CAPA (Corrective and Preventive Action) System process.</a:t>
            </a:r>
            <a:endParaRPr/>
          </a:p>
          <a:p>
            <a:pPr indent="-349250" lvl="0" marL="349250" rtl="0" algn="l">
              <a:lnSpc>
                <a:spcPct val="80000"/>
              </a:lnSpc>
              <a:spcBef>
                <a:spcPts val="1200"/>
              </a:spcBef>
              <a:spcAft>
                <a:spcPts val="0"/>
              </a:spcAft>
              <a:buClr>
                <a:schemeClr val="dk1"/>
              </a:buClr>
              <a:buSzPts val="2800"/>
              <a:buChar char="•"/>
            </a:pPr>
            <a:r>
              <a:rPr b="1" lang="en-US" sz="2800"/>
              <a:t>Identify </a:t>
            </a:r>
            <a:r>
              <a:rPr lang="en-US" sz="2800"/>
              <a:t>the steps in documenting a CAPA Report.</a:t>
            </a:r>
            <a:endParaRPr/>
          </a:p>
        </p:txBody>
      </p:sp>
      <p:sp>
        <p:nvSpPr>
          <p:cNvPr id="102" name="Google Shape;102;p14"/>
          <p:cNvSpPr txBox="1"/>
          <p:nvPr/>
        </p:nvSpPr>
        <p:spPr>
          <a:xfrm>
            <a:off x="2514600" y="1066800"/>
            <a:ext cx="4060825" cy="5794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3200" u="none" cap="none" strike="noStrike">
                <a:solidFill>
                  <a:srgbClr val="006666"/>
                </a:solidFill>
                <a:latin typeface="Calibri"/>
                <a:ea typeface="Calibri"/>
                <a:cs typeface="Calibri"/>
                <a:sym typeface="Calibri"/>
              </a:rPr>
              <a:t>Learning Objectives</a:t>
            </a:r>
            <a:endParaRPr/>
          </a:p>
        </p:txBody>
      </p:sp>
      <p:sp>
        <p:nvSpPr>
          <p:cNvPr id="103" name="Google Shape;103;p1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1400" u="none">
                <a:solidFill>
                  <a:schemeClr val="dk1"/>
                </a:solidFill>
                <a:latin typeface="Calibri"/>
                <a:ea typeface="Calibri"/>
                <a:cs typeface="Calibri"/>
                <a:sym typeface="Calibri"/>
              </a:rPr>
              <a:t>‹#›</a:t>
            </a:fld>
            <a:r>
              <a:rPr b="0" lang="en-US" sz="1400" u="none">
                <a:solidFill>
                  <a:schemeClr val="dk1"/>
                </a:solidFill>
                <a:latin typeface="Calibri"/>
                <a:ea typeface="Calibri"/>
                <a:cs typeface="Calibri"/>
                <a:sym typeface="Calibri"/>
              </a:rPr>
              <a:t>/60</a:t>
            </a:r>
            <a:endParaRPr b="0" sz="1400" u="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txBox="1"/>
          <p:nvPr>
            <p:ph type="title"/>
          </p:nvPr>
        </p:nvSpPr>
        <p:spPr>
          <a:xfrm>
            <a:off x="0" y="2789"/>
            <a:ext cx="91440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Quality Improvement Systems</a:t>
            </a:r>
            <a:endParaRPr/>
          </a:p>
        </p:txBody>
      </p:sp>
      <p:sp>
        <p:nvSpPr>
          <p:cNvPr id="110" name="Google Shape;110;p15"/>
          <p:cNvSpPr txBox="1"/>
          <p:nvPr>
            <p:ph idx="1" type="body"/>
          </p:nvPr>
        </p:nvSpPr>
        <p:spPr>
          <a:xfrm>
            <a:off x="1752600" y="1066800"/>
            <a:ext cx="5867400" cy="685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3200"/>
              <a:buFont typeface="Calibri"/>
              <a:buNone/>
            </a:pPr>
            <a:r>
              <a:rPr b="1" lang="en-US">
                <a:solidFill>
                  <a:srgbClr val="006666"/>
                </a:solidFill>
              </a:rPr>
              <a:t>Learning Objectives </a:t>
            </a:r>
            <a:r>
              <a:rPr b="1" lang="en-US" sz="2000">
                <a:solidFill>
                  <a:srgbClr val="006666"/>
                </a:solidFill>
              </a:rPr>
              <a:t>(Cont’d.)</a:t>
            </a:r>
            <a:endParaRPr/>
          </a:p>
          <a:p>
            <a:pPr indent="-342900" lvl="0" marL="342900" rtl="0" algn="l">
              <a:spcBef>
                <a:spcPts val="640"/>
              </a:spcBef>
              <a:spcAft>
                <a:spcPts val="0"/>
              </a:spcAft>
              <a:buClr>
                <a:schemeClr val="dk1"/>
              </a:buClr>
              <a:buSzPts val="3200"/>
              <a:buFont typeface="Calibri"/>
              <a:buNone/>
            </a:pPr>
            <a:r>
              <a:t/>
            </a:r>
            <a:endParaRPr/>
          </a:p>
        </p:txBody>
      </p:sp>
      <p:sp>
        <p:nvSpPr>
          <p:cNvPr id="111" name="Google Shape;111;p15"/>
          <p:cNvSpPr txBox="1"/>
          <p:nvPr/>
        </p:nvSpPr>
        <p:spPr>
          <a:xfrm>
            <a:off x="152400" y="1752600"/>
            <a:ext cx="8991600" cy="3924151"/>
          </a:xfrm>
          <a:prstGeom prst="rect">
            <a:avLst/>
          </a:prstGeom>
          <a:noFill/>
          <a:ln>
            <a:noFill/>
          </a:ln>
        </p:spPr>
        <p:txBody>
          <a:bodyPr anchorCtr="0" anchor="t" bIns="45700" lIns="91425" spcFirstLastPara="1" rIns="91425" wrap="square" tIns="45700">
            <a:spAutoFit/>
          </a:bodyPr>
          <a:lstStyle/>
          <a:p>
            <a:pPr indent="-349250" lvl="1" marL="349250" marR="0" rtl="0" algn="l">
              <a:spcBef>
                <a:spcPts val="0"/>
              </a:spcBef>
              <a:spcAft>
                <a:spcPts val="0"/>
              </a:spcAft>
              <a:buClr>
                <a:schemeClr val="dk1"/>
              </a:buClr>
              <a:buSzPts val="2800"/>
              <a:buFont typeface="Calibri"/>
              <a:buChar char="•"/>
            </a:pPr>
            <a:r>
              <a:rPr b="1" i="0" lang="en-US" sz="2800" u="none" cap="none" strike="noStrike">
                <a:solidFill>
                  <a:schemeClr val="dk1"/>
                </a:solidFill>
                <a:latin typeface="Calibri"/>
                <a:ea typeface="Calibri"/>
                <a:cs typeface="Calibri"/>
                <a:sym typeface="Calibri"/>
              </a:rPr>
              <a:t>Identify and describe</a:t>
            </a:r>
            <a:r>
              <a:rPr b="0" i="0" lang="en-US" sz="2800" u="none" cap="none" strike="noStrike">
                <a:solidFill>
                  <a:schemeClr val="dk1"/>
                </a:solidFill>
                <a:latin typeface="Calibri"/>
                <a:ea typeface="Calibri"/>
                <a:cs typeface="Calibri"/>
                <a:sym typeface="Calibri"/>
              </a:rPr>
              <a:t> the components of the Toyota Quality System House and the ISO 9000 Process.</a:t>
            </a:r>
            <a:endParaRPr b="1" i="0" sz="2800" u="none" cap="none" strike="noStrike">
              <a:solidFill>
                <a:schemeClr val="dk1"/>
              </a:solidFill>
              <a:latin typeface="Calibri"/>
              <a:ea typeface="Calibri"/>
              <a:cs typeface="Calibri"/>
              <a:sym typeface="Calibri"/>
            </a:endParaRPr>
          </a:p>
          <a:p>
            <a:pPr indent="-349250" lvl="1" marL="349250" marR="0" rtl="0" algn="l">
              <a:spcBef>
                <a:spcPts val="600"/>
              </a:spcBef>
              <a:spcAft>
                <a:spcPts val="0"/>
              </a:spcAft>
              <a:buClr>
                <a:schemeClr val="dk1"/>
              </a:buClr>
              <a:buSzPts val="2800"/>
              <a:buFont typeface="Calibri"/>
              <a:buChar char="•"/>
            </a:pPr>
            <a:r>
              <a:rPr b="1" i="0" lang="en-US" sz="2800" u="none" cap="none" strike="noStrike">
                <a:solidFill>
                  <a:schemeClr val="dk1"/>
                </a:solidFill>
                <a:latin typeface="Calibri"/>
                <a:ea typeface="Calibri"/>
                <a:cs typeface="Calibri"/>
                <a:sym typeface="Calibri"/>
              </a:rPr>
              <a:t>Identify </a:t>
            </a:r>
            <a:r>
              <a:rPr b="0" i="0" lang="en-US" sz="2800" u="none" cap="none" strike="noStrike">
                <a:solidFill>
                  <a:schemeClr val="dk1"/>
                </a:solidFill>
                <a:latin typeface="Calibri"/>
                <a:ea typeface="Calibri"/>
                <a:cs typeface="Calibri"/>
                <a:sym typeface="Calibri"/>
              </a:rPr>
              <a:t>manufacturing quality awards.</a:t>
            </a:r>
            <a:endParaRPr b="1" i="0" sz="2800" u="none" cap="none" strike="noStrike">
              <a:solidFill>
                <a:schemeClr val="dk1"/>
              </a:solidFill>
              <a:latin typeface="Calibri"/>
              <a:ea typeface="Calibri"/>
              <a:cs typeface="Calibri"/>
              <a:sym typeface="Calibri"/>
            </a:endParaRPr>
          </a:p>
          <a:p>
            <a:pPr indent="-349250" lvl="1" marL="349250" marR="0" rtl="0" algn="l">
              <a:spcBef>
                <a:spcPts val="600"/>
              </a:spcBef>
              <a:spcAft>
                <a:spcPts val="0"/>
              </a:spcAft>
              <a:buClr>
                <a:schemeClr val="dk1"/>
              </a:buClr>
              <a:buSzPts val="2800"/>
              <a:buFont typeface="Calibri"/>
              <a:buChar char="•"/>
            </a:pPr>
            <a:r>
              <a:rPr b="1" i="0" lang="en-US" sz="2800" u="none" cap="none" strike="noStrike">
                <a:solidFill>
                  <a:schemeClr val="dk1"/>
                </a:solidFill>
                <a:latin typeface="Calibri"/>
                <a:ea typeface="Calibri"/>
                <a:cs typeface="Calibri"/>
                <a:sym typeface="Calibri"/>
              </a:rPr>
              <a:t>Describe</a:t>
            </a:r>
            <a:r>
              <a:rPr b="0" i="0" lang="en-US" sz="2800" u="none" cap="none" strike="noStrike">
                <a:solidFill>
                  <a:schemeClr val="dk1"/>
                </a:solidFill>
                <a:latin typeface="Calibri"/>
                <a:ea typeface="Calibri"/>
                <a:cs typeface="Calibri"/>
                <a:sym typeface="Calibri"/>
              </a:rPr>
              <a:t> a typical benchmarking process.</a:t>
            </a:r>
            <a:endParaRPr b="1" i="0" sz="2800" u="none" cap="none" strike="noStrike">
              <a:solidFill>
                <a:schemeClr val="dk1"/>
              </a:solidFill>
              <a:latin typeface="Calibri"/>
              <a:ea typeface="Calibri"/>
              <a:cs typeface="Calibri"/>
              <a:sym typeface="Calibri"/>
            </a:endParaRPr>
          </a:p>
          <a:p>
            <a:pPr indent="-349250" lvl="1" marL="349250" marR="0" rtl="0" algn="l">
              <a:spcBef>
                <a:spcPts val="600"/>
              </a:spcBef>
              <a:spcAft>
                <a:spcPts val="0"/>
              </a:spcAft>
              <a:buClr>
                <a:schemeClr val="dk1"/>
              </a:buClr>
              <a:buSzPts val="2800"/>
              <a:buFont typeface="Calibri"/>
              <a:buChar char="•"/>
            </a:pPr>
            <a:r>
              <a:rPr b="1" i="0" lang="en-US" sz="2800" u="none" cap="none" strike="noStrike">
                <a:solidFill>
                  <a:schemeClr val="dk1"/>
                </a:solidFill>
                <a:latin typeface="Calibri"/>
                <a:ea typeface="Calibri"/>
                <a:cs typeface="Calibri"/>
                <a:sym typeface="Calibri"/>
              </a:rPr>
              <a:t>Describe</a:t>
            </a:r>
            <a:r>
              <a:rPr b="0" i="0" lang="en-US" sz="2800" u="none" cap="none" strike="noStrike">
                <a:solidFill>
                  <a:schemeClr val="dk1"/>
                </a:solidFill>
                <a:latin typeface="Calibri"/>
                <a:ea typeface="Calibri"/>
                <a:cs typeface="Calibri"/>
                <a:sym typeface="Calibri"/>
              </a:rPr>
              <a:t> the design of experiment process.</a:t>
            </a:r>
            <a:endParaRPr b="1" i="0" sz="2800" u="none" cap="none" strike="noStrike">
              <a:solidFill>
                <a:schemeClr val="dk1"/>
              </a:solidFill>
              <a:latin typeface="Calibri"/>
              <a:ea typeface="Calibri"/>
              <a:cs typeface="Calibri"/>
              <a:sym typeface="Calibri"/>
            </a:endParaRPr>
          </a:p>
          <a:p>
            <a:pPr indent="-349250" lvl="1" marL="349250" marR="0" rtl="0" algn="l">
              <a:spcBef>
                <a:spcPts val="600"/>
              </a:spcBef>
              <a:spcAft>
                <a:spcPts val="0"/>
              </a:spcAft>
              <a:buClr>
                <a:schemeClr val="dk1"/>
              </a:buClr>
              <a:buSzPts val="2800"/>
              <a:buFont typeface="Calibri"/>
              <a:buChar char="•"/>
            </a:pPr>
            <a:r>
              <a:rPr b="1" i="0" lang="en-US" sz="2800" u="none" cap="none" strike="noStrike">
                <a:solidFill>
                  <a:schemeClr val="dk1"/>
                </a:solidFill>
                <a:latin typeface="Calibri"/>
                <a:ea typeface="Calibri"/>
                <a:cs typeface="Calibri"/>
                <a:sym typeface="Calibri"/>
              </a:rPr>
              <a:t>Identify and describe</a:t>
            </a:r>
            <a:r>
              <a:rPr b="0" i="0" lang="en-US" sz="2800" u="none" cap="none" strike="noStrike">
                <a:solidFill>
                  <a:schemeClr val="dk1"/>
                </a:solidFill>
                <a:latin typeface="Calibri"/>
                <a:ea typeface="Calibri"/>
                <a:cs typeface="Calibri"/>
                <a:sym typeface="Calibri"/>
              </a:rPr>
              <a:t> the elements of a process capability study.</a:t>
            </a:r>
            <a:endParaRPr b="1" i="0" sz="2800" u="none" cap="none" strike="noStrike">
              <a:solidFill>
                <a:schemeClr val="dk1"/>
              </a:solidFill>
              <a:latin typeface="Calibri"/>
              <a:ea typeface="Calibri"/>
              <a:cs typeface="Calibri"/>
              <a:sym typeface="Calibri"/>
            </a:endParaRPr>
          </a:p>
          <a:p>
            <a:pPr indent="-349250" lvl="1" marL="349250" marR="0" rtl="0" algn="l">
              <a:spcBef>
                <a:spcPts val="600"/>
              </a:spcBef>
              <a:spcAft>
                <a:spcPts val="0"/>
              </a:spcAft>
              <a:buClr>
                <a:schemeClr val="dk1"/>
              </a:buClr>
              <a:buSzPts val="2800"/>
              <a:buFont typeface="Calibri"/>
              <a:buChar char="•"/>
            </a:pPr>
            <a:r>
              <a:rPr b="1" i="0" lang="en-US" sz="2800" u="none" cap="none" strike="noStrike">
                <a:solidFill>
                  <a:schemeClr val="dk1"/>
                </a:solidFill>
                <a:latin typeface="Calibri"/>
                <a:ea typeface="Calibri"/>
                <a:cs typeface="Calibri"/>
                <a:sym typeface="Calibri"/>
              </a:rPr>
              <a:t>Describe </a:t>
            </a:r>
            <a:r>
              <a:rPr b="0" i="0" lang="en-US" sz="2800" u="none" cap="none" strike="noStrike">
                <a:solidFill>
                  <a:schemeClr val="dk1"/>
                </a:solidFill>
                <a:latin typeface="Calibri"/>
                <a:ea typeface="Calibri"/>
                <a:cs typeface="Calibri"/>
                <a:sym typeface="Calibri"/>
              </a:rPr>
              <a:t>the objective of measurement system analysis.</a:t>
            </a:r>
            <a:endParaRPr b="0" i="0" sz="1800" u="none" cap="none" strike="noStrike">
              <a:solidFill>
                <a:schemeClr val="dk1"/>
              </a:solidFill>
              <a:latin typeface="Calibri"/>
              <a:ea typeface="Calibri"/>
              <a:cs typeface="Calibri"/>
              <a:sym typeface="Calibri"/>
            </a:endParaRPr>
          </a:p>
        </p:txBody>
      </p:sp>
      <p:sp>
        <p:nvSpPr>
          <p:cNvPr id="112" name="Google Shape;112;p1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6"/>
          <p:cNvSpPr/>
          <p:nvPr/>
        </p:nvSpPr>
        <p:spPr>
          <a:xfrm>
            <a:off x="271848" y="580767"/>
            <a:ext cx="8563233" cy="526297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Quality products must meet defined specifications with as little variation from the center of the specification as possible.</a:t>
            </a:r>
            <a:endParaRPr/>
          </a:p>
          <a:p>
            <a:pPr indent="-228600" lvl="0" marL="342900" marR="0" rtl="0" algn="l">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Variations result from many factors such as:</a:t>
            </a:r>
            <a:endParaRPr/>
          </a:p>
          <a:p>
            <a:pPr indent="-342900" lvl="1" marL="800100" marR="0" rtl="0" algn="l">
              <a:spcBef>
                <a:spcPts val="0"/>
              </a:spcBef>
              <a:spcAft>
                <a:spcPts val="0"/>
              </a:spcAft>
              <a:buClr>
                <a:schemeClr val="dk1"/>
              </a:buClr>
              <a:buSzPts val="2400"/>
              <a:buFont typeface="Courier New"/>
              <a:buChar char="o"/>
            </a:pPr>
            <a:r>
              <a:rPr b="0" i="0" lang="en-US" sz="2400" u="none" cap="none" strike="noStrike">
                <a:solidFill>
                  <a:schemeClr val="dk1"/>
                </a:solidFill>
                <a:latin typeface="Calibri"/>
                <a:ea typeface="Calibri"/>
                <a:cs typeface="Calibri"/>
                <a:sym typeface="Calibri"/>
              </a:rPr>
              <a:t>Materials</a:t>
            </a:r>
            <a:endParaRPr/>
          </a:p>
          <a:p>
            <a:pPr indent="-342900" lvl="1" marL="800100" marR="0" rtl="0" algn="l">
              <a:spcBef>
                <a:spcPts val="0"/>
              </a:spcBef>
              <a:spcAft>
                <a:spcPts val="0"/>
              </a:spcAft>
              <a:buClr>
                <a:schemeClr val="dk1"/>
              </a:buClr>
              <a:buSzPts val="2400"/>
              <a:buFont typeface="Courier New"/>
              <a:buChar char="o"/>
            </a:pPr>
            <a:r>
              <a:rPr b="0" i="0" lang="en-US" sz="2400" u="none" cap="none" strike="noStrike">
                <a:solidFill>
                  <a:schemeClr val="dk1"/>
                </a:solidFill>
                <a:latin typeface="Calibri"/>
                <a:ea typeface="Calibri"/>
                <a:cs typeface="Calibri"/>
                <a:sym typeface="Calibri"/>
              </a:rPr>
              <a:t>Equipment</a:t>
            </a:r>
            <a:endParaRPr/>
          </a:p>
          <a:p>
            <a:pPr indent="-342900" lvl="1" marL="800100" marR="0" rtl="0" algn="l">
              <a:spcBef>
                <a:spcPts val="0"/>
              </a:spcBef>
              <a:spcAft>
                <a:spcPts val="0"/>
              </a:spcAft>
              <a:buClr>
                <a:schemeClr val="dk1"/>
              </a:buClr>
              <a:buSzPts val="2400"/>
              <a:buFont typeface="Courier New"/>
              <a:buChar char="o"/>
            </a:pPr>
            <a:r>
              <a:rPr b="0" i="0" lang="en-US" sz="2400" u="none" cap="none" strike="noStrike">
                <a:solidFill>
                  <a:schemeClr val="dk1"/>
                </a:solidFill>
                <a:latin typeface="Calibri"/>
                <a:ea typeface="Calibri"/>
                <a:cs typeface="Calibri"/>
                <a:sym typeface="Calibri"/>
              </a:rPr>
              <a:t>People</a:t>
            </a:r>
            <a:endParaRPr/>
          </a:p>
          <a:p>
            <a:pPr indent="-342900" lvl="1" marL="800100" marR="0" rtl="0" algn="l">
              <a:spcBef>
                <a:spcPts val="0"/>
              </a:spcBef>
              <a:spcAft>
                <a:spcPts val="0"/>
              </a:spcAft>
              <a:buClr>
                <a:schemeClr val="dk1"/>
              </a:buClr>
              <a:buSzPts val="2400"/>
              <a:buFont typeface="Courier New"/>
              <a:buChar char="o"/>
            </a:pPr>
            <a:r>
              <a:rPr b="0" i="0" lang="en-US" sz="2400" u="none" cap="none" strike="noStrike">
                <a:solidFill>
                  <a:schemeClr val="dk1"/>
                </a:solidFill>
                <a:latin typeface="Calibri"/>
                <a:ea typeface="Calibri"/>
                <a:cs typeface="Calibri"/>
                <a:sym typeface="Calibri"/>
              </a:rPr>
              <a:t>Environment</a:t>
            </a:r>
            <a:endParaRPr/>
          </a:p>
          <a:p>
            <a:pPr indent="-342900" lvl="1" marL="800100" marR="0" rtl="0" algn="l">
              <a:spcBef>
                <a:spcPts val="0"/>
              </a:spcBef>
              <a:spcAft>
                <a:spcPts val="0"/>
              </a:spcAft>
              <a:buClr>
                <a:schemeClr val="dk1"/>
              </a:buClr>
              <a:buSzPts val="2400"/>
              <a:buFont typeface="Courier New"/>
              <a:buChar char="o"/>
            </a:pPr>
            <a:r>
              <a:rPr b="0" i="0" lang="en-US" sz="2400" u="none" cap="none" strike="noStrike">
                <a:solidFill>
                  <a:schemeClr val="dk1"/>
                </a:solidFill>
                <a:latin typeface="Calibri"/>
                <a:ea typeface="Calibri"/>
                <a:cs typeface="Calibri"/>
                <a:sym typeface="Calibri"/>
              </a:rPr>
              <a:t>Measurements</a:t>
            </a:r>
            <a:endParaRPr/>
          </a:p>
          <a:p>
            <a:pPr indent="-342900" lvl="1" marL="800100" marR="0" rtl="0" algn="l">
              <a:spcBef>
                <a:spcPts val="0"/>
              </a:spcBef>
              <a:spcAft>
                <a:spcPts val="0"/>
              </a:spcAft>
              <a:buClr>
                <a:schemeClr val="dk1"/>
              </a:buClr>
              <a:buSzPts val="2400"/>
              <a:buFont typeface="Courier New"/>
              <a:buChar char="o"/>
            </a:pPr>
            <a:r>
              <a:rPr b="0" i="0" lang="en-US" sz="2400" u="none" cap="none" strike="noStrike">
                <a:solidFill>
                  <a:schemeClr val="dk1"/>
                </a:solidFill>
                <a:latin typeface="Calibri"/>
                <a:ea typeface="Calibri"/>
                <a:cs typeface="Calibri"/>
                <a:sym typeface="Calibri"/>
              </a:rPr>
              <a:t>Methods</a:t>
            </a:r>
            <a:endParaRPr/>
          </a:p>
          <a:p>
            <a:pPr indent="0" lvl="1" marL="4572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During production, variation might exceed specifications and impact product features</a:t>
            </a: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pic>
        <p:nvPicPr>
          <p:cNvPr id="119" name="Google Shape;119;p16"/>
          <p:cNvPicPr preferRelativeResize="0"/>
          <p:nvPr/>
        </p:nvPicPr>
        <p:blipFill rotWithShape="1">
          <a:blip r:embed="rId3">
            <a:alphaModFix/>
          </a:blip>
          <a:srcRect b="0" l="0" r="0" t="0"/>
          <a:stretch/>
        </p:blipFill>
        <p:spPr>
          <a:xfrm>
            <a:off x="6517558" y="2615841"/>
            <a:ext cx="1988820" cy="2057400"/>
          </a:xfrm>
          <a:prstGeom prst="rect">
            <a:avLst/>
          </a:prstGeom>
          <a:noFill/>
          <a:ln>
            <a:noFill/>
          </a:ln>
        </p:spPr>
      </p:pic>
      <p:sp>
        <p:nvSpPr>
          <p:cNvPr id="120" name="Google Shape;120;p16"/>
          <p:cNvSpPr txBox="1"/>
          <p:nvPr/>
        </p:nvSpPr>
        <p:spPr>
          <a:xfrm>
            <a:off x="0" y="0"/>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Understanding Quality</a:t>
            </a:r>
            <a:endParaRPr sz="4000">
              <a:solidFill>
                <a:schemeClr val="dk1"/>
              </a:solidFill>
              <a:latin typeface="Calibri"/>
              <a:ea typeface="Calibri"/>
              <a:cs typeface="Calibri"/>
              <a:sym typeface="Calibri"/>
            </a:endParaRPr>
          </a:p>
        </p:txBody>
      </p:sp>
      <p:sp>
        <p:nvSpPr>
          <p:cNvPr id="121" name="Google Shape;121;p1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17"/>
          <p:cNvPicPr preferRelativeResize="0"/>
          <p:nvPr/>
        </p:nvPicPr>
        <p:blipFill rotWithShape="1">
          <a:blip r:embed="rId3">
            <a:alphaModFix/>
          </a:blip>
          <a:srcRect b="0" l="0" r="0" t="0"/>
          <a:stretch/>
        </p:blipFill>
        <p:spPr>
          <a:xfrm>
            <a:off x="6203092" y="3255001"/>
            <a:ext cx="2755557" cy="2850576"/>
          </a:xfrm>
          <a:prstGeom prst="rect">
            <a:avLst/>
          </a:prstGeom>
          <a:noFill/>
          <a:ln>
            <a:noFill/>
          </a:ln>
        </p:spPr>
      </p:pic>
      <p:sp>
        <p:nvSpPr>
          <p:cNvPr id="128" name="Google Shape;128;p17"/>
          <p:cNvSpPr/>
          <p:nvPr/>
        </p:nvSpPr>
        <p:spPr>
          <a:xfrm>
            <a:off x="228599" y="1116310"/>
            <a:ext cx="8408774" cy="2923877"/>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Just as critical are the factors within the processes and systems used to create these products.   These factors can represent considerable costs to the manufacturer.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6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Today’s manufacturers continuously seek ways to make the improvements needed to eliminate or reduce these problems. </a:t>
            </a:r>
            <a:endParaRPr sz="2800">
              <a:solidFill>
                <a:schemeClr val="dk1"/>
              </a:solidFill>
              <a:latin typeface="Calibri"/>
              <a:ea typeface="Calibri"/>
              <a:cs typeface="Calibri"/>
              <a:sym typeface="Calibri"/>
            </a:endParaRPr>
          </a:p>
        </p:txBody>
      </p:sp>
      <p:sp>
        <p:nvSpPr>
          <p:cNvPr id="129" name="Google Shape;129;p17"/>
          <p:cNvSpPr txBox="1"/>
          <p:nvPr/>
        </p:nvSpPr>
        <p:spPr>
          <a:xfrm>
            <a:off x="0" y="138894"/>
            <a:ext cx="9144000" cy="98488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Understanding Quality </a:t>
            </a:r>
            <a:r>
              <a:rPr lang="en-US" sz="3200">
                <a:solidFill>
                  <a:schemeClr val="dk1"/>
                </a:solidFill>
                <a:latin typeface="Calibri"/>
                <a:ea typeface="Calibri"/>
                <a:cs typeface="Calibri"/>
                <a:sym typeface="Calibri"/>
              </a:rPr>
              <a:t>(Cont’d.)</a:t>
            </a:r>
            <a:endParaRPr sz="3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0" name="Google Shape;130;p1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8"/>
          <p:cNvSpPr txBox="1"/>
          <p:nvPr>
            <p:ph type="title"/>
          </p:nvPr>
        </p:nvSpPr>
        <p:spPr>
          <a:xfrm>
            <a:off x="0" y="15146"/>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Causes of Quality Variations</a:t>
            </a:r>
            <a:endParaRPr sz="4000"/>
          </a:p>
        </p:txBody>
      </p:sp>
      <p:sp>
        <p:nvSpPr>
          <p:cNvPr id="136" name="Google Shape;136;p18"/>
          <p:cNvSpPr txBox="1"/>
          <p:nvPr>
            <p:ph idx="1" type="body"/>
          </p:nvPr>
        </p:nvSpPr>
        <p:spPr>
          <a:xfrm>
            <a:off x="457200" y="1494266"/>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Unapproved process adjustments can increase opportunity for variation.  Always check with a supervisor first.</a:t>
            </a:r>
            <a:endParaRPr/>
          </a:p>
          <a:p>
            <a:pPr indent="-342900" lvl="0" marL="342900" rtl="0" algn="l">
              <a:spcBef>
                <a:spcPts val="640"/>
              </a:spcBef>
              <a:spcAft>
                <a:spcPts val="0"/>
              </a:spcAft>
              <a:buClr>
                <a:schemeClr val="dk1"/>
              </a:buClr>
              <a:buSzPts val="3200"/>
              <a:buChar char="•"/>
            </a:pPr>
            <a:r>
              <a:rPr lang="en-US"/>
              <a:t>If in doubt about the process or the Standard Operating Procedure (SOP), check with a supervisor</a:t>
            </a:r>
            <a:endParaRPr/>
          </a:p>
        </p:txBody>
      </p:sp>
      <p:sp>
        <p:nvSpPr>
          <p:cNvPr id="137" name="Google Shape;137;p1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9"/>
          <p:cNvSpPr txBox="1"/>
          <p:nvPr>
            <p:ph type="title"/>
          </p:nvPr>
        </p:nvSpPr>
        <p:spPr>
          <a:xfrm>
            <a:off x="-1" y="398605"/>
            <a:ext cx="9230497" cy="9525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144" name="Google Shape;144;p19"/>
          <p:cNvSpPr txBox="1"/>
          <p:nvPr>
            <p:ph idx="1" type="body"/>
          </p:nvPr>
        </p:nvSpPr>
        <p:spPr>
          <a:xfrm>
            <a:off x="304800" y="1712912"/>
            <a:ext cx="8382000" cy="1752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What is the best measurement of Quality?</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rgbClr val="FF0000"/>
              </a:buClr>
              <a:buSzPts val="2800"/>
              <a:buNone/>
            </a:pPr>
            <a:r>
              <a:rPr lang="en-US" sz="2800">
                <a:solidFill>
                  <a:srgbClr val="FF0000"/>
                </a:solidFill>
              </a:rPr>
              <a:t>Product performance as viewed by the customer</a:t>
            </a:r>
            <a:endParaRPr/>
          </a:p>
        </p:txBody>
      </p:sp>
      <p:pic>
        <p:nvPicPr>
          <p:cNvPr descr="dreamstimefree_10053288.jpg" id="145" name="Google Shape;145;p19"/>
          <p:cNvPicPr preferRelativeResize="0"/>
          <p:nvPr/>
        </p:nvPicPr>
        <p:blipFill rotWithShape="1">
          <a:blip r:embed="rId3">
            <a:alphaModFix/>
          </a:blip>
          <a:srcRect b="0" l="0" r="0" t="0"/>
          <a:stretch/>
        </p:blipFill>
        <p:spPr>
          <a:xfrm>
            <a:off x="7010400" y="261257"/>
            <a:ext cx="1445005" cy="1295400"/>
          </a:xfrm>
          <a:prstGeom prst="rect">
            <a:avLst/>
          </a:prstGeom>
          <a:noFill/>
          <a:ln>
            <a:noFill/>
          </a:ln>
          <a:effectLst>
            <a:outerShdw blurRad="292100" rotWithShape="0" algn="tl" dir="2700000" dist="139700">
              <a:srgbClr val="333333">
                <a:alpha val="64705"/>
              </a:srgbClr>
            </a:outerShdw>
          </a:effectLst>
        </p:spPr>
      </p:pic>
      <p:pic>
        <p:nvPicPr>
          <p:cNvPr id="146" name="Google Shape;146;p19"/>
          <p:cNvPicPr preferRelativeResize="0"/>
          <p:nvPr/>
        </p:nvPicPr>
        <p:blipFill rotWithShape="1">
          <a:blip r:embed="rId4">
            <a:alphaModFix/>
          </a:blip>
          <a:srcRect b="0" l="0" r="0" t="0"/>
          <a:stretch/>
        </p:blipFill>
        <p:spPr>
          <a:xfrm>
            <a:off x="2564776" y="3250296"/>
            <a:ext cx="4352232" cy="2901488"/>
          </a:xfrm>
          <a:prstGeom prst="rect">
            <a:avLst/>
          </a:prstGeom>
          <a:noFill/>
          <a:ln>
            <a:noFill/>
          </a:ln>
        </p:spPr>
      </p:pic>
      <p:sp>
        <p:nvSpPr>
          <p:cNvPr id="147" name="Google Shape;147;p1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0"/>
          <p:cNvSpPr txBox="1"/>
          <p:nvPr>
            <p:ph type="title"/>
          </p:nvPr>
        </p:nvSpPr>
        <p:spPr>
          <a:xfrm>
            <a:off x="0" y="396840"/>
            <a:ext cx="9144000" cy="9525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154" name="Google Shape;154;p20"/>
          <p:cNvSpPr txBox="1"/>
          <p:nvPr>
            <p:ph idx="1" type="body"/>
          </p:nvPr>
        </p:nvSpPr>
        <p:spPr>
          <a:xfrm>
            <a:off x="134209" y="1589314"/>
            <a:ext cx="8382000" cy="17526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sz="2800"/>
              <a:t>If your favorite U.S. automotive manufacturer stopped improving their products, would you switch to a different manufacturer?</a:t>
            </a:r>
            <a:endParaRPr/>
          </a:p>
        </p:txBody>
      </p:sp>
      <p:pic>
        <p:nvPicPr>
          <p:cNvPr descr="674px-MHV_Ford_Model_T_01.jpg" id="155" name="Google Shape;155;p20"/>
          <p:cNvPicPr preferRelativeResize="0"/>
          <p:nvPr/>
        </p:nvPicPr>
        <p:blipFill rotWithShape="1">
          <a:blip r:embed="rId3">
            <a:alphaModFix/>
          </a:blip>
          <a:srcRect b="0" l="0" r="0" t="0"/>
          <a:stretch/>
        </p:blipFill>
        <p:spPr>
          <a:xfrm>
            <a:off x="5181600" y="3045230"/>
            <a:ext cx="3334609" cy="2963548"/>
          </a:xfrm>
          <a:prstGeom prst="rect">
            <a:avLst/>
          </a:prstGeom>
          <a:noFill/>
          <a:ln>
            <a:noFill/>
          </a:ln>
          <a:effectLst>
            <a:outerShdw blurRad="292100" rotWithShape="0" algn="tl" dir="2700000" dist="139700">
              <a:srgbClr val="333333">
                <a:alpha val="64705"/>
              </a:srgbClr>
            </a:outerShdw>
          </a:effectLst>
        </p:spPr>
      </p:pic>
      <p:sp>
        <p:nvSpPr>
          <p:cNvPr id="156" name="Google Shape;156;p20"/>
          <p:cNvSpPr txBox="1"/>
          <p:nvPr/>
        </p:nvSpPr>
        <p:spPr>
          <a:xfrm>
            <a:off x="371904" y="3058910"/>
            <a:ext cx="4762107" cy="284385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Have you ever worked in an ideal manufacturing environment?</a:t>
            </a:r>
            <a:endParaRPr/>
          </a:p>
          <a:p>
            <a:pPr indent="-285750" lvl="1" marL="742950" marR="0" rtl="0" algn="l">
              <a:spcBef>
                <a:spcPts val="480"/>
              </a:spcBef>
              <a:spcAft>
                <a:spcPts val="0"/>
              </a:spcAft>
              <a:buClr>
                <a:schemeClr val="accent2"/>
              </a:buClr>
              <a:buSzPts val="2400"/>
              <a:buFont typeface="Calibri"/>
              <a:buChar char="–"/>
            </a:pPr>
            <a:r>
              <a:rPr b="0" i="0" lang="en-US" sz="2400" u="none" cap="none" strike="noStrike">
                <a:solidFill>
                  <a:schemeClr val="accent2"/>
                </a:solidFill>
                <a:latin typeface="Calibri"/>
                <a:ea typeface="Calibri"/>
                <a:cs typeface="Calibri"/>
                <a:sym typeface="Calibri"/>
              </a:rPr>
              <a:t>No. Perfection is not achievable, but “nearly perfect” is.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dreamstimefree_10053288.jpg" id="157" name="Google Shape;157;p20"/>
          <p:cNvPicPr preferRelativeResize="0"/>
          <p:nvPr/>
        </p:nvPicPr>
        <p:blipFill rotWithShape="1">
          <a:blip r:embed="rId4">
            <a:alphaModFix/>
          </a:blip>
          <a:srcRect b="0" l="0" r="0" t="0"/>
          <a:stretch/>
        </p:blipFill>
        <p:spPr>
          <a:xfrm>
            <a:off x="7118792" y="293914"/>
            <a:ext cx="1445005" cy="1295400"/>
          </a:xfrm>
          <a:prstGeom prst="rect">
            <a:avLst/>
          </a:prstGeom>
          <a:noFill/>
          <a:ln>
            <a:noFill/>
          </a:ln>
          <a:effectLst>
            <a:outerShdw blurRad="292100" rotWithShape="0" algn="tl" dir="2700000" dist="139700">
              <a:srgbClr val="333333">
                <a:alpha val="64705"/>
              </a:srgbClr>
            </a:outerShdw>
          </a:effectLst>
        </p:spPr>
      </p:pic>
      <p:sp>
        <p:nvSpPr>
          <p:cNvPr id="158" name="Google Shape;158;p2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1"/>
          <p:cNvSpPr txBox="1"/>
          <p:nvPr>
            <p:ph type="title"/>
          </p:nvPr>
        </p:nvSpPr>
        <p:spPr>
          <a:xfrm>
            <a:off x="0" y="335727"/>
            <a:ext cx="9144000" cy="10668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When Does Quality Improvement End?</a:t>
            </a:r>
            <a:endParaRPr/>
          </a:p>
        </p:txBody>
      </p:sp>
      <p:sp>
        <p:nvSpPr>
          <p:cNvPr id="165" name="Google Shape;165;p21"/>
          <p:cNvSpPr txBox="1"/>
          <p:nvPr>
            <p:ph idx="1" type="body"/>
          </p:nvPr>
        </p:nvSpPr>
        <p:spPr>
          <a:xfrm>
            <a:off x="225702" y="1203798"/>
            <a:ext cx="8229600" cy="188539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When we have achieved a stable process (in control) AND we are meeting customer requirements (specifications) have we finished the job of improving that process?   </a:t>
            </a:r>
            <a:endParaRPr b="1" i="1" sz="2800">
              <a:solidFill>
                <a:schemeClr val="accent2"/>
              </a:solidFill>
            </a:endParaRPr>
          </a:p>
        </p:txBody>
      </p:sp>
      <p:pic>
        <p:nvPicPr>
          <p:cNvPr descr="MCj03835500000[1]" id="166" name="Google Shape;166;p21"/>
          <p:cNvPicPr preferRelativeResize="0"/>
          <p:nvPr/>
        </p:nvPicPr>
        <p:blipFill rotWithShape="1">
          <a:blip r:embed="rId3">
            <a:alphaModFix/>
          </a:blip>
          <a:srcRect b="0" l="0" r="0" t="0"/>
          <a:stretch/>
        </p:blipFill>
        <p:spPr>
          <a:xfrm>
            <a:off x="4340502" y="3238180"/>
            <a:ext cx="3736698" cy="2802523"/>
          </a:xfrm>
          <a:prstGeom prst="rect">
            <a:avLst/>
          </a:prstGeom>
          <a:noFill/>
          <a:ln>
            <a:noFill/>
          </a:ln>
        </p:spPr>
      </p:pic>
      <p:sp>
        <p:nvSpPr>
          <p:cNvPr id="167" name="Google Shape;167;p21"/>
          <p:cNvSpPr txBox="1"/>
          <p:nvPr/>
        </p:nvSpPr>
        <p:spPr>
          <a:xfrm>
            <a:off x="1600200" y="4268687"/>
            <a:ext cx="1371600"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dk1"/>
                </a:solidFill>
                <a:latin typeface="Calibri"/>
                <a:ea typeface="Calibri"/>
                <a:cs typeface="Calibri"/>
                <a:sym typeface="Calibri"/>
              </a:rPr>
              <a:t>NO</a:t>
            </a:r>
            <a:endParaRPr b="1" sz="4400">
              <a:solidFill>
                <a:schemeClr val="dk1"/>
              </a:solidFill>
              <a:latin typeface="Calibri"/>
              <a:ea typeface="Calibri"/>
              <a:cs typeface="Calibri"/>
              <a:sym typeface="Calibri"/>
            </a:endParaRPr>
          </a:p>
        </p:txBody>
      </p:sp>
      <p:sp>
        <p:nvSpPr>
          <p:cNvPr id="168" name="Google Shape;168;p2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65">
                                            <p:txEl>
                                              <p:pRg end="0" st="0"/>
                                            </p:txEl>
                                          </p:spTgt>
                                        </p:tgtEl>
                                        <p:attrNameLst>
                                          <p:attrName>style.visibility</p:attrName>
                                        </p:attrNameLst>
                                      </p:cBhvr>
                                      <p:to>
                                        <p:strVal val="visible"/>
                                      </p:to>
                                    </p:set>
                                    <p:anim calcmode="lin" valueType="num">
                                      <p:cBhvr additive="base">
                                        <p:cTn dur="500"/>
                                        <p:tgtEl>
                                          <p:spTgt spid="165">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165">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2"/>
          <p:cNvSpPr txBox="1"/>
          <p:nvPr>
            <p:ph type="title"/>
          </p:nvPr>
        </p:nvSpPr>
        <p:spPr>
          <a:xfrm>
            <a:off x="0" y="48959"/>
            <a:ext cx="91440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Customer Expectations</a:t>
            </a:r>
            <a:endParaRPr sz="4000"/>
          </a:p>
        </p:txBody>
      </p:sp>
      <p:sp>
        <p:nvSpPr>
          <p:cNvPr id="174" name="Google Shape;174;p22"/>
          <p:cNvSpPr txBox="1"/>
          <p:nvPr>
            <p:ph idx="1" type="body"/>
          </p:nvPr>
        </p:nvSpPr>
        <p:spPr>
          <a:xfrm>
            <a:off x="345989" y="1033536"/>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70C0"/>
              </a:buClr>
              <a:buSzPts val="3600"/>
              <a:buChar char="•"/>
            </a:pPr>
            <a:r>
              <a:rPr lang="en-US" sz="3600">
                <a:solidFill>
                  <a:srgbClr val="0070C0"/>
                </a:solidFill>
              </a:rPr>
              <a:t>If you have higher priorities than meeting your customers’ expectations, you are in a whole lot of trouble </a:t>
            </a:r>
            <a:endParaRPr/>
          </a:p>
          <a:p>
            <a:pPr indent="-342900" lvl="0" marL="342900" rtl="0" algn="l">
              <a:spcBef>
                <a:spcPts val="640"/>
              </a:spcBef>
              <a:spcAft>
                <a:spcPts val="0"/>
              </a:spcAft>
              <a:buClr>
                <a:schemeClr val="dk1"/>
              </a:buClr>
              <a:buSzPts val="3200"/>
              <a:buChar char="•"/>
            </a:pPr>
            <a:r>
              <a:rPr lang="en-US"/>
              <a:t>No book is going to bail you out.</a:t>
            </a:r>
            <a:endParaRPr/>
          </a:p>
          <a:p>
            <a:pPr indent="0" lvl="0" marL="0" rtl="0" algn="l">
              <a:spcBef>
                <a:spcPts val="720"/>
              </a:spcBef>
              <a:spcAft>
                <a:spcPts val="0"/>
              </a:spcAft>
              <a:buClr>
                <a:schemeClr val="dk1"/>
              </a:buClr>
              <a:buSzPts val="3600"/>
              <a:buNone/>
            </a:pPr>
            <a:r>
              <a:t/>
            </a:r>
            <a:endParaRPr b="1" sz="3600"/>
          </a:p>
          <a:p>
            <a:pPr indent="0" lvl="0" marL="0" rtl="0" algn="l">
              <a:spcBef>
                <a:spcPts val="720"/>
              </a:spcBef>
              <a:spcAft>
                <a:spcPts val="0"/>
              </a:spcAft>
              <a:buClr>
                <a:schemeClr val="dk1"/>
              </a:buClr>
              <a:buSzPts val="3600"/>
              <a:buNone/>
            </a:pPr>
            <a:r>
              <a:rPr b="1" lang="en-US" sz="3600" u="sng"/>
              <a:t>You must constantly improve</a:t>
            </a:r>
            <a:endParaRPr b="1" sz="3600" u="sng"/>
          </a:p>
        </p:txBody>
      </p:sp>
      <p:pic>
        <p:nvPicPr>
          <p:cNvPr id="175" name="Google Shape;175;p22"/>
          <p:cNvPicPr preferRelativeResize="0"/>
          <p:nvPr/>
        </p:nvPicPr>
        <p:blipFill rotWithShape="1">
          <a:blip r:embed="rId3">
            <a:alphaModFix/>
          </a:blip>
          <a:srcRect b="0" l="0" r="0" t="0"/>
          <a:stretch/>
        </p:blipFill>
        <p:spPr>
          <a:xfrm>
            <a:off x="7086600" y="2743199"/>
            <a:ext cx="1871020" cy="3025167"/>
          </a:xfrm>
          <a:prstGeom prst="rect">
            <a:avLst/>
          </a:prstGeom>
          <a:noFill/>
          <a:ln>
            <a:noFill/>
          </a:ln>
        </p:spPr>
      </p:pic>
      <p:sp>
        <p:nvSpPr>
          <p:cNvPr id="176" name="Google Shape;176;p2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3"/>
          <p:cNvSpPr txBox="1"/>
          <p:nvPr>
            <p:ph type="title"/>
          </p:nvPr>
        </p:nvSpPr>
        <p:spPr>
          <a:xfrm>
            <a:off x="0" y="396840"/>
            <a:ext cx="9144000" cy="6858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Benefits of Continuous Improvement</a:t>
            </a:r>
            <a:endParaRPr/>
          </a:p>
        </p:txBody>
      </p:sp>
      <p:sp>
        <p:nvSpPr>
          <p:cNvPr id="183" name="Google Shape;183;p23"/>
          <p:cNvSpPr txBox="1"/>
          <p:nvPr>
            <p:ph idx="1" type="body"/>
          </p:nvPr>
        </p:nvSpPr>
        <p:spPr>
          <a:xfrm>
            <a:off x="533400" y="1483531"/>
            <a:ext cx="8229600" cy="41910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800"/>
              <a:buChar char="•"/>
            </a:pPr>
            <a:r>
              <a:rPr lang="en-US" sz="2800"/>
              <a:t>Reduced costs</a:t>
            </a:r>
            <a:endParaRPr/>
          </a:p>
          <a:p>
            <a:pPr indent="-342900" lvl="0" marL="342900" rtl="0" algn="l">
              <a:lnSpc>
                <a:spcPct val="90000"/>
              </a:lnSpc>
              <a:spcBef>
                <a:spcPts val="1800"/>
              </a:spcBef>
              <a:spcAft>
                <a:spcPts val="0"/>
              </a:spcAft>
              <a:buClr>
                <a:schemeClr val="dk1"/>
              </a:buClr>
              <a:buSzPts val="2800"/>
              <a:buChar char="•"/>
            </a:pPr>
            <a:r>
              <a:rPr lang="en-US" sz="2800"/>
              <a:t>Increased customer satisfaction</a:t>
            </a:r>
            <a:endParaRPr/>
          </a:p>
          <a:p>
            <a:pPr indent="-342900" lvl="0" marL="342900" rtl="0" algn="l">
              <a:lnSpc>
                <a:spcPct val="90000"/>
              </a:lnSpc>
              <a:spcBef>
                <a:spcPts val="1800"/>
              </a:spcBef>
              <a:spcAft>
                <a:spcPts val="0"/>
              </a:spcAft>
              <a:buClr>
                <a:schemeClr val="dk1"/>
              </a:buClr>
              <a:buSzPts val="2800"/>
              <a:buChar char="•"/>
            </a:pPr>
            <a:r>
              <a:rPr lang="en-US" sz="2800"/>
              <a:t>Innovation</a:t>
            </a:r>
            <a:endParaRPr/>
          </a:p>
          <a:p>
            <a:pPr indent="-342900" lvl="0" marL="342900" rtl="0" algn="l">
              <a:lnSpc>
                <a:spcPct val="90000"/>
              </a:lnSpc>
              <a:spcBef>
                <a:spcPts val="1800"/>
              </a:spcBef>
              <a:spcAft>
                <a:spcPts val="0"/>
              </a:spcAft>
              <a:buClr>
                <a:schemeClr val="dk1"/>
              </a:buClr>
              <a:buSzPts val="2800"/>
              <a:buChar char="•"/>
            </a:pPr>
            <a:r>
              <a:rPr lang="en-US" sz="2800"/>
              <a:t>Keeping up with competition</a:t>
            </a:r>
            <a:endParaRPr/>
          </a:p>
          <a:p>
            <a:pPr indent="-342900" lvl="0" marL="342900" rtl="0" algn="l">
              <a:lnSpc>
                <a:spcPct val="90000"/>
              </a:lnSpc>
              <a:spcBef>
                <a:spcPts val="1800"/>
              </a:spcBef>
              <a:spcAft>
                <a:spcPts val="0"/>
              </a:spcAft>
              <a:buClr>
                <a:schemeClr val="dk1"/>
              </a:buClr>
              <a:buSzPts val="2800"/>
              <a:buChar char="•"/>
            </a:pPr>
            <a:r>
              <a:rPr lang="en-US" sz="2800"/>
              <a:t>Enhanced products</a:t>
            </a:r>
            <a:endParaRPr/>
          </a:p>
          <a:p>
            <a:pPr indent="-342900" lvl="0" marL="342900" rtl="0" algn="l">
              <a:lnSpc>
                <a:spcPct val="90000"/>
              </a:lnSpc>
              <a:spcBef>
                <a:spcPts val="1800"/>
              </a:spcBef>
              <a:spcAft>
                <a:spcPts val="0"/>
              </a:spcAft>
              <a:buClr>
                <a:schemeClr val="dk1"/>
              </a:buClr>
              <a:buSzPts val="2800"/>
              <a:buChar char="•"/>
            </a:pPr>
            <a:r>
              <a:rPr lang="en-US" sz="2800"/>
              <a:t>Expedited deliveries</a:t>
            </a:r>
            <a:endParaRPr/>
          </a:p>
          <a:p>
            <a:pPr indent="-342900" lvl="0" marL="342900" rtl="0" algn="l">
              <a:lnSpc>
                <a:spcPct val="90000"/>
              </a:lnSpc>
              <a:spcBef>
                <a:spcPts val="1800"/>
              </a:spcBef>
              <a:spcAft>
                <a:spcPts val="0"/>
              </a:spcAft>
              <a:buClr>
                <a:schemeClr val="dk1"/>
              </a:buClr>
              <a:buSzPts val="2800"/>
              <a:buChar char="•"/>
            </a:pPr>
            <a:r>
              <a:rPr lang="en-US" sz="2800"/>
              <a:t>Reduced prices</a:t>
            </a:r>
            <a:endParaRPr/>
          </a:p>
        </p:txBody>
      </p:sp>
      <p:pic>
        <p:nvPicPr>
          <p:cNvPr descr="500px-Article_Collaboration_and_Improvement_Drive.svg.png" id="184" name="Google Shape;184;p23"/>
          <p:cNvPicPr preferRelativeResize="0"/>
          <p:nvPr/>
        </p:nvPicPr>
        <p:blipFill rotWithShape="1">
          <a:blip r:embed="rId3">
            <a:alphaModFix/>
          </a:blip>
          <a:srcRect b="0" l="0" r="0" t="0"/>
          <a:stretch/>
        </p:blipFill>
        <p:spPr>
          <a:xfrm>
            <a:off x="5257800" y="2209800"/>
            <a:ext cx="3636392" cy="2952750"/>
          </a:xfrm>
          <a:prstGeom prst="rect">
            <a:avLst/>
          </a:prstGeom>
          <a:noFill/>
          <a:ln>
            <a:noFill/>
          </a:ln>
        </p:spPr>
      </p:pic>
      <p:sp>
        <p:nvSpPr>
          <p:cNvPr id="185" name="Google Shape;185;p2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4"/>
          <p:cNvSpPr txBox="1"/>
          <p:nvPr>
            <p:ph type="title"/>
          </p:nvPr>
        </p:nvSpPr>
        <p:spPr>
          <a:xfrm>
            <a:off x="0" y="397642"/>
            <a:ext cx="9144000"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192" name="Google Shape;192;p24"/>
          <p:cNvSpPr txBox="1"/>
          <p:nvPr>
            <p:ph idx="1" type="body"/>
          </p:nvPr>
        </p:nvSpPr>
        <p:spPr>
          <a:xfrm>
            <a:off x="381000" y="1582197"/>
            <a:ext cx="8534400" cy="408096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Why are production technicians key to successful continuous improvement efforts?</a:t>
            </a:r>
            <a:endParaRPr/>
          </a:p>
          <a:p>
            <a:pPr indent="-285750" lvl="1" marL="742950" rtl="0" algn="l">
              <a:spcBef>
                <a:spcPts val="480"/>
              </a:spcBef>
              <a:spcAft>
                <a:spcPts val="0"/>
              </a:spcAft>
              <a:buClr>
                <a:schemeClr val="dk1"/>
              </a:buClr>
              <a:buSzPts val="2400"/>
              <a:buChar char="–"/>
            </a:pPr>
            <a:r>
              <a:rPr i="1" lang="en-US" sz="2400"/>
              <a:t>Closest to process so they best know problems</a:t>
            </a:r>
            <a:endParaRPr/>
          </a:p>
          <a:p>
            <a:pPr indent="-285750" lvl="1" marL="742950" rtl="0" algn="l">
              <a:spcBef>
                <a:spcPts val="480"/>
              </a:spcBef>
              <a:spcAft>
                <a:spcPts val="0"/>
              </a:spcAft>
              <a:buClr>
                <a:schemeClr val="dk1"/>
              </a:buClr>
              <a:buSzPts val="2400"/>
              <a:buChar char="–"/>
            </a:pPr>
            <a:r>
              <a:rPr i="1" lang="en-US" sz="2400"/>
              <a:t>Usually enjoy participating in the improvement process</a:t>
            </a:r>
            <a:endParaRPr/>
          </a:p>
          <a:p>
            <a:pPr indent="-285750" lvl="1" marL="742950" rtl="0" algn="l">
              <a:spcBef>
                <a:spcPts val="480"/>
              </a:spcBef>
              <a:spcAft>
                <a:spcPts val="0"/>
              </a:spcAft>
              <a:buClr>
                <a:schemeClr val="dk1"/>
              </a:buClr>
              <a:buSzPts val="2400"/>
              <a:buChar char="–"/>
            </a:pPr>
            <a:r>
              <a:rPr i="1" lang="en-US" sz="2400"/>
              <a:t>Motivated to make improvements since it will make their job easier</a:t>
            </a:r>
            <a:endParaRPr/>
          </a:p>
          <a:p>
            <a:pPr indent="-285750" lvl="1" marL="742950" rtl="0" algn="l">
              <a:spcBef>
                <a:spcPts val="480"/>
              </a:spcBef>
              <a:spcAft>
                <a:spcPts val="0"/>
              </a:spcAft>
              <a:buClr>
                <a:schemeClr val="dk1"/>
              </a:buClr>
              <a:buSzPts val="2400"/>
              <a:buChar char="–"/>
            </a:pPr>
            <a:r>
              <a:rPr i="1" lang="en-US" sz="2400"/>
              <a:t>Unlocks their creativity</a:t>
            </a:r>
            <a:endParaRPr/>
          </a:p>
          <a:p>
            <a:pPr indent="-285750" lvl="1" marL="742950" rtl="0" algn="l">
              <a:spcBef>
                <a:spcPts val="480"/>
              </a:spcBef>
              <a:spcAft>
                <a:spcPts val="0"/>
              </a:spcAft>
              <a:buClr>
                <a:schemeClr val="dk1"/>
              </a:buClr>
              <a:buSzPts val="2400"/>
              <a:buChar char="–"/>
            </a:pPr>
            <a:r>
              <a:rPr i="1" lang="en-US" sz="2400"/>
              <a:t>Involvement makes them more supportive of changes</a:t>
            </a:r>
            <a:endParaRPr/>
          </a:p>
        </p:txBody>
      </p:sp>
      <p:pic>
        <p:nvPicPr>
          <p:cNvPr descr="dreamstimefree_10053288.jpg" id="193" name="Google Shape;193;p24"/>
          <p:cNvPicPr preferRelativeResize="0"/>
          <p:nvPr/>
        </p:nvPicPr>
        <p:blipFill rotWithShape="1">
          <a:blip r:embed="rId3">
            <a:alphaModFix/>
          </a:blip>
          <a:srcRect b="0" l="0" r="0" t="0"/>
          <a:stretch/>
        </p:blipFill>
        <p:spPr>
          <a:xfrm>
            <a:off x="7086600" y="152400"/>
            <a:ext cx="1445005" cy="1295400"/>
          </a:xfrm>
          <a:prstGeom prst="rect">
            <a:avLst/>
          </a:prstGeom>
          <a:noFill/>
          <a:ln>
            <a:noFill/>
          </a:ln>
          <a:effectLst>
            <a:outerShdw blurRad="292100" rotWithShape="0" algn="tl" dir="2700000" dist="139700">
              <a:srgbClr val="333333">
                <a:alpha val="64705"/>
              </a:srgbClr>
            </a:outerShdw>
          </a:effectLst>
        </p:spPr>
      </p:pic>
      <p:sp>
        <p:nvSpPr>
          <p:cNvPr id="194" name="Google Shape;194;p2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5"/>
          <p:cNvSpPr txBox="1"/>
          <p:nvPr>
            <p:ph type="title"/>
          </p:nvPr>
        </p:nvSpPr>
        <p:spPr>
          <a:xfrm>
            <a:off x="0" y="436524"/>
            <a:ext cx="9144000"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Quality Management System Audits</a:t>
            </a:r>
            <a:endParaRPr/>
          </a:p>
        </p:txBody>
      </p:sp>
      <p:sp>
        <p:nvSpPr>
          <p:cNvPr id="201" name="Google Shape;201;p25"/>
          <p:cNvSpPr txBox="1"/>
          <p:nvPr>
            <p:ph idx="1" type="body"/>
          </p:nvPr>
        </p:nvSpPr>
        <p:spPr>
          <a:xfrm>
            <a:off x="804632" y="1295400"/>
            <a:ext cx="8686800" cy="49530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3200"/>
              <a:buChar char="•"/>
            </a:pPr>
            <a:r>
              <a:rPr lang="en-US">
                <a:solidFill>
                  <a:srgbClr val="006666"/>
                </a:solidFill>
              </a:rPr>
              <a:t>Affirm quality standard</a:t>
            </a:r>
            <a:endParaRPr/>
          </a:p>
          <a:p>
            <a:pPr indent="-342900" lvl="0" marL="342900" rtl="0" algn="l">
              <a:spcBef>
                <a:spcPts val="640"/>
              </a:spcBef>
              <a:spcAft>
                <a:spcPts val="0"/>
              </a:spcAft>
              <a:buClr>
                <a:srgbClr val="006666"/>
              </a:buClr>
              <a:buSzPts val="3200"/>
              <a:buChar char="•"/>
            </a:pPr>
            <a:r>
              <a:rPr lang="en-US">
                <a:solidFill>
                  <a:srgbClr val="006666"/>
                </a:solidFill>
              </a:rPr>
              <a:t>Internal and external audits</a:t>
            </a:r>
            <a:endParaRPr/>
          </a:p>
          <a:p>
            <a:pPr indent="-342900" lvl="0" marL="342900" rtl="0" algn="l">
              <a:spcBef>
                <a:spcPts val="640"/>
              </a:spcBef>
              <a:spcAft>
                <a:spcPts val="0"/>
              </a:spcAft>
              <a:buClr>
                <a:srgbClr val="006666"/>
              </a:buClr>
              <a:buSzPts val="3200"/>
              <a:buChar char="•"/>
            </a:pPr>
            <a:r>
              <a:rPr lang="en-US">
                <a:solidFill>
                  <a:srgbClr val="006666"/>
                </a:solidFill>
              </a:rPr>
              <a:t>Assure that:</a:t>
            </a:r>
            <a:endParaRPr/>
          </a:p>
          <a:p>
            <a:pPr indent="-285750" lvl="1" marL="742950" rtl="0" algn="l">
              <a:spcBef>
                <a:spcPts val="480"/>
              </a:spcBef>
              <a:spcAft>
                <a:spcPts val="0"/>
              </a:spcAft>
              <a:buClr>
                <a:schemeClr val="dk1"/>
              </a:buClr>
              <a:buSzPts val="2400"/>
              <a:buChar char="–"/>
            </a:pPr>
            <a:r>
              <a:rPr lang="en-US" sz="2400"/>
              <a:t>Quality plans are successfully implemented</a:t>
            </a:r>
            <a:endParaRPr/>
          </a:p>
          <a:p>
            <a:pPr indent="-285750" lvl="1" marL="742950" rtl="0" algn="l">
              <a:spcBef>
                <a:spcPts val="480"/>
              </a:spcBef>
              <a:spcAft>
                <a:spcPts val="0"/>
              </a:spcAft>
              <a:buClr>
                <a:schemeClr val="dk1"/>
              </a:buClr>
              <a:buSzPts val="2400"/>
              <a:buChar char="–"/>
            </a:pPr>
            <a:r>
              <a:rPr lang="en-US" sz="2400"/>
              <a:t>Product conformance</a:t>
            </a:r>
            <a:endParaRPr/>
          </a:p>
          <a:p>
            <a:pPr indent="-285750" lvl="1" marL="742950" rtl="0" algn="l">
              <a:spcBef>
                <a:spcPts val="480"/>
              </a:spcBef>
              <a:spcAft>
                <a:spcPts val="0"/>
              </a:spcAft>
              <a:buClr>
                <a:schemeClr val="dk1"/>
              </a:buClr>
              <a:buSzPts val="2400"/>
              <a:buChar char="–"/>
            </a:pPr>
            <a:r>
              <a:rPr lang="en-US" sz="2400"/>
              <a:t>Compliance/conformance with standards, regulations, and procedures</a:t>
            </a:r>
            <a:endParaRPr/>
          </a:p>
          <a:p>
            <a:pPr indent="-285750" lvl="1" marL="742950" rtl="0" algn="l">
              <a:spcBef>
                <a:spcPts val="480"/>
              </a:spcBef>
              <a:spcAft>
                <a:spcPts val="0"/>
              </a:spcAft>
              <a:buClr>
                <a:schemeClr val="dk1"/>
              </a:buClr>
              <a:buSzPts val="2400"/>
              <a:buChar char="–"/>
            </a:pPr>
            <a:r>
              <a:rPr lang="en-US" sz="2400"/>
              <a:t>Data system is accurate and adequate</a:t>
            </a:r>
            <a:endParaRPr/>
          </a:p>
          <a:p>
            <a:pPr indent="-285750" lvl="1" marL="742950" rtl="0" algn="l">
              <a:spcBef>
                <a:spcPts val="480"/>
              </a:spcBef>
              <a:spcAft>
                <a:spcPts val="0"/>
              </a:spcAft>
              <a:buClr>
                <a:schemeClr val="dk1"/>
              </a:buClr>
              <a:buSzPts val="2400"/>
              <a:buChar char="–"/>
            </a:pPr>
            <a:r>
              <a:rPr lang="en-US" sz="2400"/>
              <a:t>Deficiencies are identified and corrective action taken</a:t>
            </a:r>
            <a:endParaRPr/>
          </a:p>
          <a:p>
            <a:pPr indent="-285750" lvl="1" marL="742950" rtl="0" algn="l">
              <a:spcBef>
                <a:spcPts val="480"/>
              </a:spcBef>
              <a:spcAft>
                <a:spcPts val="0"/>
              </a:spcAft>
              <a:buClr>
                <a:schemeClr val="dk1"/>
              </a:buClr>
              <a:buSzPts val="2400"/>
              <a:buChar char="–"/>
            </a:pPr>
            <a:r>
              <a:rPr lang="en-US" sz="2400"/>
              <a:t>Improvement opportunities addressed properly</a:t>
            </a:r>
            <a:endParaRPr/>
          </a:p>
        </p:txBody>
      </p:sp>
      <p:pic>
        <p:nvPicPr>
          <p:cNvPr descr="200px-Clipboard.svg.png" id="202" name="Google Shape;202;p25"/>
          <p:cNvPicPr preferRelativeResize="0"/>
          <p:nvPr/>
        </p:nvPicPr>
        <p:blipFill rotWithShape="1">
          <a:blip r:embed="rId3">
            <a:alphaModFix/>
          </a:blip>
          <a:srcRect b="0" l="0" r="0" t="0"/>
          <a:stretch/>
        </p:blipFill>
        <p:spPr>
          <a:xfrm>
            <a:off x="6248400" y="1295400"/>
            <a:ext cx="1905000" cy="1905000"/>
          </a:xfrm>
          <a:prstGeom prst="rect">
            <a:avLst/>
          </a:prstGeom>
          <a:noFill/>
          <a:ln>
            <a:noFill/>
          </a:ln>
        </p:spPr>
      </p:pic>
      <p:sp>
        <p:nvSpPr>
          <p:cNvPr id="203" name="Google Shape;203;p2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6"/>
          <p:cNvSpPr txBox="1"/>
          <p:nvPr>
            <p:ph type="title"/>
          </p:nvPr>
        </p:nvSpPr>
        <p:spPr>
          <a:xfrm>
            <a:off x="0" y="654786"/>
            <a:ext cx="9144000" cy="634319"/>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210" name="Google Shape;210;p26"/>
          <p:cNvSpPr txBox="1"/>
          <p:nvPr>
            <p:ph idx="1" type="body"/>
          </p:nvPr>
        </p:nvSpPr>
        <p:spPr>
          <a:xfrm>
            <a:off x="149605" y="1865697"/>
            <a:ext cx="8907898" cy="4144963"/>
          </a:xfrm>
          <a:prstGeom prst="rect">
            <a:avLst/>
          </a:prstGeom>
          <a:noFill/>
          <a:ln>
            <a:noFill/>
          </a:ln>
        </p:spPr>
        <p:txBody>
          <a:bodyPr anchorCtr="0" anchor="t" bIns="45700" lIns="91425" spcFirstLastPara="1" rIns="91425" wrap="square" tIns="45700">
            <a:normAutofit fontScale="92500"/>
          </a:bodyPr>
          <a:lstStyle/>
          <a:p>
            <a:pPr indent="0" lvl="0" marL="0" rtl="0" algn="l">
              <a:spcBef>
                <a:spcPts val="0"/>
              </a:spcBef>
              <a:spcAft>
                <a:spcPts val="0"/>
              </a:spcAft>
              <a:buClr>
                <a:schemeClr val="dk1"/>
              </a:buClr>
              <a:buSzPct val="100000"/>
              <a:buNone/>
            </a:pPr>
            <a:r>
              <a:rPr lang="en-US"/>
              <a:t>Have you ever heard an unusual sound in your car?  What did you do?</a:t>
            </a:r>
            <a:endParaRPr/>
          </a:p>
          <a:p>
            <a:pPr indent="-285750" lvl="1" marL="742950" rtl="0" algn="l">
              <a:spcBef>
                <a:spcPts val="518"/>
              </a:spcBef>
              <a:spcAft>
                <a:spcPts val="0"/>
              </a:spcAft>
              <a:buClr>
                <a:schemeClr val="dk1"/>
              </a:buClr>
              <a:buSzPct val="100000"/>
              <a:buChar char="–"/>
            </a:pPr>
            <a:r>
              <a:rPr lang="en-US"/>
              <a:t>  Ignored it?</a:t>
            </a:r>
            <a:endParaRPr/>
          </a:p>
          <a:p>
            <a:pPr indent="-282575" lvl="3" marL="1312863" rtl="0" algn="l">
              <a:spcBef>
                <a:spcPts val="444"/>
              </a:spcBef>
              <a:spcAft>
                <a:spcPts val="0"/>
              </a:spcAft>
              <a:buClr>
                <a:schemeClr val="dk1"/>
              </a:buClr>
              <a:buSzPct val="100000"/>
              <a:buChar char="–"/>
            </a:pPr>
            <a:r>
              <a:rPr i="1" lang="en-US" sz="2400"/>
              <a:t>May have broken down or forced to pay for emergency repairs</a:t>
            </a:r>
            <a:endParaRPr/>
          </a:p>
          <a:p>
            <a:pPr indent="-285750" lvl="1" marL="742950" rtl="0" algn="l">
              <a:spcBef>
                <a:spcPts val="518"/>
              </a:spcBef>
              <a:spcAft>
                <a:spcPts val="0"/>
              </a:spcAft>
              <a:buClr>
                <a:schemeClr val="dk1"/>
              </a:buClr>
              <a:buSzPct val="100000"/>
              <a:buChar char="–"/>
            </a:pPr>
            <a:r>
              <a:rPr lang="en-US"/>
              <a:t>Tried to find the cause?</a:t>
            </a:r>
            <a:endParaRPr/>
          </a:p>
          <a:p>
            <a:pPr indent="-282575" lvl="3" marL="1312863" rtl="0" algn="l">
              <a:spcBef>
                <a:spcPts val="444"/>
              </a:spcBef>
              <a:spcAft>
                <a:spcPts val="0"/>
              </a:spcAft>
              <a:buClr>
                <a:schemeClr val="dk1"/>
              </a:buClr>
              <a:buSzPct val="100000"/>
              <a:buChar char="–"/>
            </a:pPr>
            <a:r>
              <a:rPr i="1" lang="en-US" sz="2400"/>
              <a:t>Taken action to initiate repairs before they became too expensive</a:t>
            </a:r>
            <a:endParaRPr/>
          </a:p>
          <a:p>
            <a:pPr indent="-141605" lvl="3" marL="1312863" rtl="0" algn="l">
              <a:spcBef>
                <a:spcPts val="444"/>
              </a:spcBef>
              <a:spcAft>
                <a:spcPts val="0"/>
              </a:spcAft>
              <a:buClr>
                <a:schemeClr val="dk1"/>
              </a:buClr>
              <a:buSzPct val="100000"/>
              <a:buNone/>
            </a:pPr>
            <a:r>
              <a:t/>
            </a:r>
            <a:endParaRPr i="1" sz="2400"/>
          </a:p>
          <a:p>
            <a:pPr indent="-285750" lvl="1" marL="742950" rtl="0" algn="l">
              <a:spcBef>
                <a:spcPts val="555"/>
              </a:spcBef>
              <a:spcAft>
                <a:spcPts val="0"/>
              </a:spcAft>
              <a:buClr>
                <a:schemeClr val="dk1"/>
              </a:buClr>
              <a:buSzPct val="100000"/>
              <a:buFont typeface="Calibri"/>
              <a:buNone/>
            </a:pPr>
            <a:r>
              <a:rPr lang="en-US"/>
              <a:t>	</a:t>
            </a:r>
            <a:r>
              <a:rPr lang="en-US" sz="3000">
                <a:solidFill>
                  <a:srgbClr val="0070C0"/>
                </a:solidFill>
              </a:rPr>
              <a:t>Defects should be reported to the appropriate contact</a:t>
            </a:r>
            <a:endParaRPr/>
          </a:p>
        </p:txBody>
      </p:sp>
      <p:pic>
        <p:nvPicPr>
          <p:cNvPr descr="dreamstimefree_10053288.jpg" id="211" name="Google Shape;211;p26"/>
          <p:cNvPicPr preferRelativeResize="0"/>
          <p:nvPr/>
        </p:nvPicPr>
        <p:blipFill rotWithShape="1">
          <a:blip r:embed="rId3">
            <a:alphaModFix/>
          </a:blip>
          <a:srcRect b="0" l="0" r="0" t="0"/>
          <a:stretch/>
        </p:blipFill>
        <p:spPr>
          <a:xfrm>
            <a:off x="6934200" y="261257"/>
            <a:ext cx="1445005" cy="1295400"/>
          </a:xfrm>
          <a:prstGeom prst="rect">
            <a:avLst/>
          </a:prstGeom>
          <a:noFill/>
          <a:ln>
            <a:noFill/>
          </a:ln>
          <a:effectLst>
            <a:outerShdw blurRad="292100" rotWithShape="0" algn="tl" dir="2700000" dist="139700">
              <a:srgbClr val="333333">
                <a:alpha val="64705"/>
              </a:srgbClr>
            </a:outerShdw>
          </a:effectLst>
        </p:spPr>
      </p:pic>
      <p:sp>
        <p:nvSpPr>
          <p:cNvPr id="212" name="Google Shape;212;p2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7"/>
          <p:cNvSpPr txBox="1"/>
          <p:nvPr>
            <p:ph type="title"/>
          </p:nvPr>
        </p:nvSpPr>
        <p:spPr>
          <a:xfrm>
            <a:off x="0" y="0"/>
            <a:ext cx="9144000" cy="6858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Design Failure Mode Effect Analysis</a:t>
            </a:r>
            <a:endParaRPr sz="4000"/>
          </a:p>
        </p:txBody>
      </p:sp>
      <p:sp>
        <p:nvSpPr>
          <p:cNvPr id="218" name="Google Shape;218;p27"/>
          <p:cNvSpPr txBox="1"/>
          <p:nvPr>
            <p:ph idx="1" type="body"/>
          </p:nvPr>
        </p:nvSpPr>
        <p:spPr>
          <a:xfrm>
            <a:off x="117395" y="741404"/>
            <a:ext cx="8686800" cy="5208373"/>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90000"/>
              </a:lnSpc>
              <a:spcBef>
                <a:spcPts val="0"/>
              </a:spcBef>
              <a:spcAft>
                <a:spcPts val="0"/>
              </a:spcAft>
              <a:buClr>
                <a:schemeClr val="dk1"/>
              </a:buClr>
              <a:buSzPts val="3200"/>
              <a:buNone/>
            </a:pPr>
            <a:r>
              <a:rPr b="1" lang="en-US" u="sng"/>
              <a:t>Objective</a:t>
            </a:r>
            <a:r>
              <a:rPr lang="en-US"/>
              <a:t> </a:t>
            </a:r>
            <a:endParaRPr/>
          </a:p>
          <a:p>
            <a:pPr indent="0" lvl="0" marL="0" rtl="0" algn="ctr">
              <a:lnSpc>
                <a:spcPct val="90000"/>
              </a:lnSpc>
              <a:spcBef>
                <a:spcPts val="480"/>
              </a:spcBef>
              <a:spcAft>
                <a:spcPts val="0"/>
              </a:spcAft>
              <a:buClr>
                <a:schemeClr val="dk1"/>
              </a:buClr>
              <a:buSzPts val="2400"/>
              <a:buNone/>
            </a:pPr>
            <a:r>
              <a:rPr lang="en-US" sz="2400"/>
              <a:t>Design and sell products so that in the future the customer returns, </a:t>
            </a:r>
            <a:endParaRPr sz="2400"/>
          </a:p>
          <a:p>
            <a:pPr indent="0" lvl="0" marL="0" rtl="0" algn="ctr">
              <a:lnSpc>
                <a:spcPct val="90000"/>
              </a:lnSpc>
              <a:spcBef>
                <a:spcPts val="560"/>
              </a:spcBef>
              <a:spcAft>
                <a:spcPts val="0"/>
              </a:spcAft>
              <a:buClr>
                <a:schemeClr val="dk1"/>
              </a:buClr>
              <a:buSzPts val="2800"/>
              <a:buNone/>
            </a:pPr>
            <a:r>
              <a:rPr b="1" lang="en-US" sz="2800"/>
              <a:t>NOT THE PRODUCT!</a:t>
            </a:r>
            <a:endParaRPr/>
          </a:p>
          <a:p>
            <a:pPr indent="0" lvl="0" marL="0" rtl="0" algn="ctr">
              <a:lnSpc>
                <a:spcPct val="90000"/>
              </a:lnSpc>
              <a:spcBef>
                <a:spcPts val="480"/>
              </a:spcBef>
              <a:spcAft>
                <a:spcPts val="0"/>
              </a:spcAft>
              <a:buClr>
                <a:schemeClr val="dk1"/>
              </a:buClr>
              <a:buSzPts val="2400"/>
              <a:buNone/>
            </a:pPr>
            <a:r>
              <a:t/>
            </a:r>
            <a:endParaRPr sz="2400"/>
          </a:p>
          <a:p>
            <a:pPr indent="0" lvl="0" marL="0" rtl="0" algn="l">
              <a:lnSpc>
                <a:spcPct val="90000"/>
              </a:lnSpc>
              <a:spcBef>
                <a:spcPts val="480"/>
              </a:spcBef>
              <a:spcAft>
                <a:spcPts val="0"/>
              </a:spcAft>
              <a:buClr>
                <a:srgbClr val="FF0000"/>
              </a:buClr>
              <a:buSzPts val="2400"/>
              <a:buNone/>
            </a:pPr>
            <a:r>
              <a:rPr lang="en-US" sz="2400">
                <a:solidFill>
                  <a:srgbClr val="FF0000"/>
                </a:solidFill>
              </a:rPr>
              <a:t>When performing DFMEAs on existing or new products:</a:t>
            </a:r>
            <a:endParaRPr/>
          </a:p>
          <a:p>
            <a:pPr indent="-342900" lvl="0" marL="342900" rtl="0" algn="l">
              <a:lnSpc>
                <a:spcPct val="90000"/>
              </a:lnSpc>
              <a:spcBef>
                <a:spcPts val="400"/>
              </a:spcBef>
              <a:spcAft>
                <a:spcPts val="0"/>
              </a:spcAft>
              <a:buClr>
                <a:schemeClr val="dk1"/>
              </a:buClr>
              <a:buSzPts val="2000"/>
              <a:buChar char="•"/>
            </a:pPr>
            <a:r>
              <a:rPr lang="en-US" sz="2000"/>
              <a:t>Identify ways the product design can fail.  </a:t>
            </a:r>
            <a:r>
              <a:rPr b="1" lang="en-US" sz="2000"/>
              <a:t>Do this early as possible in the design process</a:t>
            </a:r>
            <a:r>
              <a:rPr lang="en-US" sz="2000"/>
              <a:t>! </a:t>
            </a:r>
            <a:endParaRPr/>
          </a:p>
          <a:p>
            <a:pPr indent="-342900" lvl="0" marL="342900" rtl="0" algn="l">
              <a:lnSpc>
                <a:spcPct val="90000"/>
              </a:lnSpc>
              <a:spcBef>
                <a:spcPts val="1000"/>
              </a:spcBef>
              <a:spcAft>
                <a:spcPts val="0"/>
              </a:spcAft>
              <a:buClr>
                <a:schemeClr val="dk1"/>
              </a:buClr>
              <a:buSzPts val="2000"/>
              <a:buChar char="•"/>
            </a:pPr>
            <a:r>
              <a:rPr lang="en-US" sz="2000"/>
              <a:t>Rationally prioritize potential failures so that corrective/preventive action and/or redesign can be accomplished before the escalation of risk and cost.  </a:t>
            </a:r>
            <a:endParaRPr/>
          </a:p>
          <a:p>
            <a:pPr indent="-342900" lvl="0" marL="342900" rtl="0" algn="l">
              <a:lnSpc>
                <a:spcPct val="90000"/>
              </a:lnSpc>
              <a:spcBef>
                <a:spcPts val="1000"/>
              </a:spcBef>
              <a:spcAft>
                <a:spcPts val="0"/>
              </a:spcAft>
              <a:buClr>
                <a:schemeClr val="dk1"/>
              </a:buClr>
              <a:buSzPts val="2000"/>
              <a:buChar char="•"/>
            </a:pPr>
            <a:r>
              <a:rPr lang="en-US" sz="2000"/>
              <a:t>Strive for smoother production ramp ups.  </a:t>
            </a:r>
            <a:endParaRPr/>
          </a:p>
          <a:p>
            <a:pPr indent="-342900" lvl="0" marL="342900" rtl="0" algn="l">
              <a:lnSpc>
                <a:spcPct val="90000"/>
              </a:lnSpc>
              <a:spcBef>
                <a:spcPts val="1000"/>
              </a:spcBef>
              <a:spcAft>
                <a:spcPts val="0"/>
              </a:spcAft>
              <a:buClr>
                <a:schemeClr val="dk1"/>
              </a:buClr>
              <a:buSzPts val="2000"/>
              <a:buChar char="•"/>
            </a:pPr>
            <a:r>
              <a:rPr lang="en-US" sz="2000"/>
              <a:t>Enhance system reliability once countermeasures are implemented.  </a:t>
            </a:r>
            <a:endParaRPr/>
          </a:p>
          <a:p>
            <a:pPr indent="-342900" lvl="0" marL="342900" rtl="0" algn="l">
              <a:lnSpc>
                <a:spcPct val="90000"/>
              </a:lnSpc>
              <a:spcBef>
                <a:spcPts val="1000"/>
              </a:spcBef>
              <a:spcAft>
                <a:spcPts val="0"/>
              </a:spcAft>
              <a:buClr>
                <a:schemeClr val="dk1"/>
              </a:buClr>
              <a:buSzPts val="2000"/>
              <a:buChar char="•"/>
            </a:pPr>
            <a:r>
              <a:rPr lang="en-US" sz="2000"/>
              <a:t>Reduce development, production and warranty cost.</a:t>
            </a:r>
            <a:endParaRPr/>
          </a:p>
          <a:p>
            <a:pPr indent="-342900" lvl="0" marL="342900" rtl="0" algn="l">
              <a:lnSpc>
                <a:spcPct val="90000"/>
              </a:lnSpc>
              <a:spcBef>
                <a:spcPts val="1000"/>
              </a:spcBef>
              <a:spcAft>
                <a:spcPts val="0"/>
              </a:spcAft>
              <a:buClr>
                <a:schemeClr val="dk1"/>
              </a:buClr>
              <a:buSzPts val="2000"/>
              <a:buChar char="•"/>
            </a:pPr>
            <a:r>
              <a:rPr lang="en-US" sz="2000"/>
              <a:t>Push for higher customer and end-user satisfaction.</a:t>
            </a:r>
            <a:endParaRPr sz="2000"/>
          </a:p>
          <a:p>
            <a:pPr indent="-139700" lvl="0" marL="342900" rtl="0" algn="l">
              <a:spcBef>
                <a:spcPts val="1240"/>
              </a:spcBef>
              <a:spcAft>
                <a:spcPts val="0"/>
              </a:spcAft>
              <a:buClr>
                <a:schemeClr val="dk1"/>
              </a:buClr>
              <a:buSzPts val="3200"/>
              <a:buNone/>
            </a:pPr>
            <a:r>
              <a:t/>
            </a:r>
            <a:endParaRPr/>
          </a:p>
        </p:txBody>
      </p:sp>
      <p:sp>
        <p:nvSpPr>
          <p:cNvPr id="219" name="Google Shape;219;p2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8"/>
          <p:cNvSpPr txBox="1"/>
          <p:nvPr>
            <p:ph type="title"/>
          </p:nvPr>
        </p:nvSpPr>
        <p:spPr>
          <a:xfrm>
            <a:off x="0" y="40164"/>
            <a:ext cx="9144000" cy="838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Root Cause Failure Analysis</a:t>
            </a:r>
            <a:endParaRPr/>
          </a:p>
        </p:txBody>
      </p:sp>
      <p:sp>
        <p:nvSpPr>
          <p:cNvPr id="226" name="Google Shape;226;p28"/>
          <p:cNvSpPr txBox="1"/>
          <p:nvPr/>
        </p:nvSpPr>
        <p:spPr>
          <a:xfrm>
            <a:off x="194511" y="1143000"/>
            <a:ext cx="8534400" cy="45397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Problems can be obvious or obscure</a:t>
            </a:r>
            <a:endParaRPr/>
          </a:p>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Potential causes:</a:t>
            </a:r>
            <a:endParaRPr/>
          </a:p>
          <a:p>
            <a:pPr indent="-336550" lvl="1" marL="798513" marR="0" rtl="0" algn="l">
              <a:spcBef>
                <a:spcPts val="0"/>
              </a:spcBef>
              <a:spcAft>
                <a:spcPts val="0"/>
              </a:spcAft>
              <a:buClr>
                <a:schemeClr val="accent2"/>
              </a:buClr>
              <a:buSzPts val="2800"/>
              <a:buFont typeface="Arial"/>
              <a:buChar char="–"/>
            </a:pPr>
            <a:r>
              <a:rPr b="0" i="0" lang="en-US" sz="2800" u="none" cap="none" strike="noStrike">
                <a:solidFill>
                  <a:schemeClr val="accent2"/>
                </a:solidFill>
                <a:latin typeface="Calibri"/>
                <a:ea typeface="Calibri"/>
                <a:cs typeface="Calibri"/>
                <a:sym typeface="Calibri"/>
              </a:rPr>
              <a:t>Faulty procedures</a:t>
            </a:r>
            <a:endParaRPr/>
          </a:p>
          <a:p>
            <a:pPr indent="-336550" lvl="1" marL="798513" marR="0" rtl="0" algn="l">
              <a:spcBef>
                <a:spcPts val="0"/>
              </a:spcBef>
              <a:spcAft>
                <a:spcPts val="0"/>
              </a:spcAft>
              <a:buClr>
                <a:schemeClr val="accent2"/>
              </a:buClr>
              <a:buSzPts val="2800"/>
              <a:buFont typeface="Arial"/>
              <a:buChar char="–"/>
            </a:pPr>
            <a:r>
              <a:rPr b="0" i="0" lang="en-US" sz="2800" u="none" cap="none" strike="noStrike">
                <a:solidFill>
                  <a:schemeClr val="accent2"/>
                </a:solidFill>
                <a:latin typeface="Calibri"/>
                <a:ea typeface="Calibri"/>
                <a:cs typeface="Calibri"/>
                <a:sym typeface="Calibri"/>
              </a:rPr>
              <a:t>Defective materials</a:t>
            </a:r>
            <a:endParaRPr/>
          </a:p>
          <a:p>
            <a:pPr indent="-336550" lvl="1" marL="798513" marR="0" rtl="0" algn="l">
              <a:spcBef>
                <a:spcPts val="0"/>
              </a:spcBef>
              <a:spcAft>
                <a:spcPts val="0"/>
              </a:spcAft>
              <a:buClr>
                <a:schemeClr val="accent2"/>
              </a:buClr>
              <a:buSzPts val="2800"/>
              <a:buFont typeface="Arial"/>
              <a:buChar char="–"/>
            </a:pPr>
            <a:r>
              <a:rPr b="0" i="0" lang="en-US" sz="2800" u="none" cap="none" strike="noStrike">
                <a:solidFill>
                  <a:schemeClr val="accent2"/>
                </a:solidFill>
                <a:latin typeface="Calibri"/>
                <a:ea typeface="Calibri"/>
                <a:cs typeface="Calibri"/>
                <a:sym typeface="Calibri"/>
              </a:rPr>
              <a:t>Poor process design</a:t>
            </a:r>
            <a:endParaRPr/>
          </a:p>
          <a:p>
            <a:pPr indent="-336550" lvl="1" marL="798513" marR="0" rtl="0" algn="l">
              <a:spcBef>
                <a:spcPts val="0"/>
              </a:spcBef>
              <a:spcAft>
                <a:spcPts val="0"/>
              </a:spcAft>
              <a:buClr>
                <a:schemeClr val="accent2"/>
              </a:buClr>
              <a:buSzPts val="2800"/>
              <a:buFont typeface="Arial"/>
              <a:buChar char="–"/>
            </a:pPr>
            <a:r>
              <a:rPr b="0" i="0" lang="en-US" sz="2800" u="none" cap="none" strike="noStrike">
                <a:solidFill>
                  <a:schemeClr val="accent2"/>
                </a:solidFill>
                <a:latin typeface="Calibri"/>
                <a:ea typeface="Calibri"/>
                <a:cs typeface="Calibri"/>
                <a:sym typeface="Calibri"/>
              </a:rPr>
              <a:t>Equipment malfunction</a:t>
            </a:r>
            <a:endParaRPr/>
          </a:p>
          <a:p>
            <a:pPr indent="-336550" lvl="1" marL="798513" marR="0" rtl="0" algn="l">
              <a:spcBef>
                <a:spcPts val="0"/>
              </a:spcBef>
              <a:spcAft>
                <a:spcPts val="0"/>
              </a:spcAft>
              <a:buClr>
                <a:schemeClr val="accent2"/>
              </a:buClr>
              <a:buSzPts val="2800"/>
              <a:buFont typeface="Arial"/>
              <a:buChar char="–"/>
            </a:pPr>
            <a:r>
              <a:rPr b="0" i="0" lang="en-US" sz="2800" u="none" cap="none" strike="noStrike">
                <a:solidFill>
                  <a:schemeClr val="accent2"/>
                </a:solidFill>
                <a:latin typeface="Calibri"/>
                <a:ea typeface="Calibri"/>
                <a:cs typeface="Calibri"/>
                <a:sym typeface="Calibri"/>
              </a:rPr>
              <a:t>Not following procedures</a:t>
            </a:r>
            <a:endParaRPr/>
          </a:p>
          <a:p>
            <a:pPr indent="-336550" lvl="1" marL="798513" marR="0" rtl="0" algn="l">
              <a:spcBef>
                <a:spcPts val="0"/>
              </a:spcBef>
              <a:spcAft>
                <a:spcPts val="0"/>
              </a:spcAft>
              <a:buClr>
                <a:schemeClr val="accent2"/>
              </a:buClr>
              <a:buSzPts val="2800"/>
              <a:buFont typeface="Arial"/>
              <a:buChar char="–"/>
            </a:pPr>
            <a:r>
              <a:rPr b="0" i="0" lang="en-US" sz="2800" u="none" cap="none" strike="noStrike">
                <a:solidFill>
                  <a:schemeClr val="accent2"/>
                </a:solidFill>
                <a:latin typeface="Calibri"/>
                <a:ea typeface="Calibri"/>
                <a:cs typeface="Calibri"/>
                <a:sym typeface="Calibri"/>
              </a:rPr>
              <a:t>Poor training</a:t>
            </a:r>
            <a:endParaRPr/>
          </a:p>
          <a:p>
            <a:pPr indent="-336550" lvl="1" marL="798513" marR="0" rtl="0" algn="l">
              <a:spcBef>
                <a:spcPts val="0"/>
              </a:spcBef>
              <a:spcAft>
                <a:spcPts val="0"/>
              </a:spcAft>
              <a:buClr>
                <a:schemeClr val="accent2"/>
              </a:buClr>
              <a:buSzPts val="2800"/>
              <a:buFont typeface="Arial"/>
              <a:buChar char="–"/>
            </a:pPr>
            <a:r>
              <a:rPr b="0" i="0" lang="en-US" sz="2800" u="none" cap="none" strike="noStrike">
                <a:solidFill>
                  <a:schemeClr val="accent2"/>
                </a:solidFill>
                <a:latin typeface="Calibri"/>
                <a:ea typeface="Calibri"/>
                <a:cs typeface="Calibri"/>
                <a:sym typeface="Calibri"/>
              </a:rPr>
              <a:t>Poor communication</a:t>
            </a:r>
            <a:endParaRPr b="0" i="0" sz="2800" u="none" cap="none" strike="noStrike">
              <a:solidFill>
                <a:schemeClr val="accent2"/>
              </a:solidFill>
              <a:latin typeface="Calibri"/>
              <a:ea typeface="Calibri"/>
              <a:cs typeface="Calibri"/>
              <a:sym typeface="Calibri"/>
            </a:endParaRPr>
          </a:p>
          <a:p>
            <a:pPr indent="-336550" lvl="1" marL="798513" marR="0" rtl="0" algn="l">
              <a:spcBef>
                <a:spcPts val="0"/>
              </a:spcBef>
              <a:spcAft>
                <a:spcPts val="0"/>
              </a:spcAft>
              <a:buClr>
                <a:schemeClr val="accent2"/>
              </a:buClr>
              <a:buSzPts val="2800"/>
              <a:buFont typeface="Arial"/>
              <a:buChar char="–"/>
            </a:pPr>
            <a:r>
              <a:rPr b="0" i="0" lang="en-US" sz="2800" u="none" cap="none" strike="noStrike">
                <a:solidFill>
                  <a:schemeClr val="accent2"/>
                </a:solidFill>
                <a:latin typeface="Calibri"/>
                <a:ea typeface="Calibri"/>
                <a:cs typeface="Calibri"/>
                <a:sym typeface="Calibri"/>
              </a:rPr>
              <a:t>Past fix action did not address root cause</a:t>
            </a:r>
            <a:endParaRPr/>
          </a:p>
        </p:txBody>
      </p:sp>
      <p:pic>
        <p:nvPicPr>
          <p:cNvPr id="227" name="Google Shape;227;p28"/>
          <p:cNvPicPr preferRelativeResize="0"/>
          <p:nvPr/>
        </p:nvPicPr>
        <p:blipFill rotWithShape="1">
          <a:blip r:embed="rId3">
            <a:alphaModFix/>
          </a:blip>
          <a:srcRect b="0" l="0" r="0" t="0"/>
          <a:stretch/>
        </p:blipFill>
        <p:spPr>
          <a:xfrm>
            <a:off x="5109348" y="2357958"/>
            <a:ext cx="4034652" cy="2109787"/>
          </a:xfrm>
          <a:prstGeom prst="rect">
            <a:avLst/>
          </a:prstGeom>
          <a:noFill/>
          <a:ln>
            <a:noFill/>
          </a:ln>
        </p:spPr>
      </p:pic>
      <p:sp>
        <p:nvSpPr>
          <p:cNvPr id="228" name="Google Shape;228;p2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9"/>
          <p:cNvSpPr txBox="1"/>
          <p:nvPr>
            <p:ph type="title"/>
          </p:nvPr>
        </p:nvSpPr>
        <p:spPr>
          <a:xfrm>
            <a:off x="-78996" y="550020"/>
            <a:ext cx="9222995"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235" name="Google Shape;235;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How could RCFA be used on a product, such as a car? </a:t>
            </a:r>
            <a:endParaRPr/>
          </a:p>
        </p:txBody>
      </p:sp>
      <p:pic>
        <p:nvPicPr>
          <p:cNvPr descr="dreamstimefree_10053288.jpg" id="236" name="Google Shape;236;p29"/>
          <p:cNvPicPr preferRelativeResize="0"/>
          <p:nvPr/>
        </p:nvPicPr>
        <p:blipFill rotWithShape="1">
          <a:blip r:embed="rId3">
            <a:alphaModFix/>
          </a:blip>
          <a:srcRect b="0" l="0" r="0" t="0"/>
          <a:stretch/>
        </p:blipFill>
        <p:spPr>
          <a:xfrm>
            <a:off x="6553200" y="304800"/>
            <a:ext cx="1445005" cy="1295400"/>
          </a:xfrm>
          <a:prstGeom prst="rect">
            <a:avLst/>
          </a:prstGeom>
          <a:noFill/>
          <a:ln>
            <a:noFill/>
          </a:ln>
          <a:effectLst>
            <a:outerShdw blurRad="292100" rotWithShape="0" algn="tl" dir="2700000" dist="139700">
              <a:srgbClr val="333333">
                <a:alpha val="64705"/>
              </a:srgbClr>
            </a:outerShdw>
          </a:effectLst>
        </p:spPr>
      </p:pic>
      <p:pic>
        <p:nvPicPr>
          <p:cNvPr descr="800px-MidCity25Jan06HeartNOLAcar2.jpg" id="237" name="Google Shape;237;p29"/>
          <p:cNvPicPr preferRelativeResize="0"/>
          <p:nvPr/>
        </p:nvPicPr>
        <p:blipFill rotWithShape="1">
          <a:blip r:embed="rId4">
            <a:alphaModFix/>
          </a:blip>
          <a:srcRect b="0" l="0" r="0" t="0"/>
          <a:stretch/>
        </p:blipFill>
        <p:spPr>
          <a:xfrm>
            <a:off x="2362200" y="2468624"/>
            <a:ext cx="4724400" cy="3543300"/>
          </a:xfrm>
          <a:prstGeom prst="rect">
            <a:avLst/>
          </a:prstGeom>
          <a:noFill/>
          <a:ln>
            <a:noFill/>
          </a:ln>
          <a:effectLst>
            <a:outerShdw blurRad="292100" rotWithShape="0" algn="tl" dir="2700000" dist="139700">
              <a:srgbClr val="333333">
                <a:alpha val="64705"/>
              </a:srgbClr>
            </a:outerShdw>
          </a:effectLst>
        </p:spPr>
      </p:pic>
      <p:sp>
        <p:nvSpPr>
          <p:cNvPr id="238" name="Google Shape;238;p2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0"/>
          <p:cNvSpPr txBox="1"/>
          <p:nvPr/>
        </p:nvSpPr>
        <p:spPr>
          <a:xfrm>
            <a:off x="2105442" y="990600"/>
            <a:ext cx="4419600" cy="579438"/>
          </a:xfrm>
          <a:prstGeom prst="rect">
            <a:avLst/>
          </a:prstGeom>
          <a:noFill/>
          <a:ln>
            <a:noFill/>
          </a:ln>
        </p:spPr>
        <p:txBody>
          <a:bodyPr anchorCtr="0" anchor="t" bIns="45700" lIns="91425" spcFirstLastPara="1" rIns="91425" wrap="square" tIns="45700">
            <a:spAutoFit/>
          </a:bodyPr>
          <a:lstStyle/>
          <a:p>
            <a:pPr indent="-174625" lvl="0" marL="174625" marR="0" rtl="0" algn="l">
              <a:spcBef>
                <a:spcPts val="0"/>
              </a:spcBef>
              <a:spcAft>
                <a:spcPts val="0"/>
              </a:spcAft>
              <a:buNone/>
            </a:pPr>
            <a:r>
              <a:rPr b="1" lang="en-US" sz="3200">
                <a:solidFill>
                  <a:schemeClr val="dk1"/>
                </a:solidFill>
                <a:latin typeface="Calibri"/>
                <a:ea typeface="Calibri"/>
                <a:cs typeface="Calibri"/>
                <a:sym typeface="Calibri"/>
              </a:rPr>
              <a:t>Performing an RCFA</a:t>
            </a:r>
            <a:endParaRPr/>
          </a:p>
        </p:txBody>
      </p:sp>
      <p:pic>
        <p:nvPicPr>
          <p:cNvPr descr="MCj01933480000[1]" id="245" name="Google Shape;245;p30"/>
          <p:cNvPicPr preferRelativeResize="0"/>
          <p:nvPr/>
        </p:nvPicPr>
        <p:blipFill rotWithShape="1">
          <a:blip r:embed="rId3">
            <a:alphaModFix/>
          </a:blip>
          <a:srcRect b="0" l="0" r="0" t="0"/>
          <a:stretch/>
        </p:blipFill>
        <p:spPr>
          <a:xfrm>
            <a:off x="5291000" y="2939551"/>
            <a:ext cx="3665731" cy="2749298"/>
          </a:xfrm>
          <a:prstGeom prst="rect">
            <a:avLst/>
          </a:prstGeom>
          <a:noFill/>
          <a:ln>
            <a:noFill/>
          </a:ln>
          <a:effectLst>
            <a:outerShdw blurRad="292100" rotWithShape="0" algn="tl" dir="2700000" dist="139700">
              <a:srgbClr val="333333">
                <a:alpha val="64705"/>
              </a:srgbClr>
            </a:outerShdw>
          </a:effectLst>
        </p:spPr>
      </p:pic>
      <p:sp>
        <p:nvSpPr>
          <p:cNvPr id="246" name="Google Shape;246;p30"/>
          <p:cNvSpPr/>
          <p:nvPr/>
        </p:nvSpPr>
        <p:spPr>
          <a:xfrm>
            <a:off x="0" y="97288"/>
            <a:ext cx="9144000" cy="838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Root Cause Failure Analysis </a:t>
            </a:r>
            <a:r>
              <a:rPr lang="en-US" sz="2800">
                <a:solidFill>
                  <a:schemeClr val="dk1"/>
                </a:solidFill>
                <a:latin typeface="Calibri"/>
                <a:ea typeface="Calibri"/>
                <a:cs typeface="Calibri"/>
                <a:sym typeface="Calibri"/>
              </a:rPr>
              <a:t>(Cont’d.)</a:t>
            </a:r>
            <a:endParaRPr sz="2800">
              <a:solidFill>
                <a:schemeClr val="dk1"/>
              </a:solidFill>
              <a:latin typeface="Calibri"/>
              <a:ea typeface="Calibri"/>
              <a:cs typeface="Calibri"/>
              <a:sym typeface="Calibri"/>
            </a:endParaRPr>
          </a:p>
        </p:txBody>
      </p:sp>
      <p:sp>
        <p:nvSpPr>
          <p:cNvPr id="247" name="Google Shape;247;p30"/>
          <p:cNvSpPr txBox="1"/>
          <p:nvPr/>
        </p:nvSpPr>
        <p:spPr>
          <a:xfrm>
            <a:off x="609600" y="1574049"/>
            <a:ext cx="6721475" cy="4114800"/>
          </a:xfrm>
          <a:prstGeom prst="rect">
            <a:avLst/>
          </a:prstGeom>
          <a:noFill/>
          <a:ln>
            <a:noFill/>
          </a:ln>
        </p:spPr>
        <p:txBody>
          <a:bodyPr anchorCtr="0" anchor="t" bIns="45700" lIns="91425" spcFirstLastPara="1" rIns="91425" wrap="square" tIns="45700">
            <a:spAutoFit/>
          </a:bodyPr>
          <a:lstStyle/>
          <a:p>
            <a:pPr indent="-349250" lvl="0" marL="349250" marR="0" rtl="0" algn="l">
              <a:spcBef>
                <a:spcPts val="0"/>
              </a:spcBef>
              <a:spcAft>
                <a:spcPts val="0"/>
              </a:spcAft>
              <a:buClr>
                <a:schemeClr val="accent2"/>
              </a:buClr>
              <a:buSzPts val="3200"/>
              <a:buFont typeface="Calibri"/>
              <a:buChar char="•"/>
            </a:pPr>
            <a:r>
              <a:rPr lang="en-US" sz="3200">
                <a:solidFill>
                  <a:schemeClr val="accent2"/>
                </a:solidFill>
                <a:latin typeface="Calibri"/>
                <a:ea typeface="Calibri"/>
                <a:cs typeface="Calibri"/>
                <a:sym typeface="Calibri"/>
              </a:rPr>
              <a:t>Examine data to identify problem</a:t>
            </a:r>
            <a:endParaRPr/>
          </a:p>
          <a:p>
            <a:pPr indent="-298450" lvl="0" marL="349250" marR="0" rtl="0" algn="l">
              <a:spcBef>
                <a:spcPts val="0"/>
              </a:spcBef>
              <a:spcAft>
                <a:spcPts val="0"/>
              </a:spcAft>
              <a:buClr>
                <a:schemeClr val="dk1"/>
              </a:buClr>
              <a:buSzPts val="800"/>
              <a:buFont typeface="Calibri"/>
              <a:buNone/>
            </a:pPr>
            <a:r>
              <a:t/>
            </a:r>
            <a:endParaRPr sz="800">
              <a:solidFill>
                <a:schemeClr val="accent2"/>
              </a:solidFill>
              <a:latin typeface="Calibri"/>
              <a:ea typeface="Calibri"/>
              <a:cs typeface="Calibri"/>
              <a:sym typeface="Calibri"/>
            </a:endParaRPr>
          </a:p>
          <a:p>
            <a:pPr indent="-349250" lvl="0" marL="349250" marR="0" rtl="0" algn="l">
              <a:spcBef>
                <a:spcPts val="0"/>
              </a:spcBef>
              <a:spcAft>
                <a:spcPts val="0"/>
              </a:spcAft>
              <a:buClr>
                <a:schemeClr val="accent2"/>
              </a:buClr>
              <a:buSzPts val="3200"/>
              <a:buFont typeface="Calibri"/>
              <a:buChar char="•"/>
            </a:pPr>
            <a:r>
              <a:rPr lang="en-US" sz="3200">
                <a:solidFill>
                  <a:schemeClr val="accent2"/>
                </a:solidFill>
                <a:latin typeface="Calibri"/>
                <a:ea typeface="Calibri"/>
                <a:cs typeface="Calibri"/>
                <a:sym typeface="Calibri"/>
              </a:rPr>
              <a:t>Analyze data to identify possible causes</a:t>
            </a:r>
            <a:endParaRPr/>
          </a:p>
          <a:p>
            <a:pPr indent="-298450" lvl="0" marL="349250" marR="0" rtl="0" algn="l">
              <a:spcBef>
                <a:spcPts val="0"/>
              </a:spcBef>
              <a:spcAft>
                <a:spcPts val="0"/>
              </a:spcAft>
              <a:buClr>
                <a:schemeClr val="dk1"/>
              </a:buClr>
              <a:buSzPts val="800"/>
              <a:buFont typeface="Calibri"/>
              <a:buNone/>
            </a:pPr>
            <a:r>
              <a:t/>
            </a:r>
            <a:endParaRPr sz="800">
              <a:solidFill>
                <a:schemeClr val="accent2"/>
              </a:solidFill>
              <a:latin typeface="Calibri"/>
              <a:ea typeface="Calibri"/>
              <a:cs typeface="Calibri"/>
              <a:sym typeface="Calibri"/>
            </a:endParaRPr>
          </a:p>
          <a:p>
            <a:pPr indent="-349250" lvl="0" marL="349250" marR="0" rtl="0" algn="l">
              <a:spcBef>
                <a:spcPts val="0"/>
              </a:spcBef>
              <a:spcAft>
                <a:spcPts val="0"/>
              </a:spcAft>
              <a:buClr>
                <a:schemeClr val="accent2"/>
              </a:buClr>
              <a:buSzPts val="3200"/>
              <a:buFont typeface="Calibri"/>
              <a:buChar char="•"/>
            </a:pPr>
            <a:r>
              <a:rPr lang="en-US" sz="3200">
                <a:solidFill>
                  <a:schemeClr val="accent2"/>
                </a:solidFill>
                <a:latin typeface="Calibri"/>
                <a:ea typeface="Calibri"/>
                <a:cs typeface="Calibri"/>
                <a:sym typeface="Calibri"/>
              </a:rPr>
              <a:t>Brainstorm and verify</a:t>
            </a:r>
            <a:endParaRPr/>
          </a:p>
          <a:p>
            <a:pPr indent="-298450" lvl="0" marL="349250" marR="0" rtl="0" algn="l">
              <a:spcBef>
                <a:spcPts val="0"/>
              </a:spcBef>
              <a:spcAft>
                <a:spcPts val="0"/>
              </a:spcAft>
              <a:buClr>
                <a:schemeClr val="dk1"/>
              </a:buClr>
              <a:buSzPts val="800"/>
              <a:buFont typeface="Calibri"/>
              <a:buNone/>
            </a:pPr>
            <a:r>
              <a:t/>
            </a:r>
            <a:endParaRPr sz="800">
              <a:solidFill>
                <a:schemeClr val="accent2"/>
              </a:solidFill>
              <a:latin typeface="Calibri"/>
              <a:ea typeface="Calibri"/>
              <a:cs typeface="Calibri"/>
              <a:sym typeface="Calibri"/>
            </a:endParaRPr>
          </a:p>
          <a:p>
            <a:pPr indent="-349250" lvl="0" marL="349250" marR="0" rtl="0" algn="l">
              <a:spcBef>
                <a:spcPts val="0"/>
              </a:spcBef>
              <a:spcAft>
                <a:spcPts val="0"/>
              </a:spcAft>
              <a:buClr>
                <a:schemeClr val="accent2"/>
              </a:buClr>
              <a:buSzPts val="3200"/>
              <a:buFont typeface="Calibri"/>
              <a:buChar char="•"/>
            </a:pPr>
            <a:r>
              <a:rPr lang="en-US" sz="3200">
                <a:solidFill>
                  <a:schemeClr val="accent2"/>
                </a:solidFill>
                <a:latin typeface="Calibri"/>
                <a:ea typeface="Calibri"/>
                <a:cs typeface="Calibri"/>
                <a:sym typeface="Calibri"/>
              </a:rPr>
              <a:t>Take corrective action</a:t>
            </a:r>
            <a:endParaRPr sz="3200">
              <a:solidFill>
                <a:schemeClr val="accent2"/>
              </a:solidFill>
              <a:latin typeface="Calibri"/>
              <a:ea typeface="Calibri"/>
              <a:cs typeface="Calibri"/>
              <a:sym typeface="Calibri"/>
            </a:endParaRPr>
          </a:p>
          <a:p>
            <a:pPr indent="-298450" lvl="0" marL="349250" marR="0" rtl="0" algn="l">
              <a:spcBef>
                <a:spcPts val="0"/>
              </a:spcBef>
              <a:spcAft>
                <a:spcPts val="0"/>
              </a:spcAft>
              <a:buClr>
                <a:schemeClr val="dk1"/>
              </a:buClr>
              <a:buSzPts val="800"/>
              <a:buFont typeface="Calibri"/>
              <a:buNone/>
            </a:pPr>
            <a:r>
              <a:t/>
            </a:r>
            <a:endParaRPr sz="800">
              <a:solidFill>
                <a:schemeClr val="accent2"/>
              </a:solidFill>
              <a:latin typeface="Calibri"/>
              <a:ea typeface="Calibri"/>
              <a:cs typeface="Calibri"/>
              <a:sym typeface="Calibri"/>
            </a:endParaRPr>
          </a:p>
          <a:p>
            <a:pPr indent="-349250" lvl="0" marL="349250" marR="0" rtl="0" algn="l">
              <a:spcBef>
                <a:spcPts val="0"/>
              </a:spcBef>
              <a:spcAft>
                <a:spcPts val="0"/>
              </a:spcAft>
              <a:buClr>
                <a:schemeClr val="accent2"/>
              </a:buClr>
              <a:buSzPts val="3200"/>
              <a:buFont typeface="Calibri"/>
              <a:buChar char="•"/>
            </a:pPr>
            <a:r>
              <a:rPr lang="en-US" sz="3200">
                <a:solidFill>
                  <a:schemeClr val="accent2"/>
                </a:solidFill>
                <a:latin typeface="Calibri"/>
                <a:ea typeface="Calibri"/>
                <a:cs typeface="Calibri"/>
                <a:sym typeface="Calibri"/>
              </a:rPr>
              <a:t>Follow-up</a:t>
            </a:r>
            <a:endParaRPr/>
          </a:p>
          <a:p>
            <a:pPr indent="-298450" lvl="0" marL="349250" marR="0" rtl="0" algn="l">
              <a:spcBef>
                <a:spcPts val="0"/>
              </a:spcBef>
              <a:spcAft>
                <a:spcPts val="0"/>
              </a:spcAft>
              <a:buClr>
                <a:schemeClr val="dk1"/>
              </a:buClr>
              <a:buSzPts val="800"/>
              <a:buFont typeface="Calibri"/>
              <a:buNone/>
            </a:pPr>
            <a:r>
              <a:t/>
            </a:r>
            <a:endParaRPr sz="800">
              <a:solidFill>
                <a:schemeClr val="accent2"/>
              </a:solidFill>
              <a:latin typeface="Calibri"/>
              <a:ea typeface="Calibri"/>
              <a:cs typeface="Calibri"/>
              <a:sym typeface="Calibri"/>
            </a:endParaRPr>
          </a:p>
          <a:p>
            <a:pPr indent="-349250" lvl="0" marL="349250" marR="0" rtl="0" algn="l">
              <a:spcBef>
                <a:spcPts val="0"/>
              </a:spcBef>
              <a:spcAft>
                <a:spcPts val="0"/>
              </a:spcAft>
              <a:buClr>
                <a:schemeClr val="accent2"/>
              </a:buClr>
              <a:buSzPts val="3200"/>
              <a:buFont typeface="Calibri"/>
              <a:buChar char="•"/>
            </a:pPr>
            <a:r>
              <a:rPr lang="en-US" sz="3200">
                <a:solidFill>
                  <a:schemeClr val="accent2"/>
                </a:solidFill>
                <a:latin typeface="Calibri"/>
                <a:ea typeface="Calibri"/>
                <a:cs typeface="Calibri"/>
                <a:sym typeface="Calibri"/>
              </a:rPr>
              <a:t>Document actions </a:t>
            </a:r>
            <a:endParaRPr/>
          </a:p>
        </p:txBody>
      </p:sp>
      <p:sp>
        <p:nvSpPr>
          <p:cNvPr id="248" name="Google Shape;248;p3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1"/>
          <p:cNvSpPr txBox="1"/>
          <p:nvPr>
            <p:ph type="title"/>
          </p:nvPr>
        </p:nvSpPr>
        <p:spPr>
          <a:xfrm>
            <a:off x="616697" y="1318879"/>
            <a:ext cx="8077200" cy="71596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Calibri"/>
              <a:buNone/>
            </a:pPr>
            <a:r>
              <a:rPr lang="en-US" sz="3200">
                <a:solidFill>
                  <a:schemeClr val="dk1"/>
                </a:solidFill>
              </a:rPr>
              <a:t>Facilitate the RCFA Process</a:t>
            </a:r>
            <a:endParaRPr/>
          </a:p>
        </p:txBody>
      </p:sp>
      <p:sp>
        <p:nvSpPr>
          <p:cNvPr id="255" name="Google Shape;255;p31"/>
          <p:cNvSpPr txBox="1"/>
          <p:nvPr>
            <p:ph idx="1" type="body"/>
          </p:nvPr>
        </p:nvSpPr>
        <p:spPr>
          <a:xfrm>
            <a:off x="449377" y="2284591"/>
            <a:ext cx="8229600" cy="3200400"/>
          </a:xfrm>
          <a:prstGeom prst="rect">
            <a:avLst/>
          </a:prstGeom>
          <a:noFill/>
          <a:ln>
            <a:noFill/>
          </a:ln>
        </p:spPr>
        <p:txBody>
          <a:bodyPr anchorCtr="0" anchor="t" bIns="45700" lIns="91425" spcFirstLastPara="1" rIns="91425" wrap="square" tIns="45700">
            <a:normAutofit/>
          </a:bodyPr>
          <a:lstStyle/>
          <a:p>
            <a:pPr indent="-349250" lvl="0" marL="349250" rtl="0" algn="l">
              <a:lnSpc>
                <a:spcPct val="90000"/>
              </a:lnSpc>
              <a:spcBef>
                <a:spcPts val="0"/>
              </a:spcBef>
              <a:spcAft>
                <a:spcPts val="0"/>
              </a:spcAft>
              <a:buClr>
                <a:schemeClr val="dk1"/>
              </a:buClr>
              <a:buSzPts val="3200"/>
              <a:buChar char="•"/>
            </a:pPr>
            <a:r>
              <a:rPr lang="en-US"/>
              <a:t>Does process need revision?</a:t>
            </a:r>
            <a:endParaRPr/>
          </a:p>
          <a:p>
            <a:pPr indent="-349250" lvl="0" marL="349250" rtl="0" algn="l">
              <a:lnSpc>
                <a:spcPct val="90000"/>
              </a:lnSpc>
              <a:spcBef>
                <a:spcPts val="640"/>
              </a:spcBef>
              <a:spcAft>
                <a:spcPts val="0"/>
              </a:spcAft>
              <a:buClr>
                <a:schemeClr val="dk1"/>
              </a:buClr>
              <a:buSzPts val="3200"/>
              <a:buChar char="•"/>
            </a:pPr>
            <a:r>
              <a:rPr lang="en-US"/>
              <a:t>Who is included?</a:t>
            </a:r>
            <a:endParaRPr/>
          </a:p>
          <a:p>
            <a:pPr indent="-349250" lvl="0" marL="349250" rtl="0" algn="l">
              <a:lnSpc>
                <a:spcPct val="90000"/>
              </a:lnSpc>
              <a:spcBef>
                <a:spcPts val="640"/>
              </a:spcBef>
              <a:spcAft>
                <a:spcPts val="0"/>
              </a:spcAft>
              <a:buClr>
                <a:schemeClr val="dk1"/>
              </a:buClr>
              <a:buSzPts val="3200"/>
              <a:buChar char="•"/>
            </a:pPr>
            <a:r>
              <a:rPr lang="en-US"/>
              <a:t>What other deficiencies are there?</a:t>
            </a:r>
            <a:endParaRPr/>
          </a:p>
          <a:p>
            <a:pPr indent="-349250" lvl="0" marL="349250" rtl="0" algn="l">
              <a:lnSpc>
                <a:spcPct val="90000"/>
              </a:lnSpc>
              <a:spcBef>
                <a:spcPts val="640"/>
              </a:spcBef>
              <a:spcAft>
                <a:spcPts val="0"/>
              </a:spcAft>
              <a:buClr>
                <a:schemeClr val="dk1"/>
              </a:buClr>
              <a:buSzPts val="3200"/>
              <a:buChar char="•"/>
            </a:pPr>
            <a:r>
              <a:rPr lang="en-US"/>
              <a:t>How do you determine root cause?</a:t>
            </a:r>
            <a:endParaRPr/>
          </a:p>
          <a:p>
            <a:pPr indent="-349250" lvl="0" marL="349250" rtl="0" algn="l">
              <a:lnSpc>
                <a:spcPct val="90000"/>
              </a:lnSpc>
              <a:spcBef>
                <a:spcPts val="640"/>
              </a:spcBef>
              <a:spcAft>
                <a:spcPts val="0"/>
              </a:spcAft>
              <a:buClr>
                <a:schemeClr val="dk1"/>
              </a:buClr>
              <a:buSzPts val="3200"/>
              <a:buChar char="•"/>
            </a:pPr>
            <a:r>
              <a:rPr lang="en-US"/>
              <a:t>How can you ensure action was effective?</a:t>
            </a:r>
            <a:endParaRPr/>
          </a:p>
        </p:txBody>
      </p:sp>
      <p:sp>
        <p:nvSpPr>
          <p:cNvPr id="256" name="Google Shape;256;p31"/>
          <p:cNvSpPr txBox="1"/>
          <p:nvPr/>
        </p:nvSpPr>
        <p:spPr>
          <a:xfrm>
            <a:off x="0" y="331681"/>
            <a:ext cx="901563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Root Cause Failure Analysis </a:t>
            </a:r>
            <a:r>
              <a:rPr lang="en-US" sz="2800">
                <a:solidFill>
                  <a:schemeClr val="dk1"/>
                </a:solidFill>
                <a:latin typeface="Calibri"/>
                <a:ea typeface="Calibri"/>
                <a:cs typeface="Calibri"/>
                <a:sym typeface="Calibri"/>
              </a:rPr>
              <a:t>(Cont’d.)</a:t>
            </a:r>
            <a:endParaRPr sz="2800">
              <a:solidFill>
                <a:schemeClr val="dk1"/>
              </a:solidFill>
              <a:latin typeface="Calibri"/>
              <a:ea typeface="Calibri"/>
              <a:cs typeface="Calibri"/>
              <a:sym typeface="Calibri"/>
            </a:endParaRPr>
          </a:p>
        </p:txBody>
      </p:sp>
      <p:sp>
        <p:nvSpPr>
          <p:cNvPr id="257" name="Google Shape;257;p3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2"/>
          <p:cNvSpPr txBox="1"/>
          <p:nvPr>
            <p:ph type="title"/>
          </p:nvPr>
        </p:nvSpPr>
        <p:spPr>
          <a:xfrm>
            <a:off x="0" y="0"/>
            <a:ext cx="9144000" cy="129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Corrective and Preventive Action </a:t>
            </a:r>
            <a:br>
              <a:rPr lang="en-US" sz="4000"/>
            </a:br>
            <a:r>
              <a:rPr lang="en-US" sz="4000"/>
              <a:t>(CAPA) System</a:t>
            </a:r>
            <a:endParaRPr/>
          </a:p>
        </p:txBody>
      </p:sp>
      <p:sp>
        <p:nvSpPr>
          <p:cNvPr id="264" name="Google Shape;264;p32"/>
          <p:cNvSpPr txBox="1"/>
          <p:nvPr>
            <p:ph idx="1" type="body"/>
          </p:nvPr>
        </p:nvSpPr>
        <p:spPr>
          <a:xfrm>
            <a:off x="274320" y="1295400"/>
            <a:ext cx="8488680" cy="4876800"/>
          </a:xfrm>
          <a:prstGeom prst="rect">
            <a:avLst/>
          </a:prstGeom>
          <a:noFill/>
          <a:ln>
            <a:noFill/>
          </a:ln>
        </p:spPr>
        <p:txBody>
          <a:bodyPr anchorCtr="0" anchor="t" bIns="45700" lIns="91425" spcFirstLastPara="1" rIns="91425" wrap="square" tIns="45700">
            <a:normAutofit/>
          </a:bodyPr>
          <a:lstStyle/>
          <a:p>
            <a:pPr indent="-398463" lvl="2" marL="398463" rtl="0" algn="l">
              <a:spcBef>
                <a:spcPts val="0"/>
              </a:spcBef>
              <a:spcAft>
                <a:spcPts val="0"/>
              </a:spcAft>
              <a:buClr>
                <a:schemeClr val="dk1"/>
              </a:buClr>
              <a:buSzPts val="2400"/>
              <a:buChar char="•"/>
            </a:pPr>
            <a:r>
              <a:rPr lang="en-US"/>
              <a:t>“Corrective action” describes the process of responding to a </a:t>
            </a:r>
            <a:r>
              <a:rPr lang="en-US" u="sng"/>
              <a:t>current problem </a:t>
            </a:r>
            <a:r>
              <a:rPr lang="en-US"/>
              <a:t>(or nonconformity) and correcting the problem</a:t>
            </a:r>
            <a:endParaRPr/>
          </a:p>
          <a:p>
            <a:pPr indent="-398463" lvl="0" marL="398463" rtl="0" algn="l">
              <a:lnSpc>
                <a:spcPct val="90000"/>
              </a:lnSpc>
              <a:spcBef>
                <a:spcPts val="1680"/>
              </a:spcBef>
              <a:spcAft>
                <a:spcPts val="0"/>
              </a:spcAft>
              <a:buClr>
                <a:schemeClr val="dk1"/>
              </a:buClr>
              <a:buSzPts val="2400"/>
              <a:buChar char="•"/>
            </a:pPr>
            <a:r>
              <a:rPr lang="en-US" sz="2400"/>
              <a:t>Systematic approach, not just a quick fix action</a:t>
            </a:r>
            <a:endParaRPr/>
          </a:p>
          <a:p>
            <a:pPr indent="-398463" lvl="0" marL="398463" rtl="0" algn="l">
              <a:lnSpc>
                <a:spcPct val="90000"/>
              </a:lnSpc>
              <a:spcBef>
                <a:spcPts val="1680"/>
              </a:spcBef>
              <a:spcAft>
                <a:spcPts val="0"/>
              </a:spcAft>
              <a:buClr>
                <a:schemeClr val="dk1"/>
              </a:buClr>
              <a:buSzPts val="2400"/>
              <a:buChar char="•"/>
            </a:pPr>
            <a:r>
              <a:rPr lang="en-US" sz="2400"/>
              <a:t>Corrective actions should</a:t>
            </a:r>
            <a:endParaRPr/>
          </a:p>
          <a:p>
            <a:pPr indent="-282575" lvl="1" marL="798513" rtl="0" algn="l">
              <a:lnSpc>
                <a:spcPct val="90000"/>
              </a:lnSpc>
              <a:spcBef>
                <a:spcPts val="480"/>
              </a:spcBef>
              <a:spcAft>
                <a:spcPts val="0"/>
              </a:spcAft>
              <a:buClr>
                <a:schemeClr val="dk1"/>
              </a:buClr>
              <a:buSzPts val="2400"/>
              <a:buChar char="–"/>
            </a:pPr>
            <a:r>
              <a:rPr lang="en-US" sz="2400"/>
              <a:t>Identify “existing” problem</a:t>
            </a:r>
            <a:endParaRPr/>
          </a:p>
          <a:p>
            <a:pPr indent="-282575" lvl="1" marL="798513" rtl="0" algn="l">
              <a:lnSpc>
                <a:spcPct val="90000"/>
              </a:lnSpc>
              <a:spcBef>
                <a:spcPts val="480"/>
              </a:spcBef>
              <a:spcAft>
                <a:spcPts val="0"/>
              </a:spcAft>
              <a:buClr>
                <a:schemeClr val="dk1"/>
              </a:buClr>
              <a:buSzPts val="2400"/>
              <a:buChar char="–"/>
            </a:pPr>
            <a:r>
              <a:rPr lang="en-US" sz="2400"/>
              <a:t>Identify root cause</a:t>
            </a:r>
            <a:endParaRPr/>
          </a:p>
          <a:p>
            <a:pPr indent="-282575" lvl="1" marL="798513" rtl="0" algn="l">
              <a:lnSpc>
                <a:spcPct val="90000"/>
              </a:lnSpc>
              <a:spcBef>
                <a:spcPts val="480"/>
              </a:spcBef>
              <a:spcAft>
                <a:spcPts val="0"/>
              </a:spcAft>
              <a:buClr>
                <a:schemeClr val="dk1"/>
              </a:buClr>
              <a:buSzPts val="2400"/>
              <a:buChar char="–"/>
            </a:pPr>
            <a:r>
              <a:rPr lang="en-US" sz="2400"/>
              <a:t>Develop a solution to correct and prevent future</a:t>
            </a:r>
            <a:endParaRPr/>
          </a:p>
          <a:p>
            <a:pPr indent="-282575" lvl="1" marL="798513" rtl="0" algn="l">
              <a:lnSpc>
                <a:spcPct val="90000"/>
              </a:lnSpc>
              <a:spcBef>
                <a:spcPts val="480"/>
              </a:spcBef>
              <a:spcAft>
                <a:spcPts val="0"/>
              </a:spcAft>
              <a:buClr>
                <a:schemeClr val="dk1"/>
              </a:buClr>
              <a:buSzPts val="2400"/>
              <a:buChar char="–"/>
            </a:pPr>
            <a:r>
              <a:rPr lang="en-US" sz="2400"/>
              <a:t>Fix it</a:t>
            </a:r>
            <a:endParaRPr/>
          </a:p>
          <a:p>
            <a:pPr indent="-282575" lvl="1" marL="798513" rtl="0" algn="l">
              <a:lnSpc>
                <a:spcPct val="90000"/>
              </a:lnSpc>
              <a:spcBef>
                <a:spcPts val="480"/>
              </a:spcBef>
              <a:spcAft>
                <a:spcPts val="0"/>
              </a:spcAft>
              <a:buClr>
                <a:schemeClr val="dk1"/>
              </a:buClr>
              <a:buSzPts val="2400"/>
              <a:buChar char="–"/>
            </a:pPr>
            <a:r>
              <a:rPr lang="en-US" sz="2400"/>
              <a:t>Follow-up</a:t>
            </a:r>
            <a:endParaRPr/>
          </a:p>
          <a:p>
            <a:pPr indent="-282575" lvl="2" marL="1198563" rtl="0" algn="l">
              <a:lnSpc>
                <a:spcPct val="90000"/>
              </a:lnSpc>
              <a:spcBef>
                <a:spcPts val="480"/>
              </a:spcBef>
              <a:spcAft>
                <a:spcPts val="0"/>
              </a:spcAft>
              <a:buClr>
                <a:schemeClr val="dk1"/>
              </a:buClr>
              <a:buSzPts val="2400"/>
              <a:buChar char="•"/>
            </a:pPr>
            <a:r>
              <a:rPr lang="en-US"/>
              <a:t>Perhaps add to or shorten audit time</a:t>
            </a:r>
            <a:endParaRPr/>
          </a:p>
        </p:txBody>
      </p:sp>
      <p:sp>
        <p:nvSpPr>
          <p:cNvPr id="265" name="Google Shape;265;p3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3"/>
          <p:cNvSpPr txBox="1"/>
          <p:nvPr>
            <p:ph type="title"/>
          </p:nvPr>
        </p:nvSpPr>
        <p:spPr>
          <a:xfrm>
            <a:off x="0" y="337314"/>
            <a:ext cx="9144000"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CAPA System </a:t>
            </a:r>
            <a:r>
              <a:rPr b="0" lang="en-US" sz="2800"/>
              <a:t>(Cont’d.)</a:t>
            </a:r>
            <a:endParaRPr/>
          </a:p>
        </p:txBody>
      </p:sp>
      <p:sp>
        <p:nvSpPr>
          <p:cNvPr id="272" name="Google Shape;272;p33"/>
          <p:cNvSpPr txBox="1"/>
          <p:nvPr>
            <p:ph idx="1" type="body"/>
          </p:nvPr>
        </p:nvSpPr>
        <p:spPr>
          <a:xfrm>
            <a:off x="543020" y="1377107"/>
            <a:ext cx="8305800" cy="4525963"/>
          </a:xfrm>
          <a:prstGeom prst="rect">
            <a:avLst/>
          </a:prstGeom>
          <a:noFill/>
          <a:ln>
            <a:noFill/>
          </a:ln>
        </p:spPr>
        <p:txBody>
          <a:bodyPr anchorCtr="0" anchor="t" bIns="45700" lIns="91425" spcFirstLastPara="1" rIns="91425" wrap="square" tIns="45700">
            <a:normAutofit/>
          </a:bodyPr>
          <a:lstStyle/>
          <a:p>
            <a:pPr indent="-231775" lvl="0" marL="231775" rtl="0" algn="l">
              <a:spcBef>
                <a:spcPts val="0"/>
              </a:spcBef>
              <a:spcAft>
                <a:spcPts val="0"/>
              </a:spcAft>
              <a:buClr>
                <a:schemeClr val="dk1"/>
              </a:buClr>
              <a:buSzPts val="2800"/>
              <a:buChar char="•"/>
            </a:pPr>
            <a:r>
              <a:rPr lang="en-US" sz="2800"/>
              <a:t>“Preventive action” refers to the process of detecting a </a:t>
            </a:r>
            <a:r>
              <a:rPr lang="en-US" sz="2800" u="sng"/>
              <a:t>potential problem </a:t>
            </a:r>
            <a:r>
              <a:rPr lang="en-US" sz="2800"/>
              <a:t>(or nonconformity) and striving to eliminate it.</a:t>
            </a:r>
            <a:endParaRPr/>
          </a:p>
          <a:p>
            <a:pPr indent="-231775" lvl="0" marL="231775" rtl="0" algn="l">
              <a:spcBef>
                <a:spcPts val="840"/>
              </a:spcBef>
              <a:spcAft>
                <a:spcPts val="0"/>
              </a:spcAft>
              <a:buClr>
                <a:schemeClr val="dk1"/>
              </a:buClr>
              <a:buSzPts val="2800"/>
              <a:buChar char="•"/>
            </a:pPr>
            <a:r>
              <a:rPr lang="en-US" sz="2800"/>
              <a:t>Preventive action should</a:t>
            </a:r>
            <a:endParaRPr/>
          </a:p>
          <a:p>
            <a:pPr indent="-282575" lvl="1" marL="631825" rtl="0" algn="l">
              <a:spcBef>
                <a:spcPts val="760"/>
              </a:spcBef>
              <a:spcAft>
                <a:spcPts val="0"/>
              </a:spcAft>
              <a:buClr>
                <a:schemeClr val="dk1"/>
              </a:buClr>
              <a:buSzPts val="2400"/>
              <a:buChar char="–"/>
            </a:pPr>
            <a:r>
              <a:rPr lang="en-US" sz="2400"/>
              <a:t>Identify “potential” problem</a:t>
            </a:r>
            <a:endParaRPr/>
          </a:p>
          <a:p>
            <a:pPr indent="-282575" lvl="1" marL="631825" rtl="0" algn="l">
              <a:spcBef>
                <a:spcPts val="720"/>
              </a:spcBef>
              <a:spcAft>
                <a:spcPts val="0"/>
              </a:spcAft>
              <a:buClr>
                <a:schemeClr val="dk1"/>
              </a:buClr>
              <a:buSzPts val="2400"/>
              <a:buChar char="–"/>
            </a:pPr>
            <a:r>
              <a:rPr lang="en-US" sz="2400"/>
              <a:t>Identify root cause</a:t>
            </a:r>
            <a:endParaRPr/>
          </a:p>
          <a:p>
            <a:pPr indent="-282575" lvl="1" marL="631825" rtl="0" algn="l">
              <a:spcBef>
                <a:spcPts val="720"/>
              </a:spcBef>
              <a:spcAft>
                <a:spcPts val="0"/>
              </a:spcAft>
              <a:buClr>
                <a:schemeClr val="dk1"/>
              </a:buClr>
              <a:buSzPts val="2400"/>
              <a:buChar char="–"/>
            </a:pPr>
            <a:r>
              <a:rPr lang="en-US" sz="2400"/>
              <a:t>Develop a solution to prevent it</a:t>
            </a:r>
            <a:endParaRPr/>
          </a:p>
          <a:p>
            <a:pPr indent="-282575" lvl="1" marL="631825" rtl="0" algn="l">
              <a:spcBef>
                <a:spcPts val="720"/>
              </a:spcBef>
              <a:spcAft>
                <a:spcPts val="0"/>
              </a:spcAft>
              <a:buClr>
                <a:schemeClr val="dk1"/>
              </a:buClr>
              <a:buSzPts val="2400"/>
              <a:buChar char="–"/>
            </a:pPr>
            <a:r>
              <a:rPr lang="en-US" sz="2400"/>
              <a:t>Implement preventive action</a:t>
            </a:r>
            <a:endParaRPr/>
          </a:p>
          <a:p>
            <a:pPr indent="-282575" lvl="1" marL="631825" rtl="0" algn="l">
              <a:spcBef>
                <a:spcPts val="720"/>
              </a:spcBef>
              <a:spcAft>
                <a:spcPts val="0"/>
              </a:spcAft>
              <a:buClr>
                <a:schemeClr val="dk1"/>
              </a:buClr>
              <a:buSzPts val="2400"/>
              <a:buChar char="–"/>
            </a:pPr>
            <a:r>
              <a:rPr lang="en-US" sz="2400"/>
              <a:t>Follow- up</a:t>
            </a:r>
            <a:endParaRPr/>
          </a:p>
        </p:txBody>
      </p:sp>
      <p:pic>
        <p:nvPicPr>
          <p:cNvPr descr="400px-MCG-Fix-PC-1.jpg" id="273" name="Google Shape;273;p33"/>
          <p:cNvPicPr preferRelativeResize="0"/>
          <p:nvPr/>
        </p:nvPicPr>
        <p:blipFill rotWithShape="1">
          <a:blip r:embed="rId3">
            <a:alphaModFix/>
          </a:blip>
          <a:srcRect b="6943" l="0" r="0" t="16667"/>
          <a:stretch/>
        </p:blipFill>
        <p:spPr>
          <a:xfrm>
            <a:off x="5791200" y="3048000"/>
            <a:ext cx="2660073" cy="3048000"/>
          </a:xfrm>
          <a:prstGeom prst="rect">
            <a:avLst/>
          </a:prstGeom>
          <a:noFill/>
          <a:ln>
            <a:noFill/>
          </a:ln>
          <a:effectLst>
            <a:outerShdw blurRad="292100" rotWithShape="0" algn="tl" dir="2700000" dist="139700">
              <a:srgbClr val="333333">
                <a:alpha val="64705"/>
              </a:srgbClr>
            </a:outerShdw>
          </a:effectLst>
        </p:spPr>
      </p:pic>
      <p:sp>
        <p:nvSpPr>
          <p:cNvPr id="274" name="Google Shape;274;p3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4"/>
          <p:cNvSpPr txBox="1"/>
          <p:nvPr>
            <p:ph type="title"/>
          </p:nvPr>
        </p:nvSpPr>
        <p:spPr>
          <a:xfrm>
            <a:off x="0" y="257946"/>
            <a:ext cx="9144000"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CAPA System Process</a:t>
            </a:r>
            <a:endParaRPr/>
          </a:p>
        </p:txBody>
      </p:sp>
      <p:sp>
        <p:nvSpPr>
          <p:cNvPr id="281" name="Google Shape;281;p34"/>
          <p:cNvSpPr txBox="1"/>
          <p:nvPr>
            <p:ph idx="1" type="body"/>
          </p:nvPr>
        </p:nvSpPr>
        <p:spPr>
          <a:xfrm>
            <a:off x="533400" y="1524000"/>
            <a:ext cx="5334000" cy="39624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2800"/>
              <a:buChar char="•"/>
            </a:pPr>
            <a:r>
              <a:rPr lang="en-US" sz="2800">
                <a:solidFill>
                  <a:srgbClr val="006666"/>
                </a:solidFill>
              </a:rPr>
              <a:t>Essential tool in quality improvement program</a:t>
            </a:r>
            <a:endParaRPr/>
          </a:p>
          <a:p>
            <a:pPr indent="-342900" lvl="0" marL="342900" rtl="0" algn="l">
              <a:spcBef>
                <a:spcPts val="560"/>
              </a:spcBef>
              <a:spcAft>
                <a:spcPts val="0"/>
              </a:spcAft>
              <a:buClr>
                <a:srgbClr val="006666"/>
              </a:buClr>
              <a:buSzPts val="2800"/>
              <a:buChar char="•"/>
            </a:pPr>
            <a:r>
              <a:rPr lang="en-US" sz="2800">
                <a:solidFill>
                  <a:srgbClr val="006666"/>
                </a:solidFill>
              </a:rPr>
              <a:t>Catalogs critical historical data on actions taken</a:t>
            </a:r>
            <a:endParaRPr/>
          </a:p>
          <a:p>
            <a:pPr indent="-342900" lvl="0" marL="342900" rtl="0" algn="l">
              <a:spcBef>
                <a:spcPts val="560"/>
              </a:spcBef>
              <a:spcAft>
                <a:spcPts val="0"/>
              </a:spcAft>
              <a:buClr>
                <a:srgbClr val="006666"/>
              </a:buClr>
              <a:buSzPts val="2800"/>
              <a:buChar char="•"/>
            </a:pPr>
            <a:r>
              <a:rPr lang="en-US" sz="2800">
                <a:solidFill>
                  <a:srgbClr val="006666"/>
                </a:solidFill>
              </a:rPr>
              <a:t>Traces &amp; tracks nonconformities</a:t>
            </a:r>
            <a:endParaRPr/>
          </a:p>
          <a:p>
            <a:pPr indent="-342900" lvl="0" marL="342900" rtl="0" algn="l">
              <a:spcBef>
                <a:spcPts val="560"/>
              </a:spcBef>
              <a:spcAft>
                <a:spcPts val="0"/>
              </a:spcAft>
              <a:buClr>
                <a:srgbClr val="006666"/>
              </a:buClr>
              <a:buSzPts val="2800"/>
              <a:buChar char="•"/>
            </a:pPr>
            <a:r>
              <a:rPr lang="en-US" sz="2800">
                <a:solidFill>
                  <a:srgbClr val="006666"/>
                </a:solidFill>
              </a:rPr>
              <a:t>Records dispositions</a:t>
            </a:r>
            <a:endParaRPr/>
          </a:p>
          <a:p>
            <a:pPr indent="-342900" lvl="0" marL="342900" rtl="0" algn="l">
              <a:spcBef>
                <a:spcPts val="560"/>
              </a:spcBef>
              <a:spcAft>
                <a:spcPts val="0"/>
              </a:spcAft>
              <a:buClr>
                <a:srgbClr val="006666"/>
              </a:buClr>
              <a:buSzPts val="2800"/>
              <a:buChar char="•"/>
            </a:pPr>
            <a:r>
              <a:rPr lang="en-US" sz="2800">
                <a:solidFill>
                  <a:srgbClr val="006666"/>
                </a:solidFill>
              </a:rPr>
              <a:t>Notify process owner</a:t>
            </a:r>
            <a:endParaRPr i="1" sz="2800">
              <a:solidFill>
                <a:srgbClr val="800000"/>
              </a:solidFill>
            </a:endParaRPr>
          </a:p>
        </p:txBody>
      </p:sp>
      <p:pic>
        <p:nvPicPr>
          <p:cNvPr id="282" name="Google Shape;282;p34"/>
          <p:cNvPicPr preferRelativeResize="0"/>
          <p:nvPr/>
        </p:nvPicPr>
        <p:blipFill rotWithShape="1">
          <a:blip r:embed="rId3">
            <a:alphaModFix/>
          </a:blip>
          <a:srcRect b="0" l="0" r="0" t="0"/>
          <a:stretch/>
        </p:blipFill>
        <p:spPr>
          <a:xfrm>
            <a:off x="5496490" y="1143000"/>
            <a:ext cx="3470635" cy="3366516"/>
          </a:xfrm>
          <a:prstGeom prst="rect">
            <a:avLst/>
          </a:prstGeom>
          <a:noFill/>
          <a:ln>
            <a:noFill/>
          </a:ln>
        </p:spPr>
      </p:pic>
      <p:sp>
        <p:nvSpPr>
          <p:cNvPr id="283" name="Google Shape;283;p3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5"/>
          <p:cNvSpPr txBox="1"/>
          <p:nvPr>
            <p:ph type="title"/>
          </p:nvPr>
        </p:nvSpPr>
        <p:spPr>
          <a:xfrm>
            <a:off x="0" y="396840"/>
            <a:ext cx="9144000"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CAPA System Process </a:t>
            </a:r>
            <a:r>
              <a:rPr b="0" lang="en-US" sz="2800"/>
              <a:t>(Cont’d.)</a:t>
            </a:r>
            <a:endParaRPr b="0" sz="4000"/>
          </a:p>
        </p:txBody>
      </p:sp>
      <p:sp>
        <p:nvSpPr>
          <p:cNvPr id="290" name="Google Shape;290;p35"/>
          <p:cNvSpPr txBox="1"/>
          <p:nvPr>
            <p:ph idx="1" type="body"/>
          </p:nvPr>
        </p:nvSpPr>
        <p:spPr>
          <a:xfrm>
            <a:off x="457200" y="1295400"/>
            <a:ext cx="8534400" cy="51054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Identifies and provides evidence of a problem</a:t>
            </a:r>
            <a:endParaRPr/>
          </a:p>
          <a:p>
            <a:pPr indent="-342900" lvl="0" marL="342900" rtl="0" algn="l">
              <a:spcBef>
                <a:spcPts val="1200"/>
              </a:spcBef>
              <a:spcAft>
                <a:spcPts val="0"/>
              </a:spcAft>
              <a:buClr>
                <a:schemeClr val="dk1"/>
              </a:buClr>
              <a:buSzPts val="3200"/>
              <a:buChar char="•"/>
            </a:pPr>
            <a:r>
              <a:rPr lang="en-US"/>
              <a:t>Analyzes root/potential cause</a:t>
            </a:r>
            <a:endParaRPr/>
          </a:p>
          <a:p>
            <a:pPr indent="-342900" lvl="0" marL="342900" rtl="0" algn="l">
              <a:spcBef>
                <a:spcPts val="1200"/>
              </a:spcBef>
              <a:spcAft>
                <a:spcPts val="0"/>
              </a:spcAft>
              <a:buClr>
                <a:schemeClr val="dk1"/>
              </a:buClr>
              <a:buSzPts val="3200"/>
              <a:buChar char="•"/>
            </a:pPr>
            <a:r>
              <a:rPr lang="en-US"/>
              <a:t>Determines corrective or preventive action</a:t>
            </a:r>
            <a:endParaRPr/>
          </a:p>
          <a:p>
            <a:pPr indent="-342900" lvl="0" marL="342900" rtl="0" algn="l">
              <a:spcBef>
                <a:spcPts val="1200"/>
              </a:spcBef>
              <a:spcAft>
                <a:spcPts val="0"/>
              </a:spcAft>
              <a:buClr>
                <a:schemeClr val="dk1"/>
              </a:buClr>
              <a:buSzPts val="3200"/>
              <a:buChar char="•"/>
            </a:pPr>
            <a:r>
              <a:rPr lang="en-US"/>
              <a:t>Performs </a:t>
            </a:r>
            <a:r>
              <a:rPr lang="en-US">
                <a:solidFill>
                  <a:srgbClr val="FF0000"/>
                </a:solidFill>
              </a:rPr>
              <a:t>“results based” </a:t>
            </a:r>
            <a:r>
              <a:rPr lang="en-US"/>
              <a:t>corrective &amp; preventive actions</a:t>
            </a:r>
            <a:endParaRPr>
              <a:solidFill>
                <a:srgbClr val="FF0000"/>
              </a:solidFill>
            </a:endParaRPr>
          </a:p>
          <a:p>
            <a:pPr indent="-342900" lvl="0" marL="342900" rtl="0" algn="l">
              <a:spcBef>
                <a:spcPts val="1200"/>
              </a:spcBef>
              <a:spcAft>
                <a:spcPts val="0"/>
              </a:spcAft>
              <a:buClr>
                <a:schemeClr val="dk1"/>
              </a:buClr>
              <a:buSzPts val="3200"/>
              <a:buChar char="•"/>
            </a:pPr>
            <a:r>
              <a:rPr lang="en-US"/>
              <a:t>Verifies through follow-up</a:t>
            </a:r>
            <a:endParaRPr/>
          </a:p>
          <a:p>
            <a:pPr indent="-342900" lvl="0" marL="342900" rtl="0" algn="l">
              <a:spcBef>
                <a:spcPts val="1200"/>
              </a:spcBef>
              <a:spcAft>
                <a:spcPts val="0"/>
              </a:spcAft>
              <a:buClr>
                <a:schemeClr val="dk1"/>
              </a:buClr>
              <a:buSzPts val="3200"/>
              <a:buChar char="•"/>
            </a:pPr>
            <a:r>
              <a:rPr lang="en-US"/>
              <a:t>Documents effort (see next slide)</a:t>
            </a:r>
            <a:endParaRPr/>
          </a:p>
        </p:txBody>
      </p:sp>
      <p:sp>
        <p:nvSpPr>
          <p:cNvPr id="291" name="Google Shape;291;p3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6"/>
          <p:cNvSpPr txBox="1"/>
          <p:nvPr>
            <p:ph type="title"/>
          </p:nvPr>
        </p:nvSpPr>
        <p:spPr>
          <a:xfrm>
            <a:off x="0" y="238104"/>
            <a:ext cx="9144000" cy="639762"/>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CAPA System Process </a:t>
            </a:r>
            <a:r>
              <a:rPr b="0" lang="en-US" sz="3100"/>
              <a:t>(Cont’d.)</a:t>
            </a:r>
            <a:endParaRPr/>
          </a:p>
        </p:txBody>
      </p:sp>
      <p:sp>
        <p:nvSpPr>
          <p:cNvPr id="298" name="Google Shape;298;p36"/>
          <p:cNvSpPr txBox="1"/>
          <p:nvPr>
            <p:ph idx="1" type="body"/>
          </p:nvPr>
        </p:nvSpPr>
        <p:spPr>
          <a:xfrm>
            <a:off x="457200" y="980367"/>
            <a:ext cx="8534400" cy="51054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sz="2400"/>
              <a:t>Potential problems are typically noticed through (what could be called) glitches that are discovered by the technician</a:t>
            </a:r>
            <a:endParaRPr/>
          </a:p>
          <a:p>
            <a:pPr indent="-342900" lvl="0" marL="342900" rtl="0" algn="l">
              <a:spcBef>
                <a:spcPts val="480"/>
              </a:spcBef>
              <a:spcAft>
                <a:spcPts val="0"/>
              </a:spcAft>
              <a:buClr>
                <a:schemeClr val="dk1"/>
              </a:buClr>
              <a:buSzPts val="2400"/>
              <a:buFont typeface="Arial"/>
              <a:buChar char="•"/>
            </a:pPr>
            <a:r>
              <a:rPr lang="en-US" sz="2400"/>
              <a:t>Noticed through data that is currently being collected through inspections, control charts, and audits</a:t>
            </a:r>
            <a:endParaRPr/>
          </a:p>
          <a:p>
            <a:pPr indent="-342900" lvl="0" marL="342900" rtl="0" algn="l">
              <a:spcBef>
                <a:spcPts val="480"/>
              </a:spcBef>
              <a:spcAft>
                <a:spcPts val="0"/>
              </a:spcAft>
              <a:buClr>
                <a:schemeClr val="dk1"/>
              </a:buClr>
              <a:buSzPts val="2400"/>
              <a:buFont typeface="Arial"/>
              <a:buChar char="•"/>
            </a:pPr>
            <a:r>
              <a:rPr lang="en-US" sz="2400"/>
              <a:t>All employees should be aware of potential issues with the manufacturing process</a:t>
            </a:r>
            <a:endParaRPr/>
          </a:p>
          <a:p>
            <a:pPr indent="-342900" lvl="0" marL="342900" rtl="0" algn="l">
              <a:spcBef>
                <a:spcPts val="480"/>
              </a:spcBef>
              <a:spcAft>
                <a:spcPts val="0"/>
              </a:spcAft>
              <a:buClr>
                <a:schemeClr val="dk1"/>
              </a:buClr>
              <a:buSzPts val="2400"/>
              <a:buFont typeface="Arial"/>
              <a:buChar char="•"/>
            </a:pPr>
            <a:r>
              <a:rPr lang="en-US" sz="2400"/>
              <a:t>Each employee knows how their part of the process should look and feel</a:t>
            </a:r>
            <a:endParaRPr/>
          </a:p>
          <a:p>
            <a:pPr indent="-342900" lvl="0" marL="342900" rtl="0" algn="l">
              <a:spcBef>
                <a:spcPts val="480"/>
              </a:spcBef>
              <a:spcAft>
                <a:spcPts val="0"/>
              </a:spcAft>
              <a:buClr>
                <a:schemeClr val="dk1"/>
              </a:buClr>
              <a:buSzPts val="2400"/>
              <a:buFont typeface="Arial"/>
              <a:buChar char="•"/>
            </a:pPr>
            <a:r>
              <a:rPr lang="en-US" sz="2400"/>
              <a:t>Anything that seems “off” should be mentioned to your supervisor</a:t>
            </a:r>
            <a:endParaRPr/>
          </a:p>
          <a:p>
            <a:pPr indent="-342900" lvl="0" marL="342900" rtl="0" algn="l">
              <a:spcBef>
                <a:spcPts val="480"/>
              </a:spcBef>
              <a:spcAft>
                <a:spcPts val="0"/>
              </a:spcAft>
              <a:buClr>
                <a:schemeClr val="dk1"/>
              </a:buClr>
              <a:buSzPts val="2400"/>
              <a:buFont typeface="Arial"/>
              <a:buChar char="•"/>
            </a:pPr>
            <a:r>
              <a:rPr lang="en-US" sz="2400"/>
              <a:t>Confront the problem early</a:t>
            </a:r>
            <a:endParaRPr/>
          </a:p>
        </p:txBody>
      </p:sp>
      <p:sp>
        <p:nvSpPr>
          <p:cNvPr id="299" name="Google Shape;299;p3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7"/>
          <p:cNvSpPr txBox="1"/>
          <p:nvPr>
            <p:ph type="title"/>
          </p:nvPr>
        </p:nvSpPr>
        <p:spPr>
          <a:xfrm>
            <a:off x="102972" y="327747"/>
            <a:ext cx="9041027" cy="639762"/>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CAPA System Process </a:t>
            </a:r>
            <a:r>
              <a:rPr b="0" lang="en-US" sz="2800"/>
              <a:t>(Cont’d.)</a:t>
            </a:r>
            <a:endParaRPr/>
          </a:p>
        </p:txBody>
      </p:sp>
      <p:sp>
        <p:nvSpPr>
          <p:cNvPr id="306" name="Google Shape;306;p37"/>
          <p:cNvSpPr txBox="1"/>
          <p:nvPr>
            <p:ph idx="1" type="body"/>
          </p:nvPr>
        </p:nvSpPr>
        <p:spPr>
          <a:xfrm>
            <a:off x="457200" y="1295400"/>
            <a:ext cx="8534400" cy="51054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Font typeface="Arial"/>
              <a:buChar char="•"/>
            </a:pPr>
            <a:r>
              <a:rPr lang="en-US" sz="2800"/>
              <a:t>Critical that the technician understands the difference between corrective and preventive actions</a:t>
            </a:r>
            <a:endParaRPr/>
          </a:p>
          <a:p>
            <a:pPr indent="-342900" lvl="0" marL="342900" rtl="0" algn="l">
              <a:spcBef>
                <a:spcPts val="560"/>
              </a:spcBef>
              <a:spcAft>
                <a:spcPts val="0"/>
              </a:spcAft>
              <a:buClr>
                <a:schemeClr val="dk1"/>
              </a:buClr>
              <a:buSzPts val="2800"/>
              <a:buFont typeface="Arial"/>
              <a:buChar char="•"/>
            </a:pPr>
            <a:r>
              <a:rPr lang="en-US" sz="2800"/>
              <a:t>The CAPA system can allow you to predict, identify, and take action to correct problems and eliminate a potential problems.</a:t>
            </a:r>
            <a:endParaRPr sz="2800"/>
          </a:p>
          <a:p>
            <a:pPr indent="-139700" lvl="0" marL="342900" rtl="0" algn="l">
              <a:spcBef>
                <a:spcPts val="1200"/>
              </a:spcBef>
              <a:spcAft>
                <a:spcPts val="0"/>
              </a:spcAft>
              <a:buClr>
                <a:schemeClr val="dk1"/>
              </a:buClr>
              <a:buSzPts val="3200"/>
              <a:buNone/>
            </a:pPr>
            <a:r>
              <a:t/>
            </a:r>
            <a:endParaRPr/>
          </a:p>
        </p:txBody>
      </p:sp>
      <p:sp>
        <p:nvSpPr>
          <p:cNvPr id="307" name="Google Shape;307;p3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8"/>
          <p:cNvSpPr txBox="1"/>
          <p:nvPr>
            <p:ph type="title"/>
          </p:nvPr>
        </p:nvSpPr>
        <p:spPr>
          <a:xfrm>
            <a:off x="0" y="384659"/>
            <a:ext cx="9144000" cy="639762"/>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CAPA System Process </a:t>
            </a:r>
            <a:r>
              <a:rPr b="0" lang="en-US" sz="3100"/>
              <a:t>(Cont’d.)</a:t>
            </a:r>
            <a:endParaRPr/>
          </a:p>
        </p:txBody>
      </p:sp>
      <p:sp>
        <p:nvSpPr>
          <p:cNvPr id="314" name="Google Shape;314;p38"/>
          <p:cNvSpPr txBox="1"/>
          <p:nvPr>
            <p:ph idx="1" type="body"/>
          </p:nvPr>
        </p:nvSpPr>
        <p:spPr>
          <a:xfrm>
            <a:off x="457200" y="1295400"/>
            <a:ext cx="8534400" cy="453624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Font typeface="Arial"/>
              <a:buChar char="•"/>
            </a:pPr>
            <a:r>
              <a:rPr lang="en-US" sz="2800"/>
              <a:t>Should be discovered during the creative problem-solving process </a:t>
            </a:r>
            <a:endParaRPr/>
          </a:p>
          <a:p>
            <a:pPr indent="-342900" lvl="0" marL="342900" rtl="0" algn="l">
              <a:spcBef>
                <a:spcPts val="560"/>
              </a:spcBef>
              <a:spcAft>
                <a:spcPts val="0"/>
              </a:spcAft>
              <a:buClr>
                <a:schemeClr val="dk1"/>
              </a:buClr>
              <a:buSzPts val="2800"/>
              <a:buFont typeface="Arial"/>
              <a:buChar char="•"/>
            </a:pPr>
            <a:r>
              <a:rPr lang="en-US" sz="2800"/>
              <a:t>Managers and supervisors should give approval for each necessary action before they implement them.</a:t>
            </a:r>
            <a:endParaRPr sz="2800"/>
          </a:p>
          <a:p>
            <a:pPr indent="-342900" lvl="0" marL="342900" rtl="0" algn="l">
              <a:spcBef>
                <a:spcPts val="560"/>
              </a:spcBef>
              <a:spcAft>
                <a:spcPts val="0"/>
              </a:spcAft>
              <a:buClr>
                <a:schemeClr val="dk1"/>
              </a:buClr>
              <a:buSzPts val="2800"/>
              <a:buFont typeface="Arial"/>
              <a:buChar char="•"/>
            </a:pPr>
            <a:r>
              <a:rPr lang="en-US" sz="2800"/>
              <a:t>DO NOT take corrective actions upon yourself.</a:t>
            </a:r>
            <a:endParaRPr sz="2800"/>
          </a:p>
          <a:p>
            <a:pPr indent="-342900" lvl="0" marL="342900" rtl="0" algn="l">
              <a:spcBef>
                <a:spcPts val="560"/>
              </a:spcBef>
              <a:spcAft>
                <a:spcPts val="0"/>
              </a:spcAft>
              <a:buClr>
                <a:schemeClr val="dk1"/>
              </a:buClr>
              <a:buSzPts val="2800"/>
              <a:buFont typeface="Arial"/>
              <a:buChar char="•"/>
            </a:pPr>
            <a:r>
              <a:rPr lang="en-US" sz="2800"/>
              <a:t>Unapproved process adjustments are extremely difficult to verify.</a:t>
            </a:r>
            <a:endParaRPr sz="2800"/>
          </a:p>
          <a:p>
            <a:pPr indent="-342900" lvl="0" marL="342900" rtl="0" algn="l">
              <a:spcBef>
                <a:spcPts val="560"/>
              </a:spcBef>
              <a:spcAft>
                <a:spcPts val="0"/>
              </a:spcAft>
              <a:buClr>
                <a:schemeClr val="dk1"/>
              </a:buClr>
              <a:buSzPts val="2800"/>
              <a:buFont typeface="Arial"/>
              <a:buChar char="•"/>
            </a:pPr>
            <a:r>
              <a:rPr lang="en-US" sz="2800"/>
              <a:t>Wait until you are certain that a change is approved.</a:t>
            </a:r>
            <a:endParaRPr sz="2800"/>
          </a:p>
          <a:p>
            <a:pPr indent="-139700" lvl="0" marL="342900" rtl="0" algn="l">
              <a:spcBef>
                <a:spcPts val="1200"/>
              </a:spcBef>
              <a:spcAft>
                <a:spcPts val="0"/>
              </a:spcAft>
              <a:buClr>
                <a:schemeClr val="dk1"/>
              </a:buClr>
              <a:buSzPts val="3200"/>
              <a:buNone/>
            </a:pPr>
            <a:r>
              <a:t/>
            </a:r>
            <a:endParaRPr/>
          </a:p>
        </p:txBody>
      </p:sp>
      <p:sp>
        <p:nvSpPr>
          <p:cNvPr id="315" name="Google Shape;315;p3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39"/>
          <p:cNvSpPr txBox="1"/>
          <p:nvPr>
            <p:ph type="title"/>
          </p:nvPr>
        </p:nvSpPr>
        <p:spPr>
          <a:xfrm>
            <a:off x="0" y="309201"/>
            <a:ext cx="9144000" cy="639762"/>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CAPA Steps</a:t>
            </a:r>
            <a:endParaRPr b="0" sz="4000"/>
          </a:p>
        </p:txBody>
      </p:sp>
      <p:sp>
        <p:nvSpPr>
          <p:cNvPr id="322" name="Google Shape;322;p39"/>
          <p:cNvSpPr txBox="1"/>
          <p:nvPr>
            <p:ph idx="1" type="body"/>
          </p:nvPr>
        </p:nvSpPr>
        <p:spPr>
          <a:xfrm>
            <a:off x="457200" y="1295400"/>
            <a:ext cx="8534400" cy="4643579"/>
          </a:xfrm>
          <a:prstGeom prst="rect">
            <a:avLst/>
          </a:prstGeom>
          <a:noFill/>
          <a:ln>
            <a:noFill/>
          </a:ln>
        </p:spPr>
        <p:txBody>
          <a:bodyPr anchorCtr="0" anchor="t" bIns="45700" lIns="91425" spcFirstLastPara="1" rIns="91425" wrap="square" tIns="45700">
            <a:normAutofit/>
          </a:bodyPr>
          <a:lstStyle/>
          <a:p>
            <a:pPr indent="-457200" lvl="0" marL="514350" rtl="0" algn="l">
              <a:spcBef>
                <a:spcPts val="0"/>
              </a:spcBef>
              <a:spcAft>
                <a:spcPts val="0"/>
              </a:spcAft>
              <a:buClr>
                <a:schemeClr val="dk1"/>
              </a:buClr>
              <a:buSzPts val="2400"/>
              <a:buFont typeface="Calibri"/>
              <a:buAutoNum type="arabicPeriod"/>
            </a:pPr>
            <a:r>
              <a:rPr lang="en-US" sz="2400"/>
              <a:t>Identify, clearly define, and provide evidence pertaining to the existing and/or potential problem.</a:t>
            </a:r>
            <a:endParaRPr/>
          </a:p>
          <a:p>
            <a:pPr indent="-457200" lvl="0" marL="514350" rtl="0" algn="l">
              <a:spcBef>
                <a:spcPts val="480"/>
              </a:spcBef>
              <a:spcAft>
                <a:spcPts val="0"/>
              </a:spcAft>
              <a:buClr>
                <a:schemeClr val="dk1"/>
              </a:buClr>
              <a:buSzPts val="2400"/>
              <a:buFont typeface="Calibri"/>
              <a:buAutoNum type="arabicPeriod"/>
            </a:pPr>
            <a:r>
              <a:rPr lang="en-US" sz="2400"/>
              <a:t>Analyze the root (or potential) cause of the problem.</a:t>
            </a:r>
            <a:endParaRPr/>
          </a:p>
          <a:p>
            <a:pPr indent="-457200" lvl="0" marL="514350" rtl="0" algn="l">
              <a:spcBef>
                <a:spcPts val="480"/>
              </a:spcBef>
              <a:spcAft>
                <a:spcPts val="0"/>
              </a:spcAft>
              <a:buClr>
                <a:schemeClr val="dk1"/>
              </a:buClr>
              <a:buSzPts val="2400"/>
              <a:buFont typeface="Calibri"/>
              <a:buAutoNum type="arabicPeriod"/>
            </a:pPr>
            <a:r>
              <a:rPr lang="en-US" sz="2400"/>
              <a:t>Determine the corrective or preventive action needed to eliminate the root cause.</a:t>
            </a:r>
            <a:endParaRPr sz="2400"/>
          </a:p>
          <a:p>
            <a:pPr indent="-457200" lvl="0" marL="514350" rtl="0" algn="l">
              <a:spcBef>
                <a:spcPts val="480"/>
              </a:spcBef>
              <a:spcAft>
                <a:spcPts val="0"/>
              </a:spcAft>
              <a:buClr>
                <a:schemeClr val="dk1"/>
              </a:buClr>
              <a:buSzPts val="2400"/>
              <a:buFont typeface="Calibri"/>
              <a:buAutoNum type="arabicPeriod"/>
            </a:pPr>
            <a:r>
              <a:rPr lang="en-US" sz="2400"/>
              <a:t>Perform the corrective or preventive action.</a:t>
            </a:r>
            <a:endParaRPr/>
          </a:p>
          <a:p>
            <a:pPr indent="-457200" lvl="0" marL="514350" rtl="0" algn="l">
              <a:spcBef>
                <a:spcPts val="480"/>
              </a:spcBef>
              <a:spcAft>
                <a:spcPts val="0"/>
              </a:spcAft>
              <a:buClr>
                <a:schemeClr val="dk1"/>
              </a:buClr>
              <a:buSzPts val="2400"/>
              <a:buFont typeface="Calibri"/>
              <a:buAutoNum type="arabicPeriod"/>
            </a:pPr>
            <a:r>
              <a:rPr lang="en-US" sz="2400"/>
              <a:t>Verify (through follow-up) that the action taken prevented recurrence of the problem.</a:t>
            </a:r>
            <a:endParaRPr/>
          </a:p>
          <a:p>
            <a:pPr indent="-457200" lvl="0" marL="514350" rtl="0" algn="l">
              <a:spcBef>
                <a:spcPts val="480"/>
              </a:spcBef>
              <a:spcAft>
                <a:spcPts val="0"/>
              </a:spcAft>
              <a:buClr>
                <a:schemeClr val="dk1"/>
              </a:buClr>
              <a:buSzPts val="2400"/>
              <a:buFont typeface="Calibri"/>
              <a:buAutoNum type="arabicPeriod"/>
            </a:pPr>
            <a:r>
              <a:rPr lang="en-US" sz="2400"/>
              <a:t>Document any actions pertaining to the process in a Corrective/Preventive Action Report.</a:t>
            </a:r>
            <a:endParaRPr sz="2400"/>
          </a:p>
          <a:p>
            <a:pPr indent="-139700" lvl="0" marL="342900" rtl="0" algn="l">
              <a:spcBef>
                <a:spcPts val="1200"/>
              </a:spcBef>
              <a:spcAft>
                <a:spcPts val="0"/>
              </a:spcAft>
              <a:buClr>
                <a:schemeClr val="dk1"/>
              </a:buClr>
              <a:buSzPts val="3200"/>
              <a:buNone/>
            </a:pPr>
            <a:r>
              <a:t/>
            </a:r>
            <a:endParaRPr/>
          </a:p>
        </p:txBody>
      </p:sp>
      <p:sp>
        <p:nvSpPr>
          <p:cNvPr id="323" name="Google Shape;323;p3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0"/>
          <p:cNvSpPr txBox="1"/>
          <p:nvPr>
            <p:ph type="title"/>
          </p:nvPr>
        </p:nvSpPr>
        <p:spPr>
          <a:xfrm>
            <a:off x="0" y="27503"/>
            <a:ext cx="9144000" cy="1143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Corrective/Preventive</a:t>
            </a:r>
            <a:br>
              <a:rPr lang="en-US" sz="4000"/>
            </a:br>
            <a:r>
              <a:rPr lang="en-US" sz="4000"/>
              <a:t>Action Report (CAR or PAR)</a:t>
            </a:r>
            <a:endParaRPr/>
          </a:p>
        </p:txBody>
      </p:sp>
      <p:sp>
        <p:nvSpPr>
          <p:cNvPr id="330" name="Google Shape;330;p40"/>
          <p:cNvSpPr txBox="1"/>
          <p:nvPr>
            <p:ph idx="1" type="body"/>
          </p:nvPr>
        </p:nvSpPr>
        <p:spPr>
          <a:xfrm>
            <a:off x="457200" y="1600200"/>
            <a:ext cx="8458200" cy="4724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The Corrective and Preventive Action Report </a:t>
            </a:r>
            <a:endParaRPr/>
          </a:p>
          <a:p>
            <a:pPr indent="-285750" lvl="1" marL="742950" rtl="0" algn="l">
              <a:spcBef>
                <a:spcPts val="560"/>
              </a:spcBef>
              <a:spcAft>
                <a:spcPts val="0"/>
              </a:spcAft>
              <a:buClr>
                <a:schemeClr val="dk1"/>
              </a:buClr>
              <a:buSzPts val="2800"/>
              <a:buFont typeface="Arial"/>
              <a:buChar char="•"/>
            </a:pPr>
            <a:r>
              <a:rPr lang="en-US"/>
              <a:t>Is an essential tool in any quality improvement program</a:t>
            </a:r>
            <a:endParaRPr/>
          </a:p>
          <a:p>
            <a:pPr indent="-285750" lvl="1" marL="742950" rtl="0" algn="l">
              <a:spcBef>
                <a:spcPts val="560"/>
              </a:spcBef>
              <a:spcAft>
                <a:spcPts val="0"/>
              </a:spcAft>
              <a:buClr>
                <a:schemeClr val="dk1"/>
              </a:buClr>
              <a:buSzPts val="2800"/>
              <a:buFont typeface="Arial"/>
              <a:buChar char="•"/>
            </a:pPr>
            <a:r>
              <a:rPr lang="en-US"/>
              <a:t>Provides a historical database of quality problems and their solutions</a:t>
            </a:r>
            <a:endParaRPr/>
          </a:p>
          <a:p>
            <a:pPr indent="-285750" lvl="1" marL="742950" rtl="0" algn="l">
              <a:spcBef>
                <a:spcPts val="560"/>
              </a:spcBef>
              <a:spcAft>
                <a:spcPts val="0"/>
              </a:spcAft>
              <a:buClr>
                <a:schemeClr val="dk1"/>
              </a:buClr>
              <a:buSzPts val="2800"/>
              <a:buFont typeface="Arial"/>
              <a:buChar char="•"/>
            </a:pPr>
            <a:r>
              <a:rPr lang="en-US"/>
              <a:t>Data from past issues can be used to confront those currently happening</a:t>
            </a:r>
            <a:endParaRPr/>
          </a:p>
          <a:p>
            <a:pPr indent="0" lvl="1" marL="457200" rtl="0" algn="l">
              <a:lnSpc>
                <a:spcPct val="90000"/>
              </a:lnSpc>
              <a:spcBef>
                <a:spcPts val="1200"/>
              </a:spcBef>
              <a:spcAft>
                <a:spcPts val="0"/>
              </a:spcAft>
              <a:buClr>
                <a:schemeClr val="dk1"/>
              </a:buClr>
              <a:buSzPts val="2400"/>
              <a:buNone/>
            </a:pPr>
            <a:r>
              <a:t/>
            </a:r>
            <a:endParaRPr sz="2400"/>
          </a:p>
        </p:txBody>
      </p:sp>
      <p:sp>
        <p:nvSpPr>
          <p:cNvPr id="331" name="Google Shape;331;p4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1"/>
          <p:cNvSpPr txBox="1"/>
          <p:nvPr>
            <p:ph type="title"/>
          </p:nvPr>
        </p:nvSpPr>
        <p:spPr>
          <a:xfrm>
            <a:off x="0" y="-1"/>
            <a:ext cx="9144000" cy="151988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Corrective/Preventive</a:t>
            </a:r>
            <a:br>
              <a:rPr lang="en-US"/>
            </a:br>
            <a:r>
              <a:rPr lang="en-US"/>
              <a:t>Action Report (CAR or PAR) </a:t>
            </a:r>
            <a:r>
              <a:rPr lang="en-US" sz="2400"/>
              <a:t>(Cont’d.)</a:t>
            </a:r>
            <a:endParaRPr sz="3200"/>
          </a:p>
        </p:txBody>
      </p:sp>
      <p:sp>
        <p:nvSpPr>
          <p:cNvPr id="338" name="Google Shape;338;p41"/>
          <p:cNvSpPr txBox="1"/>
          <p:nvPr>
            <p:ph idx="1" type="body"/>
          </p:nvPr>
        </p:nvSpPr>
        <p:spPr>
          <a:xfrm>
            <a:off x="685800" y="1575915"/>
            <a:ext cx="8297562" cy="4724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Documentation includes:</a:t>
            </a:r>
            <a:endParaRPr/>
          </a:p>
          <a:p>
            <a:pPr indent="-285750" lvl="1" marL="742950" rtl="0" algn="l">
              <a:lnSpc>
                <a:spcPct val="90000"/>
              </a:lnSpc>
              <a:spcBef>
                <a:spcPts val="1200"/>
              </a:spcBef>
              <a:spcAft>
                <a:spcPts val="0"/>
              </a:spcAft>
              <a:buClr>
                <a:schemeClr val="dk1"/>
              </a:buClr>
              <a:buSzPts val="2800"/>
              <a:buChar char="–"/>
            </a:pPr>
            <a:r>
              <a:rPr lang="en-US"/>
              <a:t>List of personnel who worked on problem</a:t>
            </a:r>
            <a:endParaRPr/>
          </a:p>
          <a:p>
            <a:pPr indent="-285750" lvl="1" marL="742950" rtl="0" algn="l">
              <a:lnSpc>
                <a:spcPct val="90000"/>
              </a:lnSpc>
              <a:spcBef>
                <a:spcPts val="1200"/>
              </a:spcBef>
              <a:spcAft>
                <a:spcPts val="0"/>
              </a:spcAft>
              <a:buClr>
                <a:schemeClr val="dk1"/>
              </a:buClr>
              <a:buSzPts val="2800"/>
              <a:buChar char="–"/>
            </a:pPr>
            <a:r>
              <a:rPr lang="en-US"/>
              <a:t>Problem description</a:t>
            </a:r>
            <a:endParaRPr/>
          </a:p>
          <a:p>
            <a:pPr indent="-285750" lvl="1" marL="742950" rtl="0" algn="l">
              <a:lnSpc>
                <a:spcPct val="90000"/>
              </a:lnSpc>
              <a:spcBef>
                <a:spcPts val="1200"/>
              </a:spcBef>
              <a:spcAft>
                <a:spcPts val="0"/>
              </a:spcAft>
              <a:buClr>
                <a:schemeClr val="dk1"/>
              </a:buClr>
              <a:buSzPts val="2800"/>
              <a:buChar char="–"/>
            </a:pPr>
            <a:r>
              <a:rPr lang="en-US"/>
              <a:t>Root cause analysis to include collected data</a:t>
            </a:r>
            <a:endParaRPr/>
          </a:p>
          <a:p>
            <a:pPr indent="-285750" lvl="1" marL="742950" rtl="0" algn="l">
              <a:lnSpc>
                <a:spcPct val="90000"/>
              </a:lnSpc>
              <a:spcBef>
                <a:spcPts val="1200"/>
              </a:spcBef>
              <a:spcAft>
                <a:spcPts val="0"/>
              </a:spcAft>
              <a:buClr>
                <a:schemeClr val="dk1"/>
              </a:buClr>
              <a:buSzPts val="2800"/>
              <a:buChar char="–"/>
            </a:pPr>
            <a:r>
              <a:rPr lang="en-US"/>
              <a:t>Action needed to correct and eliminate problem</a:t>
            </a:r>
            <a:endParaRPr/>
          </a:p>
          <a:p>
            <a:pPr indent="-285750" lvl="1" marL="742950" rtl="0" algn="l">
              <a:lnSpc>
                <a:spcPct val="90000"/>
              </a:lnSpc>
              <a:spcBef>
                <a:spcPts val="1200"/>
              </a:spcBef>
              <a:spcAft>
                <a:spcPts val="0"/>
              </a:spcAft>
              <a:buClr>
                <a:schemeClr val="dk1"/>
              </a:buClr>
              <a:buSzPts val="2800"/>
              <a:buChar char="–"/>
            </a:pPr>
            <a:r>
              <a:rPr lang="en-US"/>
              <a:t>Verification that effort was sufficient</a:t>
            </a:r>
            <a:endParaRPr/>
          </a:p>
          <a:p>
            <a:pPr indent="0" lvl="2" marL="914400" rtl="0" algn="l">
              <a:lnSpc>
                <a:spcPct val="90000"/>
              </a:lnSpc>
              <a:spcBef>
                <a:spcPts val="1200"/>
              </a:spcBef>
              <a:spcAft>
                <a:spcPts val="0"/>
              </a:spcAft>
              <a:buClr>
                <a:srgbClr val="FF0000"/>
              </a:buClr>
              <a:buSzPts val="2400"/>
              <a:buNone/>
            </a:pPr>
            <a:r>
              <a:rPr lang="en-US">
                <a:solidFill>
                  <a:srgbClr val="FF0000"/>
                </a:solidFill>
              </a:rPr>
              <a:t>What were the results and how was this demonstrated?</a:t>
            </a:r>
            <a:endParaRPr/>
          </a:p>
          <a:p>
            <a:pPr indent="-285750" lvl="1" marL="742950" rtl="0" algn="l">
              <a:lnSpc>
                <a:spcPct val="90000"/>
              </a:lnSpc>
              <a:spcBef>
                <a:spcPts val="1200"/>
              </a:spcBef>
              <a:spcAft>
                <a:spcPts val="0"/>
              </a:spcAft>
              <a:buClr>
                <a:schemeClr val="dk1"/>
              </a:buClr>
              <a:buSzPts val="2800"/>
              <a:buChar char="–"/>
            </a:pPr>
            <a:r>
              <a:rPr lang="en-US"/>
              <a:t>CAR or PAR processed through channels</a:t>
            </a:r>
            <a:endParaRPr/>
          </a:p>
        </p:txBody>
      </p:sp>
      <p:sp>
        <p:nvSpPr>
          <p:cNvPr id="339" name="Google Shape;339;p4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2"/>
          <p:cNvSpPr txBox="1"/>
          <p:nvPr>
            <p:ph type="title"/>
          </p:nvPr>
        </p:nvSpPr>
        <p:spPr>
          <a:xfrm>
            <a:off x="0" y="0"/>
            <a:ext cx="9144000" cy="11430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62962"/>
              <a:buFont typeface="Calibri"/>
              <a:buNone/>
            </a:pPr>
            <a:r>
              <a:rPr lang="en-US"/>
              <a:t>Corrective/Preventive</a:t>
            </a:r>
            <a:br>
              <a:rPr lang="en-US"/>
            </a:br>
            <a:r>
              <a:rPr lang="en-US"/>
              <a:t>Action Report (CAR or PAR) </a:t>
            </a:r>
            <a:r>
              <a:rPr lang="en-US" sz="3100"/>
              <a:t>(Cont’d.)</a:t>
            </a:r>
            <a:endParaRPr sz="2700"/>
          </a:p>
        </p:txBody>
      </p:sp>
      <p:sp>
        <p:nvSpPr>
          <p:cNvPr id="346" name="Google Shape;346;p42"/>
          <p:cNvSpPr txBox="1"/>
          <p:nvPr>
            <p:ph idx="1" type="body"/>
          </p:nvPr>
        </p:nvSpPr>
        <p:spPr>
          <a:xfrm>
            <a:off x="134234" y="1516180"/>
            <a:ext cx="8458200" cy="427913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The CAR/PAR is designed to:</a:t>
            </a:r>
            <a:endParaRPr/>
          </a:p>
          <a:p>
            <a:pPr indent="-342900" lvl="1" marL="800100" rtl="0" algn="l">
              <a:spcBef>
                <a:spcPts val="560"/>
              </a:spcBef>
              <a:spcAft>
                <a:spcPts val="0"/>
              </a:spcAft>
              <a:buClr>
                <a:schemeClr val="dk1"/>
              </a:buClr>
              <a:buSzPts val="2800"/>
              <a:buFont typeface="Merriweather Sans"/>
              <a:buChar char="-"/>
            </a:pPr>
            <a:r>
              <a:rPr i="1" lang="en-US"/>
              <a:t>Track nonconformities</a:t>
            </a:r>
            <a:endParaRPr/>
          </a:p>
          <a:p>
            <a:pPr indent="-342900" lvl="1" marL="800100" rtl="0" algn="l">
              <a:spcBef>
                <a:spcPts val="560"/>
              </a:spcBef>
              <a:spcAft>
                <a:spcPts val="0"/>
              </a:spcAft>
              <a:buClr>
                <a:schemeClr val="dk1"/>
              </a:buClr>
              <a:buSzPts val="2800"/>
              <a:buFont typeface="Merriweather Sans"/>
              <a:buChar char="-"/>
            </a:pPr>
            <a:r>
              <a:rPr i="1" lang="en-US"/>
              <a:t>Assign priorities</a:t>
            </a:r>
            <a:endParaRPr/>
          </a:p>
          <a:p>
            <a:pPr indent="-342900" lvl="1" marL="800100" rtl="0" algn="l">
              <a:spcBef>
                <a:spcPts val="560"/>
              </a:spcBef>
              <a:spcAft>
                <a:spcPts val="0"/>
              </a:spcAft>
              <a:buClr>
                <a:schemeClr val="dk1"/>
              </a:buClr>
              <a:buSzPts val="2800"/>
              <a:buFont typeface="Merriweather Sans"/>
              <a:buChar char="-"/>
            </a:pPr>
            <a:r>
              <a:rPr i="1" lang="en-US"/>
              <a:t>Record dispositions </a:t>
            </a:r>
            <a:endParaRPr/>
          </a:p>
          <a:p>
            <a:pPr indent="-342900" lvl="1" marL="800100" rtl="0" algn="l">
              <a:spcBef>
                <a:spcPts val="560"/>
              </a:spcBef>
              <a:spcAft>
                <a:spcPts val="0"/>
              </a:spcAft>
              <a:buClr>
                <a:schemeClr val="dk1"/>
              </a:buClr>
              <a:buSzPts val="2800"/>
              <a:buFont typeface="Merriweather Sans"/>
              <a:buChar char="-"/>
            </a:pPr>
            <a:r>
              <a:rPr i="1" lang="en-US"/>
              <a:t>Note the version of the product that was corrected</a:t>
            </a:r>
            <a:endParaRPr/>
          </a:p>
          <a:p>
            <a:pPr indent="-342900" lvl="1" marL="800100" rtl="0" algn="l">
              <a:spcBef>
                <a:spcPts val="560"/>
              </a:spcBef>
              <a:spcAft>
                <a:spcPts val="0"/>
              </a:spcAft>
              <a:buClr>
                <a:schemeClr val="dk1"/>
              </a:buClr>
              <a:buSzPts val="2800"/>
              <a:buFont typeface="Merriweather Sans"/>
              <a:buChar char="-"/>
            </a:pPr>
            <a:r>
              <a:rPr i="1" lang="en-US"/>
              <a:t>Notify the process manager or material supplier of any issues and actions taken</a:t>
            </a:r>
            <a:endParaRPr/>
          </a:p>
          <a:p>
            <a:pPr indent="-342900" lvl="1" marL="800100" rtl="0" algn="l">
              <a:spcBef>
                <a:spcPts val="560"/>
              </a:spcBef>
              <a:spcAft>
                <a:spcPts val="0"/>
              </a:spcAft>
              <a:buClr>
                <a:schemeClr val="dk1"/>
              </a:buClr>
              <a:buSzPts val="2800"/>
              <a:buFont typeface="Merriweather Sans"/>
              <a:buChar char="-"/>
            </a:pPr>
            <a:r>
              <a:rPr i="1" lang="en-US"/>
              <a:t>Produce needed management reports</a:t>
            </a:r>
            <a:endParaRPr/>
          </a:p>
        </p:txBody>
      </p:sp>
      <p:sp>
        <p:nvSpPr>
          <p:cNvPr id="347" name="Google Shape;347;p4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3"/>
          <p:cNvSpPr txBox="1"/>
          <p:nvPr>
            <p:ph type="title"/>
          </p:nvPr>
        </p:nvSpPr>
        <p:spPr>
          <a:xfrm>
            <a:off x="0" y="173818"/>
            <a:ext cx="9144000" cy="639762"/>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CAR &amp; PAR Recommendations</a:t>
            </a:r>
            <a:endParaRPr/>
          </a:p>
        </p:txBody>
      </p:sp>
      <p:sp>
        <p:nvSpPr>
          <p:cNvPr id="354" name="Google Shape;354;p43"/>
          <p:cNvSpPr txBox="1"/>
          <p:nvPr>
            <p:ph idx="1" type="body"/>
          </p:nvPr>
        </p:nvSpPr>
        <p:spPr>
          <a:xfrm>
            <a:off x="172995" y="890083"/>
            <a:ext cx="8760940" cy="53340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sz="2400"/>
              <a:t>Include both CAR and PAR (if necessary). If are included it’s called a Corrective Action &amp; Preventive Action Report (CAPA Report). </a:t>
            </a:r>
            <a:endParaRPr/>
          </a:p>
          <a:p>
            <a:pPr indent="-342900" lvl="0" marL="342900" rtl="0" algn="l">
              <a:spcBef>
                <a:spcPts val="480"/>
              </a:spcBef>
              <a:spcAft>
                <a:spcPts val="0"/>
              </a:spcAft>
              <a:buClr>
                <a:schemeClr val="dk1"/>
              </a:buClr>
              <a:buSzPts val="2400"/>
              <a:buFont typeface="Arial"/>
              <a:buChar char="•"/>
            </a:pPr>
            <a:r>
              <a:rPr lang="en-US" sz="2400"/>
              <a:t>List of problems</a:t>
            </a:r>
            <a:endParaRPr/>
          </a:p>
          <a:p>
            <a:pPr indent="-342900" lvl="0" marL="342900" rtl="0" algn="l">
              <a:spcBef>
                <a:spcPts val="480"/>
              </a:spcBef>
              <a:spcAft>
                <a:spcPts val="0"/>
              </a:spcAft>
              <a:buClr>
                <a:schemeClr val="dk1"/>
              </a:buClr>
              <a:buSzPts val="2400"/>
              <a:buFont typeface="Arial"/>
              <a:buChar char="•"/>
            </a:pPr>
            <a:r>
              <a:rPr lang="en-US" sz="2400"/>
              <a:t>List of solutions</a:t>
            </a:r>
            <a:endParaRPr/>
          </a:p>
          <a:p>
            <a:pPr indent="-342900" lvl="0" marL="342900" rtl="0" algn="l">
              <a:spcBef>
                <a:spcPts val="480"/>
              </a:spcBef>
              <a:spcAft>
                <a:spcPts val="0"/>
              </a:spcAft>
              <a:buClr>
                <a:schemeClr val="dk1"/>
              </a:buClr>
              <a:buSzPts val="2400"/>
              <a:buFont typeface="Arial"/>
              <a:buChar char="•"/>
            </a:pPr>
            <a:r>
              <a:rPr lang="en-US" sz="2400"/>
              <a:t>Provides evidence &amp; data</a:t>
            </a:r>
            <a:endParaRPr/>
          </a:p>
          <a:p>
            <a:pPr indent="-342900" lvl="0" marL="342900" rtl="0" algn="l">
              <a:spcBef>
                <a:spcPts val="480"/>
              </a:spcBef>
              <a:spcAft>
                <a:spcPts val="0"/>
              </a:spcAft>
              <a:buClr>
                <a:schemeClr val="dk1"/>
              </a:buClr>
              <a:buSzPts val="2400"/>
              <a:buFont typeface="Arial"/>
              <a:buChar char="•"/>
            </a:pPr>
            <a:r>
              <a:rPr lang="en-US" sz="2400"/>
              <a:t>Data either supports or rejects possible solutions</a:t>
            </a:r>
            <a:endParaRPr/>
          </a:p>
          <a:p>
            <a:pPr indent="-342900" lvl="0" marL="342900" rtl="0" algn="l">
              <a:spcBef>
                <a:spcPts val="480"/>
              </a:spcBef>
              <a:spcAft>
                <a:spcPts val="0"/>
              </a:spcAft>
              <a:buClr>
                <a:schemeClr val="dk1"/>
              </a:buClr>
              <a:buSzPts val="2400"/>
              <a:buFont typeface="Arial"/>
              <a:buChar char="•"/>
            </a:pPr>
            <a:r>
              <a:rPr lang="en-US" sz="2400"/>
              <a:t>Each action should be presented in written form and kept as part of CAPA and quality records</a:t>
            </a:r>
            <a:endParaRPr/>
          </a:p>
          <a:p>
            <a:pPr indent="-342900" lvl="0" marL="342900" rtl="0" algn="l">
              <a:spcBef>
                <a:spcPts val="480"/>
              </a:spcBef>
              <a:spcAft>
                <a:spcPts val="0"/>
              </a:spcAft>
              <a:buClr>
                <a:schemeClr val="dk1"/>
              </a:buClr>
              <a:buSzPts val="2400"/>
              <a:buFont typeface="Arial"/>
              <a:buChar char="•"/>
            </a:pPr>
            <a:r>
              <a:rPr lang="en-US" sz="2400"/>
              <a:t>Actions should be written clearly and concisely</a:t>
            </a:r>
            <a:endParaRPr/>
          </a:p>
          <a:p>
            <a:pPr indent="-285750" lvl="1" marL="742950" rtl="0" algn="l">
              <a:spcBef>
                <a:spcPts val="400"/>
              </a:spcBef>
              <a:spcAft>
                <a:spcPts val="0"/>
              </a:spcAft>
              <a:buClr>
                <a:schemeClr val="dk1"/>
              </a:buClr>
              <a:buSzPts val="2000"/>
              <a:buFont typeface="Arial"/>
              <a:buChar char="•"/>
            </a:pPr>
            <a:r>
              <a:rPr lang="en-US" sz="2000"/>
              <a:t>Actions may include to decrease audit time intervals to ensure problem does not reoccur</a:t>
            </a:r>
            <a:endParaRPr sz="2000"/>
          </a:p>
          <a:p>
            <a:pPr indent="-190500" lvl="0" marL="342900" rtl="0" algn="l">
              <a:spcBef>
                <a:spcPts val="480"/>
              </a:spcBef>
              <a:spcAft>
                <a:spcPts val="0"/>
              </a:spcAft>
              <a:buClr>
                <a:schemeClr val="dk1"/>
              </a:buClr>
              <a:buSzPts val="2400"/>
              <a:buFont typeface="Arial"/>
              <a:buNone/>
            </a:pPr>
            <a:r>
              <a:t/>
            </a:r>
            <a:endParaRPr sz="2400"/>
          </a:p>
          <a:p>
            <a:pPr indent="-190500" lvl="0" marL="342900" rtl="0" algn="l">
              <a:spcBef>
                <a:spcPts val="480"/>
              </a:spcBef>
              <a:spcAft>
                <a:spcPts val="0"/>
              </a:spcAft>
              <a:buClr>
                <a:schemeClr val="dk1"/>
              </a:buClr>
              <a:buSzPts val="2400"/>
              <a:buNone/>
            </a:pPr>
            <a:r>
              <a:t/>
            </a:r>
            <a:endParaRPr sz="2400"/>
          </a:p>
        </p:txBody>
      </p:sp>
      <p:sp>
        <p:nvSpPr>
          <p:cNvPr id="355" name="Google Shape;355;p4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4"/>
          <p:cNvSpPr txBox="1"/>
          <p:nvPr>
            <p:ph type="title"/>
          </p:nvPr>
        </p:nvSpPr>
        <p:spPr>
          <a:xfrm>
            <a:off x="0" y="0"/>
            <a:ext cx="9144000" cy="69197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Corrective Action Report</a:t>
            </a:r>
            <a:endParaRPr/>
          </a:p>
        </p:txBody>
      </p:sp>
      <p:pic>
        <p:nvPicPr>
          <p:cNvPr id="361" name="Google Shape;361;p44"/>
          <p:cNvPicPr preferRelativeResize="0"/>
          <p:nvPr>
            <p:ph idx="1" type="body"/>
          </p:nvPr>
        </p:nvPicPr>
        <p:blipFill rotWithShape="1">
          <a:blip r:embed="rId3">
            <a:alphaModFix/>
          </a:blip>
          <a:srcRect b="0" l="0" r="0" t="0"/>
          <a:stretch/>
        </p:blipFill>
        <p:spPr>
          <a:xfrm>
            <a:off x="1980445" y="717403"/>
            <a:ext cx="5782962" cy="5376178"/>
          </a:xfrm>
          <a:prstGeom prst="rect">
            <a:avLst/>
          </a:prstGeom>
          <a:noFill/>
          <a:ln>
            <a:noFill/>
          </a:ln>
        </p:spPr>
      </p:pic>
      <p:sp>
        <p:nvSpPr>
          <p:cNvPr id="362" name="Google Shape;362;p4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5"/>
          <p:cNvSpPr txBox="1"/>
          <p:nvPr>
            <p:ph type="title"/>
          </p:nvPr>
        </p:nvSpPr>
        <p:spPr>
          <a:xfrm>
            <a:off x="0" y="337314"/>
            <a:ext cx="9144000"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369" name="Google Shape;369;p45"/>
          <p:cNvSpPr txBox="1"/>
          <p:nvPr>
            <p:ph idx="1" type="body"/>
          </p:nvPr>
        </p:nvSpPr>
        <p:spPr>
          <a:xfrm>
            <a:off x="381000" y="1826111"/>
            <a:ext cx="8229600" cy="1790428"/>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3200"/>
              <a:buNone/>
            </a:pPr>
            <a:r>
              <a:rPr lang="en-US"/>
              <a:t>Who is responsible for corrective action ideas and recommendations?</a:t>
            </a:r>
            <a:endParaRPr/>
          </a:p>
          <a:p>
            <a:pPr indent="0" lvl="0" marL="0" rtl="0" algn="ctr">
              <a:spcBef>
                <a:spcPts val="800"/>
              </a:spcBef>
              <a:spcAft>
                <a:spcPts val="0"/>
              </a:spcAft>
              <a:buClr>
                <a:schemeClr val="dk1"/>
              </a:buClr>
              <a:buSzPts val="4000"/>
              <a:buNone/>
            </a:pPr>
            <a:r>
              <a:rPr b="1" lang="en-US" sz="4000"/>
              <a:t>EVERYONE</a:t>
            </a:r>
            <a:endParaRPr b="1" sz="4000"/>
          </a:p>
          <a:p>
            <a:pPr indent="-139700" lvl="0" marL="342900" rtl="0" algn="l">
              <a:spcBef>
                <a:spcPts val="640"/>
              </a:spcBef>
              <a:spcAft>
                <a:spcPts val="0"/>
              </a:spcAft>
              <a:buClr>
                <a:schemeClr val="dk1"/>
              </a:buClr>
              <a:buSzPts val="3200"/>
              <a:buNone/>
            </a:pPr>
            <a:r>
              <a:t/>
            </a:r>
            <a:endParaRPr b="1" u="sng"/>
          </a:p>
        </p:txBody>
      </p:sp>
      <p:pic>
        <p:nvPicPr>
          <p:cNvPr descr="dreamstimefree_10053288.jpg" id="370" name="Google Shape;370;p45"/>
          <p:cNvPicPr preferRelativeResize="0"/>
          <p:nvPr/>
        </p:nvPicPr>
        <p:blipFill rotWithShape="1">
          <a:blip r:embed="rId3">
            <a:alphaModFix/>
          </a:blip>
          <a:srcRect b="0" l="0" r="0" t="0"/>
          <a:stretch/>
        </p:blipFill>
        <p:spPr>
          <a:xfrm>
            <a:off x="7162800" y="304799"/>
            <a:ext cx="1447800" cy="1297905"/>
          </a:xfrm>
          <a:prstGeom prst="rect">
            <a:avLst/>
          </a:prstGeom>
          <a:noFill/>
          <a:ln>
            <a:noFill/>
          </a:ln>
          <a:effectLst>
            <a:outerShdw blurRad="292100" rotWithShape="0" algn="tl" dir="2700000" dist="139700">
              <a:srgbClr val="333333">
                <a:alpha val="64705"/>
              </a:srgbClr>
            </a:outerShdw>
          </a:effectLst>
        </p:spPr>
      </p:pic>
      <p:sp>
        <p:nvSpPr>
          <p:cNvPr id="371" name="Google Shape;371;p45"/>
          <p:cNvSpPr txBox="1"/>
          <p:nvPr/>
        </p:nvSpPr>
        <p:spPr>
          <a:xfrm>
            <a:off x="343930" y="3839946"/>
            <a:ext cx="788567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Who benefits from tracking, communicating and correcting defects?</a:t>
            </a:r>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372" name="Google Shape;372;p45"/>
          <p:cNvSpPr txBox="1"/>
          <p:nvPr/>
        </p:nvSpPr>
        <p:spPr>
          <a:xfrm>
            <a:off x="3271714" y="5140570"/>
            <a:ext cx="2448171" cy="9848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chemeClr val="dk1"/>
                </a:solidFill>
                <a:latin typeface="Calibri"/>
                <a:ea typeface="Calibri"/>
                <a:cs typeface="Calibri"/>
                <a:sym typeface="Calibri"/>
              </a:rPr>
              <a:t>EVERYONE</a:t>
            </a:r>
            <a:endParaRPr b="1" sz="4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3" name="Google Shape;373;p4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6"/>
          <p:cNvSpPr txBox="1"/>
          <p:nvPr>
            <p:ph type="title"/>
          </p:nvPr>
        </p:nvSpPr>
        <p:spPr>
          <a:xfrm>
            <a:off x="0" y="392843"/>
            <a:ext cx="91440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Total Quality Management System</a:t>
            </a:r>
            <a:endParaRPr/>
          </a:p>
        </p:txBody>
      </p:sp>
      <p:sp>
        <p:nvSpPr>
          <p:cNvPr id="380" name="Google Shape;380;p4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Based on:</a:t>
            </a:r>
            <a:endParaRPr/>
          </a:p>
          <a:p>
            <a:pPr indent="-285750" lvl="1" marL="742950" rtl="0" algn="l">
              <a:spcBef>
                <a:spcPts val="480"/>
              </a:spcBef>
              <a:spcAft>
                <a:spcPts val="0"/>
              </a:spcAft>
              <a:buClr>
                <a:schemeClr val="dk1"/>
              </a:buClr>
              <a:buSzPts val="2400"/>
              <a:buChar char="–"/>
            </a:pPr>
            <a:r>
              <a:rPr lang="en-US" sz="2400"/>
              <a:t>Committed and involved management</a:t>
            </a:r>
            <a:endParaRPr/>
          </a:p>
          <a:p>
            <a:pPr indent="-285750" lvl="1" marL="742950" rtl="0" algn="l">
              <a:spcBef>
                <a:spcPts val="480"/>
              </a:spcBef>
              <a:spcAft>
                <a:spcPts val="0"/>
              </a:spcAft>
              <a:buClr>
                <a:schemeClr val="dk1"/>
              </a:buClr>
              <a:buSzPts val="2400"/>
              <a:buChar char="–"/>
            </a:pPr>
            <a:r>
              <a:rPr lang="en-US" sz="2400"/>
              <a:t>Focus on customer</a:t>
            </a:r>
            <a:endParaRPr/>
          </a:p>
          <a:p>
            <a:pPr indent="-285750" lvl="1" marL="742950" rtl="0" algn="l">
              <a:spcBef>
                <a:spcPts val="480"/>
              </a:spcBef>
              <a:spcAft>
                <a:spcPts val="0"/>
              </a:spcAft>
              <a:buClr>
                <a:schemeClr val="dk1"/>
              </a:buClr>
              <a:buSzPts val="2400"/>
              <a:buChar char="–"/>
            </a:pPr>
            <a:r>
              <a:rPr lang="en-US" sz="2400"/>
              <a:t>Involvement of total workforce</a:t>
            </a:r>
            <a:endParaRPr/>
          </a:p>
          <a:p>
            <a:pPr indent="-285750" lvl="1" marL="742950" rtl="0" algn="l">
              <a:spcBef>
                <a:spcPts val="480"/>
              </a:spcBef>
              <a:spcAft>
                <a:spcPts val="0"/>
              </a:spcAft>
              <a:buClr>
                <a:schemeClr val="dk1"/>
              </a:buClr>
              <a:buSzPts val="2400"/>
              <a:buChar char="–"/>
            </a:pPr>
            <a:r>
              <a:rPr lang="en-US" sz="2400"/>
              <a:t>Continuous improvement</a:t>
            </a:r>
            <a:endParaRPr/>
          </a:p>
          <a:p>
            <a:pPr indent="-285750" lvl="1" marL="742950" rtl="0" algn="l">
              <a:spcBef>
                <a:spcPts val="480"/>
              </a:spcBef>
              <a:spcAft>
                <a:spcPts val="0"/>
              </a:spcAft>
              <a:buClr>
                <a:schemeClr val="dk1"/>
              </a:buClr>
              <a:buSzPts val="2400"/>
              <a:buChar char="–"/>
            </a:pPr>
            <a:r>
              <a:rPr lang="en-US" sz="2400"/>
              <a:t>Materials’ suppliers partnering and participating in process</a:t>
            </a:r>
            <a:endParaRPr/>
          </a:p>
          <a:p>
            <a:pPr indent="-285750" lvl="1" marL="742950" rtl="0" algn="l">
              <a:spcBef>
                <a:spcPts val="480"/>
              </a:spcBef>
              <a:spcAft>
                <a:spcPts val="0"/>
              </a:spcAft>
              <a:buClr>
                <a:schemeClr val="dk1"/>
              </a:buClr>
              <a:buSzPts val="2400"/>
              <a:buChar char="–"/>
            </a:pPr>
            <a:r>
              <a:rPr lang="en-US" sz="2400"/>
              <a:t>Performance measures used to evaluate progress and identify improvement needs</a:t>
            </a:r>
            <a:endParaRPr/>
          </a:p>
        </p:txBody>
      </p:sp>
      <p:sp>
        <p:nvSpPr>
          <p:cNvPr id="381" name="Google Shape;381;p4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7"/>
          <p:cNvSpPr txBox="1"/>
          <p:nvPr>
            <p:ph type="title"/>
          </p:nvPr>
        </p:nvSpPr>
        <p:spPr>
          <a:xfrm>
            <a:off x="0" y="436524"/>
            <a:ext cx="9144000"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388" name="Google Shape;388;p47"/>
          <p:cNvSpPr txBox="1"/>
          <p:nvPr>
            <p:ph idx="1" type="body"/>
          </p:nvPr>
        </p:nvSpPr>
        <p:spPr>
          <a:xfrm>
            <a:off x="222421" y="1243627"/>
            <a:ext cx="8229600" cy="452345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What have you purchased that you </a:t>
            </a:r>
            <a:br>
              <a:rPr lang="en-US"/>
            </a:br>
            <a:r>
              <a:rPr lang="en-US"/>
              <a:t>were not satisfied with?</a:t>
            </a:r>
            <a:endParaRPr/>
          </a:p>
          <a:p>
            <a:pPr indent="-342900" lvl="0" marL="342900" rtl="0" algn="l">
              <a:spcBef>
                <a:spcPts val="640"/>
              </a:spcBef>
              <a:spcAft>
                <a:spcPts val="0"/>
              </a:spcAft>
              <a:buClr>
                <a:schemeClr val="dk1"/>
              </a:buClr>
              <a:buSzPts val="3200"/>
              <a:buChar char="•"/>
            </a:pPr>
            <a:r>
              <a:rPr lang="en-US"/>
              <a:t>How will this experience affect future purchasing decisions?</a:t>
            </a:r>
            <a:endParaRPr/>
          </a:p>
          <a:p>
            <a:pPr indent="-342900" lvl="0" marL="342900" rtl="0" algn="l">
              <a:spcBef>
                <a:spcPts val="640"/>
              </a:spcBef>
              <a:spcAft>
                <a:spcPts val="0"/>
              </a:spcAft>
              <a:buClr>
                <a:schemeClr val="dk1"/>
              </a:buClr>
              <a:buSzPts val="3200"/>
              <a:buChar char="•"/>
            </a:pPr>
            <a:r>
              <a:rPr lang="en-US"/>
              <a:t>One objective of TQM is to provide customers with a higher quality product at a lower price.</a:t>
            </a:r>
            <a:endParaRPr/>
          </a:p>
          <a:p>
            <a:pPr indent="0" lvl="0" marL="0" rtl="0" algn="ctr">
              <a:spcBef>
                <a:spcPts val="640"/>
              </a:spcBef>
              <a:spcAft>
                <a:spcPts val="0"/>
              </a:spcAft>
              <a:buClr>
                <a:schemeClr val="dk1"/>
              </a:buClr>
              <a:buSzPts val="3200"/>
              <a:buNone/>
            </a:pPr>
            <a:r>
              <a:rPr b="1" lang="en-US" u="sng"/>
              <a:t>Does it work?</a:t>
            </a:r>
            <a:endParaRPr/>
          </a:p>
        </p:txBody>
      </p:sp>
      <p:pic>
        <p:nvPicPr>
          <p:cNvPr descr="dreamstimefree_10053288.jpg" id="389" name="Google Shape;389;p47"/>
          <p:cNvPicPr preferRelativeResize="0"/>
          <p:nvPr/>
        </p:nvPicPr>
        <p:blipFill rotWithShape="1">
          <a:blip r:embed="rId3">
            <a:alphaModFix/>
          </a:blip>
          <a:srcRect b="0" l="0" r="0" t="0"/>
          <a:stretch/>
        </p:blipFill>
        <p:spPr>
          <a:xfrm>
            <a:off x="7162800" y="304799"/>
            <a:ext cx="1447800" cy="1297905"/>
          </a:xfrm>
          <a:prstGeom prst="rect">
            <a:avLst/>
          </a:prstGeom>
          <a:noFill/>
          <a:ln>
            <a:noFill/>
          </a:ln>
          <a:effectLst>
            <a:outerShdw blurRad="292100" rotWithShape="0" algn="tl" dir="2700000" dist="139700">
              <a:srgbClr val="333333">
                <a:alpha val="64705"/>
              </a:srgbClr>
            </a:outerShdw>
          </a:effectLst>
        </p:spPr>
      </p:pic>
      <p:sp>
        <p:nvSpPr>
          <p:cNvPr id="390" name="Google Shape;390;p4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pic>
        <p:nvPicPr>
          <p:cNvPr descr="toyota-recall-september-2009.jpg" id="396" name="Google Shape;396;p48"/>
          <p:cNvPicPr preferRelativeResize="0"/>
          <p:nvPr/>
        </p:nvPicPr>
        <p:blipFill rotWithShape="1">
          <a:blip r:embed="rId3">
            <a:alphaModFix/>
          </a:blip>
          <a:srcRect b="0" l="0" r="0" t="0"/>
          <a:stretch/>
        </p:blipFill>
        <p:spPr>
          <a:xfrm>
            <a:off x="7010400" y="304800"/>
            <a:ext cx="1704415" cy="1238250"/>
          </a:xfrm>
          <a:prstGeom prst="rect">
            <a:avLst/>
          </a:prstGeom>
          <a:noFill/>
          <a:ln>
            <a:noFill/>
          </a:ln>
        </p:spPr>
      </p:pic>
      <p:sp>
        <p:nvSpPr>
          <p:cNvPr id="397" name="Google Shape;397;p48"/>
          <p:cNvSpPr txBox="1"/>
          <p:nvPr>
            <p:ph type="title"/>
          </p:nvPr>
        </p:nvSpPr>
        <p:spPr>
          <a:xfrm>
            <a:off x="0" y="-7143"/>
            <a:ext cx="91440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Toyota’s Quality System</a:t>
            </a:r>
            <a:endParaRPr/>
          </a:p>
        </p:txBody>
      </p:sp>
      <p:sp>
        <p:nvSpPr>
          <p:cNvPr id="398" name="Google Shape;398;p48"/>
          <p:cNvSpPr txBox="1"/>
          <p:nvPr>
            <p:ph idx="1" type="body"/>
          </p:nvPr>
        </p:nvSpPr>
        <p:spPr>
          <a:xfrm>
            <a:off x="457200" y="1574800"/>
            <a:ext cx="8229600" cy="1016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6666"/>
              </a:buClr>
              <a:buSzPts val="2000"/>
              <a:buNone/>
            </a:pPr>
            <a:r>
              <a:rPr lang="en-US" sz="2000">
                <a:solidFill>
                  <a:srgbClr val="006666"/>
                </a:solidFill>
              </a:rPr>
              <a:t>Toyota Motor Corporation® is well-known for its quality system, the Toyota Production System (TPS).</a:t>
            </a:r>
            <a:endParaRPr/>
          </a:p>
          <a:p>
            <a:pPr indent="-342900" lvl="0" marL="342900" rtl="0" algn="l">
              <a:spcBef>
                <a:spcPts val="480"/>
              </a:spcBef>
              <a:spcAft>
                <a:spcPts val="0"/>
              </a:spcAft>
              <a:buClr>
                <a:schemeClr val="dk1"/>
              </a:buClr>
              <a:buSzPts val="2400"/>
              <a:buFont typeface="Calibri"/>
              <a:buNone/>
            </a:pPr>
            <a:r>
              <a:t/>
            </a:r>
            <a:endParaRPr sz="2400"/>
          </a:p>
        </p:txBody>
      </p:sp>
      <p:sp>
        <p:nvSpPr>
          <p:cNvPr id="399" name="Google Shape;399;p48"/>
          <p:cNvSpPr txBox="1"/>
          <p:nvPr/>
        </p:nvSpPr>
        <p:spPr>
          <a:xfrm>
            <a:off x="457200" y="4648200"/>
            <a:ext cx="1524000" cy="6715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rgbClr val="800000"/>
                </a:solidFill>
                <a:latin typeface="Calibri"/>
                <a:ea typeface="Calibri"/>
                <a:cs typeface="Calibri"/>
                <a:sym typeface="Calibri"/>
              </a:rPr>
              <a:t>"Lean Lexicon"  adapted from:</a:t>
            </a:r>
            <a:r>
              <a:rPr lang="en-US" sz="1000">
                <a:solidFill>
                  <a:schemeClr val="dk1"/>
                </a:solidFill>
                <a:latin typeface="Calibri"/>
                <a:ea typeface="Calibri"/>
                <a:cs typeface="Calibri"/>
                <a:sym typeface="Calibri"/>
              </a:rPr>
              <a:t> </a:t>
            </a:r>
            <a:r>
              <a:rPr lang="en-US" sz="1000" u="sng">
                <a:solidFill>
                  <a:schemeClr val="hlink"/>
                </a:solidFill>
                <a:latin typeface="Calibri"/>
                <a:ea typeface="Calibri"/>
                <a:cs typeface="Calibri"/>
                <a:sym typeface="Calibri"/>
                <a:hlinkClick r:id="rId4"/>
              </a:rPr>
              <a:t>www.lean.org</a:t>
            </a:r>
            <a:r>
              <a:rPr lang="en-US" sz="1800">
                <a:solidFill>
                  <a:schemeClr val="dk1"/>
                </a:solidFill>
                <a:latin typeface="Calibri"/>
                <a:ea typeface="Calibri"/>
                <a:cs typeface="Calibri"/>
                <a:sym typeface="Calibri"/>
              </a:rPr>
              <a:t> </a:t>
            </a:r>
            <a:endParaRPr/>
          </a:p>
        </p:txBody>
      </p:sp>
      <p:pic>
        <p:nvPicPr>
          <p:cNvPr id="400" name="Google Shape;400;p48"/>
          <p:cNvPicPr preferRelativeResize="0"/>
          <p:nvPr/>
        </p:nvPicPr>
        <p:blipFill rotWithShape="1">
          <a:blip r:embed="rId5">
            <a:alphaModFix/>
          </a:blip>
          <a:srcRect b="13635" l="21818" r="14544" t="17273"/>
          <a:stretch/>
        </p:blipFill>
        <p:spPr>
          <a:xfrm>
            <a:off x="2793879" y="2209800"/>
            <a:ext cx="3659703" cy="3762259"/>
          </a:xfrm>
          <a:prstGeom prst="rect">
            <a:avLst/>
          </a:prstGeom>
          <a:noFill/>
          <a:ln>
            <a:noFill/>
          </a:ln>
        </p:spPr>
      </p:pic>
      <p:sp>
        <p:nvSpPr>
          <p:cNvPr id="401" name="Google Shape;401;p4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9"/>
          <p:cNvSpPr txBox="1"/>
          <p:nvPr>
            <p:ph type="title"/>
          </p:nvPr>
        </p:nvSpPr>
        <p:spPr>
          <a:xfrm>
            <a:off x="0" y="48651"/>
            <a:ext cx="91440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408" name="Google Shape;408;p49"/>
          <p:cNvSpPr txBox="1"/>
          <p:nvPr>
            <p:ph idx="1" type="body"/>
          </p:nvPr>
        </p:nvSpPr>
        <p:spPr>
          <a:xfrm>
            <a:off x="304800" y="1600200"/>
            <a:ext cx="83820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Why is a house used to symbolize their quality system?</a:t>
            </a:r>
            <a:endParaRPr/>
          </a:p>
          <a:p>
            <a:pPr indent="-285750" lvl="1" marL="742950" rtl="0" algn="l">
              <a:spcBef>
                <a:spcPts val="560"/>
              </a:spcBef>
              <a:spcAft>
                <a:spcPts val="0"/>
              </a:spcAft>
              <a:buClr>
                <a:schemeClr val="dk1"/>
              </a:buClr>
              <a:buSzPts val="2800"/>
              <a:buChar char="–"/>
            </a:pPr>
            <a:r>
              <a:rPr lang="en-US"/>
              <a:t>Foundation is stability across the 4M’s</a:t>
            </a:r>
            <a:endParaRPr/>
          </a:p>
          <a:p>
            <a:pPr indent="-228600" lvl="2" marL="1143000" rtl="0" algn="l">
              <a:spcBef>
                <a:spcPts val="480"/>
              </a:spcBef>
              <a:spcAft>
                <a:spcPts val="0"/>
              </a:spcAft>
              <a:buClr>
                <a:schemeClr val="dk1"/>
              </a:buClr>
              <a:buSzPts val="2400"/>
              <a:buChar char="•"/>
            </a:pPr>
            <a:r>
              <a:rPr lang="en-US"/>
              <a:t>Man/people </a:t>
            </a:r>
            <a:endParaRPr/>
          </a:p>
          <a:p>
            <a:pPr indent="-228600" lvl="2" marL="1143000" rtl="0" algn="l">
              <a:spcBef>
                <a:spcPts val="480"/>
              </a:spcBef>
              <a:spcAft>
                <a:spcPts val="0"/>
              </a:spcAft>
              <a:buClr>
                <a:schemeClr val="dk1"/>
              </a:buClr>
              <a:buSzPts val="2400"/>
              <a:buChar char="•"/>
            </a:pPr>
            <a:r>
              <a:rPr lang="en-US"/>
              <a:t>Machine/equipment</a:t>
            </a:r>
            <a:endParaRPr/>
          </a:p>
          <a:p>
            <a:pPr indent="-228600" lvl="2" marL="1143000" rtl="0" algn="l">
              <a:spcBef>
                <a:spcPts val="480"/>
              </a:spcBef>
              <a:spcAft>
                <a:spcPts val="0"/>
              </a:spcAft>
              <a:buClr>
                <a:schemeClr val="dk1"/>
              </a:buClr>
              <a:buSzPts val="2400"/>
              <a:buChar char="•"/>
            </a:pPr>
            <a:r>
              <a:rPr lang="en-US"/>
              <a:t>Material</a:t>
            </a:r>
            <a:endParaRPr/>
          </a:p>
          <a:p>
            <a:pPr indent="-228600" lvl="2" marL="1143000" rtl="0" algn="l">
              <a:spcBef>
                <a:spcPts val="480"/>
              </a:spcBef>
              <a:spcAft>
                <a:spcPts val="0"/>
              </a:spcAft>
              <a:buClr>
                <a:schemeClr val="dk1"/>
              </a:buClr>
              <a:buSzPts val="2400"/>
              <a:buChar char="•"/>
            </a:pPr>
            <a:r>
              <a:rPr lang="en-US"/>
              <a:t>Methods  </a:t>
            </a:r>
            <a:endParaRPr/>
          </a:p>
        </p:txBody>
      </p:sp>
      <p:pic>
        <p:nvPicPr>
          <p:cNvPr descr="dreamstimefree_10053288.jpg" id="409" name="Google Shape;409;p49"/>
          <p:cNvPicPr preferRelativeResize="0"/>
          <p:nvPr/>
        </p:nvPicPr>
        <p:blipFill rotWithShape="1">
          <a:blip r:embed="rId3">
            <a:alphaModFix/>
          </a:blip>
          <a:srcRect b="0" l="0" r="0" t="0"/>
          <a:stretch/>
        </p:blipFill>
        <p:spPr>
          <a:xfrm>
            <a:off x="7354503" y="72108"/>
            <a:ext cx="1447800" cy="1297905"/>
          </a:xfrm>
          <a:prstGeom prst="rect">
            <a:avLst/>
          </a:prstGeom>
          <a:noFill/>
          <a:ln>
            <a:noFill/>
          </a:ln>
          <a:effectLst>
            <a:outerShdw blurRad="292100" rotWithShape="0" algn="tl" dir="2700000" dist="139700">
              <a:srgbClr val="333333">
                <a:alpha val="64705"/>
              </a:srgbClr>
            </a:outerShdw>
          </a:effectLst>
        </p:spPr>
      </p:pic>
      <p:pic>
        <p:nvPicPr>
          <p:cNvPr id="410" name="Google Shape;410;p49"/>
          <p:cNvPicPr preferRelativeResize="0"/>
          <p:nvPr/>
        </p:nvPicPr>
        <p:blipFill rotWithShape="1">
          <a:blip r:embed="rId4">
            <a:alphaModFix/>
          </a:blip>
          <a:srcRect b="13635" l="21818" r="14544" t="17273"/>
          <a:stretch/>
        </p:blipFill>
        <p:spPr>
          <a:xfrm>
            <a:off x="5921502" y="2828362"/>
            <a:ext cx="3222498" cy="3297801"/>
          </a:xfrm>
          <a:prstGeom prst="rect">
            <a:avLst/>
          </a:prstGeom>
          <a:noFill/>
          <a:ln>
            <a:noFill/>
          </a:ln>
        </p:spPr>
      </p:pic>
      <p:sp>
        <p:nvSpPr>
          <p:cNvPr id="411" name="Google Shape;411;p4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0"/>
          <p:cNvSpPr txBox="1"/>
          <p:nvPr>
            <p:ph type="title"/>
          </p:nvPr>
        </p:nvSpPr>
        <p:spPr>
          <a:xfrm>
            <a:off x="0" y="269852"/>
            <a:ext cx="9144000"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418" name="Google Shape;418;p50"/>
          <p:cNvSpPr txBox="1"/>
          <p:nvPr>
            <p:ph idx="1" type="body"/>
          </p:nvPr>
        </p:nvSpPr>
        <p:spPr>
          <a:xfrm>
            <a:off x="457200" y="1371601"/>
            <a:ext cx="8229600" cy="454949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2800"/>
              <a:buNone/>
            </a:pPr>
            <a:r>
              <a:rPr lang="en-US" sz="2800"/>
              <a:t>What are some examples of the 4M’s that you might see at McDonalds®?</a:t>
            </a:r>
            <a:endParaRPr/>
          </a:p>
          <a:p>
            <a:pPr indent="-285750" lvl="1" marL="742950" rtl="0" algn="l">
              <a:spcBef>
                <a:spcPts val="480"/>
              </a:spcBef>
              <a:spcAft>
                <a:spcPts val="0"/>
              </a:spcAft>
              <a:buClr>
                <a:schemeClr val="dk1"/>
              </a:buClr>
              <a:buSzPts val="2400"/>
              <a:buChar char="–"/>
            </a:pPr>
            <a:r>
              <a:rPr lang="en-US" sz="2400"/>
              <a:t>Man/people – </a:t>
            </a:r>
            <a:endParaRPr/>
          </a:p>
          <a:p>
            <a:pPr indent="-228600" lvl="2" marL="1143000" rtl="0" algn="l">
              <a:spcBef>
                <a:spcPts val="400"/>
              </a:spcBef>
              <a:spcAft>
                <a:spcPts val="0"/>
              </a:spcAft>
              <a:buClr>
                <a:srgbClr val="FF0000"/>
              </a:buClr>
              <a:buSzPts val="2000"/>
              <a:buChar char="•"/>
            </a:pPr>
            <a:r>
              <a:rPr lang="en-US" sz="2000">
                <a:solidFill>
                  <a:srgbClr val="FF0000"/>
                </a:solidFill>
              </a:rPr>
              <a:t>consistent customer service</a:t>
            </a:r>
            <a:endParaRPr/>
          </a:p>
          <a:p>
            <a:pPr indent="-285750" lvl="1" marL="742950" rtl="0" algn="l">
              <a:spcBef>
                <a:spcPts val="480"/>
              </a:spcBef>
              <a:spcAft>
                <a:spcPts val="0"/>
              </a:spcAft>
              <a:buClr>
                <a:schemeClr val="dk1"/>
              </a:buClr>
              <a:buSzPts val="2400"/>
              <a:buChar char="–"/>
            </a:pPr>
            <a:r>
              <a:rPr lang="en-US" sz="2400"/>
              <a:t>Machine/equipment – </a:t>
            </a:r>
            <a:endParaRPr/>
          </a:p>
          <a:p>
            <a:pPr indent="-228600" lvl="2" marL="1143000" rtl="0" algn="l">
              <a:spcBef>
                <a:spcPts val="400"/>
              </a:spcBef>
              <a:spcAft>
                <a:spcPts val="0"/>
              </a:spcAft>
              <a:buClr>
                <a:srgbClr val="FF0000"/>
              </a:buClr>
              <a:buSzPts val="2000"/>
              <a:buChar char="•"/>
            </a:pPr>
            <a:r>
              <a:rPr lang="en-US" sz="2000">
                <a:solidFill>
                  <a:srgbClr val="FF0000"/>
                </a:solidFill>
              </a:rPr>
              <a:t>layout of tables, restrooms, kitchen and drive through</a:t>
            </a:r>
            <a:endParaRPr/>
          </a:p>
          <a:p>
            <a:pPr indent="-228600" lvl="2" marL="1143000" rtl="0" algn="l">
              <a:spcBef>
                <a:spcPts val="400"/>
              </a:spcBef>
              <a:spcAft>
                <a:spcPts val="0"/>
              </a:spcAft>
              <a:buClr>
                <a:srgbClr val="FF0000"/>
              </a:buClr>
              <a:buSzPts val="2000"/>
              <a:buChar char="•"/>
            </a:pPr>
            <a:r>
              <a:rPr lang="en-US" sz="2000">
                <a:solidFill>
                  <a:srgbClr val="FF0000"/>
                </a:solidFill>
              </a:rPr>
              <a:t>Food prep areas are very similar</a:t>
            </a:r>
            <a:endParaRPr/>
          </a:p>
          <a:p>
            <a:pPr indent="-285750" lvl="1" marL="742950" rtl="0" algn="l">
              <a:spcBef>
                <a:spcPts val="480"/>
              </a:spcBef>
              <a:spcAft>
                <a:spcPts val="0"/>
              </a:spcAft>
              <a:buClr>
                <a:schemeClr val="dk1"/>
              </a:buClr>
              <a:buSzPts val="2400"/>
              <a:buChar char="–"/>
            </a:pPr>
            <a:r>
              <a:rPr lang="en-US" sz="2400"/>
              <a:t>Material – </a:t>
            </a:r>
            <a:endParaRPr/>
          </a:p>
          <a:p>
            <a:pPr indent="-228600" lvl="2" marL="1143000" rtl="0" algn="l">
              <a:spcBef>
                <a:spcPts val="400"/>
              </a:spcBef>
              <a:spcAft>
                <a:spcPts val="0"/>
              </a:spcAft>
              <a:buClr>
                <a:srgbClr val="FF0000"/>
              </a:buClr>
              <a:buSzPts val="2000"/>
              <a:buChar char="•"/>
            </a:pPr>
            <a:r>
              <a:rPr lang="en-US" sz="2000">
                <a:solidFill>
                  <a:srgbClr val="FF0000"/>
                </a:solidFill>
              </a:rPr>
              <a:t>menu items are fairly consistent</a:t>
            </a:r>
            <a:endParaRPr/>
          </a:p>
          <a:p>
            <a:pPr indent="-285750" lvl="1" marL="742950" rtl="0" algn="l">
              <a:spcBef>
                <a:spcPts val="480"/>
              </a:spcBef>
              <a:spcAft>
                <a:spcPts val="0"/>
              </a:spcAft>
              <a:buClr>
                <a:schemeClr val="dk1"/>
              </a:buClr>
              <a:buSzPts val="2400"/>
              <a:buChar char="–"/>
            </a:pPr>
            <a:r>
              <a:rPr lang="en-US" sz="2400"/>
              <a:t>Methods – </a:t>
            </a:r>
            <a:endParaRPr/>
          </a:p>
          <a:p>
            <a:pPr indent="-228600" lvl="2" marL="1143000" rtl="0" algn="l">
              <a:spcBef>
                <a:spcPts val="400"/>
              </a:spcBef>
              <a:spcAft>
                <a:spcPts val="0"/>
              </a:spcAft>
              <a:buClr>
                <a:srgbClr val="FF0000"/>
              </a:buClr>
              <a:buSzPts val="2000"/>
              <a:buChar char="•"/>
            </a:pPr>
            <a:r>
              <a:rPr lang="en-US" sz="2000">
                <a:solidFill>
                  <a:srgbClr val="FF0000"/>
                </a:solidFill>
              </a:rPr>
              <a:t>food prepared the same at all locations so you always get what you expect</a:t>
            </a:r>
            <a:endParaRPr/>
          </a:p>
          <a:p>
            <a:pPr indent="-139700" lvl="0" marL="342900" rtl="0" algn="l">
              <a:spcBef>
                <a:spcPts val="640"/>
              </a:spcBef>
              <a:spcAft>
                <a:spcPts val="0"/>
              </a:spcAft>
              <a:buClr>
                <a:schemeClr val="dk1"/>
              </a:buClr>
              <a:buSzPts val="3200"/>
              <a:buNone/>
            </a:pPr>
            <a:r>
              <a:t/>
            </a:r>
            <a:endParaRPr/>
          </a:p>
          <a:p>
            <a:pPr indent="-107950" lvl="1" marL="742950" rtl="0" algn="l">
              <a:spcBef>
                <a:spcPts val="560"/>
              </a:spcBef>
              <a:spcAft>
                <a:spcPts val="0"/>
              </a:spcAft>
              <a:buClr>
                <a:schemeClr val="dk1"/>
              </a:buClr>
              <a:buSzPts val="2800"/>
              <a:buNone/>
            </a:pPr>
            <a:r>
              <a:t/>
            </a:r>
            <a:endParaRPr/>
          </a:p>
        </p:txBody>
      </p:sp>
      <p:pic>
        <p:nvPicPr>
          <p:cNvPr descr="dreamstimefree_10053288.jpg" id="419" name="Google Shape;419;p50"/>
          <p:cNvPicPr preferRelativeResize="0"/>
          <p:nvPr/>
        </p:nvPicPr>
        <p:blipFill rotWithShape="1">
          <a:blip r:embed="rId3">
            <a:alphaModFix/>
          </a:blip>
          <a:srcRect b="0" l="0" r="0" t="0"/>
          <a:stretch/>
        </p:blipFill>
        <p:spPr>
          <a:xfrm>
            <a:off x="7344394" y="304799"/>
            <a:ext cx="1190006" cy="1066801"/>
          </a:xfrm>
          <a:prstGeom prst="rect">
            <a:avLst/>
          </a:prstGeom>
          <a:noFill/>
          <a:ln>
            <a:noFill/>
          </a:ln>
          <a:effectLst>
            <a:outerShdw blurRad="292100" rotWithShape="0" algn="tl" dir="2700000" dist="139700">
              <a:srgbClr val="333333">
                <a:alpha val="64705"/>
              </a:srgbClr>
            </a:outerShdw>
          </a:effectLst>
        </p:spPr>
      </p:pic>
      <p:sp>
        <p:nvSpPr>
          <p:cNvPr id="420" name="Google Shape;420;p5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id="426" name="Google Shape;426;p51"/>
          <p:cNvPicPr preferRelativeResize="0"/>
          <p:nvPr/>
        </p:nvPicPr>
        <p:blipFill rotWithShape="1">
          <a:blip r:embed="rId3">
            <a:alphaModFix/>
          </a:blip>
          <a:srcRect b="13635" l="21818" r="14544" t="17273"/>
          <a:stretch/>
        </p:blipFill>
        <p:spPr>
          <a:xfrm>
            <a:off x="5985710" y="0"/>
            <a:ext cx="3158290" cy="3429000"/>
          </a:xfrm>
          <a:prstGeom prst="rect">
            <a:avLst/>
          </a:prstGeom>
          <a:noFill/>
          <a:ln>
            <a:noFill/>
          </a:ln>
        </p:spPr>
      </p:pic>
      <p:sp>
        <p:nvSpPr>
          <p:cNvPr id="427" name="Google Shape;427;p51"/>
          <p:cNvSpPr txBox="1"/>
          <p:nvPr>
            <p:ph type="title"/>
          </p:nvPr>
        </p:nvSpPr>
        <p:spPr>
          <a:xfrm>
            <a:off x="0" y="396840"/>
            <a:ext cx="9144000" cy="9144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TQS </a:t>
            </a:r>
            <a:r>
              <a:rPr lang="en-US" sz="2800"/>
              <a:t>(Cont’d.)</a:t>
            </a:r>
            <a:endParaRPr sz="2800"/>
          </a:p>
        </p:txBody>
      </p:sp>
      <p:sp>
        <p:nvSpPr>
          <p:cNvPr id="428" name="Google Shape;428;p51"/>
          <p:cNvSpPr txBox="1"/>
          <p:nvPr>
            <p:ph idx="1" type="body"/>
          </p:nvPr>
        </p:nvSpPr>
        <p:spPr>
          <a:xfrm>
            <a:off x="86726" y="1295400"/>
            <a:ext cx="8845517"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sz="2800"/>
              <a:t>The pillars or walls are JIT and </a:t>
            </a:r>
            <a:br>
              <a:rPr lang="en-US" sz="2800"/>
            </a:br>
            <a:r>
              <a:rPr lang="en-US" sz="2800"/>
              <a:t>jidoka </a:t>
            </a:r>
            <a:r>
              <a:rPr lang="en-US" sz="2000"/>
              <a:t>(automation with a human touch)</a:t>
            </a:r>
            <a:endParaRPr sz="2800"/>
          </a:p>
          <a:p>
            <a:pPr indent="-342900" lvl="0" marL="342900" rtl="0" algn="l">
              <a:spcBef>
                <a:spcPts val="560"/>
              </a:spcBef>
              <a:spcAft>
                <a:spcPts val="0"/>
              </a:spcAft>
              <a:buClr>
                <a:schemeClr val="dk1"/>
              </a:buClr>
              <a:buSzPts val="2800"/>
              <a:buChar char="•"/>
            </a:pPr>
            <a:r>
              <a:rPr lang="en-US" sz="2800"/>
              <a:t>JIT focuses on:</a:t>
            </a:r>
            <a:endParaRPr/>
          </a:p>
          <a:p>
            <a:pPr indent="-285750" lvl="1" marL="742950" rtl="0" algn="l">
              <a:spcBef>
                <a:spcPts val="480"/>
              </a:spcBef>
              <a:spcAft>
                <a:spcPts val="0"/>
              </a:spcAft>
              <a:buClr>
                <a:schemeClr val="dk1"/>
              </a:buClr>
              <a:buSzPts val="2400"/>
              <a:buChar char="–"/>
            </a:pPr>
            <a:r>
              <a:rPr lang="en-US" sz="2400"/>
              <a:t>Produce only what customer ordered</a:t>
            </a:r>
            <a:endParaRPr/>
          </a:p>
          <a:p>
            <a:pPr indent="-285750" lvl="1" marL="742950" rtl="0" algn="l">
              <a:spcBef>
                <a:spcPts val="480"/>
              </a:spcBef>
              <a:spcAft>
                <a:spcPts val="0"/>
              </a:spcAft>
              <a:buClr>
                <a:schemeClr val="dk1"/>
              </a:buClr>
              <a:buSzPts val="2400"/>
              <a:buChar char="–"/>
            </a:pPr>
            <a:r>
              <a:rPr lang="en-US" sz="2400"/>
              <a:t>Level demand so work flows smoothly</a:t>
            </a:r>
            <a:endParaRPr/>
          </a:p>
          <a:p>
            <a:pPr indent="-285750" lvl="1" marL="742950" rtl="0" algn="l">
              <a:spcBef>
                <a:spcPts val="480"/>
              </a:spcBef>
              <a:spcAft>
                <a:spcPts val="0"/>
              </a:spcAft>
              <a:buClr>
                <a:schemeClr val="dk1"/>
              </a:buClr>
              <a:buSzPts val="2400"/>
              <a:buChar char="–"/>
            </a:pPr>
            <a:r>
              <a:rPr lang="en-US" sz="2400"/>
              <a:t>Link processes to the customer with visual tools</a:t>
            </a:r>
            <a:endParaRPr/>
          </a:p>
          <a:p>
            <a:pPr indent="-285750" lvl="1" marL="742950" rtl="0" algn="l">
              <a:spcBef>
                <a:spcPts val="480"/>
              </a:spcBef>
              <a:spcAft>
                <a:spcPts val="0"/>
              </a:spcAft>
              <a:buClr>
                <a:schemeClr val="dk1"/>
              </a:buClr>
              <a:buSzPts val="2400"/>
              <a:buChar char="–"/>
            </a:pPr>
            <a:r>
              <a:rPr lang="en-US" sz="2400"/>
              <a:t>Maximize flexibility of people and equipment</a:t>
            </a:r>
            <a:endParaRPr/>
          </a:p>
          <a:p>
            <a:pPr indent="-342900" lvl="0" marL="342900" rtl="0" algn="l">
              <a:spcBef>
                <a:spcPts val="560"/>
              </a:spcBef>
              <a:spcAft>
                <a:spcPts val="0"/>
              </a:spcAft>
              <a:buClr>
                <a:schemeClr val="dk1"/>
              </a:buClr>
              <a:buSzPts val="2800"/>
              <a:buChar char="•"/>
            </a:pPr>
            <a:r>
              <a:rPr lang="en-US" sz="2800"/>
              <a:t>Jidoka implies that intelligent employees and machines are identifying errors and taking quick countermeasures</a:t>
            </a:r>
            <a:endParaRPr/>
          </a:p>
          <a:p>
            <a:pPr indent="-165100" lvl="0" marL="342900" rtl="0" algn="l">
              <a:spcBef>
                <a:spcPts val="560"/>
              </a:spcBef>
              <a:spcAft>
                <a:spcPts val="0"/>
              </a:spcAft>
              <a:buClr>
                <a:schemeClr val="dk1"/>
              </a:buClr>
              <a:buSzPts val="2800"/>
              <a:buNone/>
            </a:pPr>
            <a:r>
              <a:t/>
            </a:r>
            <a:endParaRPr sz="2800"/>
          </a:p>
          <a:p>
            <a:pPr indent="-165100" lvl="0" marL="342900" rtl="0" algn="l">
              <a:spcBef>
                <a:spcPts val="560"/>
              </a:spcBef>
              <a:spcAft>
                <a:spcPts val="0"/>
              </a:spcAft>
              <a:buClr>
                <a:schemeClr val="dk1"/>
              </a:buClr>
              <a:buSzPts val="2800"/>
              <a:buNone/>
            </a:pPr>
            <a:r>
              <a:t/>
            </a:r>
            <a:endParaRPr sz="2800"/>
          </a:p>
        </p:txBody>
      </p:sp>
      <p:sp>
        <p:nvSpPr>
          <p:cNvPr id="429" name="Google Shape;429;p5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52"/>
          <p:cNvSpPr txBox="1"/>
          <p:nvPr>
            <p:ph type="title"/>
          </p:nvPr>
        </p:nvSpPr>
        <p:spPr>
          <a:xfrm>
            <a:off x="0" y="511196"/>
            <a:ext cx="9144000" cy="71390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436" name="Google Shape;436;p52"/>
          <p:cNvSpPr txBox="1"/>
          <p:nvPr>
            <p:ph idx="1" type="body"/>
          </p:nvPr>
        </p:nvSpPr>
        <p:spPr>
          <a:xfrm>
            <a:off x="457200" y="1798637"/>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What are some example of JIT and Jidoka that you might see at McDonalds?</a:t>
            </a:r>
            <a:endParaRPr/>
          </a:p>
          <a:p>
            <a:pPr indent="-285750" lvl="1" marL="742950" rtl="0" algn="l">
              <a:spcBef>
                <a:spcPts val="560"/>
              </a:spcBef>
              <a:spcAft>
                <a:spcPts val="0"/>
              </a:spcAft>
              <a:buClr>
                <a:schemeClr val="dk1"/>
              </a:buClr>
              <a:buSzPts val="2800"/>
              <a:buChar char="–"/>
            </a:pPr>
            <a:r>
              <a:rPr lang="en-US"/>
              <a:t>JIT</a:t>
            </a:r>
            <a:endParaRPr/>
          </a:p>
          <a:p>
            <a:pPr indent="-228600" lvl="2" marL="1143000" rtl="0" algn="l">
              <a:spcBef>
                <a:spcPts val="480"/>
              </a:spcBef>
              <a:spcAft>
                <a:spcPts val="0"/>
              </a:spcAft>
              <a:buClr>
                <a:srgbClr val="FF0000"/>
              </a:buClr>
              <a:buSzPts val="2400"/>
              <a:buChar char="•"/>
            </a:pPr>
            <a:r>
              <a:rPr lang="en-US">
                <a:solidFill>
                  <a:srgbClr val="FF0000"/>
                </a:solidFill>
              </a:rPr>
              <a:t>Incorrect item at drive thru and you have to move ahead or pull to the side to get it corrected</a:t>
            </a:r>
            <a:endParaRPr/>
          </a:p>
          <a:p>
            <a:pPr indent="-285750" lvl="1" marL="742950" rtl="0" algn="l">
              <a:spcBef>
                <a:spcPts val="560"/>
              </a:spcBef>
              <a:spcAft>
                <a:spcPts val="0"/>
              </a:spcAft>
              <a:buClr>
                <a:srgbClr val="002060"/>
              </a:buClr>
              <a:buSzPts val="2800"/>
              <a:buChar char="–"/>
            </a:pPr>
            <a:r>
              <a:rPr lang="en-US">
                <a:solidFill>
                  <a:srgbClr val="002060"/>
                </a:solidFill>
              </a:rPr>
              <a:t>Jidoka</a:t>
            </a:r>
            <a:endParaRPr/>
          </a:p>
          <a:p>
            <a:pPr indent="-228600" lvl="2" marL="1143000" rtl="0" algn="l">
              <a:spcBef>
                <a:spcPts val="480"/>
              </a:spcBef>
              <a:spcAft>
                <a:spcPts val="0"/>
              </a:spcAft>
              <a:buClr>
                <a:srgbClr val="FF0000"/>
              </a:buClr>
              <a:buSzPts val="2400"/>
              <a:buChar char="•"/>
            </a:pPr>
            <a:r>
              <a:rPr lang="en-US">
                <a:solidFill>
                  <a:srgbClr val="FF0000"/>
                </a:solidFill>
              </a:rPr>
              <a:t>Service person is able to stop what they are doing and correct a problem</a:t>
            </a:r>
            <a:endParaRPr/>
          </a:p>
          <a:p>
            <a:pPr indent="-107950" lvl="1" marL="742950" rtl="0" algn="l">
              <a:spcBef>
                <a:spcPts val="560"/>
              </a:spcBef>
              <a:spcAft>
                <a:spcPts val="0"/>
              </a:spcAft>
              <a:buClr>
                <a:schemeClr val="dk1"/>
              </a:buClr>
              <a:buSzPts val="2800"/>
              <a:buNone/>
            </a:pPr>
            <a:r>
              <a:t/>
            </a:r>
            <a:endParaRPr>
              <a:solidFill>
                <a:srgbClr val="FF0000"/>
              </a:solidFill>
            </a:endParaRPr>
          </a:p>
          <a:p>
            <a:pPr indent="-139700" lvl="0" marL="342900" rtl="0" algn="l">
              <a:spcBef>
                <a:spcPts val="640"/>
              </a:spcBef>
              <a:spcAft>
                <a:spcPts val="0"/>
              </a:spcAft>
              <a:buClr>
                <a:schemeClr val="dk1"/>
              </a:buClr>
              <a:buSzPts val="3200"/>
              <a:buNone/>
            </a:pPr>
            <a:r>
              <a:t/>
            </a:r>
            <a:endParaRPr/>
          </a:p>
        </p:txBody>
      </p:sp>
      <p:pic>
        <p:nvPicPr>
          <p:cNvPr descr="dreamstimefree_10053288.jpg" id="437" name="Google Shape;437;p52"/>
          <p:cNvPicPr preferRelativeResize="0"/>
          <p:nvPr/>
        </p:nvPicPr>
        <p:blipFill rotWithShape="1">
          <a:blip r:embed="rId3">
            <a:alphaModFix/>
          </a:blip>
          <a:srcRect b="0" l="0" r="0" t="0"/>
          <a:stretch/>
        </p:blipFill>
        <p:spPr>
          <a:xfrm>
            <a:off x="7086600" y="284747"/>
            <a:ext cx="1447800" cy="1297905"/>
          </a:xfrm>
          <a:prstGeom prst="rect">
            <a:avLst/>
          </a:prstGeom>
          <a:noFill/>
          <a:ln>
            <a:noFill/>
          </a:ln>
          <a:effectLst>
            <a:outerShdw blurRad="292100" rotWithShape="0" algn="tl" dir="2700000" dist="139700">
              <a:srgbClr val="333333">
                <a:alpha val="64705"/>
              </a:srgbClr>
            </a:outerShdw>
          </a:effectLst>
        </p:spPr>
      </p:pic>
      <p:sp>
        <p:nvSpPr>
          <p:cNvPr id="438" name="Google Shape;438;p5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id="444" name="Google Shape;444;p53"/>
          <p:cNvPicPr preferRelativeResize="0"/>
          <p:nvPr/>
        </p:nvPicPr>
        <p:blipFill rotWithShape="1">
          <a:blip r:embed="rId3">
            <a:alphaModFix/>
          </a:blip>
          <a:srcRect b="13635" l="21818" r="14544" t="17273"/>
          <a:stretch/>
        </p:blipFill>
        <p:spPr>
          <a:xfrm>
            <a:off x="5985710" y="0"/>
            <a:ext cx="3158290" cy="3429000"/>
          </a:xfrm>
          <a:prstGeom prst="rect">
            <a:avLst/>
          </a:prstGeom>
          <a:noFill/>
          <a:ln>
            <a:noFill/>
          </a:ln>
        </p:spPr>
      </p:pic>
      <p:sp>
        <p:nvSpPr>
          <p:cNvPr id="445" name="Google Shape;445;p53"/>
          <p:cNvSpPr txBox="1"/>
          <p:nvPr>
            <p:ph type="title"/>
          </p:nvPr>
        </p:nvSpPr>
        <p:spPr>
          <a:xfrm>
            <a:off x="0" y="322237"/>
            <a:ext cx="9144000" cy="9144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TQS </a:t>
            </a:r>
            <a:r>
              <a:rPr lang="en-US" sz="2800"/>
              <a:t>(Cont’d.)</a:t>
            </a:r>
            <a:endParaRPr sz="2800"/>
          </a:p>
        </p:txBody>
      </p:sp>
      <p:sp>
        <p:nvSpPr>
          <p:cNvPr id="446" name="Google Shape;446;p53"/>
          <p:cNvSpPr txBox="1"/>
          <p:nvPr>
            <p:ph idx="1" type="body"/>
          </p:nvPr>
        </p:nvSpPr>
        <p:spPr>
          <a:xfrm>
            <a:off x="381000" y="1166018"/>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What does the roof represent?</a:t>
            </a:r>
            <a:endParaRPr/>
          </a:p>
          <a:p>
            <a:pPr indent="-342900" lvl="0" marL="342900" rtl="0" algn="l">
              <a:spcBef>
                <a:spcPts val="560"/>
              </a:spcBef>
              <a:spcAft>
                <a:spcPts val="0"/>
              </a:spcAft>
              <a:buClr>
                <a:schemeClr val="dk1"/>
              </a:buClr>
              <a:buSzPts val="2800"/>
              <a:buChar char="•"/>
            </a:pPr>
            <a:r>
              <a:rPr lang="en-US" sz="2800"/>
              <a:t>The Goal (such as)</a:t>
            </a:r>
            <a:endParaRPr/>
          </a:p>
          <a:p>
            <a:pPr indent="-285750" lvl="1" marL="742950" rtl="0" algn="l">
              <a:spcBef>
                <a:spcPts val="480"/>
              </a:spcBef>
              <a:spcAft>
                <a:spcPts val="0"/>
              </a:spcAft>
              <a:buClr>
                <a:schemeClr val="dk1"/>
              </a:buClr>
              <a:buSzPts val="2400"/>
              <a:buChar char="–"/>
            </a:pPr>
            <a:r>
              <a:rPr lang="en-US" sz="2400"/>
              <a:t>Best quality</a:t>
            </a:r>
            <a:endParaRPr/>
          </a:p>
          <a:p>
            <a:pPr indent="-285750" lvl="1" marL="742950" rtl="0" algn="l">
              <a:spcBef>
                <a:spcPts val="480"/>
              </a:spcBef>
              <a:spcAft>
                <a:spcPts val="0"/>
              </a:spcAft>
              <a:buClr>
                <a:schemeClr val="dk1"/>
              </a:buClr>
              <a:buSzPts val="2400"/>
              <a:buChar char="–"/>
            </a:pPr>
            <a:r>
              <a:rPr lang="en-US" sz="2400"/>
              <a:t>Lowest cost</a:t>
            </a:r>
            <a:endParaRPr/>
          </a:p>
          <a:p>
            <a:pPr indent="-285750" lvl="1" marL="742950" rtl="0" algn="l">
              <a:spcBef>
                <a:spcPts val="480"/>
              </a:spcBef>
              <a:spcAft>
                <a:spcPts val="0"/>
              </a:spcAft>
              <a:buClr>
                <a:schemeClr val="dk1"/>
              </a:buClr>
              <a:buSzPts val="2400"/>
              <a:buChar char="–"/>
            </a:pPr>
            <a:r>
              <a:rPr lang="en-US" sz="2400"/>
              <a:t>Shortest lead time</a:t>
            </a:r>
            <a:endParaRPr/>
          </a:p>
          <a:p>
            <a:pPr indent="-285750" lvl="1" marL="742950" rtl="0" algn="l">
              <a:spcBef>
                <a:spcPts val="480"/>
              </a:spcBef>
              <a:spcAft>
                <a:spcPts val="0"/>
              </a:spcAft>
              <a:buClr>
                <a:schemeClr val="dk1"/>
              </a:buClr>
              <a:buSzPts val="2400"/>
              <a:buChar char="–"/>
            </a:pPr>
            <a:r>
              <a:rPr lang="en-US" sz="2400"/>
              <a:t>Anything needed to be competitive</a:t>
            </a:r>
            <a:endParaRPr/>
          </a:p>
          <a:p>
            <a:pPr indent="-342900" lvl="0" marL="342900" rtl="0" algn="l">
              <a:spcBef>
                <a:spcPts val="560"/>
              </a:spcBef>
              <a:spcAft>
                <a:spcPts val="0"/>
              </a:spcAft>
              <a:buClr>
                <a:schemeClr val="dk1"/>
              </a:buClr>
              <a:buSzPts val="2800"/>
              <a:buChar char="•"/>
            </a:pPr>
            <a:r>
              <a:rPr lang="en-US" sz="2800"/>
              <a:t>To get there, involvement is needed.</a:t>
            </a:r>
            <a:endParaRPr/>
          </a:p>
          <a:p>
            <a:pPr indent="-285750" lvl="1" marL="742950" rtl="0" algn="l">
              <a:spcBef>
                <a:spcPts val="480"/>
              </a:spcBef>
              <a:spcAft>
                <a:spcPts val="0"/>
              </a:spcAft>
              <a:buClr>
                <a:schemeClr val="dk1"/>
              </a:buClr>
              <a:buSzPts val="2400"/>
              <a:buChar char="–"/>
            </a:pPr>
            <a:r>
              <a:rPr lang="en-US" sz="2400"/>
              <a:t>It’s the interconnected nature of all the systems and core concepts.</a:t>
            </a:r>
            <a:endParaRPr sz="2800"/>
          </a:p>
        </p:txBody>
      </p:sp>
      <p:sp>
        <p:nvSpPr>
          <p:cNvPr id="447" name="Google Shape;447;p5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4"/>
          <p:cNvSpPr txBox="1"/>
          <p:nvPr>
            <p:ph type="title"/>
          </p:nvPr>
        </p:nvSpPr>
        <p:spPr>
          <a:xfrm>
            <a:off x="0" y="15146"/>
            <a:ext cx="9144000" cy="60493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ISO Standards</a:t>
            </a:r>
            <a:endParaRPr/>
          </a:p>
        </p:txBody>
      </p:sp>
      <p:sp>
        <p:nvSpPr>
          <p:cNvPr id="454" name="Google Shape;454;p54"/>
          <p:cNvSpPr txBox="1"/>
          <p:nvPr>
            <p:ph idx="1" type="body"/>
          </p:nvPr>
        </p:nvSpPr>
        <p:spPr>
          <a:xfrm>
            <a:off x="196747" y="1084608"/>
            <a:ext cx="9010850" cy="455026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6666"/>
              </a:buClr>
              <a:buSzPts val="2200"/>
              <a:buNone/>
            </a:pPr>
            <a:r>
              <a:rPr lang="en-US" sz="2200">
                <a:solidFill>
                  <a:srgbClr val="006666"/>
                </a:solidFill>
              </a:rPr>
              <a:t>Acronym for “International Organization for Standardization”</a:t>
            </a:r>
            <a:endParaRPr/>
          </a:p>
          <a:p>
            <a:pPr indent="-342900" lvl="0" marL="342900" rtl="0" algn="l">
              <a:spcBef>
                <a:spcPts val="440"/>
              </a:spcBef>
              <a:spcAft>
                <a:spcPts val="0"/>
              </a:spcAft>
              <a:buClr>
                <a:srgbClr val="006666"/>
              </a:buClr>
              <a:buSzPts val="2200"/>
              <a:buChar char="•"/>
            </a:pPr>
            <a:r>
              <a:rPr lang="en-US" sz="2200">
                <a:solidFill>
                  <a:srgbClr val="006666"/>
                </a:solidFill>
              </a:rPr>
              <a:t>Universally accepted system of standards and requirements</a:t>
            </a:r>
            <a:endParaRPr/>
          </a:p>
          <a:p>
            <a:pPr indent="-342900" lvl="0" marL="342900" rtl="0" algn="l">
              <a:spcBef>
                <a:spcPts val="440"/>
              </a:spcBef>
              <a:spcAft>
                <a:spcPts val="0"/>
              </a:spcAft>
              <a:buClr>
                <a:srgbClr val="006666"/>
              </a:buClr>
              <a:buSzPts val="2200"/>
              <a:buChar char="•"/>
            </a:pPr>
            <a:r>
              <a:rPr lang="en-US" sz="2200">
                <a:solidFill>
                  <a:srgbClr val="006666"/>
                </a:solidFill>
              </a:rPr>
              <a:t>Prevent nonconformities</a:t>
            </a:r>
            <a:endParaRPr/>
          </a:p>
          <a:p>
            <a:pPr indent="-342900" lvl="0" marL="342900" rtl="0" algn="l">
              <a:spcBef>
                <a:spcPts val="440"/>
              </a:spcBef>
              <a:spcAft>
                <a:spcPts val="0"/>
              </a:spcAft>
              <a:buClr>
                <a:srgbClr val="006666"/>
              </a:buClr>
              <a:buSzPts val="2200"/>
              <a:buChar char="•"/>
            </a:pPr>
            <a:r>
              <a:rPr lang="en-US" sz="2200">
                <a:solidFill>
                  <a:srgbClr val="006666"/>
                </a:solidFill>
              </a:rPr>
              <a:t>Third party registration</a:t>
            </a:r>
            <a:endParaRPr/>
          </a:p>
          <a:p>
            <a:pPr indent="-342900" lvl="0" marL="342900" rtl="0" algn="l">
              <a:spcBef>
                <a:spcPts val="440"/>
              </a:spcBef>
              <a:spcAft>
                <a:spcPts val="0"/>
              </a:spcAft>
              <a:buClr>
                <a:srgbClr val="006666"/>
              </a:buClr>
              <a:buSzPts val="2200"/>
              <a:buFont typeface="Arial"/>
              <a:buChar char="•"/>
            </a:pPr>
            <a:r>
              <a:rPr lang="en-US" sz="2200">
                <a:solidFill>
                  <a:srgbClr val="006666"/>
                </a:solidFill>
              </a:rPr>
              <a:t>ISO 9000 directs and controls quality system</a:t>
            </a:r>
            <a:endParaRPr/>
          </a:p>
          <a:p>
            <a:pPr indent="-285750" lvl="1" marL="742950" rtl="0" algn="l">
              <a:spcBef>
                <a:spcPts val="440"/>
              </a:spcBef>
              <a:spcAft>
                <a:spcPts val="0"/>
              </a:spcAft>
              <a:buClr>
                <a:schemeClr val="dk1"/>
              </a:buClr>
              <a:buSzPts val="2200"/>
              <a:buFont typeface="Arial"/>
              <a:buChar char="•"/>
            </a:pPr>
            <a:r>
              <a:rPr lang="en-US" sz="2200"/>
              <a:t>Sets standards for record keeping</a:t>
            </a:r>
            <a:endParaRPr/>
          </a:p>
          <a:p>
            <a:pPr indent="-285750" lvl="1" marL="742950" rtl="0" algn="l">
              <a:spcBef>
                <a:spcPts val="440"/>
              </a:spcBef>
              <a:spcAft>
                <a:spcPts val="0"/>
              </a:spcAft>
              <a:buClr>
                <a:schemeClr val="dk1"/>
              </a:buClr>
              <a:buSzPts val="2200"/>
              <a:buFont typeface="Arial"/>
              <a:buChar char="•"/>
            </a:pPr>
            <a:r>
              <a:rPr lang="en-US" sz="2200"/>
              <a:t>Sets fundamentals of quality management systems</a:t>
            </a:r>
            <a:endParaRPr/>
          </a:p>
          <a:p>
            <a:pPr indent="-285750" lvl="1" marL="742950" rtl="0" algn="l">
              <a:spcBef>
                <a:spcPts val="440"/>
              </a:spcBef>
              <a:spcAft>
                <a:spcPts val="0"/>
              </a:spcAft>
              <a:buClr>
                <a:schemeClr val="dk1"/>
              </a:buClr>
              <a:buSzPts val="2200"/>
              <a:buFont typeface="Arial"/>
              <a:buChar char="•"/>
            </a:pPr>
            <a:r>
              <a:rPr lang="en-US" sz="2200"/>
              <a:t>Establishes eight management principles that are the basis for quality control programs and policies</a:t>
            </a:r>
            <a:endParaRPr/>
          </a:p>
          <a:p>
            <a:pPr indent="-342900" lvl="0" marL="342900" rtl="0" algn="l">
              <a:spcBef>
                <a:spcPts val="440"/>
              </a:spcBef>
              <a:spcAft>
                <a:spcPts val="0"/>
              </a:spcAft>
              <a:buClr>
                <a:srgbClr val="E36C09"/>
              </a:buClr>
              <a:buSzPts val="2200"/>
              <a:buChar char="•"/>
            </a:pPr>
            <a:r>
              <a:rPr lang="en-US" sz="2200">
                <a:solidFill>
                  <a:srgbClr val="E36C09"/>
                </a:solidFill>
              </a:rPr>
              <a:t>Companies apply for certification in order to show they comply with quality standards</a:t>
            </a:r>
            <a:endParaRPr sz="2200">
              <a:solidFill>
                <a:srgbClr val="E36C09"/>
              </a:solidFill>
            </a:endParaRPr>
          </a:p>
        </p:txBody>
      </p:sp>
      <p:pic>
        <p:nvPicPr>
          <p:cNvPr descr="MCj04260520000[1]" id="455" name="Google Shape;455;p54"/>
          <p:cNvPicPr preferRelativeResize="0"/>
          <p:nvPr/>
        </p:nvPicPr>
        <p:blipFill rotWithShape="1">
          <a:blip r:embed="rId3">
            <a:alphaModFix/>
          </a:blip>
          <a:srcRect b="0" l="0" r="0" t="0"/>
          <a:stretch/>
        </p:blipFill>
        <p:spPr>
          <a:xfrm>
            <a:off x="7010400" y="2015192"/>
            <a:ext cx="1765976" cy="1765976"/>
          </a:xfrm>
          <a:prstGeom prst="rect">
            <a:avLst/>
          </a:prstGeom>
          <a:noFill/>
          <a:ln>
            <a:noFill/>
          </a:ln>
        </p:spPr>
      </p:pic>
      <p:sp>
        <p:nvSpPr>
          <p:cNvPr id="456" name="Google Shape;456;p5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55"/>
          <p:cNvSpPr txBox="1"/>
          <p:nvPr>
            <p:ph type="title"/>
          </p:nvPr>
        </p:nvSpPr>
        <p:spPr>
          <a:xfrm>
            <a:off x="0" y="280028"/>
            <a:ext cx="9144000" cy="7159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ISO 9000</a:t>
            </a:r>
            <a:endParaRPr/>
          </a:p>
        </p:txBody>
      </p:sp>
      <p:sp>
        <p:nvSpPr>
          <p:cNvPr id="463" name="Google Shape;463;p55"/>
          <p:cNvSpPr txBox="1"/>
          <p:nvPr>
            <p:ph idx="1" type="body"/>
          </p:nvPr>
        </p:nvSpPr>
        <p:spPr>
          <a:xfrm>
            <a:off x="0" y="1053906"/>
            <a:ext cx="8989996" cy="3581400"/>
          </a:xfrm>
          <a:prstGeom prst="rect">
            <a:avLst/>
          </a:prstGeom>
          <a:noFill/>
          <a:ln>
            <a:noFill/>
          </a:ln>
        </p:spPr>
        <p:txBody>
          <a:bodyPr anchorCtr="0" anchor="t" bIns="45700" lIns="91425" spcFirstLastPara="1" rIns="91425" wrap="square" tIns="45700">
            <a:normAutofit fontScale="92500"/>
          </a:bodyPr>
          <a:lstStyle/>
          <a:p>
            <a:pPr indent="0" lvl="0" marL="0" rtl="0" algn="ctr">
              <a:lnSpc>
                <a:spcPct val="90000"/>
              </a:lnSpc>
              <a:spcBef>
                <a:spcPts val="0"/>
              </a:spcBef>
              <a:spcAft>
                <a:spcPts val="0"/>
              </a:spcAft>
              <a:buClr>
                <a:srgbClr val="006666"/>
              </a:buClr>
              <a:buSzPct val="100000"/>
              <a:buNone/>
            </a:pPr>
            <a:r>
              <a:rPr lang="en-US" sz="2400">
                <a:solidFill>
                  <a:srgbClr val="006666"/>
                </a:solidFill>
              </a:rPr>
              <a:t>ISO quality standards are based on eight quality management principles:</a:t>
            </a:r>
            <a:endParaRPr/>
          </a:p>
          <a:p>
            <a:pPr indent="-342900" lvl="0" marL="342900" rtl="0" algn="l">
              <a:lnSpc>
                <a:spcPct val="90000"/>
              </a:lnSpc>
              <a:spcBef>
                <a:spcPts val="185"/>
              </a:spcBef>
              <a:spcAft>
                <a:spcPts val="0"/>
              </a:spcAft>
              <a:buClr>
                <a:schemeClr val="dk1"/>
              </a:buClr>
              <a:buSzPct val="100000"/>
              <a:buFont typeface="Calibri"/>
              <a:buNone/>
            </a:pPr>
            <a:r>
              <a:t/>
            </a:r>
            <a:endParaRPr sz="1000">
              <a:solidFill>
                <a:srgbClr val="006666"/>
              </a:solidFill>
            </a:endParaRPr>
          </a:p>
          <a:p>
            <a:pPr indent="-341313" lvl="1" marL="798513" rtl="0" algn="l">
              <a:lnSpc>
                <a:spcPct val="90000"/>
              </a:lnSpc>
              <a:spcBef>
                <a:spcPts val="444"/>
              </a:spcBef>
              <a:spcAft>
                <a:spcPts val="0"/>
              </a:spcAft>
              <a:buClr>
                <a:srgbClr val="800000"/>
              </a:buClr>
              <a:buSzPct val="100000"/>
              <a:buFont typeface="Calibri"/>
              <a:buAutoNum type="arabicPeriod"/>
            </a:pPr>
            <a:r>
              <a:rPr b="1" lang="en-US" sz="2400">
                <a:solidFill>
                  <a:srgbClr val="800000"/>
                </a:solidFill>
              </a:rPr>
              <a:t>Customer focus</a:t>
            </a:r>
            <a:endParaRPr sz="2000"/>
          </a:p>
          <a:p>
            <a:pPr indent="0" lvl="1" marL="457200" rtl="0" algn="l">
              <a:lnSpc>
                <a:spcPct val="90000"/>
              </a:lnSpc>
              <a:spcBef>
                <a:spcPts val="370"/>
              </a:spcBef>
              <a:spcAft>
                <a:spcPts val="0"/>
              </a:spcAft>
              <a:buClr>
                <a:schemeClr val="dk1"/>
              </a:buClr>
              <a:buSzPct val="100000"/>
              <a:buNone/>
            </a:pPr>
            <a:r>
              <a:rPr lang="en-US" sz="2000"/>
              <a:t>Meeting the customer’s current and future needs.</a:t>
            </a:r>
            <a:endParaRPr/>
          </a:p>
          <a:p>
            <a:pPr indent="-457200" lvl="1" marL="914400" rtl="0" algn="l">
              <a:lnSpc>
                <a:spcPct val="90000"/>
              </a:lnSpc>
              <a:spcBef>
                <a:spcPts val="444"/>
              </a:spcBef>
              <a:spcAft>
                <a:spcPts val="0"/>
              </a:spcAft>
              <a:buClr>
                <a:srgbClr val="800000"/>
              </a:buClr>
              <a:buSzPct val="100000"/>
              <a:buFont typeface="Calibri"/>
              <a:buAutoNum type="arabicPeriod" startAt="2"/>
            </a:pPr>
            <a:r>
              <a:rPr b="1" lang="en-US" sz="2400">
                <a:solidFill>
                  <a:srgbClr val="800000"/>
                </a:solidFill>
              </a:rPr>
              <a:t>Leadership</a:t>
            </a:r>
            <a:endParaRPr sz="2000">
              <a:solidFill>
                <a:srgbClr val="800000"/>
              </a:solidFill>
            </a:endParaRPr>
          </a:p>
          <a:p>
            <a:pPr indent="0" lvl="1" marL="457200" rtl="0" algn="l">
              <a:lnSpc>
                <a:spcPct val="90000"/>
              </a:lnSpc>
              <a:spcBef>
                <a:spcPts val="370"/>
              </a:spcBef>
              <a:spcAft>
                <a:spcPts val="0"/>
              </a:spcAft>
              <a:buClr>
                <a:schemeClr val="dk1"/>
              </a:buClr>
              <a:buSzPct val="100000"/>
              <a:buNone/>
            </a:pPr>
            <a:r>
              <a:rPr lang="en-US" sz="2000"/>
              <a:t>The quality system will be successful only if all levels of management are committed and involved.</a:t>
            </a:r>
            <a:endParaRPr/>
          </a:p>
          <a:p>
            <a:pPr indent="-457200" lvl="1" marL="914400" rtl="0" algn="l">
              <a:lnSpc>
                <a:spcPct val="90000"/>
              </a:lnSpc>
              <a:spcBef>
                <a:spcPts val="444"/>
              </a:spcBef>
              <a:spcAft>
                <a:spcPts val="0"/>
              </a:spcAft>
              <a:buClr>
                <a:srgbClr val="800000"/>
              </a:buClr>
              <a:buSzPct val="100000"/>
              <a:buFont typeface="Calibri"/>
              <a:buAutoNum type="arabicPeriod" startAt="3"/>
            </a:pPr>
            <a:r>
              <a:rPr b="1" lang="en-US" sz="2400">
                <a:solidFill>
                  <a:srgbClr val="800000"/>
                </a:solidFill>
              </a:rPr>
              <a:t>Involvement</a:t>
            </a:r>
            <a:endParaRPr b="1" sz="2400">
              <a:solidFill>
                <a:srgbClr val="800000"/>
              </a:solidFill>
            </a:endParaRPr>
          </a:p>
          <a:p>
            <a:pPr indent="0" lvl="1" marL="457200" rtl="0" algn="l">
              <a:lnSpc>
                <a:spcPct val="90000"/>
              </a:lnSpc>
              <a:spcBef>
                <a:spcPts val="370"/>
              </a:spcBef>
              <a:spcAft>
                <a:spcPts val="0"/>
              </a:spcAft>
              <a:buClr>
                <a:schemeClr val="dk1"/>
              </a:buClr>
              <a:buSzPct val="100000"/>
              <a:buNone/>
            </a:pPr>
            <a:r>
              <a:rPr lang="en-US" sz="2000"/>
              <a:t>Quality is everyone’s job. All employees must be involved in the quality system.</a:t>
            </a:r>
            <a:endParaRPr/>
          </a:p>
          <a:p>
            <a:pPr indent="-457200" lvl="1" marL="914400" rtl="0" algn="l">
              <a:lnSpc>
                <a:spcPct val="90000"/>
              </a:lnSpc>
              <a:spcBef>
                <a:spcPts val="444"/>
              </a:spcBef>
              <a:spcAft>
                <a:spcPts val="0"/>
              </a:spcAft>
              <a:buClr>
                <a:srgbClr val="800000"/>
              </a:buClr>
              <a:buSzPct val="100000"/>
              <a:buFont typeface="Calibri"/>
              <a:buAutoNum type="arabicPeriod" startAt="4"/>
            </a:pPr>
            <a:r>
              <a:rPr b="1" lang="en-US" sz="2400">
                <a:solidFill>
                  <a:srgbClr val="800000"/>
                </a:solidFill>
              </a:rPr>
              <a:t>Continuous improvement</a:t>
            </a:r>
            <a:endParaRPr/>
          </a:p>
          <a:p>
            <a:pPr indent="0" lvl="1" marL="457200" rtl="0" algn="l">
              <a:lnSpc>
                <a:spcPct val="90000"/>
              </a:lnSpc>
              <a:spcBef>
                <a:spcPts val="370"/>
              </a:spcBef>
              <a:spcAft>
                <a:spcPts val="0"/>
              </a:spcAft>
              <a:buClr>
                <a:schemeClr val="dk1"/>
              </a:buClr>
              <a:buSzPct val="100000"/>
              <a:buNone/>
            </a:pPr>
            <a:r>
              <a:rPr lang="en-US" sz="2000"/>
              <a:t>Always improving so that the company stays competitive and reduces costs.</a:t>
            </a:r>
            <a:endParaRPr/>
          </a:p>
        </p:txBody>
      </p:sp>
      <p:sp>
        <p:nvSpPr>
          <p:cNvPr id="464" name="Google Shape;464;p5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6"/>
          <p:cNvSpPr txBox="1"/>
          <p:nvPr/>
        </p:nvSpPr>
        <p:spPr>
          <a:xfrm>
            <a:off x="457200" y="968626"/>
            <a:ext cx="8229600" cy="4585871"/>
          </a:xfrm>
          <a:prstGeom prst="rect">
            <a:avLst/>
          </a:prstGeom>
          <a:noFill/>
          <a:ln>
            <a:noFill/>
          </a:ln>
        </p:spPr>
        <p:txBody>
          <a:bodyPr anchorCtr="0" anchor="t" bIns="45700" lIns="91425" spcFirstLastPara="1" rIns="91425" wrap="square" tIns="45700">
            <a:spAutoFit/>
          </a:bodyPr>
          <a:lstStyle/>
          <a:p>
            <a:pPr indent="-300038" lvl="1" marL="465138" marR="0" rtl="0" algn="l">
              <a:spcBef>
                <a:spcPts val="0"/>
              </a:spcBef>
              <a:spcAft>
                <a:spcPts val="0"/>
              </a:spcAft>
              <a:buClr>
                <a:srgbClr val="800000"/>
              </a:buClr>
              <a:buSzPts val="1800"/>
              <a:buFont typeface="Calibri"/>
              <a:buAutoNum type="arabicPeriod" startAt="5"/>
            </a:pPr>
            <a:r>
              <a:rPr b="1" i="0" lang="en-US" sz="1800" u="none" cap="none" strike="noStrike">
                <a:solidFill>
                  <a:srgbClr val="800000"/>
                </a:solidFill>
                <a:latin typeface="Calibri"/>
                <a:ea typeface="Calibri"/>
                <a:cs typeface="Calibri"/>
                <a:sym typeface="Calibri"/>
              </a:rPr>
              <a:t>Systems approach</a:t>
            </a:r>
            <a:endParaRPr/>
          </a:p>
          <a:p>
            <a:pPr indent="0" lvl="1" marL="165100" marR="0" rtl="0" algn="l">
              <a:spcBef>
                <a:spcPts val="0"/>
              </a:spcBef>
              <a:spcAft>
                <a:spcPts val="0"/>
              </a:spcAft>
              <a:buNone/>
            </a:pPr>
            <a:r>
              <a:rPr b="0" i="0" lang="en-US" sz="2000" u="none" cap="none" strike="noStrike">
                <a:solidFill>
                  <a:schemeClr val="accent2"/>
                </a:solidFill>
                <a:latin typeface="Calibri"/>
                <a:ea typeface="Calibri"/>
                <a:cs typeface="Calibri"/>
                <a:sym typeface="Calibri"/>
              </a:rPr>
              <a:t>Operating so that all processes are seen are connected to one another.</a:t>
            </a:r>
            <a:endParaRPr/>
          </a:p>
          <a:p>
            <a:pPr indent="-173037" lvl="1" marL="465138" marR="0" rtl="0" algn="l">
              <a:spcBef>
                <a:spcPts val="0"/>
              </a:spcBef>
              <a:spcAft>
                <a:spcPts val="0"/>
              </a:spcAft>
              <a:buClr>
                <a:schemeClr val="dk1"/>
              </a:buClr>
              <a:buSzPts val="2000"/>
              <a:buFont typeface="Calibri"/>
              <a:buNone/>
            </a:pPr>
            <a:r>
              <a:t/>
            </a:r>
            <a:endParaRPr b="0" i="0" sz="2000" u="none" cap="none" strike="noStrike">
              <a:solidFill>
                <a:schemeClr val="accent2"/>
              </a:solidFill>
              <a:latin typeface="Calibri"/>
              <a:ea typeface="Calibri"/>
              <a:cs typeface="Calibri"/>
              <a:sym typeface="Calibri"/>
            </a:endParaRPr>
          </a:p>
          <a:p>
            <a:pPr indent="-457200" lvl="1" marL="622300" marR="0" rtl="0" algn="l">
              <a:spcBef>
                <a:spcPts val="0"/>
              </a:spcBef>
              <a:spcAft>
                <a:spcPts val="0"/>
              </a:spcAft>
              <a:buClr>
                <a:srgbClr val="800000"/>
              </a:buClr>
              <a:buSzPts val="1800"/>
              <a:buFont typeface="Calibri"/>
              <a:buAutoNum type="arabicPeriod" startAt="6"/>
            </a:pPr>
            <a:r>
              <a:rPr b="1" i="0" lang="en-US" sz="1800" u="none" cap="none" strike="noStrike">
                <a:solidFill>
                  <a:srgbClr val="800000"/>
                </a:solidFill>
                <a:latin typeface="Calibri"/>
                <a:ea typeface="Calibri"/>
                <a:cs typeface="Calibri"/>
                <a:sym typeface="Calibri"/>
              </a:rPr>
              <a:t>Decisions based on facts</a:t>
            </a:r>
            <a:endParaRPr b="1" i="0" sz="1800" u="none" cap="none" strike="noStrike">
              <a:solidFill>
                <a:schemeClr val="dk1"/>
              </a:solidFill>
              <a:latin typeface="Calibri"/>
              <a:ea typeface="Calibri"/>
              <a:cs typeface="Calibri"/>
              <a:sym typeface="Calibri"/>
            </a:endParaRPr>
          </a:p>
          <a:p>
            <a:pPr indent="0" lvl="1" marL="165100" marR="0" rtl="0" algn="l">
              <a:spcBef>
                <a:spcPts val="0"/>
              </a:spcBef>
              <a:spcAft>
                <a:spcPts val="0"/>
              </a:spcAft>
              <a:buNone/>
            </a:pPr>
            <a:r>
              <a:rPr b="0" i="0" lang="en-US" sz="2000" u="none" cap="none" strike="noStrike">
                <a:solidFill>
                  <a:schemeClr val="accent2"/>
                </a:solidFill>
                <a:latin typeface="Calibri"/>
                <a:ea typeface="Calibri"/>
                <a:cs typeface="Calibri"/>
                <a:sym typeface="Calibri"/>
              </a:rPr>
              <a:t>Decisions are based on measurements and data. Decisions not based on gut feel and opinion only.</a:t>
            </a:r>
            <a:endParaRPr b="0" i="0" sz="2000" u="none" cap="none" strike="noStrike">
              <a:solidFill>
                <a:schemeClr val="accent2"/>
              </a:solidFill>
              <a:latin typeface="Calibri"/>
              <a:ea typeface="Calibri"/>
              <a:cs typeface="Calibri"/>
              <a:sym typeface="Calibri"/>
            </a:endParaRPr>
          </a:p>
          <a:p>
            <a:pPr indent="-173037" lvl="1" marL="465138" marR="0" rtl="0" algn="l">
              <a:spcBef>
                <a:spcPts val="0"/>
              </a:spcBef>
              <a:spcAft>
                <a:spcPts val="0"/>
              </a:spcAft>
              <a:buClr>
                <a:schemeClr val="dk1"/>
              </a:buClr>
              <a:buSzPts val="2000"/>
              <a:buFont typeface="Calibri"/>
              <a:buNone/>
            </a:pPr>
            <a:r>
              <a:t/>
            </a:r>
            <a:endParaRPr b="0" i="0" sz="2000" u="none" cap="none" strike="noStrike">
              <a:solidFill>
                <a:schemeClr val="accent2"/>
              </a:solidFill>
              <a:latin typeface="Calibri"/>
              <a:ea typeface="Calibri"/>
              <a:cs typeface="Calibri"/>
              <a:sym typeface="Calibri"/>
            </a:endParaRPr>
          </a:p>
          <a:p>
            <a:pPr indent="-457200" lvl="1" marL="622300" marR="0" rtl="0" algn="l">
              <a:spcBef>
                <a:spcPts val="0"/>
              </a:spcBef>
              <a:spcAft>
                <a:spcPts val="0"/>
              </a:spcAft>
              <a:buClr>
                <a:srgbClr val="800000"/>
              </a:buClr>
              <a:buSzPts val="1800"/>
              <a:buFont typeface="Calibri"/>
              <a:buAutoNum type="arabicPeriod" startAt="7"/>
            </a:pPr>
            <a:r>
              <a:rPr b="1" i="0" lang="en-US" sz="1800" u="none" cap="none" strike="noStrike">
                <a:solidFill>
                  <a:srgbClr val="800000"/>
                </a:solidFill>
                <a:latin typeface="Calibri"/>
                <a:ea typeface="Calibri"/>
                <a:cs typeface="Calibri"/>
                <a:sym typeface="Calibri"/>
              </a:rPr>
              <a:t>Cooperation with suppliers</a:t>
            </a:r>
            <a:endParaRPr/>
          </a:p>
          <a:p>
            <a:pPr indent="0" lvl="1" marL="165100" marR="0" rtl="0" algn="l">
              <a:spcBef>
                <a:spcPts val="0"/>
              </a:spcBef>
              <a:spcAft>
                <a:spcPts val="0"/>
              </a:spcAft>
              <a:buNone/>
            </a:pPr>
            <a:r>
              <a:rPr b="0" i="0" lang="en-US" sz="2000" u="none" cap="none" strike="noStrike">
                <a:solidFill>
                  <a:schemeClr val="accent2"/>
                </a:solidFill>
                <a:latin typeface="Calibri"/>
                <a:ea typeface="Calibri"/>
                <a:cs typeface="Calibri"/>
                <a:sym typeface="Calibri"/>
              </a:rPr>
              <a:t>The suppliers and customers work together to ensure that raw materials and components going into the production process meet quality standards and continue to improve.</a:t>
            </a:r>
            <a:endParaRPr/>
          </a:p>
          <a:p>
            <a:pPr indent="-173037" lvl="1" marL="465138" marR="0" rtl="0" algn="l">
              <a:spcBef>
                <a:spcPts val="0"/>
              </a:spcBef>
              <a:spcAft>
                <a:spcPts val="0"/>
              </a:spcAft>
              <a:buClr>
                <a:schemeClr val="dk1"/>
              </a:buClr>
              <a:buSzPts val="2000"/>
              <a:buFont typeface="Calibri"/>
              <a:buNone/>
            </a:pPr>
            <a:r>
              <a:t/>
            </a:r>
            <a:endParaRPr b="0" i="0" sz="2000" u="none" cap="none" strike="noStrike">
              <a:solidFill>
                <a:schemeClr val="accent2"/>
              </a:solidFill>
              <a:latin typeface="Calibri"/>
              <a:ea typeface="Calibri"/>
              <a:cs typeface="Calibri"/>
              <a:sym typeface="Calibri"/>
            </a:endParaRPr>
          </a:p>
          <a:p>
            <a:pPr indent="-457200" lvl="1" marL="622300" marR="0" rtl="0" algn="l">
              <a:spcBef>
                <a:spcPts val="0"/>
              </a:spcBef>
              <a:spcAft>
                <a:spcPts val="0"/>
              </a:spcAft>
              <a:buClr>
                <a:srgbClr val="800000"/>
              </a:buClr>
              <a:buSzPts val="1800"/>
              <a:buFont typeface="Calibri"/>
              <a:buAutoNum type="arabicPeriod" startAt="8"/>
            </a:pPr>
            <a:r>
              <a:rPr b="1" i="0" lang="en-US" sz="1800" u="none" cap="none" strike="noStrike">
                <a:solidFill>
                  <a:srgbClr val="800000"/>
                </a:solidFill>
                <a:latin typeface="Calibri"/>
                <a:ea typeface="Calibri"/>
                <a:cs typeface="Calibri"/>
                <a:sym typeface="Calibri"/>
              </a:rPr>
              <a:t>Process focus</a:t>
            </a:r>
            <a:endParaRPr/>
          </a:p>
          <a:p>
            <a:pPr indent="0" lvl="1" marL="165100" marR="0" rtl="0" algn="l">
              <a:spcBef>
                <a:spcPts val="0"/>
              </a:spcBef>
              <a:spcAft>
                <a:spcPts val="0"/>
              </a:spcAft>
              <a:buNone/>
            </a:pPr>
            <a:r>
              <a:rPr b="0" i="0" lang="en-US" sz="2000" u="none" cap="none" strike="noStrike">
                <a:solidFill>
                  <a:schemeClr val="accent2"/>
                </a:solidFill>
                <a:latin typeface="Calibri"/>
                <a:ea typeface="Calibri"/>
                <a:cs typeface="Calibri"/>
                <a:sym typeface="Calibri"/>
              </a:rPr>
              <a:t>The entire production process is considered in the quality system instead of specific product details.</a:t>
            </a:r>
            <a:endParaRPr/>
          </a:p>
        </p:txBody>
      </p:sp>
      <p:sp>
        <p:nvSpPr>
          <p:cNvPr id="471" name="Google Shape;471;p56"/>
          <p:cNvSpPr/>
          <p:nvPr/>
        </p:nvSpPr>
        <p:spPr>
          <a:xfrm>
            <a:off x="38100" y="234822"/>
            <a:ext cx="9105900" cy="7159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ISO 9000 </a:t>
            </a:r>
            <a:r>
              <a:rPr lang="en-US" sz="3600">
                <a:solidFill>
                  <a:srgbClr val="005596"/>
                </a:solidFill>
                <a:latin typeface="Calibri"/>
                <a:ea typeface="Calibri"/>
                <a:cs typeface="Calibri"/>
                <a:sym typeface="Calibri"/>
              </a:rPr>
              <a:t>(</a:t>
            </a:r>
            <a:r>
              <a:rPr lang="en-US" sz="2800">
                <a:solidFill>
                  <a:schemeClr val="dk1"/>
                </a:solidFill>
                <a:latin typeface="Calibri"/>
                <a:ea typeface="Calibri"/>
                <a:cs typeface="Calibri"/>
                <a:sym typeface="Calibri"/>
              </a:rPr>
              <a:t>Cont’d.)</a:t>
            </a:r>
            <a:endParaRPr sz="2800">
              <a:solidFill>
                <a:schemeClr val="dk1"/>
              </a:solidFill>
              <a:latin typeface="Calibri"/>
              <a:ea typeface="Calibri"/>
              <a:cs typeface="Calibri"/>
              <a:sym typeface="Calibri"/>
            </a:endParaRPr>
          </a:p>
        </p:txBody>
      </p:sp>
      <p:sp>
        <p:nvSpPr>
          <p:cNvPr id="472" name="Google Shape;472;p5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57"/>
          <p:cNvSpPr txBox="1"/>
          <p:nvPr>
            <p:ph type="title"/>
          </p:nvPr>
        </p:nvSpPr>
        <p:spPr>
          <a:xfrm>
            <a:off x="0" y="218438"/>
            <a:ext cx="91440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ISO 9000 </a:t>
            </a:r>
            <a:r>
              <a:rPr b="0" lang="en-US" sz="2800"/>
              <a:t>(Cont’d.)</a:t>
            </a:r>
            <a:endParaRPr b="0" sz="2800"/>
          </a:p>
        </p:txBody>
      </p:sp>
      <p:graphicFrame>
        <p:nvGraphicFramePr>
          <p:cNvPr id="479" name="Google Shape;479;p57"/>
          <p:cNvGraphicFramePr/>
          <p:nvPr/>
        </p:nvGraphicFramePr>
        <p:xfrm>
          <a:off x="609600" y="1605707"/>
          <a:ext cx="3000000" cy="3000000"/>
        </p:xfrm>
        <a:graphic>
          <a:graphicData uri="http://schemas.openxmlformats.org/drawingml/2006/table">
            <a:tbl>
              <a:tblPr bandRow="1" firstRow="1">
                <a:noFill/>
                <a:tableStyleId>{677D24AB-1D28-4564-BC6D-BD64961127A2}</a:tableStyleId>
              </a:tblPr>
              <a:tblGrid>
                <a:gridCol w="1407575"/>
                <a:gridCol w="6593425"/>
              </a:tblGrid>
              <a:tr h="466375">
                <a:tc>
                  <a:txBody>
                    <a:bodyPr/>
                    <a:lstStyle/>
                    <a:p>
                      <a:pPr indent="0" lvl="0" marL="0" marR="0" rtl="0" algn="l">
                        <a:spcBef>
                          <a:spcPts val="0"/>
                        </a:spcBef>
                        <a:spcAft>
                          <a:spcPts val="0"/>
                        </a:spcAft>
                        <a:buNone/>
                      </a:pPr>
                      <a:r>
                        <a:rPr lang="en-US" sz="1800" u="none" cap="none" strike="noStrike"/>
                        <a:t>Clause</a:t>
                      </a:r>
                      <a:endParaRPr sz="1800"/>
                    </a:p>
                  </a:txBody>
                  <a:tcPr marT="45725" marB="45725" marR="91450" marL="91450"/>
                </a:tc>
                <a:tc>
                  <a:txBody>
                    <a:bodyPr/>
                    <a:lstStyle/>
                    <a:p>
                      <a:pPr indent="0" lvl="0" marL="0" marR="0" rtl="0" algn="l">
                        <a:spcBef>
                          <a:spcPts val="0"/>
                        </a:spcBef>
                        <a:spcAft>
                          <a:spcPts val="0"/>
                        </a:spcAft>
                        <a:buNone/>
                      </a:pPr>
                      <a:r>
                        <a:rPr lang="en-US" sz="1800"/>
                        <a:t>Title</a:t>
                      </a:r>
                      <a:endParaRPr sz="1800"/>
                    </a:p>
                  </a:txBody>
                  <a:tcPr marT="45725" marB="45725" marR="91450" marL="91450"/>
                </a:tc>
              </a:tr>
              <a:tr h="466375">
                <a:tc>
                  <a:txBody>
                    <a:bodyPr/>
                    <a:lstStyle/>
                    <a:p>
                      <a:pPr indent="0" lvl="0" marL="0" marR="0" rtl="0" algn="ctr">
                        <a:spcBef>
                          <a:spcPts val="0"/>
                        </a:spcBef>
                        <a:spcAft>
                          <a:spcPts val="0"/>
                        </a:spcAft>
                        <a:buNone/>
                      </a:pPr>
                      <a:r>
                        <a:rPr lang="en-US" sz="1800"/>
                        <a:t>1</a:t>
                      </a:r>
                      <a:endParaRPr sz="1800"/>
                    </a:p>
                  </a:txBody>
                  <a:tcPr marT="45725" marB="45725" marR="91450" marL="91450"/>
                </a:tc>
                <a:tc>
                  <a:txBody>
                    <a:bodyPr/>
                    <a:lstStyle/>
                    <a:p>
                      <a:pPr indent="0" lvl="0" marL="0" marR="0" rtl="0" algn="l">
                        <a:spcBef>
                          <a:spcPts val="0"/>
                        </a:spcBef>
                        <a:spcAft>
                          <a:spcPts val="0"/>
                        </a:spcAft>
                        <a:buNone/>
                      </a:pPr>
                      <a:r>
                        <a:rPr lang="en-US" sz="1800"/>
                        <a:t>Scope</a:t>
                      </a:r>
                      <a:endParaRPr sz="1800"/>
                    </a:p>
                  </a:txBody>
                  <a:tcPr marT="45725" marB="45725" marR="91450" marL="91450"/>
                </a:tc>
              </a:tr>
              <a:tr h="466375">
                <a:tc>
                  <a:txBody>
                    <a:bodyPr/>
                    <a:lstStyle/>
                    <a:p>
                      <a:pPr indent="0" lvl="0" marL="0" marR="0" rtl="0" algn="ctr">
                        <a:spcBef>
                          <a:spcPts val="0"/>
                        </a:spcBef>
                        <a:spcAft>
                          <a:spcPts val="0"/>
                        </a:spcAft>
                        <a:buNone/>
                      </a:pPr>
                      <a:r>
                        <a:rPr lang="en-US" sz="1800"/>
                        <a:t>2</a:t>
                      </a:r>
                      <a:endParaRPr sz="1800"/>
                    </a:p>
                  </a:txBody>
                  <a:tcPr marT="45725" marB="45725" marR="91450" marL="91450"/>
                </a:tc>
                <a:tc>
                  <a:txBody>
                    <a:bodyPr/>
                    <a:lstStyle/>
                    <a:p>
                      <a:pPr indent="0" lvl="0" marL="0" marR="0" rtl="0" algn="l">
                        <a:spcBef>
                          <a:spcPts val="0"/>
                        </a:spcBef>
                        <a:spcAft>
                          <a:spcPts val="0"/>
                        </a:spcAft>
                        <a:buNone/>
                      </a:pPr>
                      <a:r>
                        <a:rPr lang="en-US" sz="1800"/>
                        <a:t>Normative References</a:t>
                      </a:r>
                      <a:endParaRPr sz="1800"/>
                    </a:p>
                  </a:txBody>
                  <a:tcPr marT="45725" marB="45725" marR="91450" marL="91450"/>
                </a:tc>
              </a:tr>
              <a:tr h="466375">
                <a:tc>
                  <a:txBody>
                    <a:bodyPr/>
                    <a:lstStyle/>
                    <a:p>
                      <a:pPr indent="0" lvl="0" marL="0" marR="0" rtl="0" algn="ctr">
                        <a:spcBef>
                          <a:spcPts val="0"/>
                        </a:spcBef>
                        <a:spcAft>
                          <a:spcPts val="0"/>
                        </a:spcAft>
                        <a:buNone/>
                      </a:pPr>
                      <a:r>
                        <a:rPr lang="en-US" sz="1800"/>
                        <a:t>3</a:t>
                      </a:r>
                      <a:endParaRPr sz="1800"/>
                    </a:p>
                  </a:txBody>
                  <a:tcPr marT="45725" marB="45725" marR="91450" marL="91450"/>
                </a:tc>
                <a:tc>
                  <a:txBody>
                    <a:bodyPr/>
                    <a:lstStyle/>
                    <a:p>
                      <a:pPr indent="0" lvl="0" marL="0" marR="0" rtl="0" algn="l">
                        <a:spcBef>
                          <a:spcPts val="0"/>
                        </a:spcBef>
                        <a:spcAft>
                          <a:spcPts val="0"/>
                        </a:spcAft>
                        <a:buNone/>
                      </a:pPr>
                      <a:r>
                        <a:rPr lang="en-US" sz="1800"/>
                        <a:t>Terms and Definitions</a:t>
                      </a:r>
                      <a:endParaRPr sz="1800"/>
                    </a:p>
                  </a:txBody>
                  <a:tcPr marT="45725" marB="45725" marR="91450" marL="91450"/>
                </a:tc>
              </a:tr>
              <a:tr h="466375">
                <a:tc>
                  <a:txBody>
                    <a:bodyPr/>
                    <a:lstStyle/>
                    <a:p>
                      <a:pPr indent="0" lvl="0" marL="0" marR="0" rtl="0" algn="ctr">
                        <a:spcBef>
                          <a:spcPts val="0"/>
                        </a:spcBef>
                        <a:spcAft>
                          <a:spcPts val="0"/>
                        </a:spcAft>
                        <a:buNone/>
                      </a:pPr>
                      <a:r>
                        <a:rPr lang="en-US" sz="1800"/>
                        <a:t>4</a:t>
                      </a:r>
                      <a:endParaRPr sz="1800"/>
                    </a:p>
                  </a:txBody>
                  <a:tcPr marT="45725" marB="45725" marR="91450" marL="91450"/>
                </a:tc>
                <a:tc>
                  <a:txBody>
                    <a:bodyPr/>
                    <a:lstStyle/>
                    <a:p>
                      <a:pPr indent="0" lvl="0" marL="0" marR="0" rtl="0" algn="l">
                        <a:spcBef>
                          <a:spcPts val="0"/>
                        </a:spcBef>
                        <a:spcAft>
                          <a:spcPts val="0"/>
                        </a:spcAft>
                        <a:buNone/>
                      </a:pPr>
                      <a:r>
                        <a:rPr lang="en-US" sz="1800"/>
                        <a:t>Quality Management System</a:t>
                      </a:r>
                      <a:endParaRPr sz="1800"/>
                    </a:p>
                  </a:txBody>
                  <a:tcPr marT="45725" marB="45725" marR="91450" marL="91450"/>
                </a:tc>
              </a:tr>
              <a:tr h="266875">
                <a:tc>
                  <a:txBody>
                    <a:bodyPr/>
                    <a:lstStyle/>
                    <a:p>
                      <a:pPr indent="0" lvl="0" marL="0" marR="0" rtl="0" algn="ctr">
                        <a:spcBef>
                          <a:spcPts val="0"/>
                        </a:spcBef>
                        <a:spcAft>
                          <a:spcPts val="0"/>
                        </a:spcAft>
                        <a:buNone/>
                      </a:pPr>
                      <a:r>
                        <a:rPr lang="en-US" sz="1800"/>
                        <a:t>5</a:t>
                      </a:r>
                      <a:endParaRPr sz="1800"/>
                    </a:p>
                  </a:txBody>
                  <a:tcPr marT="45725" marB="45725" marR="91450" marL="91450"/>
                </a:tc>
                <a:tc>
                  <a:txBody>
                    <a:bodyPr/>
                    <a:lstStyle/>
                    <a:p>
                      <a:pPr indent="0" lvl="0" marL="0" marR="0" rtl="0" algn="l">
                        <a:spcBef>
                          <a:spcPts val="0"/>
                        </a:spcBef>
                        <a:spcAft>
                          <a:spcPts val="0"/>
                        </a:spcAft>
                        <a:buNone/>
                      </a:pPr>
                      <a:r>
                        <a:rPr lang="en-US" sz="1800"/>
                        <a:t>Management Responsibility</a:t>
                      </a:r>
                      <a:endParaRPr sz="1800"/>
                    </a:p>
                  </a:txBody>
                  <a:tcPr marT="45725" marB="45725" marR="91450" marL="91450"/>
                </a:tc>
              </a:tr>
              <a:tr h="459975">
                <a:tc>
                  <a:txBody>
                    <a:bodyPr/>
                    <a:lstStyle/>
                    <a:p>
                      <a:pPr indent="0" lvl="0" marL="0" marR="0" rtl="0" algn="ctr">
                        <a:spcBef>
                          <a:spcPts val="0"/>
                        </a:spcBef>
                        <a:spcAft>
                          <a:spcPts val="0"/>
                        </a:spcAft>
                        <a:buNone/>
                      </a:pPr>
                      <a:r>
                        <a:rPr lang="en-US" sz="1800"/>
                        <a:t>6</a:t>
                      </a:r>
                      <a:endParaRPr sz="1800"/>
                    </a:p>
                  </a:txBody>
                  <a:tcPr marT="45725" marB="45725" marR="91450" marL="91450"/>
                </a:tc>
                <a:tc>
                  <a:txBody>
                    <a:bodyPr/>
                    <a:lstStyle/>
                    <a:p>
                      <a:pPr indent="0" lvl="0" marL="0" marR="0" rtl="0" algn="l">
                        <a:spcBef>
                          <a:spcPts val="0"/>
                        </a:spcBef>
                        <a:spcAft>
                          <a:spcPts val="0"/>
                        </a:spcAft>
                        <a:buNone/>
                      </a:pPr>
                      <a:r>
                        <a:rPr lang="en-US" sz="1800"/>
                        <a:t>Resource Management</a:t>
                      </a:r>
                      <a:endParaRPr sz="1800"/>
                    </a:p>
                  </a:txBody>
                  <a:tcPr marT="45725" marB="45725" marR="91450" marL="91450"/>
                </a:tc>
              </a:tr>
              <a:tr h="466375">
                <a:tc>
                  <a:txBody>
                    <a:bodyPr/>
                    <a:lstStyle/>
                    <a:p>
                      <a:pPr indent="0" lvl="0" marL="0" marR="0" rtl="0" algn="ctr">
                        <a:spcBef>
                          <a:spcPts val="0"/>
                        </a:spcBef>
                        <a:spcAft>
                          <a:spcPts val="0"/>
                        </a:spcAft>
                        <a:buNone/>
                      </a:pPr>
                      <a:r>
                        <a:rPr lang="en-US" sz="1800"/>
                        <a:t>7</a:t>
                      </a:r>
                      <a:endParaRPr sz="1800"/>
                    </a:p>
                  </a:txBody>
                  <a:tcPr marT="45725" marB="45725" marR="91450" marL="91450"/>
                </a:tc>
                <a:tc>
                  <a:txBody>
                    <a:bodyPr/>
                    <a:lstStyle/>
                    <a:p>
                      <a:pPr indent="0" lvl="0" marL="0" marR="0" rtl="0" algn="l">
                        <a:spcBef>
                          <a:spcPts val="0"/>
                        </a:spcBef>
                        <a:spcAft>
                          <a:spcPts val="0"/>
                        </a:spcAft>
                        <a:buNone/>
                      </a:pPr>
                      <a:r>
                        <a:rPr lang="en-US" sz="1800"/>
                        <a:t>Product Realization</a:t>
                      </a:r>
                      <a:endParaRPr sz="1800"/>
                    </a:p>
                  </a:txBody>
                  <a:tcPr marT="45725" marB="45725" marR="91450" marL="91450"/>
                </a:tc>
              </a:tr>
              <a:tr h="466375">
                <a:tc>
                  <a:txBody>
                    <a:bodyPr/>
                    <a:lstStyle/>
                    <a:p>
                      <a:pPr indent="0" lvl="0" marL="0" marR="0" rtl="0" algn="ctr">
                        <a:spcBef>
                          <a:spcPts val="0"/>
                        </a:spcBef>
                        <a:spcAft>
                          <a:spcPts val="0"/>
                        </a:spcAft>
                        <a:buNone/>
                      </a:pPr>
                      <a:r>
                        <a:rPr lang="en-US" sz="1800"/>
                        <a:t>8</a:t>
                      </a:r>
                      <a:endParaRPr sz="1800"/>
                    </a:p>
                  </a:txBody>
                  <a:tcPr marT="45725" marB="45725" marR="91450" marL="91450"/>
                </a:tc>
                <a:tc>
                  <a:txBody>
                    <a:bodyPr/>
                    <a:lstStyle/>
                    <a:p>
                      <a:pPr indent="0" lvl="0" marL="0" marR="0" rtl="0" algn="l">
                        <a:spcBef>
                          <a:spcPts val="0"/>
                        </a:spcBef>
                        <a:spcAft>
                          <a:spcPts val="0"/>
                        </a:spcAft>
                        <a:buNone/>
                      </a:pPr>
                      <a:r>
                        <a:rPr lang="en-US" sz="1800"/>
                        <a:t>Measurement Analysis</a:t>
                      </a:r>
                      <a:r>
                        <a:rPr lang="en-US" sz="1800"/>
                        <a:t> and Improvement</a:t>
                      </a:r>
                      <a:endParaRPr sz="1800"/>
                    </a:p>
                  </a:txBody>
                  <a:tcPr marT="45725" marB="45725" marR="91450" marL="91450"/>
                </a:tc>
              </a:tr>
            </a:tbl>
          </a:graphicData>
        </a:graphic>
      </p:graphicFrame>
      <p:sp>
        <p:nvSpPr>
          <p:cNvPr id="480" name="Google Shape;480;p57"/>
          <p:cNvSpPr txBox="1"/>
          <p:nvPr/>
        </p:nvSpPr>
        <p:spPr>
          <a:xfrm>
            <a:off x="838199" y="1070247"/>
            <a:ext cx="2220913"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Process Focus</a:t>
            </a:r>
            <a:endParaRPr/>
          </a:p>
        </p:txBody>
      </p:sp>
      <p:sp>
        <p:nvSpPr>
          <p:cNvPr id="481" name="Google Shape;481;p5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58"/>
          <p:cNvSpPr txBox="1"/>
          <p:nvPr>
            <p:ph type="title"/>
          </p:nvPr>
        </p:nvSpPr>
        <p:spPr>
          <a:xfrm>
            <a:off x="-32952" y="264010"/>
            <a:ext cx="9176951"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Quality Awards</a:t>
            </a:r>
            <a:endParaRPr/>
          </a:p>
        </p:txBody>
      </p:sp>
      <p:sp>
        <p:nvSpPr>
          <p:cNvPr id="488" name="Google Shape;488;p58"/>
          <p:cNvSpPr txBox="1"/>
          <p:nvPr>
            <p:ph idx="1" type="body"/>
          </p:nvPr>
        </p:nvSpPr>
        <p:spPr>
          <a:xfrm>
            <a:off x="381000" y="1219200"/>
            <a:ext cx="8229600" cy="5083175"/>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2800"/>
              <a:buChar char="•"/>
            </a:pPr>
            <a:r>
              <a:rPr lang="en-US" sz="2800">
                <a:solidFill>
                  <a:srgbClr val="006666"/>
                </a:solidFill>
              </a:rPr>
              <a:t>Quality Assessments: evaluation of a company’s quality system</a:t>
            </a:r>
            <a:endParaRPr/>
          </a:p>
          <a:p>
            <a:pPr indent="-342900" lvl="0" marL="342900" rtl="0" algn="l">
              <a:spcBef>
                <a:spcPts val="560"/>
              </a:spcBef>
              <a:spcAft>
                <a:spcPts val="0"/>
              </a:spcAft>
              <a:buClr>
                <a:srgbClr val="800000"/>
              </a:buClr>
              <a:buSzPts val="2800"/>
              <a:buChar char="•"/>
            </a:pPr>
            <a:r>
              <a:rPr lang="en-US" sz="2800">
                <a:solidFill>
                  <a:srgbClr val="800000"/>
                </a:solidFill>
              </a:rPr>
              <a:t>Goal: customer satisfaction</a:t>
            </a:r>
            <a:endParaRPr/>
          </a:p>
          <a:p>
            <a:pPr indent="-342900" lvl="0" marL="342900" rtl="0" algn="l">
              <a:spcBef>
                <a:spcPts val="640"/>
              </a:spcBef>
              <a:spcAft>
                <a:spcPts val="0"/>
              </a:spcAft>
              <a:buClr>
                <a:schemeClr val="dk1"/>
              </a:buClr>
              <a:buSzPts val="3200"/>
              <a:buFont typeface="Calibri"/>
              <a:buNone/>
            </a:pPr>
            <a:r>
              <a:t/>
            </a:r>
            <a:endParaRPr>
              <a:solidFill>
                <a:srgbClr val="800000"/>
              </a:solidFill>
            </a:endParaRPr>
          </a:p>
        </p:txBody>
      </p:sp>
      <p:pic>
        <p:nvPicPr>
          <p:cNvPr descr="toyota" id="489" name="Google Shape;489;p58"/>
          <p:cNvPicPr preferRelativeResize="0"/>
          <p:nvPr/>
        </p:nvPicPr>
        <p:blipFill rotWithShape="1">
          <a:blip r:embed="rId3">
            <a:alphaModFix/>
          </a:blip>
          <a:srcRect b="0" l="0" r="0" t="0"/>
          <a:stretch/>
        </p:blipFill>
        <p:spPr>
          <a:xfrm>
            <a:off x="1524000" y="3019185"/>
            <a:ext cx="2590800" cy="2190750"/>
          </a:xfrm>
          <a:prstGeom prst="rect">
            <a:avLst/>
          </a:prstGeom>
          <a:noFill/>
          <a:ln>
            <a:noFill/>
          </a:ln>
          <a:effectLst>
            <a:outerShdw blurRad="292100" rotWithShape="0" algn="tl" dir="2700000" dist="139700">
              <a:srgbClr val="333333">
                <a:alpha val="64705"/>
              </a:srgbClr>
            </a:outerShdw>
          </a:effectLst>
        </p:spPr>
      </p:pic>
      <p:sp>
        <p:nvSpPr>
          <p:cNvPr id="490" name="Google Shape;490;p58"/>
          <p:cNvSpPr txBox="1"/>
          <p:nvPr/>
        </p:nvSpPr>
        <p:spPr>
          <a:xfrm>
            <a:off x="1066800" y="5270863"/>
            <a:ext cx="3429000" cy="7016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JD Power awards are based on customer ratings</a:t>
            </a:r>
            <a:endParaRPr/>
          </a:p>
        </p:txBody>
      </p:sp>
      <p:sp>
        <p:nvSpPr>
          <p:cNvPr id="491" name="Google Shape;491;p58"/>
          <p:cNvSpPr txBox="1"/>
          <p:nvPr/>
        </p:nvSpPr>
        <p:spPr>
          <a:xfrm>
            <a:off x="5105400" y="5257480"/>
            <a:ext cx="3352800" cy="7016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Shingo Prize for Excellence in Manufacturing </a:t>
            </a:r>
            <a:endParaRPr/>
          </a:p>
        </p:txBody>
      </p:sp>
      <p:pic>
        <p:nvPicPr>
          <p:cNvPr descr="shingo_trophy" id="492" name="Google Shape;492;p58"/>
          <p:cNvPicPr preferRelativeResize="0"/>
          <p:nvPr/>
        </p:nvPicPr>
        <p:blipFill rotWithShape="1">
          <a:blip r:embed="rId4">
            <a:alphaModFix/>
          </a:blip>
          <a:srcRect b="0" l="0" r="0" t="0"/>
          <a:stretch/>
        </p:blipFill>
        <p:spPr>
          <a:xfrm>
            <a:off x="6296025" y="1988116"/>
            <a:ext cx="1019175" cy="2819400"/>
          </a:xfrm>
          <a:prstGeom prst="rect">
            <a:avLst/>
          </a:prstGeom>
          <a:noFill/>
          <a:ln>
            <a:noFill/>
          </a:ln>
        </p:spPr>
      </p:pic>
      <p:sp>
        <p:nvSpPr>
          <p:cNvPr id="493" name="Google Shape;493;p5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59"/>
          <p:cNvSpPr txBox="1"/>
          <p:nvPr>
            <p:ph type="title"/>
          </p:nvPr>
        </p:nvSpPr>
        <p:spPr>
          <a:xfrm>
            <a:off x="304800" y="1524000"/>
            <a:ext cx="8382000" cy="762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100000"/>
              <a:buFont typeface="Calibri"/>
              <a:buNone/>
            </a:pPr>
            <a:r>
              <a:rPr lang="en-US" sz="3200"/>
              <a:t>Malcolm Baldrige National Quality Award</a:t>
            </a:r>
            <a:br>
              <a:rPr lang="en-US" sz="3200"/>
            </a:br>
            <a:endParaRPr sz="3200"/>
          </a:p>
        </p:txBody>
      </p:sp>
      <p:sp>
        <p:nvSpPr>
          <p:cNvPr id="500" name="Google Shape;500;p59"/>
          <p:cNvSpPr txBox="1"/>
          <p:nvPr>
            <p:ph idx="1" type="body"/>
          </p:nvPr>
        </p:nvSpPr>
        <p:spPr>
          <a:xfrm>
            <a:off x="381000" y="1996312"/>
            <a:ext cx="5715000" cy="3733800"/>
          </a:xfrm>
          <a:prstGeom prst="rect">
            <a:avLst/>
          </a:prstGeom>
          <a:noFill/>
          <a:ln>
            <a:noFill/>
          </a:ln>
        </p:spPr>
        <p:txBody>
          <a:bodyPr anchorCtr="0" anchor="t" bIns="45700" lIns="91425" spcFirstLastPara="1" rIns="91425" wrap="square" tIns="45700">
            <a:normAutofit/>
          </a:bodyPr>
          <a:lstStyle/>
          <a:p>
            <a:pPr indent="-331788" lvl="0" marL="565150" rtl="0" algn="l">
              <a:lnSpc>
                <a:spcPct val="80000"/>
              </a:lnSpc>
              <a:spcBef>
                <a:spcPts val="0"/>
              </a:spcBef>
              <a:spcAft>
                <a:spcPts val="0"/>
              </a:spcAft>
              <a:buClr>
                <a:srgbClr val="006666"/>
              </a:buClr>
              <a:buSzPts val="2400"/>
              <a:buFont typeface="Arial"/>
              <a:buChar char="–"/>
            </a:pPr>
            <a:r>
              <a:rPr lang="en-US" sz="2400">
                <a:solidFill>
                  <a:srgbClr val="006666"/>
                </a:solidFill>
              </a:rPr>
              <a:t>Presented by the US National Institute for Standards and Technology (NIST)</a:t>
            </a:r>
            <a:endParaRPr/>
          </a:p>
          <a:p>
            <a:pPr indent="-331788" lvl="0" marL="565150" rtl="0" algn="l">
              <a:lnSpc>
                <a:spcPct val="80000"/>
              </a:lnSpc>
              <a:spcBef>
                <a:spcPts val="480"/>
              </a:spcBef>
              <a:spcAft>
                <a:spcPts val="0"/>
              </a:spcAft>
              <a:buClr>
                <a:schemeClr val="dk1"/>
              </a:buClr>
              <a:buSzPts val="2400"/>
              <a:buFont typeface="Calibri"/>
              <a:buNone/>
            </a:pPr>
            <a:r>
              <a:t/>
            </a:r>
            <a:endParaRPr sz="2400">
              <a:solidFill>
                <a:srgbClr val="006666"/>
              </a:solidFill>
            </a:endParaRPr>
          </a:p>
          <a:p>
            <a:pPr indent="-331788" lvl="0" marL="565150" rtl="0" algn="l">
              <a:lnSpc>
                <a:spcPct val="80000"/>
              </a:lnSpc>
              <a:spcBef>
                <a:spcPts val="480"/>
              </a:spcBef>
              <a:spcAft>
                <a:spcPts val="0"/>
              </a:spcAft>
              <a:buClr>
                <a:srgbClr val="800000"/>
              </a:buClr>
              <a:buSzPts val="2400"/>
              <a:buFont typeface="Arial"/>
              <a:buChar char="–"/>
            </a:pPr>
            <a:r>
              <a:rPr lang="en-US" sz="2400">
                <a:solidFill>
                  <a:srgbClr val="800000"/>
                </a:solidFill>
              </a:rPr>
              <a:t>Purpose: to enhance quality, competitiveness, and productivity            of US organizations</a:t>
            </a:r>
            <a:endParaRPr/>
          </a:p>
          <a:p>
            <a:pPr indent="-331788" lvl="0" marL="565150" rtl="0" algn="l">
              <a:lnSpc>
                <a:spcPct val="80000"/>
              </a:lnSpc>
              <a:spcBef>
                <a:spcPts val="480"/>
              </a:spcBef>
              <a:spcAft>
                <a:spcPts val="0"/>
              </a:spcAft>
              <a:buClr>
                <a:schemeClr val="dk1"/>
              </a:buClr>
              <a:buSzPts val="2400"/>
              <a:buFont typeface="Calibri"/>
              <a:buNone/>
            </a:pPr>
            <a:r>
              <a:t/>
            </a:r>
            <a:endParaRPr sz="2400">
              <a:solidFill>
                <a:srgbClr val="800000"/>
              </a:solidFill>
            </a:endParaRPr>
          </a:p>
          <a:p>
            <a:pPr indent="-331788" lvl="0" marL="565150" rtl="0" algn="l">
              <a:lnSpc>
                <a:spcPct val="80000"/>
              </a:lnSpc>
              <a:spcBef>
                <a:spcPts val="480"/>
              </a:spcBef>
              <a:spcAft>
                <a:spcPts val="0"/>
              </a:spcAft>
              <a:buClr>
                <a:srgbClr val="660066"/>
              </a:buClr>
              <a:buSzPts val="2400"/>
              <a:buFont typeface="Arial"/>
              <a:buChar char="–"/>
            </a:pPr>
            <a:r>
              <a:rPr lang="en-US" sz="2400">
                <a:solidFill>
                  <a:srgbClr val="660066"/>
                </a:solidFill>
              </a:rPr>
              <a:t>Self-assessment of the quality system can be done for general improvement as well as assessment by independent examiners for award consideration.</a:t>
            </a:r>
            <a:endParaRPr/>
          </a:p>
        </p:txBody>
      </p:sp>
      <p:pic>
        <p:nvPicPr>
          <p:cNvPr descr="ca-baldrige-trophy" id="501" name="Google Shape;501;p59"/>
          <p:cNvPicPr preferRelativeResize="0"/>
          <p:nvPr/>
        </p:nvPicPr>
        <p:blipFill rotWithShape="1">
          <a:blip r:embed="rId3">
            <a:alphaModFix/>
          </a:blip>
          <a:srcRect b="0" l="0" r="0" t="0"/>
          <a:stretch/>
        </p:blipFill>
        <p:spPr>
          <a:xfrm>
            <a:off x="6248400" y="2133600"/>
            <a:ext cx="2895600" cy="4052888"/>
          </a:xfrm>
          <a:prstGeom prst="rect">
            <a:avLst/>
          </a:prstGeom>
          <a:noFill/>
          <a:ln>
            <a:noFill/>
          </a:ln>
          <a:effectLst>
            <a:outerShdw blurRad="292100" rotWithShape="0" algn="tl" dir="2700000" dist="139700">
              <a:srgbClr val="333333">
                <a:alpha val="64705"/>
              </a:srgbClr>
            </a:outerShdw>
          </a:effectLst>
        </p:spPr>
      </p:pic>
      <p:sp>
        <p:nvSpPr>
          <p:cNvPr id="502" name="Google Shape;502;p59"/>
          <p:cNvSpPr txBox="1"/>
          <p:nvPr/>
        </p:nvSpPr>
        <p:spPr>
          <a:xfrm>
            <a:off x="0" y="354542"/>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Quality Awards </a:t>
            </a:r>
            <a:r>
              <a:rPr lang="en-US" sz="2800">
                <a:solidFill>
                  <a:schemeClr val="dk1"/>
                </a:solidFill>
                <a:latin typeface="Calibri"/>
                <a:ea typeface="Calibri"/>
                <a:cs typeface="Calibri"/>
                <a:sym typeface="Calibri"/>
              </a:rPr>
              <a:t>(Cont’d.)</a:t>
            </a:r>
            <a:endParaRPr sz="2800">
              <a:solidFill>
                <a:schemeClr val="dk1"/>
              </a:solidFill>
              <a:latin typeface="Calibri"/>
              <a:ea typeface="Calibri"/>
              <a:cs typeface="Calibri"/>
              <a:sym typeface="Calibri"/>
            </a:endParaRPr>
          </a:p>
        </p:txBody>
      </p:sp>
      <p:sp>
        <p:nvSpPr>
          <p:cNvPr id="503" name="Google Shape;503;p5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0"/>
          <p:cNvSpPr txBox="1"/>
          <p:nvPr/>
        </p:nvSpPr>
        <p:spPr>
          <a:xfrm>
            <a:off x="457200" y="1752600"/>
            <a:ext cx="8229600" cy="44323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Noto Sans Symbols"/>
              <a:buNone/>
            </a:pPr>
            <a:r>
              <a:t/>
            </a:r>
            <a:endParaRPr b="1" sz="1800">
              <a:solidFill>
                <a:srgbClr val="006666"/>
              </a:solidFill>
              <a:latin typeface="Calibri"/>
              <a:ea typeface="Calibri"/>
              <a:cs typeface="Calibri"/>
              <a:sym typeface="Calibri"/>
            </a:endParaRPr>
          </a:p>
          <a:p>
            <a:pPr indent="-349250" lvl="1" marL="349250" marR="0" rtl="0" algn="l">
              <a:spcBef>
                <a:spcPts val="0"/>
              </a:spcBef>
              <a:spcAft>
                <a:spcPts val="0"/>
              </a:spcAft>
              <a:buClr>
                <a:srgbClr val="800000"/>
              </a:buClr>
              <a:buSzPts val="1800"/>
              <a:buFont typeface="Noto Sans Symbols"/>
              <a:buAutoNum type="arabicPeriod"/>
            </a:pPr>
            <a:r>
              <a:rPr b="0" i="0" lang="en-US" sz="1800" u="none" cap="none" strike="noStrike">
                <a:solidFill>
                  <a:srgbClr val="800000"/>
                </a:solidFill>
                <a:latin typeface="Calibri"/>
                <a:ea typeface="Calibri"/>
                <a:cs typeface="Calibri"/>
                <a:sym typeface="Calibri"/>
              </a:rPr>
              <a:t>Leadership</a:t>
            </a:r>
            <a:endParaRPr/>
          </a:p>
          <a:p>
            <a:pPr indent="-349250" lvl="1" marL="349250" marR="0" rtl="0" algn="l">
              <a:spcBef>
                <a:spcPts val="1800"/>
              </a:spcBef>
              <a:spcAft>
                <a:spcPts val="0"/>
              </a:spcAft>
              <a:buClr>
                <a:srgbClr val="660066"/>
              </a:buClr>
              <a:buSzPts val="1800"/>
              <a:buFont typeface="Noto Sans Symbols"/>
              <a:buAutoNum type="arabicPeriod"/>
            </a:pPr>
            <a:r>
              <a:rPr b="0" i="0" lang="en-US" sz="1800" u="none" cap="none" strike="noStrike">
                <a:solidFill>
                  <a:srgbClr val="660066"/>
                </a:solidFill>
                <a:latin typeface="Calibri"/>
                <a:ea typeface="Calibri"/>
                <a:cs typeface="Calibri"/>
                <a:sym typeface="Calibri"/>
              </a:rPr>
              <a:t>Strategic planning </a:t>
            </a:r>
            <a:endParaRPr/>
          </a:p>
          <a:p>
            <a:pPr indent="-349250" lvl="1" marL="349250" marR="0" rtl="0" algn="l">
              <a:spcBef>
                <a:spcPts val="1800"/>
              </a:spcBef>
              <a:spcAft>
                <a:spcPts val="0"/>
              </a:spcAft>
              <a:buClr>
                <a:srgbClr val="006600"/>
              </a:buClr>
              <a:buSzPts val="1800"/>
              <a:buFont typeface="Noto Sans Symbols"/>
              <a:buAutoNum type="arabicPeriod"/>
            </a:pPr>
            <a:r>
              <a:rPr b="0" i="0" lang="en-US" sz="1800" u="none" cap="none" strike="noStrike">
                <a:solidFill>
                  <a:srgbClr val="006600"/>
                </a:solidFill>
                <a:latin typeface="Calibri"/>
                <a:ea typeface="Calibri"/>
                <a:cs typeface="Calibri"/>
                <a:sym typeface="Calibri"/>
              </a:rPr>
              <a:t>Customer and market focus</a:t>
            </a:r>
            <a:endParaRPr/>
          </a:p>
          <a:p>
            <a:pPr indent="-349250" lvl="1" marL="349250" marR="0" rtl="0" algn="l">
              <a:spcBef>
                <a:spcPts val="1800"/>
              </a:spcBef>
              <a:spcAft>
                <a:spcPts val="0"/>
              </a:spcAft>
              <a:buClr>
                <a:schemeClr val="accent2"/>
              </a:buClr>
              <a:buSzPts val="1800"/>
              <a:buFont typeface="Noto Sans Symbols"/>
              <a:buAutoNum type="arabicPeriod"/>
            </a:pPr>
            <a:r>
              <a:rPr b="0" i="0" lang="en-US" sz="1800" u="none" cap="none" strike="noStrike">
                <a:solidFill>
                  <a:schemeClr val="accent2"/>
                </a:solidFill>
                <a:latin typeface="Calibri"/>
                <a:ea typeface="Calibri"/>
                <a:cs typeface="Calibri"/>
                <a:sym typeface="Calibri"/>
              </a:rPr>
              <a:t>Measurement, analysis, and knowledge management </a:t>
            </a:r>
            <a:endParaRPr/>
          </a:p>
          <a:p>
            <a:pPr indent="-349250" lvl="1" marL="349250" marR="0" rtl="0" algn="l">
              <a:spcBef>
                <a:spcPts val="1800"/>
              </a:spcBef>
              <a:spcAft>
                <a:spcPts val="0"/>
              </a:spcAft>
              <a:buClr>
                <a:srgbClr val="006666"/>
              </a:buClr>
              <a:buSzPts val="1800"/>
              <a:buFont typeface="Noto Sans Symbols"/>
              <a:buAutoNum type="arabicPeriod"/>
            </a:pPr>
            <a:r>
              <a:rPr b="0" i="0" lang="en-US" sz="1800" u="none" cap="none" strike="noStrike">
                <a:solidFill>
                  <a:srgbClr val="006666"/>
                </a:solidFill>
                <a:latin typeface="Calibri"/>
                <a:ea typeface="Calibri"/>
                <a:cs typeface="Calibri"/>
                <a:sym typeface="Calibri"/>
              </a:rPr>
              <a:t>Workforce focus</a:t>
            </a:r>
            <a:r>
              <a:rPr b="0" i="0" lang="en-US" sz="1800" u="none" cap="none" strike="noStrike">
                <a:solidFill>
                  <a:schemeClr val="dk1"/>
                </a:solidFill>
                <a:latin typeface="Calibri"/>
                <a:ea typeface="Calibri"/>
                <a:cs typeface="Calibri"/>
                <a:sym typeface="Calibri"/>
              </a:rPr>
              <a:t> </a:t>
            </a:r>
            <a:endParaRPr/>
          </a:p>
          <a:p>
            <a:pPr indent="-349250" lvl="1" marL="349250" marR="0" rtl="0" algn="l">
              <a:spcBef>
                <a:spcPts val="1800"/>
              </a:spcBef>
              <a:spcAft>
                <a:spcPts val="0"/>
              </a:spcAft>
              <a:buClr>
                <a:srgbClr val="800000"/>
              </a:buClr>
              <a:buSzPts val="1800"/>
              <a:buFont typeface="Noto Sans Symbols"/>
              <a:buAutoNum type="arabicPeriod"/>
            </a:pPr>
            <a:r>
              <a:rPr b="0" i="0" lang="en-US" sz="1800" u="none" cap="none" strike="noStrike">
                <a:solidFill>
                  <a:srgbClr val="800000"/>
                </a:solidFill>
                <a:latin typeface="Calibri"/>
                <a:ea typeface="Calibri"/>
                <a:cs typeface="Calibri"/>
                <a:sym typeface="Calibri"/>
              </a:rPr>
              <a:t>Process management</a:t>
            </a:r>
            <a:endParaRPr/>
          </a:p>
          <a:p>
            <a:pPr indent="-349250" lvl="1" marL="349250" marR="0" rtl="0" algn="l">
              <a:spcBef>
                <a:spcPts val="1800"/>
              </a:spcBef>
              <a:spcAft>
                <a:spcPts val="0"/>
              </a:spcAft>
              <a:buClr>
                <a:srgbClr val="660066"/>
              </a:buClr>
              <a:buSzPts val="1800"/>
              <a:buFont typeface="Noto Sans Symbols"/>
              <a:buAutoNum type="arabicPeriod"/>
            </a:pPr>
            <a:r>
              <a:rPr b="0" i="0" lang="en-US" sz="1800" u="none" cap="none" strike="noStrike">
                <a:solidFill>
                  <a:srgbClr val="660066"/>
                </a:solidFill>
                <a:latin typeface="Calibri"/>
                <a:ea typeface="Calibri"/>
                <a:cs typeface="Calibri"/>
                <a:sym typeface="Calibri"/>
              </a:rPr>
              <a:t>Results</a:t>
            </a:r>
            <a:endParaRPr b="0" i="0" sz="1800" u="none" cap="none" strike="noStrike">
              <a:solidFill>
                <a:schemeClr val="dk1"/>
              </a:solidFill>
              <a:latin typeface="Calibri"/>
              <a:ea typeface="Calibri"/>
              <a:cs typeface="Calibri"/>
              <a:sym typeface="Calibri"/>
            </a:endParaRPr>
          </a:p>
        </p:txBody>
      </p:sp>
      <p:sp>
        <p:nvSpPr>
          <p:cNvPr id="510" name="Google Shape;510;p60"/>
          <p:cNvSpPr/>
          <p:nvPr/>
        </p:nvSpPr>
        <p:spPr>
          <a:xfrm>
            <a:off x="469232" y="960437"/>
            <a:ext cx="8001000" cy="9445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accent2"/>
                </a:solidFill>
                <a:latin typeface="Calibri"/>
                <a:ea typeface="Calibri"/>
                <a:cs typeface="Calibri"/>
                <a:sym typeface="Calibri"/>
              </a:rPr>
              <a:t>Malcolm Baldrige Categories</a:t>
            </a:r>
            <a:endParaRPr/>
          </a:p>
        </p:txBody>
      </p:sp>
      <p:sp>
        <p:nvSpPr>
          <p:cNvPr id="511" name="Google Shape;511;p60"/>
          <p:cNvSpPr txBox="1"/>
          <p:nvPr/>
        </p:nvSpPr>
        <p:spPr>
          <a:xfrm>
            <a:off x="-1" y="319205"/>
            <a:ext cx="9057503"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Quality Awards </a:t>
            </a:r>
            <a:r>
              <a:rPr lang="en-US" sz="2800">
                <a:solidFill>
                  <a:schemeClr val="dk1"/>
                </a:solidFill>
                <a:latin typeface="Calibri"/>
                <a:ea typeface="Calibri"/>
                <a:cs typeface="Calibri"/>
                <a:sym typeface="Calibri"/>
              </a:rPr>
              <a:t>(Cont’d.)</a:t>
            </a:r>
            <a:endParaRPr sz="2800">
              <a:solidFill>
                <a:schemeClr val="dk1"/>
              </a:solidFill>
              <a:latin typeface="Calibri"/>
              <a:ea typeface="Calibri"/>
              <a:cs typeface="Calibri"/>
              <a:sym typeface="Calibri"/>
            </a:endParaRPr>
          </a:p>
        </p:txBody>
      </p:sp>
      <p:sp>
        <p:nvSpPr>
          <p:cNvPr id="512" name="Google Shape;512;p6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1"/>
          <p:cNvSpPr txBox="1"/>
          <p:nvPr>
            <p:ph type="title"/>
          </p:nvPr>
        </p:nvSpPr>
        <p:spPr>
          <a:xfrm>
            <a:off x="0" y="357332"/>
            <a:ext cx="91440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Quality Awards </a:t>
            </a:r>
            <a:r>
              <a:rPr b="0" lang="en-US" sz="2800"/>
              <a:t>(Cont’d.)</a:t>
            </a:r>
            <a:endParaRPr/>
          </a:p>
        </p:txBody>
      </p:sp>
      <p:sp>
        <p:nvSpPr>
          <p:cNvPr id="519" name="Google Shape;519;p61"/>
          <p:cNvSpPr txBox="1"/>
          <p:nvPr>
            <p:ph idx="1" type="body"/>
          </p:nvPr>
        </p:nvSpPr>
        <p:spPr>
          <a:xfrm>
            <a:off x="380999" y="1676400"/>
            <a:ext cx="8541619" cy="3048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Malcolm Baldrige helps companies</a:t>
            </a:r>
            <a:endParaRPr/>
          </a:p>
          <a:p>
            <a:pPr indent="-285750" lvl="1" marL="742950" rtl="0" algn="l">
              <a:spcBef>
                <a:spcPts val="1800"/>
              </a:spcBef>
              <a:spcAft>
                <a:spcPts val="0"/>
              </a:spcAft>
              <a:buClr>
                <a:schemeClr val="dk1"/>
              </a:buClr>
              <a:buSzPts val="2800"/>
              <a:buChar char="–"/>
            </a:pPr>
            <a:r>
              <a:rPr i="1" lang="en-US"/>
              <a:t>Deliver ever-improving value to customers</a:t>
            </a:r>
            <a:endParaRPr/>
          </a:p>
          <a:p>
            <a:pPr indent="-285750" lvl="1" marL="742950" rtl="0" algn="l">
              <a:spcBef>
                <a:spcPts val="1800"/>
              </a:spcBef>
              <a:spcAft>
                <a:spcPts val="0"/>
              </a:spcAft>
              <a:buClr>
                <a:schemeClr val="dk1"/>
              </a:buClr>
              <a:buSzPts val="2800"/>
              <a:buChar char="–"/>
            </a:pPr>
            <a:r>
              <a:rPr i="1" lang="en-US"/>
              <a:t>Improve overall company effectiveness</a:t>
            </a:r>
            <a:endParaRPr/>
          </a:p>
          <a:p>
            <a:pPr indent="-285750" lvl="1" marL="742950" rtl="0" algn="l">
              <a:spcBef>
                <a:spcPts val="1800"/>
              </a:spcBef>
              <a:spcAft>
                <a:spcPts val="0"/>
              </a:spcAft>
              <a:buClr>
                <a:schemeClr val="dk1"/>
              </a:buClr>
              <a:buSzPts val="2800"/>
              <a:buChar char="–"/>
            </a:pPr>
            <a:r>
              <a:rPr i="1" lang="en-US"/>
              <a:t>Align their performance with key business indicators</a:t>
            </a:r>
            <a:endParaRPr/>
          </a:p>
        </p:txBody>
      </p:sp>
      <p:sp>
        <p:nvSpPr>
          <p:cNvPr id="520" name="Google Shape;520;p6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62"/>
          <p:cNvSpPr txBox="1"/>
          <p:nvPr>
            <p:ph type="title"/>
          </p:nvPr>
        </p:nvSpPr>
        <p:spPr>
          <a:xfrm>
            <a:off x="0" y="285449"/>
            <a:ext cx="9144000" cy="639762"/>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Benchmarking</a:t>
            </a:r>
            <a:endParaRPr/>
          </a:p>
        </p:txBody>
      </p:sp>
      <p:sp>
        <p:nvSpPr>
          <p:cNvPr id="527" name="Google Shape;527;p62"/>
          <p:cNvSpPr txBox="1"/>
          <p:nvPr>
            <p:ph idx="1" type="body"/>
          </p:nvPr>
        </p:nvSpPr>
        <p:spPr>
          <a:xfrm>
            <a:off x="609600" y="990600"/>
            <a:ext cx="8153400" cy="475160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6666"/>
              </a:buClr>
              <a:buSzPts val="2800"/>
              <a:buNone/>
            </a:pPr>
            <a:r>
              <a:rPr lang="en-US" sz="2800">
                <a:solidFill>
                  <a:srgbClr val="006666"/>
                </a:solidFill>
              </a:rPr>
              <a:t>The process of constantly measuring and comparing a company’s performance against other companies inside and outside a given industry.  As a quality improvement tool, it:</a:t>
            </a:r>
            <a:endParaRPr/>
          </a:p>
          <a:p>
            <a:pPr indent="-342900" lvl="0" marL="342900" rtl="0" algn="l">
              <a:spcBef>
                <a:spcPts val="520"/>
              </a:spcBef>
              <a:spcAft>
                <a:spcPts val="0"/>
              </a:spcAft>
              <a:buClr>
                <a:srgbClr val="006666"/>
              </a:buClr>
              <a:buSzPts val="2600"/>
              <a:buChar char="•"/>
            </a:pPr>
            <a:r>
              <a:rPr lang="en-US" sz="2600">
                <a:solidFill>
                  <a:srgbClr val="006666"/>
                </a:solidFill>
              </a:rPr>
              <a:t>Identifies a company’s product/process problem areas</a:t>
            </a:r>
            <a:endParaRPr/>
          </a:p>
          <a:p>
            <a:pPr indent="-342900" lvl="0" marL="342900" rtl="0" algn="l">
              <a:spcBef>
                <a:spcPts val="520"/>
              </a:spcBef>
              <a:spcAft>
                <a:spcPts val="0"/>
              </a:spcAft>
              <a:buClr>
                <a:srgbClr val="006666"/>
              </a:buClr>
              <a:buSzPts val="2600"/>
              <a:buChar char="•"/>
            </a:pPr>
            <a:r>
              <a:rPr lang="en-US" sz="2600">
                <a:solidFill>
                  <a:srgbClr val="006666"/>
                </a:solidFill>
              </a:rPr>
              <a:t>Identifies other sub-industries with similar processes</a:t>
            </a:r>
            <a:endParaRPr/>
          </a:p>
          <a:p>
            <a:pPr indent="-342900" lvl="0" marL="342900" rtl="0" algn="l">
              <a:spcBef>
                <a:spcPts val="520"/>
              </a:spcBef>
              <a:spcAft>
                <a:spcPts val="0"/>
              </a:spcAft>
              <a:buClr>
                <a:srgbClr val="006666"/>
              </a:buClr>
              <a:buSzPts val="2600"/>
              <a:buChar char="•"/>
            </a:pPr>
            <a:r>
              <a:rPr lang="en-US" sz="2600">
                <a:solidFill>
                  <a:srgbClr val="006666"/>
                </a:solidFill>
              </a:rPr>
              <a:t>Identifies leading competitors</a:t>
            </a:r>
            <a:endParaRPr/>
          </a:p>
          <a:p>
            <a:pPr indent="-342900" lvl="0" marL="342900" rtl="0" algn="l">
              <a:spcBef>
                <a:spcPts val="520"/>
              </a:spcBef>
              <a:spcAft>
                <a:spcPts val="0"/>
              </a:spcAft>
              <a:buClr>
                <a:srgbClr val="006666"/>
              </a:buClr>
              <a:buSzPts val="2600"/>
              <a:buChar char="•"/>
            </a:pPr>
            <a:r>
              <a:rPr lang="en-US" sz="2600">
                <a:solidFill>
                  <a:srgbClr val="006666"/>
                </a:solidFill>
              </a:rPr>
              <a:t>Solicits best practices of others</a:t>
            </a:r>
            <a:endParaRPr/>
          </a:p>
          <a:p>
            <a:pPr indent="-342900" lvl="0" marL="342900" rtl="0" algn="l">
              <a:spcBef>
                <a:spcPts val="520"/>
              </a:spcBef>
              <a:spcAft>
                <a:spcPts val="0"/>
              </a:spcAft>
              <a:buClr>
                <a:srgbClr val="006666"/>
              </a:buClr>
              <a:buSzPts val="2600"/>
              <a:buChar char="•"/>
            </a:pPr>
            <a:r>
              <a:rPr lang="en-US" sz="2600">
                <a:solidFill>
                  <a:srgbClr val="006666"/>
                </a:solidFill>
              </a:rPr>
              <a:t>Results in adopting best practices</a:t>
            </a:r>
            <a:endParaRPr/>
          </a:p>
          <a:p>
            <a:pPr indent="0" lvl="0" marL="0" rtl="0" algn="ctr">
              <a:spcBef>
                <a:spcPts val="560"/>
              </a:spcBef>
              <a:spcAft>
                <a:spcPts val="0"/>
              </a:spcAft>
              <a:buClr>
                <a:srgbClr val="FF0000"/>
              </a:buClr>
              <a:buSzPts val="2800"/>
              <a:buNone/>
            </a:pPr>
            <a:r>
              <a:rPr b="1" lang="en-US" sz="2800" u="sng">
                <a:solidFill>
                  <a:srgbClr val="FF0000"/>
                </a:solidFill>
              </a:rPr>
              <a:t>Helps companies improve competitiveness!</a:t>
            </a:r>
            <a:endParaRPr/>
          </a:p>
          <a:p>
            <a:pPr indent="0" lvl="0" marL="0" rtl="0" algn="l">
              <a:spcBef>
                <a:spcPts val="520"/>
              </a:spcBef>
              <a:spcAft>
                <a:spcPts val="0"/>
              </a:spcAft>
              <a:buClr>
                <a:schemeClr val="dk1"/>
              </a:buClr>
              <a:buSzPts val="2600"/>
              <a:buNone/>
            </a:pPr>
            <a:r>
              <a:t/>
            </a:r>
            <a:endParaRPr b="1" sz="2600">
              <a:solidFill>
                <a:srgbClr val="C00000"/>
              </a:solidFill>
            </a:endParaRPr>
          </a:p>
        </p:txBody>
      </p:sp>
      <p:sp>
        <p:nvSpPr>
          <p:cNvPr id="528" name="Google Shape;528;p6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63"/>
          <p:cNvSpPr txBox="1"/>
          <p:nvPr>
            <p:ph type="title"/>
          </p:nvPr>
        </p:nvSpPr>
        <p:spPr>
          <a:xfrm>
            <a:off x="0" y="412715"/>
            <a:ext cx="9144000"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QUESTIONS</a:t>
            </a:r>
            <a:endParaRPr/>
          </a:p>
        </p:txBody>
      </p:sp>
      <p:sp>
        <p:nvSpPr>
          <p:cNvPr id="535" name="Google Shape;535;p6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Have you ever seen someone do something that brought them success?</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What was it?</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What did you do?</a:t>
            </a:r>
            <a:endParaRPr/>
          </a:p>
          <a:p>
            <a:pPr indent="-285750" lvl="1" marL="742950" rtl="0" algn="l">
              <a:spcBef>
                <a:spcPts val="560"/>
              </a:spcBef>
              <a:spcAft>
                <a:spcPts val="0"/>
              </a:spcAft>
              <a:buClr>
                <a:schemeClr val="dk1"/>
              </a:buClr>
              <a:buSzPts val="2800"/>
              <a:buChar char="–"/>
            </a:pPr>
            <a:r>
              <a:rPr lang="en-US"/>
              <a:t>If you used it as a guide or model, you performed benchmarking.</a:t>
            </a:r>
            <a:endParaRPr/>
          </a:p>
        </p:txBody>
      </p:sp>
      <p:pic>
        <p:nvPicPr>
          <p:cNvPr descr="dreamstimefree_10053288.jpg" id="536" name="Google Shape;536;p63"/>
          <p:cNvPicPr preferRelativeResize="0"/>
          <p:nvPr/>
        </p:nvPicPr>
        <p:blipFill rotWithShape="1">
          <a:blip r:embed="rId3">
            <a:alphaModFix/>
          </a:blip>
          <a:srcRect b="0" l="0" r="0" t="0"/>
          <a:stretch/>
        </p:blipFill>
        <p:spPr>
          <a:xfrm>
            <a:off x="7086600" y="304799"/>
            <a:ext cx="1447800" cy="1297905"/>
          </a:xfrm>
          <a:prstGeom prst="rect">
            <a:avLst/>
          </a:prstGeom>
          <a:noFill/>
          <a:ln>
            <a:noFill/>
          </a:ln>
          <a:effectLst>
            <a:outerShdw blurRad="292100" rotWithShape="0" algn="tl" dir="2700000" dist="139700">
              <a:srgbClr val="333333">
                <a:alpha val="64705"/>
              </a:srgbClr>
            </a:outerShdw>
          </a:effectLst>
        </p:spPr>
      </p:pic>
      <p:pic>
        <p:nvPicPr>
          <p:cNvPr descr="Crystal_Project_success.png" id="537" name="Google Shape;537;p63"/>
          <p:cNvPicPr preferRelativeResize="0"/>
          <p:nvPr/>
        </p:nvPicPr>
        <p:blipFill rotWithShape="1">
          <a:blip r:embed="rId4">
            <a:alphaModFix/>
          </a:blip>
          <a:srcRect b="0" l="0" r="0" t="0"/>
          <a:stretch/>
        </p:blipFill>
        <p:spPr>
          <a:xfrm>
            <a:off x="4953000" y="2209800"/>
            <a:ext cx="3200400" cy="3200400"/>
          </a:xfrm>
          <a:prstGeom prst="rect">
            <a:avLst/>
          </a:prstGeom>
          <a:noFill/>
          <a:ln>
            <a:noFill/>
          </a:ln>
        </p:spPr>
      </p:pic>
      <p:sp>
        <p:nvSpPr>
          <p:cNvPr id="538" name="Google Shape;538;p63"/>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535">
                                            <p:txEl>
                                              <p:pRg end="0" st="0"/>
                                            </p:txEl>
                                          </p:spTgt>
                                        </p:tgtEl>
                                        <p:attrNameLst>
                                          <p:attrName>style.visibility</p:attrName>
                                        </p:attrNameLst>
                                      </p:cBhvr>
                                      <p:to>
                                        <p:strVal val="visible"/>
                                      </p:to>
                                    </p:set>
                                    <p:anim calcmode="lin" valueType="num">
                                      <p:cBhvr additive="base">
                                        <p:cTn dur="500"/>
                                        <p:tgtEl>
                                          <p:spTgt spid="535">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535">
                                            <p:txEl>
                                              <p:pRg end="0" st="0"/>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535">
                                            <p:txEl>
                                              <p:pRg end="1" st="1"/>
                                            </p:txEl>
                                          </p:spTgt>
                                        </p:tgtEl>
                                        <p:attrNameLst>
                                          <p:attrName>style.visibility</p:attrName>
                                        </p:attrNameLst>
                                      </p:cBhvr>
                                      <p:to>
                                        <p:strVal val="visible"/>
                                      </p:to>
                                    </p:set>
                                    <p:anim calcmode="lin" valueType="num">
                                      <p:cBhvr additive="base">
                                        <p:cTn dur="500"/>
                                        <p:tgtEl>
                                          <p:spTgt spid="535">
                                            <p:txEl>
                                              <p:pRg end="1" st="1"/>
                                            </p:txEl>
                                          </p:spTgt>
                                        </p:tgtEl>
                                        <p:attrNameLst>
                                          <p:attrName>ppt_w</p:attrName>
                                        </p:attrNameLst>
                                      </p:cBhvr>
                                      <p:tavLst>
                                        <p:tav fmla="" tm="0">
                                          <p:val>
                                            <p:strVal val="0"/>
                                          </p:val>
                                        </p:tav>
                                        <p:tav fmla="" tm="100000">
                                          <p:val>
                                            <p:strVal val="#ppt_w"/>
                                          </p:val>
                                        </p:tav>
                                      </p:tavLst>
                                    </p:anim>
                                    <p:anim calcmode="lin" valueType="num">
                                      <p:cBhvr additive="base">
                                        <p:cTn dur="500"/>
                                        <p:tgtEl>
                                          <p:spTgt spid="535">
                                            <p:txEl>
                                              <p:pRg end="1" st="1"/>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535">
                                            <p:txEl>
                                              <p:pRg end="2" st="2"/>
                                            </p:txEl>
                                          </p:spTgt>
                                        </p:tgtEl>
                                        <p:attrNameLst>
                                          <p:attrName>style.visibility</p:attrName>
                                        </p:attrNameLst>
                                      </p:cBhvr>
                                      <p:to>
                                        <p:strVal val="visible"/>
                                      </p:to>
                                    </p:set>
                                    <p:anim calcmode="lin" valueType="num">
                                      <p:cBhvr additive="base">
                                        <p:cTn dur="500"/>
                                        <p:tgtEl>
                                          <p:spTgt spid="535">
                                            <p:txEl>
                                              <p:pRg end="2" st="2"/>
                                            </p:txEl>
                                          </p:spTgt>
                                        </p:tgtEl>
                                        <p:attrNameLst>
                                          <p:attrName>ppt_w</p:attrName>
                                        </p:attrNameLst>
                                      </p:cBhvr>
                                      <p:tavLst>
                                        <p:tav fmla="" tm="0">
                                          <p:val>
                                            <p:strVal val="0"/>
                                          </p:val>
                                        </p:tav>
                                        <p:tav fmla="" tm="100000">
                                          <p:val>
                                            <p:strVal val="#ppt_w"/>
                                          </p:val>
                                        </p:tav>
                                      </p:tavLst>
                                    </p:anim>
                                    <p:anim calcmode="lin" valueType="num">
                                      <p:cBhvr additive="base">
                                        <p:cTn dur="500"/>
                                        <p:tgtEl>
                                          <p:spTgt spid="535">
                                            <p:txEl>
                                              <p:pRg end="2" st="2"/>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535">
                                            <p:txEl>
                                              <p:pRg end="3" st="3"/>
                                            </p:txEl>
                                          </p:spTgt>
                                        </p:tgtEl>
                                        <p:attrNameLst>
                                          <p:attrName>style.visibility</p:attrName>
                                        </p:attrNameLst>
                                      </p:cBhvr>
                                      <p:to>
                                        <p:strVal val="visible"/>
                                      </p:to>
                                    </p:set>
                                    <p:anim calcmode="lin" valueType="num">
                                      <p:cBhvr additive="base">
                                        <p:cTn dur="500"/>
                                        <p:tgtEl>
                                          <p:spTgt spid="535">
                                            <p:txEl>
                                              <p:pRg end="3" st="3"/>
                                            </p:txEl>
                                          </p:spTgt>
                                        </p:tgtEl>
                                        <p:attrNameLst>
                                          <p:attrName>ppt_w</p:attrName>
                                        </p:attrNameLst>
                                      </p:cBhvr>
                                      <p:tavLst>
                                        <p:tav fmla="" tm="0">
                                          <p:val>
                                            <p:strVal val="0"/>
                                          </p:val>
                                        </p:tav>
                                        <p:tav fmla="" tm="100000">
                                          <p:val>
                                            <p:strVal val="#ppt_w"/>
                                          </p:val>
                                        </p:tav>
                                      </p:tavLst>
                                    </p:anim>
                                    <p:anim calcmode="lin" valueType="num">
                                      <p:cBhvr additive="base">
                                        <p:cTn dur="500"/>
                                        <p:tgtEl>
                                          <p:spTgt spid="535">
                                            <p:txEl>
                                              <p:pRg end="3" st="3"/>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535">
                                            <p:txEl>
                                              <p:pRg end="4" st="4"/>
                                            </p:txEl>
                                          </p:spTgt>
                                        </p:tgtEl>
                                        <p:attrNameLst>
                                          <p:attrName>style.visibility</p:attrName>
                                        </p:attrNameLst>
                                      </p:cBhvr>
                                      <p:to>
                                        <p:strVal val="visible"/>
                                      </p:to>
                                    </p:set>
                                    <p:anim calcmode="lin" valueType="num">
                                      <p:cBhvr additive="base">
                                        <p:cTn dur="500"/>
                                        <p:tgtEl>
                                          <p:spTgt spid="535">
                                            <p:txEl>
                                              <p:pRg end="4" st="4"/>
                                            </p:txEl>
                                          </p:spTgt>
                                        </p:tgtEl>
                                        <p:attrNameLst>
                                          <p:attrName>ppt_w</p:attrName>
                                        </p:attrNameLst>
                                      </p:cBhvr>
                                      <p:tavLst>
                                        <p:tav fmla="" tm="0">
                                          <p:val>
                                            <p:strVal val="0"/>
                                          </p:val>
                                        </p:tav>
                                        <p:tav fmla="" tm="100000">
                                          <p:val>
                                            <p:strVal val="#ppt_w"/>
                                          </p:val>
                                        </p:tav>
                                      </p:tavLst>
                                    </p:anim>
                                    <p:anim calcmode="lin" valueType="num">
                                      <p:cBhvr additive="base">
                                        <p:cTn dur="500"/>
                                        <p:tgtEl>
                                          <p:spTgt spid="535">
                                            <p:txEl>
                                              <p:pRg end="4" st="4"/>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535">
                                            <p:txEl>
                                              <p:pRg end="5" st="5"/>
                                            </p:txEl>
                                          </p:spTgt>
                                        </p:tgtEl>
                                        <p:attrNameLst>
                                          <p:attrName>style.visibility</p:attrName>
                                        </p:attrNameLst>
                                      </p:cBhvr>
                                      <p:to>
                                        <p:strVal val="visible"/>
                                      </p:to>
                                    </p:set>
                                    <p:anim calcmode="lin" valueType="num">
                                      <p:cBhvr additive="base">
                                        <p:cTn dur="500"/>
                                        <p:tgtEl>
                                          <p:spTgt spid="535">
                                            <p:txEl>
                                              <p:pRg end="5" st="5"/>
                                            </p:txEl>
                                          </p:spTgt>
                                        </p:tgtEl>
                                        <p:attrNameLst>
                                          <p:attrName>ppt_w</p:attrName>
                                        </p:attrNameLst>
                                      </p:cBhvr>
                                      <p:tavLst>
                                        <p:tav fmla="" tm="0">
                                          <p:val>
                                            <p:strVal val="0"/>
                                          </p:val>
                                        </p:tav>
                                        <p:tav fmla="" tm="100000">
                                          <p:val>
                                            <p:strVal val="#ppt_w"/>
                                          </p:val>
                                        </p:tav>
                                      </p:tavLst>
                                    </p:anim>
                                    <p:anim calcmode="lin" valueType="num">
                                      <p:cBhvr additive="base">
                                        <p:cTn dur="500"/>
                                        <p:tgtEl>
                                          <p:spTgt spid="535">
                                            <p:txEl>
                                              <p:pRg end="5" st="5"/>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64"/>
          <p:cNvSpPr txBox="1"/>
          <p:nvPr>
            <p:ph type="title"/>
          </p:nvPr>
        </p:nvSpPr>
        <p:spPr>
          <a:xfrm>
            <a:off x="90616" y="178578"/>
            <a:ext cx="9053384"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Design of Experiments (DOE)</a:t>
            </a:r>
            <a:endParaRPr/>
          </a:p>
        </p:txBody>
      </p:sp>
      <p:sp>
        <p:nvSpPr>
          <p:cNvPr id="545" name="Google Shape;545;p64"/>
          <p:cNvSpPr txBox="1"/>
          <p:nvPr>
            <p:ph idx="1" type="body"/>
          </p:nvPr>
        </p:nvSpPr>
        <p:spPr>
          <a:xfrm>
            <a:off x="380999" y="1143000"/>
            <a:ext cx="8590005" cy="436665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b="1" lang="en-US" sz="2800" u="sng"/>
              <a:t>Design of Experiments </a:t>
            </a:r>
            <a:r>
              <a:rPr lang="en-US" sz="2800"/>
              <a:t>is a method that identifies parameters that reduces variation by using a statistically designed experiment.  Differences are discovered using this experimental method.</a:t>
            </a:r>
            <a:endParaRPr/>
          </a:p>
          <a:p>
            <a:pPr indent="0" lvl="0" marL="0" rtl="0" algn="l">
              <a:spcBef>
                <a:spcPts val="560"/>
              </a:spcBef>
              <a:spcAft>
                <a:spcPts val="0"/>
              </a:spcAft>
              <a:buClr>
                <a:schemeClr val="dk1"/>
              </a:buClr>
              <a:buSzPts val="2800"/>
              <a:buNone/>
            </a:pPr>
            <a:r>
              <a:t/>
            </a:r>
            <a:endParaRPr sz="2800"/>
          </a:p>
          <a:p>
            <a:pPr indent="0" lvl="0" marL="0" rtl="0" algn="l">
              <a:spcBef>
                <a:spcPts val="560"/>
              </a:spcBef>
              <a:spcAft>
                <a:spcPts val="0"/>
              </a:spcAft>
              <a:buClr>
                <a:schemeClr val="dk1"/>
              </a:buClr>
              <a:buSzPts val="2800"/>
              <a:buNone/>
            </a:pPr>
            <a:r>
              <a:rPr b="1" lang="en-US" sz="2800" u="sng"/>
              <a:t>Design of Experiments </a:t>
            </a:r>
            <a:r>
              <a:rPr lang="en-US" sz="2800"/>
              <a:t>is any information-gathering exercises where variation is present, whether under the full control of the experimenter or not</a:t>
            </a:r>
            <a:endParaRPr/>
          </a:p>
          <a:p>
            <a:pPr indent="-133350" lvl="1" marL="742950" rtl="0" algn="l">
              <a:spcBef>
                <a:spcPts val="1200"/>
              </a:spcBef>
              <a:spcAft>
                <a:spcPts val="0"/>
              </a:spcAft>
              <a:buClr>
                <a:schemeClr val="dk1"/>
              </a:buClr>
              <a:buSzPts val="2400"/>
              <a:buNone/>
            </a:pPr>
            <a:r>
              <a:t/>
            </a:r>
            <a:endParaRPr sz="2400"/>
          </a:p>
        </p:txBody>
      </p:sp>
      <p:sp>
        <p:nvSpPr>
          <p:cNvPr id="546" name="Google Shape;546;p64"/>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65"/>
          <p:cNvSpPr txBox="1"/>
          <p:nvPr>
            <p:ph type="title"/>
          </p:nvPr>
        </p:nvSpPr>
        <p:spPr>
          <a:xfrm>
            <a:off x="0" y="198596"/>
            <a:ext cx="9144000" cy="639762"/>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DOE Steps</a:t>
            </a:r>
            <a:endParaRPr/>
          </a:p>
        </p:txBody>
      </p:sp>
      <p:sp>
        <p:nvSpPr>
          <p:cNvPr id="553" name="Google Shape;553;p65"/>
          <p:cNvSpPr txBox="1"/>
          <p:nvPr>
            <p:ph idx="1" type="body"/>
          </p:nvPr>
        </p:nvSpPr>
        <p:spPr>
          <a:xfrm>
            <a:off x="269789" y="869950"/>
            <a:ext cx="8602362" cy="54864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b="1" lang="en-US" sz="2800" u="sng"/>
              <a:t>Step 1</a:t>
            </a:r>
            <a:r>
              <a:rPr lang="en-US" sz="2800"/>
              <a:t>: Investigate the problem (What happened?)</a:t>
            </a:r>
            <a:endParaRPr sz="2800"/>
          </a:p>
          <a:p>
            <a:pPr indent="-190500" lvl="0" marL="342900" rtl="0" algn="l">
              <a:spcBef>
                <a:spcPts val="480"/>
              </a:spcBef>
              <a:spcAft>
                <a:spcPts val="0"/>
              </a:spcAft>
              <a:buClr>
                <a:schemeClr val="dk1"/>
              </a:buClr>
              <a:buSzPts val="2400"/>
              <a:buNone/>
            </a:pPr>
            <a:r>
              <a:t/>
            </a:r>
            <a:endParaRPr sz="2400"/>
          </a:p>
          <a:p>
            <a:pPr indent="-342900" lvl="0" marL="342900" rtl="0" algn="l">
              <a:spcBef>
                <a:spcPts val="560"/>
              </a:spcBef>
              <a:spcAft>
                <a:spcPts val="0"/>
              </a:spcAft>
              <a:buClr>
                <a:schemeClr val="dk1"/>
              </a:buClr>
              <a:buSzPts val="2800"/>
              <a:buChar char="•"/>
            </a:pPr>
            <a:r>
              <a:rPr b="1" lang="en-US" sz="2800" u="sng"/>
              <a:t>Step 2</a:t>
            </a:r>
            <a:r>
              <a:rPr lang="en-US" sz="2800"/>
              <a:t>: Form a hypothesis (Why do you think it happened?)</a:t>
            </a:r>
            <a:endParaRPr sz="2800"/>
          </a:p>
          <a:p>
            <a:pPr indent="-190500" lvl="0" marL="342900" rtl="0" algn="l">
              <a:spcBef>
                <a:spcPts val="480"/>
              </a:spcBef>
              <a:spcAft>
                <a:spcPts val="0"/>
              </a:spcAft>
              <a:buClr>
                <a:schemeClr val="dk1"/>
              </a:buClr>
              <a:buSzPts val="2400"/>
              <a:buNone/>
            </a:pPr>
            <a:r>
              <a:t/>
            </a:r>
            <a:endParaRPr sz="2400"/>
          </a:p>
          <a:p>
            <a:pPr indent="-342900" lvl="0" marL="342900" rtl="0" algn="l">
              <a:spcBef>
                <a:spcPts val="560"/>
              </a:spcBef>
              <a:spcAft>
                <a:spcPts val="0"/>
              </a:spcAft>
              <a:buClr>
                <a:schemeClr val="dk1"/>
              </a:buClr>
              <a:buSzPts val="2800"/>
              <a:buChar char="•"/>
            </a:pPr>
            <a:r>
              <a:rPr b="1" lang="en-US" sz="2800" u="sng"/>
              <a:t>Step 3</a:t>
            </a:r>
            <a:r>
              <a:rPr lang="en-US" sz="2800"/>
              <a:t>: Select a measurable outcome/response (Will it prove or disprove your hypothesis?) </a:t>
            </a:r>
            <a:endParaRPr sz="2800"/>
          </a:p>
          <a:p>
            <a:pPr indent="-190500" lvl="0" marL="342900" rtl="0" algn="l">
              <a:spcBef>
                <a:spcPts val="480"/>
              </a:spcBef>
              <a:spcAft>
                <a:spcPts val="0"/>
              </a:spcAft>
              <a:buClr>
                <a:schemeClr val="dk1"/>
              </a:buClr>
              <a:buSzPts val="2400"/>
              <a:buNone/>
            </a:pPr>
            <a:r>
              <a:t/>
            </a:r>
            <a:endParaRPr sz="2400"/>
          </a:p>
          <a:p>
            <a:pPr indent="-342900" lvl="0" marL="342900" rtl="0" algn="l">
              <a:spcBef>
                <a:spcPts val="560"/>
              </a:spcBef>
              <a:spcAft>
                <a:spcPts val="0"/>
              </a:spcAft>
              <a:buClr>
                <a:schemeClr val="dk1"/>
              </a:buClr>
              <a:buSzPts val="2800"/>
              <a:buChar char="•"/>
            </a:pPr>
            <a:r>
              <a:rPr b="1" lang="en-US" sz="2800" u="sng"/>
              <a:t>Step 4</a:t>
            </a:r>
            <a:r>
              <a:rPr lang="en-US" sz="2800"/>
              <a:t>: Select variables as input factors (What are the changes that you want to test?)</a:t>
            </a:r>
            <a:endParaRPr sz="2800"/>
          </a:p>
        </p:txBody>
      </p:sp>
      <p:sp>
        <p:nvSpPr>
          <p:cNvPr id="554" name="Google Shape;554;p65"/>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66"/>
          <p:cNvSpPr txBox="1"/>
          <p:nvPr>
            <p:ph type="title"/>
          </p:nvPr>
        </p:nvSpPr>
        <p:spPr>
          <a:xfrm>
            <a:off x="0" y="210610"/>
            <a:ext cx="9144000" cy="639762"/>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800"/>
              <a:buFont typeface="Calibri"/>
              <a:buNone/>
            </a:pPr>
            <a:r>
              <a:rPr lang="en-US" sz="4800"/>
              <a:t>DOE Steps </a:t>
            </a:r>
            <a:r>
              <a:rPr lang="en-US" sz="2800"/>
              <a:t>(</a:t>
            </a:r>
            <a:r>
              <a:rPr lang="en-US" sz="2400"/>
              <a:t>Cont’d</a:t>
            </a:r>
            <a:r>
              <a:rPr lang="en-US" sz="2800"/>
              <a:t>.)</a:t>
            </a:r>
            <a:endParaRPr/>
          </a:p>
        </p:txBody>
      </p:sp>
      <p:sp>
        <p:nvSpPr>
          <p:cNvPr id="561" name="Google Shape;561;p66"/>
          <p:cNvSpPr txBox="1"/>
          <p:nvPr>
            <p:ph idx="1" type="body"/>
          </p:nvPr>
        </p:nvSpPr>
        <p:spPr>
          <a:xfrm>
            <a:off x="381000" y="1095615"/>
            <a:ext cx="8382000" cy="4413093"/>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2400"/>
              <a:buChar char="•"/>
            </a:pPr>
            <a:r>
              <a:rPr b="1" lang="en-US" sz="2400" u="sng"/>
              <a:t>Step 5</a:t>
            </a:r>
            <a:r>
              <a:rPr lang="en-US" sz="2400"/>
              <a:t>: Design the experiment (What do you want to test)</a:t>
            </a:r>
            <a:endParaRPr sz="2400"/>
          </a:p>
          <a:p>
            <a:pPr indent="-190500" lvl="0" marL="342900" rtl="0" algn="l">
              <a:lnSpc>
                <a:spcPct val="80000"/>
              </a:lnSpc>
              <a:spcBef>
                <a:spcPts val="480"/>
              </a:spcBef>
              <a:spcAft>
                <a:spcPts val="0"/>
              </a:spcAft>
              <a:buClr>
                <a:schemeClr val="dk1"/>
              </a:buClr>
              <a:buSzPts val="2400"/>
              <a:buNone/>
            </a:pPr>
            <a:r>
              <a:t/>
            </a:r>
            <a:endParaRPr sz="2400"/>
          </a:p>
          <a:p>
            <a:pPr indent="-342900" lvl="0" marL="342900" rtl="0" algn="l">
              <a:lnSpc>
                <a:spcPct val="80000"/>
              </a:lnSpc>
              <a:spcBef>
                <a:spcPts val="480"/>
              </a:spcBef>
              <a:spcAft>
                <a:spcPts val="0"/>
              </a:spcAft>
              <a:buClr>
                <a:schemeClr val="dk1"/>
              </a:buClr>
              <a:buSzPts val="2400"/>
              <a:buChar char="•"/>
            </a:pPr>
            <a:r>
              <a:rPr b="1" lang="en-US" sz="2400" u="sng"/>
              <a:t>Step 6</a:t>
            </a:r>
            <a:r>
              <a:rPr lang="en-US" sz="2400"/>
              <a:t>: Conduct the experiment (What is the actual change and what is the result?)</a:t>
            </a:r>
            <a:endParaRPr/>
          </a:p>
          <a:p>
            <a:pPr indent="-190500" lvl="0" marL="342900" rtl="0" algn="l">
              <a:lnSpc>
                <a:spcPct val="80000"/>
              </a:lnSpc>
              <a:spcBef>
                <a:spcPts val="480"/>
              </a:spcBef>
              <a:spcAft>
                <a:spcPts val="0"/>
              </a:spcAft>
              <a:buClr>
                <a:schemeClr val="dk1"/>
              </a:buClr>
              <a:buSzPts val="2400"/>
              <a:buNone/>
            </a:pPr>
            <a:r>
              <a:t/>
            </a:r>
            <a:endParaRPr sz="2400"/>
          </a:p>
          <a:p>
            <a:pPr indent="-342900" lvl="0" marL="342900" rtl="0" algn="l">
              <a:lnSpc>
                <a:spcPct val="80000"/>
              </a:lnSpc>
              <a:spcBef>
                <a:spcPts val="480"/>
              </a:spcBef>
              <a:spcAft>
                <a:spcPts val="0"/>
              </a:spcAft>
              <a:buClr>
                <a:schemeClr val="dk1"/>
              </a:buClr>
              <a:buSzPts val="2400"/>
              <a:buChar char="•"/>
            </a:pPr>
            <a:r>
              <a:rPr b="1" lang="en-US" sz="2400" u="sng"/>
              <a:t>Step 7</a:t>
            </a:r>
            <a:r>
              <a:rPr lang="en-US" sz="2400"/>
              <a:t>:  Analyze the results (What is the data that you gathered during the experiment?)</a:t>
            </a:r>
            <a:endParaRPr/>
          </a:p>
          <a:p>
            <a:pPr indent="-190500" lvl="0" marL="342900" rtl="0" algn="l">
              <a:lnSpc>
                <a:spcPct val="80000"/>
              </a:lnSpc>
              <a:spcBef>
                <a:spcPts val="480"/>
              </a:spcBef>
              <a:spcAft>
                <a:spcPts val="0"/>
              </a:spcAft>
              <a:buClr>
                <a:schemeClr val="dk1"/>
              </a:buClr>
              <a:buSzPts val="2400"/>
              <a:buNone/>
            </a:pPr>
            <a:r>
              <a:t/>
            </a:r>
            <a:endParaRPr b="1" sz="2400" u="sng"/>
          </a:p>
          <a:p>
            <a:pPr indent="-342900" lvl="0" marL="342900" rtl="0" algn="l">
              <a:lnSpc>
                <a:spcPct val="80000"/>
              </a:lnSpc>
              <a:spcBef>
                <a:spcPts val="480"/>
              </a:spcBef>
              <a:spcAft>
                <a:spcPts val="0"/>
              </a:spcAft>
              <a:buClr>
                <a:schemeClr val="dk1"/>
              </a:buClr>
              <a:buSzPts val="2400"/>
              <a:buChar char="•"/>
            </a:pPr>
            <a:r>
              <a:rPr b="1" lang="en-US" sz="2400" u="sng"/>
              <a:t>Step 8</a:t>
            </a:r>
            <a:r>
              <a:rPr lang="en-US" sz="2400"/>
              <a:t>:  Verify the results by running the experiment again (Does the same thing happen?)</a:t>
            </a:r>
            <a:endParaRPr/>
          </a:p>
          <a:p>
            <a:pPr indent="-190500" lvl="0" marL="342900" rtl="0" algn="l">
              <a:lnSpc>
                <a:spcPct val="80000"/>
              </a:lnSpc>
              <a:spcBef>
                <a:spcPts val="480"/>
              </a:spcBef>
              <a:spcAft>
                <a:spcPts val="0"/>
              </a:spcAft>
              <a:buClr>
                <a:schemeClr val="dk1"/>
              </a:buClr>
              <a:buSzPts val="2400"/>
              <a:buNone/>
            </a:pPr>
            <a:r>
              <a:t/>
            </a:r>
            <a:endParaRPr b="1" sz="2400" u="sng"/>
          </a:p>
          <a:p>
            <a:pPr indent="-342900" lvl="0" marL="342900" rtl="0" algn="l">
              <a:lnSpc>
                <a:spcPct val="80000"/>
              </a:lnSpc>
              <a:spcBef>
                <a:spcPts val="480"/>
              </a:spcBef>
              <a:spcAft>
                <a:spcPts val="0"/>
              </a:spcAft>
              <a:buClr>
                <a:schemeClr val="dk1"/>
              </a:buClr>
              <a:buSzPts val="2400"/>
              <a:buChar char="•"/>
            </a:pPr>
            <a:r>
              <a:rPr b="1" lang="en-US" sz="2400" u="sng"/>
              <a:t>Step 9</a:t>
            </a:r>
            <a:r>
              <a:rPr lang="en-US" sz="2400"/>
              <a:t>:  Implement the changes</a:t>
            </a:r>
            <a:endParaRPr sz="2400"/>
          </a:p>
        </p:txBody>
      </p:sp>
      <p:sp>
        <p:nvSpPr>
          <p:cNvPr id="562" name="Google Shape;562;p66"/>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67"/>
          <p:cNvSpPr txBox="1"/>
          <p:nvPr>
            <p:ph type="title"/>
          </p:nvPr>
        </p:nvSpPr>
        <p:spPr>
          <a:xfrm>
            <a:off x="0" y="169807"/>
            <a:ext cx="9144000" cy="81683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Example of Design of Experiment</a:t>
            </a:r>
            <a:endParaRPr sz="4000"/>
          </a:p>
        </p:txBody>
      </p:sp>
      <p:pic>
        <p:nvPicPr>
          <p:cNvPr id="568" name="Google Shape;568;p67"/>
          <p:cNvPicPr preferRelativeResize="0"/>
          <p:nvPr>
            <p:ph idx="1" type="body"/>
          </p:nvPr>
        </p:nvPicPr>
        <p:blipFill rotWithShape="1">
          <a:blip r:embed="rId3">
            <a:alphaModFix/>
          </a:blip>
          <a:srcRect b="0" l="0" r="0" t="0"/>
          <a:stretch/>
        </p:blipFill>
        <p:spPr>
          <a:xfrm>
            <a:off x="1295400" y="990600"/>
            <a:ext cx="6389080" cy="4898295"/>
          </a:xfrm>
          <a:prstGeom prst="rect">
            <a:avLst/>
          </a:prstGeom>
          <a:noFill/>
          <a:ln>
            <a:noFill/>
          </a:ln>
        </p:spPr>
      </p:pic>
      <p:sp>
        <p:nvSpPr>
          <p:cNvPr id="569" name="Google Shape;569;p67"/>
          <p:cNvSpPr/>
          <p:nvPr/>
        </p:nvSpPr>
        <p:spPr>
          <a:xfrm>
            <a:off x="533400" y="5257800"/>
            <a:ext cx="8458200"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
        <p:nvSpPr>
          <p:cNvPr id="570" name="Google Shape;570;p67"/>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68"/>
          <p:cNvSpPr txBox="1"/>
          <p:nvPr>
            <p:ph type="title"/>
          </p:nvPr>
        </p:nvSpPr>
        <p:spPr>
          <a:xfrm>
            <a:off x="0" y="277788"/>
            <a:ext cx="91440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Design of Experiments </a:t>
            </a:r>
            <a:r>
              <a:rPr lang="en-US" sz="2800"/>
              <a:t>(Cont’d.)</a:t>
            </a:r>
            <a:endParaRPr/>
          </a:p>
        </p:txBody>
      </p:sp>
      <p:sp>
        <p:nvSpPr>
          <p:cNvPr id="577" name="Google Shape;577;p68"/>
          <p:cNvSpPr txBox="1"/>
          <p:nvPr>
            <p:ph idx="1" type="body"/>
          </p:nvPr>
        </p:nvSpPr>
        <p:spPr>
          <a:xfrm>
            <a:off x="381000" y="1066800"/>
            <a:ext cx="7543800" cy="5257800"/>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dk1"/>
              </a:buClr>
              <a:buSzPts val="2800"/>
              <a:buNone/>
            </a:pPr>
            <a:r>
              <a:rPr lang="en-US" sz="2800"/>
              <a:t>Process</a:t>
            </a:r>
            <a:endParaRPr/>
          </a:p>
          <a:p>
            <a:pPr indent="-285750" lvl="1" marL="742950" rtl="0" algn="l">
              <a:lnSpc>
                <a:spcPct val="80000"/>
              </a:lnSpc>
              <a:spcBef>
                <a:spcPts val="1200"/>
              </a:spcBef>
              <a:spcAft>
                <a:spcPts val="0"/>
              </a:spcAft>
              <a:buClr>
                <a:schemeClr val="dk1"/>
              </a:buClr>
              <a:buSzPts val="2400"/>
              <a:buChar char="–"/>
            </a:pPr>
            <a:r>
              <a:rPr lang="en-US" sz="2400"/>
              <a:t>Investigate problem</a:t>
            </a:r>
            <a:endParaRPr/>
          </a:p>
          <a:p>
            <a:pPr indent="-285750" lvl="1" marL="742950" rtl="0" algn="l">
              <a:lnSpc>
                <a:spcPct val="80000"/>
              </a:lnSpc>
              <a:spcBef>
                <a:spcPts val="1200"/>
              </a:spcBef>
              <a:spcAft>
                <a:spcPts val="0"/>
              </a:spcAft>
              <a:buClr>
                <a:schemeClr val="dk1"/>
              </a:buClr>
              <a:buSzPts val="2400"/>
              <a:buChar char="–"/>
            </a:pPr>
            <a:r>
              <a:rPr lang="en-US" sz="2400"/>
              <a:t>Formulate objective</a:t>
            </a:r>
            <a:endParaRPr/>
          </a:p>
          <a:p>
            <a:pPr indent="-285750" lvl="1" marL="742950" rtl="0" algn="l">
              <a:lnSpc>
                <a:spcPct val="80000"/>
              </a:lnSpc>
              <a:spcBef>
                <a:spcPts val="1200"/>
              </a:spcBef>
              <a:spcAft>
                <a:spcPts val="0"/>
              </a:spcAft>
              <a:buClr>
                <a:schemeClr val="dk1"/>
              </a:buClr>
              <a:buSzPts val="2400"/>
              <a:buChar char="–"/>
            </a:pPr>
            <a:r>
              <a:rPr lang="en-US" sz="2400"/>
              <a:t>Select measurable output</a:t>
            </a:r>
            <a:endParaRPr/>
          </a:p>
          <a:p>
            <a:pPr indent="-285750" lvl="1" marL="742950" rtl="0" algn="l">
              <a:lnSpc>
                <a:spcPct val="80000"/>
              </a:lnSpc>
              <a:spcBef>
                <a:spcPts val="1200"/>
              </a:spcBef>
              <a:spcAft>
                <a:spcPts val="0"/>
              </a:spcAft>
              <a:buClr>
                <a:schemeClr val="dk1"/>
              </a:buClr>
              <a:buSzPts val="2400"/>
              <a:buChar char="–"/>
            </a:pPr>
            <a:r>
              <a:rPr lang="en-US" sz="2400"/>
              <a:t>Select variable inputs</a:t>
            </a:r>
            <a:endParaRPr/>
          </a:p>
          <a:p>
            <a:pPr indent="-285750" lvl="1" marL="742950" rtl="0" algn="l">
              <a:lnSpc>
                <a:spcPct val="80000"/>
              </a:lnSpc>
              <a:spcBef>
                <a:spcPts val="1200"/>
              </a:spcBef>
              <a:spcAft>
                <a:spcPts val="0"/>
              </a:spcAft>
              <a:buClr>
                <a:schemeClr val="dk1"/>
              </a:buClr>
              <a:buSzPts val="2400"/>
              <a:buChar char="–"/>
            </a:pPr>
            <a:r>
              <a:rPr lang="en-US" sz="2400"/>
              <a:t>Design the experiment</a:t>
            </a:r>
            <a:endParaRPr/>
          </a:p>
          <a:p>
            <a:pPr indent="-285750" lvl="1" marL="742950" rtl="0" algn="l">
              <a:lnSpc>
                <a:spcPct val="80000"/>
              </a:lnSpc>
              <a:spcBef>
                <a:spcPts val="1200"/>
              </a:spcBef>
              <a:spcAft>
                <a:spcPts val="0"/>
              </a:spcAft>
              <a:buClr>
                <a:schemeClr val="dk1"/>
              </a:buClr>
              <a:buSzPts val="2400"/>
              <a:buChar char="–"/>
            </a:pPr>
            <a:r>
              <a:rPr lang="en-US" sz="2400"/>
              <a:t>Conduct the experiment</a:t>
            </a:r>
            <a:endParaRPr/>
          </a:p>
          <a:p>
            <a:pPr indent="-285750" lvl="1" marL="742950" rtl="0" algn="l">
              <a:lnSpc>
                <a:spcPct val="80000"/>
              </a:lnSpc>
              <a:spcBef>
                <a:spcPts val="1200"/>
              </a:spcBef>
              <a:spcAft>
                <a:spcPts val="0"/>
              </a:spcAft>
              <a:buClr>
                <a:schemeClr val="dk1"/>
              </a:buClr>
              <a:buSzPts val="2400"/>
              <a:buChar char="–"/>
            </a:pPr>
            <a:r>
              <a:rPr lang="en-US" sz="2400"/>
              <a:t>Analyze results</a:t>
            </a:r>
            <a:endParaRPr/>
          </a:p>
          <a:p>
            <a:pPr indent="-285750" lvl="1" marL="742950" rtl="0" algn="l">
              <a:lnSpc>
                <a:spcPct val="80000"/>
              </a:lnSpc>
              <a:spcBef>
                <a:spcPts val="1200"/>
              </a:spcBef>
              <a:spcAft>
                <a:spcPts val="0"/>
              </a:spcAft>
              <a:buClr>
                <a:schemeClr val="dk1"/>
              </a:buClr>
              <a:buSzPts val="2400"/>
              <a:buChar char="–"/>
            </a:pPr>
            <a:r>
              <a:rPr lang="en-US" sz="2400"/>
              <a:t>Verify analysis</a:t>
            </a:r>
            <a:endParaRPr/>
          </a:p>
          <a:p>
            <a:pPr indent="-285750" lvl="1" marL="742950" rtl="0" algn="l">
              <a:lnSpc>
                <a:spcPct val="80000"/>
              </a:lnSpc>
              <a:spcBef>
                <a:spcPts val="1200"/>
              </a:spcBef>
              <a:spcAft>
                <a:spcPts val="0"/>
              </a:spcAft>
              <a:buClr>
                <a:schemeClr val="dk1"/>
              </a:buClr>
              <a:buSzPts val="2400"/>
              <a:buChar char="–"/>
            </a:pPr>
            <a:r>
              <a:rPr lang="en-US" sz="2400"/>
              <a:t>Make changes</a:t>
            </a:r>
            <a:endParaRPr/>
          </a:p>
        </p:txBody>
      </p:sp>
      <p:pic>
        <p:nvPicPr>
          <p:cNvPr descr="500px-Test_tube_(PSF).svg.png" id="578" name="Google Shape;578;p68"/>
          <p:cNvPicPr preferRelativeResize="0"/>
          <p:nvPr/>
        </p:nvPicPr>
        <p:blipFill rotWithShape="1">
          <a:blip r:embed="rId3">
            <a:alphaModFix/>
          </a:blip>
          <a:srcRect b="0" l="0" r="0" t="0"/>
          <a:stretch/>
        </p:blipFill>
        <p:spPr>
          <a:xfrm>
            <a:off x="4572000" y="1676400"/>
            <a:ext cx="4298894" cy="3886200"/>
          </a:xfrm>
          <a:prstGeom prst="rect">
            <a:avLst/>
          </a:prstGeom>
          <a:noFill/>
          <a:ln>
            <a:noFill/>
          </a:ln>
        </p:spPr>
      </p:pic>
      <p:sp>
        <p:nvSpPr>
          <p:cNvPr id="579" name="Google Shape;579;p68"/>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69"/>
          <p:cNvSpPr txBox="1"/>
          <p:nvPr>
            <p:ph type="title"/>
          </p:nvPr>
        </p:nvSpPr>
        <p:spPr>
          <a:xfrm>
            <a:off x="0" y="218262"/>
            <a:ext cx="9144000"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Design of Experiments </a:t>
            </a:r>
            <a:r>
              <a:rPr b="0" lang="en-US" sz="2800"/>
              <a:t>(Cont’d.)</a:t>
            </a:r>
            <a:endParaRPr/>
          </a:p>
        </p:txBody>
      </p:sp>
      <p:sp>
        <p:nvSpPr>
          <p:cNvPr id="586" name="Google Shape;586;p69"/>
          <p:cNvSpPr txBox="1"/>
          <p:nvPr>
            <p:ph idx="1" type="body"/>
          </p:nvPr>
        </p:nvSpPr>
        <p:spPr>
          <a:xfrm>
            <a:off x="457200" y="1066800"/>
            <a:ext cx="8229600" cy="5059363"/>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80000"/>
              </a:lnSpc>
              <a:spcBef>
                <a:spcPts val="0"/>
              </a:spcBef>
              <a:spcAft>
                <a:spcPts val="0"/>
              </a:spcAft>
              <a:buClr>
                <a:schemeClr val="dk1"/>
              </a:buClr>
              <a:buSzPts val="3200"/>
              <a:buNone/>
            </a:pPr>
            <a:r>
              <a:rPr b="1" lang="en-US" u="sng"/>
              <a:t>Process capability study</a:t>
            </a:r>
            <a:endParaRPr/>
          </a:p>
          <a:p>
            <a:pPr indent="0" lvl="0" marL="0" rtl="0" algn="l">
              <a:lnSpc>
                <a:spcPct val="80000"/>
              </a:lnSpc>
              <a:spcBef>
                <a:spcPts val="640"/>
              </a:spcBef>
              <a:spcAft>
                <a:spcPts val="0"/>
              </a:spcAft>
              <a:buClr>
                <a:schemeClr val="dk1"/>
              </a:buClr>
              <a:buSzPts val="3200"/>
              <a:buNone/>
            </a:pPr>
            <a:r>
              <a:t/>
            </a:r>
            <a:endParaRPr b="1" u="sng"/>
          </a:p>
          <a:p>
            <a:pPr indent="-342900" lvl="0" marL="342900" rtl="0" algn="l">
              <a:lnSpc>
                <a:spcPct val="80000"/>
              </a:lnSpc>
              <a:spcBef>
                <a:spcPts val="560"/>
              </a:spcBef>
              <a:spcAft>
                <a:spcPts val="0"/>
              </a:spcAft>
              <a:buClr>
                <a:schemeClr val="dk1"/>
              </a:buClr>
              <a:buSzPts val="2800"/>
              <a:buChar char="•"/>
            </a:pPr>
            <a:r>
              <a:rPr lang="en-US" sz="2800"/>
              <a:t>Establishes the feasibility of the proposed change prior to implementation.</a:t>
            </a:r>
            <a:endParaRPr/>
          </a:p>
          <a:p>
            <a:pPr indent="-285750" lvl="1" marL="742950" rtl="0" algn="l">
              <a:lnSpc>
                <a:spcPct val="80000"/>
              </a:lnSpc>
              <a:spcBef>
                <a:spcPts val="1200"/>
              </a:spcBef>
              <a:spcAft>
                <a:spcPts val="0"/>
              </a:spcAft>
              <a:buClr>
                <a:schemeClr val="dk1"/>
              </a:buClr>
              <a:buSzPts val="2800"/>
              <a:buChar char="–"/>
            </a:pPr>
            <a:r>
              <a:rPr i="1" lang="en-US"/>
              <a:t>Select parameters</a:t>
            </a:r>
            <a:endParaRPr/>
          </a:p>
          <a:p>
            <a:pPr indent="-285750" lvl="1" marL="742950" rtl="0" algn="l">
              <a:lnSpc>
                <a:spcPct val="80000"/>
              </a:lnSpc>
              <a:spcBef>
                <a:spcPts val="1200"/>
              </a:spcBef>
              <a:spcAft>
                <a:spcPts val="0"/>
              </a:spcAft>
              <a:buClr>
                <a:schemeClr val="dk1"/>
              </a:buClr>
              <a:buSzPts val="2800"/>
              <a:buChar char="–"/>
            </a:pPr>
            <a:r>
              <a:rPr i="1" lang="en-US"/>
              <a:t>Collect data</a:t>
            </a:r>
            <a:endParaRPr/>
          </a:p>
          <a:p>
            <a:pPr indent="-285750" lvl="1" marL="742950" rtl="0" algn="l">
              <a:lnSpc>
                <a:spcPct val="80000"/>
              </a:lnSpc>
              <a:spcBef>
                <a:spcPts val="1200"/>
              </a:spcBef>
              <a:spcAft>
                <a:spcPts val="0"/>
              </a:spcAft>
              <a:buClr>
                <a:schemeClr val="dk1"/>
              </a:buClr>
              <a:buSzPts val="2800"/>
              <a:buChar char="–"/>
            </a:pPr>
            <a:r>
              <a:rPr i="1" lang="en-US"/>
              <a:t>Establish control of process</a:t>
            </a:r>
            <a:endParaRPr/>
          </a:p>
          <a:p>
            <a:pPr indent="-285750" lvl="1" marL="742950" rtl="0" algn="l">
              <a:lnSpc>
                <a:spcPct val="80000"/>
              </a:lnSpc>
              <a:spcBef>
                <a:spcPts val="1200"/>
              </a:spcBef>
              <a:spcAft>
                <a:spcPts val="0"/>
              </a:spcAft>
              <a:buClr>
                <a:schemeClr val="dk1"/>
              </a:buClr>
              <a:buSzPts val="2800"/>
              <a:buChar char="–"/>
            </a:pPr>
            <a:r>
              <a:rPr i="1" lang="en-US"/>
              <a:t>Analyze data</a:t>
            </a:r>
            <a:endParaRPr/>
          </a:p>
          <a:p>
            <a:pPr indent="-285750" lvl="1" marL="742950" rtl="0" algn="l">
              <a:lnSpc>
                <a:spcPct val="80000"/>
              </a:lnSpc>
              <a:spcBef>
                <a:spcPts val="1200"/>
              </a:spcBef>
              <a:spcAft>
                <a:spcPts val="0"/>
              </a:spcAft>
              <a:buClr>
                <a:schemeClr val="dk1"/>
              </a:buClr>
              <a:buSzPts val="2800"/>
              <a:buChar char="–"/>
            </a:pPr>
            <a:r>
              <a:rPr i="1" lang="en-US"/>
              <a:t>Establish process monitoring system</a:t>
            </a:r>
            <a:endParaRPr/>
          </a:p>
          <a:p>
            <a:pPr indent="-107950" lvl="1" marL="742950" rtl="0" algn="l">
              <a:lnSpc>
                <a:spcPct val="80000"/>
              </a:lnSpc>
              <a:spcBef>
                <a:spcPts val="1200"/>
              </a:spcBef>
              <a:spcAft>
                <a:spcPts val="0"/>
              </a:spcAft>
              <a:buClr>
                <a:schemeClr val="dk1"/>
              </a:buClr>
              <a:buSzPts val="2800"/>
              <a:buNone/>
            </a:pPr>
            <a:r>
              <a:t/>
            </a:r>
            <a:endParaRPr i="1"/>
          </a:p>
          <a:p>
            <a:pPr indent="0" lvl="0" marL="0" rtl="0" algn="ctr">
              <a:lnSpc>
                <a:spcPct val="80000"/>
              </a:lnSpc>
              <a:spcBef>
                <a:spcPts val="1200"/>
              </a:spcBef>
              <a:spcAft>
                <a:spcPts val="0"/>
              </a:spcAft>
              <a:buClr>
                <a:srgbClr val="FF0000"/>
              </a:buClr>
              <a:buSzPts val="3200"/>
              <a:buNone/>
            </a:pPr>
            <a:r>
              <a:rPr b="1" lang="en-US" u="sng">
                <a:solidFill>
                  <a:srgbClr val="FF0000"/>
                </a:solidFill>
              </a:rPr>
              <a:t>The goal is to improve the process!</a:t>
            </a:r>
            <a:endParaRPr/>
          </a:p>
        </p:txBody>
      </p:sp>
      <p:sp>
        <p:nvSpPr>
          <p:cNvPr id="587" name="Google Shape;587;p69"/>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70"/>
          <p:cNvSpPr txBox="1"/>
          <p:nvPr>
            <p:ph type="title"/>
          </p:nvPr>
        </p:nvSpPr>
        <p:spPr>
          <a:xfrm>
            <a:off x="0" y="238104"/>
            <a:ext cx="9144000" cy="7159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Design of Experiments </a:t>
            </a:r>
            <a:r>
              <a:rPr b="0" lang="en-US" sz="2800"/>
              <a:t>(Cont’d.)</a:t>
            </a:r>
            <a:endParaRPr/>
          </a:p>
        </p:txBody>
      </p:sp>
      <p:sp>
        <p:nvSpPr>
          <p:cNvPr id="594" name="Google Shape;594;p70"/>
          <p:cNvSpPr txBox="1"/>
          <p:nvPr>
            <p:ph idx="1" type="body"/>
          </p:nvPr>
        </p:nvSpPr>
        <p:spPr>
          <a:xfrm>
            <a:off x="457200" y="1066800"/>
            <a:ext cx="8305800" cy="50593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b="1" lang="en-US" sz="2800" u="sng"/>
              <a:t>Measurement System Analysis (MSA) </a:t>
            </a:r>
            <a:endParaRPr/>
          </a:p>
          <a:p>
            <a:pPr indent="-342900" lvl="0" marL="342900" rtl="0" algn="l">
              <a:spcBef>
                <a:spcPts val="560"/>
              </a:spcBef>
              <a:spcAft>
                <a:spcPts val="0"/>
              </a:spcAft>
              <a:buClr>
                <a:schemeClr val="dk1"/>
              </a:buClr>
              <a:buSzPts val="2800"/>
              <a:buChar char="•"/>
            </a:pPr>
            <a:r>
              <a:rPr lang="en-US" sz="2800"/>
              <a:t>Identifies and quantifies the different variation that affect a measurement system.  </a:t>
            </a:r>
            <a:endParaRPr/>
          </a:p>
          <a:p>
            <a:pPr indent="-342900" lvl="0" marL="342900" rtl="0" algn="l">
              <a:spcBef>
                <a:spcPts val="560"/>
              </a:spcBef>
              <a:spcAft>
                <a:spcPts val="0"/>
              </a:spcAft>
              <a:buClr>
                <a:schemeClr val="dk1"/>
              </a:buClr>
              <a:buSzPts val="2800"/>
              <a:buChar char="•"/>
            </a:pPr>
            <a:r>
              <a:rPr lang="en-US" sz="2800"/>
              <a:t>Evaluates the test method, measurement instruments and the method for obtaining measurements.</a:t>
            </a:r>
            <a:endParaRPr/>
          </a:p>
          <a:p>
            <a:pPr indent="-342900" lvl="0" marL="342900" rtl="0" algn="l">
              <a:spcBef>
                <a:spcPts val="560"/>
              </a:spcBef>
              <a:spcAft>
                <a:spcPts val="0"/>
              </a:spcAft>
              <a:buClr>
                <a:schemeClr val="dk1"/>
              </a:buClr>
              <a:buSzPts val="2800"/>
              <a:buChar char="•"/>
            </a:pPr>
            <a:r>
              <a:rPr lang="en-US" sz="2800"/>
              <a:t>It ensures the </a:t>
            </a:r>
            <a:endParaRPr/>
          </a:p>
          <a:p>
            <a:pPr indent="-285750" lvl="1" marL="742950" rtl="0" algn="l">
              <a:spcBef>
                <a:spcPts val="1200"/>
              </a:spcBef>
              <a:spcAft>
                <a:spcPts val="0"/>
              </a:spcAft>
              <a:buClr>
                <a:schemeClr val="dk1"/>
              </a:buClr>
              <a:buSzPts val="2800"/>
              <a:buChar char="–"/>
            </a:pPr>
            <a:r>
              <a:rPr lang="en-US"/>
              <a:t>Accuracy of measurement equipment</a:t>
            </a:r>
            <a:endParaRPr/>
          </a:p>
          <a:p>
            <a:pPr indent="-285750" lvl="1" marL="742950" rtl="0" algn="l">
              <a:spcBef>
                <a:spcPts val="1200"/>
              </a:spcBef>
              <a:spcAft>
                <a:spcPts val="0"/>
              </a:spcAft>
              <a:buClr>
                <a:schemeClr val="dk1"/>
              </a:buClr>
              <a:buSzPts val="2800"/>
              <a:buChar char="–"/>
            </a:pPr>
            <a:r>
              <a:rPr lang="en-US"/>
              <a:t>Precision of measurement equipment</a:t>
            </a:r>
            <a:endParaRPr/>
          </a:p>
          <a:p>
            <a:pPr indent="-285750" lvl="1" marL="742950" rtl="0" algn="l">
              <a:spcBef>
                <a:spcPts val="1200"/>
              </a:spcBef>
              <a:spcAft>
                <a:spcPts val="0"/>
              </a:spcAft>
              <a:buClr>
                <a:schemeClr val="dk1"/>
              </a:buClr>
              <a:buSzPts val="2800"/>
              <a:buChar char="–"/>
            </a:pPr>
            <a:r>
              <a:rPr lang="en-US"/>
              <a:t>Stability of measurement equipment</a:t>
            </a:r>
            <a:endParaRPr/>
          </a:p>
        </p:txBody>
      </p:sp>
      <p:sp>
        <p:nvSpPr>
          <p:cNvPr id="595" name="Google Shape;595;p70"/>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71"/>
          <p:cNvSpPr txBox="1"/>
          <p:nvPr>
            <p:ph type="title"/>
          </p:nvPr>
        </p:nvSpPr>
        <p:spPr>
          <a:xfrm>
            <a:off x="0" y="317648"/>
            <a:ext cx="9144000" cy="7159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Design of Experiments </a:t>
            </a:r>
            <a:r>
              <a:rPr b="0" lang="en-US" sz="2800"/>
              <a:t>(Cont’d.)</a:t>
            </a:r>
            <a:endParaRPr/>
          </a:p>
        </p:txBody>
      </p:sp>
      <p:sp>
        <p:nvSpPr>
          <p:cNvPr id="602" name="Google Shape;602;p71"/>
          <p:cNvSpPr txBox="1"/>
          <p:nvPr>
            <p:ph idx="1" type="body"/>
          </p:nvPr>
        </p:nvSpPr>
        <p:spPr>
          <a:xfrm>
            <a:off x="457200" y="1066800"/>
            <a:ext cx="8305800" cy="50593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b="1" lang="en-US" sz="2800" u="sng"/>
              <a:t>MSA’s enable the user to </a:t>
            </a:r>
            <a:endParaRPr/>
          </a:p>
          <a:p>
            <a:pPr indent="-342900" lvl="0" marL="342900" rtl="0" algn="l">
              <a:spcBef>
                <a:spcPts val="560"/>
              </a:spcBef>
              <a:spcAft>
                <a:spcPts val="0"/>
              </a:spcAft>
              <a:buClr>
                <a:schemeClr val="dk1"/>
              </a:buClr>
              <a:buSzPts val="2800"/>
              <a:buFont typeface="Arial"/>
              <a:buChar char="•"/>
            </a:pPr>
            <a:r>
              <a:rPr lang="en-US" sz="2800"/>
              <a:t>Select the correct measurement approach</a:t>
            </a:r>
            <a:endParaRPr/>
          </a:p>
          <a:p>
            <a:pPr indent="-342900" lvl="0" marL="342900" rtl="0" algn="l">
              <a:spcBef>
                <a:spcPts val="560"/>
              </a:spcBef>
              <a:spcAft>
                <a:spcPts val="0"/>
              </a:spcAft>
              <a:buClr>
                <a:schemeClr val="dk1"/>
              </a:buClr>
              <a:buSzPts val="2800"/>
              <a:buFont typeface="Arial"/>
              <a:buChar char="•"/>
            </a:pPr>
            <a:r>
              <a:rPr lang="en-US" sz="2800"/>
              <a:t>Assess a measuring device</a:t>
            </a:r>
            <a:endParaRPr/>
          </a:p>
          <a:p>
            <a:pPr indent="-342900" lvl="0" marL="342900" rtl="0" algn="l">
              <a:spcBef>
                <a:spcPts val="560"/>
              </a:spcBef>
              <a:spcAft>
                <a:spcPts val="0"/>
              </a:spcAft>
              <a:buClr>
                <a:schemeClr val="dk1"/>
              </a:buClr>
              <a:buSzPts val="2800"/>
              <a:buFont typeface="Arial"/>
              <a:buChar char="•"/>
            </a:pPr>
            <a:r>
              <a:rPr lang="en-US" sz="2800"/>
              <a:t>Assess operations and procedures</a:t>
            </a:r>
            <a:endParaRPr/>
          </a:p>
          <a:p>
            <a:pPr indent="-342900" lvl="0" marL="342900" rtl="0" algn="l">
              <a:spcBef>
                <a:spcPts val="560"/>
              </a:spcBef>
              <a:spcAft>
                <a:spcPts val="0"/>
              </a:spcAft>
              <a:buClr>
                <a:schemeClr val="dk1"/>
              </a:buClr>
              <a:buSzPts val="2800"/>
              <a:buFont typeface="Arial"/>
              <a:buChar char="•"/>
            </a:pPr>
            <a:r>
              <a:rPr lang="en-US" sz="2800"/>
              <a:t>Assess any measurement interactions</a:t>
            </a:r>
            <a:endParaRPr/>
          </a:p>
          <a:p>
            <a:pPr indent="-342900" lvl="0" marL="342900" rtl="0" algn="l">
              <a:spcBef>
                <a:spcPts val="560"/>
              </a:spcBef>
              <a:spcAft>
                <a:spcPts val="0"/>
              </a:spcAft>
              <a:buClr>
                <a:schemeClr val="dk1"/>
              </a:buClr>
              <a:buSzPts val="2800"/>
              <a:buFont typeface="Arial"/>
              <a:buChar char="•"/>
            </a:pPr>
            <a:r>
              <a:rPr lang="en-US" sz="2800"/>
              <a:t>Calculate the uncertainty associated with individual measurement devices and/or measurement systems</a:t>
            </a:r>
            <a:endParaRPr/>
          </a:p>
          <a:p>
            <a:pPr indent="-107950" lvl="1" marL="742950" rtl="0" algn="l">
              <a:spcBef>
                <a:spcPts val="1200"/>
              </a:spcBef>
              <a:spcAft>
                <a:spcPts val="0"/>
              </a:spcAft>
              <a:buClr>
                <a:schemeClr val="dk1"/>
              </a:buClr>
              <a:buSzPts val="2800"/>
              <a:buNone/>
            </a:pPr>
            <a:r>
              <a:t/>
            </a:r>
            <a:endParaRPr/>
          </a:p>
        </p:txBody>
      </p:sp>
      <p:sp>
        <p:nvSpPr>
          <p:cNvPr id="603" name="Google Shape;603;p71"/>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72"/>
          <p:cNvSpPr txBox="1"/>
          <p:nvPr>
            <p:ph type="title"/>
          </p:nvPr>
        </p:nvSpPr>
        <p:spPr>
          <a:xfrm>
            <a:off x="0" y="431120"/>
            <a:ext cx="9144000" cy="6096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Summary</a:t>
            </a:r>
            <a:endParaRPr/>
          </a:p>
        </p:txBody>
      </p:sp>
      <p:sp>
        <p:nvSpPr>
          <p:cNvPr id="610" name="Google Shape;610;p72"/>
          <p:cNvSpPr txBox="1"/>
          <p:nvPr>
            <p:ph idx="1" type="body"/>
          </p:nvPr>
        </p:nvSpPr>
        <p:spPr>
          <a:xfrm>
            <a:off x="64970" y="1387642"/>
            <a:ext cx="9014059" cy="3352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800000"/>
              </a:buClr>
              <a:buSzPts val="3200"/>
              <a:buChar char="•"/>
            </a:pPr>
            <a:r>
              <a:rPr lang="en-US">
                <a:solidFill>
                  <a:srgbClr val="800000"/>
                </a:solidFill>
              </a:rPr>
              <a:t>Quality improvement systems have a central theme, which is to reduce the number of defects</a:t>
            </a:r>
            <a:endParaRPr>
              <a:solidFill>
                <a:srgbClr val="800000"/>
              </a:solidFill>
            </a:endParaRPr>
          </a:p>
          <a:p>
            <a:pPr indent="-342900" lvl="0" marL="342900" rtl="0" algn="l">
              <a:spcBef>
                <a:spcPts val="640"/>
              </a:spcBef>
              <a:spcAft>
                <a:spcPts val="0"/>
              </a:spcAft>
              <a:buClr>
                <a:srgbClr val="800000"/>
              </a:buClr>
              <a:buSzPts val="3200"/>
              <a:buChar char="•"/>
            </a:pPr>
            <a:r>
              <a:rPr lang="en-US">
                <a:solidFill>
                  <a:srgbClr val="800000"/>
                </a:solidFill>
              </a:rPr>
              <a:t>Change equates to successfully competing </a:t>
            </a:r>
            <a:br>
              <a:rPr lang="en-US">
                <a:solidFill>
                  <a:srgbClr val="800000"/>
                </a:solidFill>
              </a:rPr>
            </a:br>
            <a:r>
              <a:rPr lang="en-US">
                <a:solidFill>
                  <a:srgbClr val="800000"/>
                </a:solidFill>
              </a:rPr>
              <a:t>in a global marketplace</a:t>
            </a:r>
            <a:endParaRPr/>
          </a:p>
          <a:p>
            <a:pPr indent="-342900" lvl="0" marL="342900" rtl="0" algn="l">
              <a:spcBef>
                <a:spcPts val="640"/>
              </a:spcBef>
              <a:spcAft>
                <a:spcPts val="0"/>
              </a:spcAft>
              <a:buClr>
                <a:srgbClr val="800000"/>
              </a:buClr>
              <a:buSzPts val="3200"/>
              <a:buChar char="•"/>
            </a:pPr>
            <a:r>
              <a:rPr lang="en-US">
                <a:solidFill>
                  <a:srgbClr val="800000"/>
                </a:solidFill>
              </a:rPr>
              <a:t>Assess and improve</a:t>
            </a:r>
            <a:endParaRPr/>
          </a:p>
        </p:txBody>
      </p:sp>
      <p:pic>
        <p:nvPicPr>
          <p:cNvPr descr="80px-Trophy.png" id="611" name="Google Shape;611;p72"/>
          <p:cNvPicPr preferRelativeResize="0"/>
          <p:nvPr/>
        </p:nvPicPr>
        <p:blipFill rotWithShape="1">
          <a:blip r:embed="rId3">
            <a:alphaModFix/>
          </a:blip>
          <a:srcRect b="0" l="0" r="0" t="0"/>
          <a:stretch/>
        </p:blipFill>
        <p:spPr>
          <a:xfrm>
            <a:off x="6806075" y="3286896"/>
            <a:ext cx="1715773" cy="2552213"/>
          </a:xfrm>
          <a:prstGeom prst="rect">
            <a:avLst/>
          </a:prstGeom>
          <a:noFill/>
          <a:ln>
            <a:noFill/>
          </a:ln>
        </p:spPr>
      </p:pic>
      <p:sp>
        <p:nvSpPr>
          <p:cNvPr id="612" name="Google Shape;612;p72"/>
          <p:cNvSpPr txBox="1"/>
          <p:nvPr/>
        </p:nvSpPr>
        <p:spPr>
          <a:xfrm>
            <a:off x="6606120" y="6303427"/>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r>
              <a:rPr lang="en-US" sz="1400">
                <a:solidFill>
                  <a:schemeClr val="dk1"/>
                </a:solidFill>
                <a:latin typeface="Calibri"/>
                <a:ea typeface="Calibri"/>
                <a:cs typeface="Calibri"/>
                <a:sym typeface="Calibri"/>
              </a:rPr>
              <a:t>/60</a:t>
            </a:r>
            <a:endParaRPr sz="14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qualityslid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