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Lst>
  <p:sldSz cy="6858000" cx="9144000"/>
  <p:notesSz cx="6858000" cy="9144000"/>
  <p:embeddedFontLst>
    <p:embeddedFont>
      <p:font typeface="Poppins"/>
      <p:regular r:id="rId87"/>
      <p:bold r:id="rId88"/>
      <p:italic r:id="rId89"/>
      <p:boldItalic r:id="rId90"/>
    </p:embeddedFont>
    <p:embeddedFont>
      <p:font typeface="Poppins Medium"/>
      <p:regular r:id="rId91"/>
      <p:bold r:id="rId92"/>
      <p:italic r:id="rId93"/>
      <p:boldItalic r:id="rId9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86" Type="http://schemas.openxmlformats.org/officeDocument/2006/relationships/slide" Target="slides/slide81.xml"/><Relationship Id="rId41" Type="http://schemas.openxmlformats.org/officeDocument/2006/relationships/slide" Target="slides/slide36.xml"/><Relationship Id="rId85" Type="http://schemas.openxmlformats.org/officeDocument/2006/relationships/slide" Target="slides/slide80.xml"/><Relationship Id="rId44" Type="http://schemas.openxmlformats.org/officeDocument/2006/relationships/slide" Target="slides/slide39.xml"/><Relationship Id="rId88" Type="http://schemas.openxmlformats.org/officeDocument/2006/relationships/font" Target="fonts/Poppins-bold.fntdata"/><Relationship Id="rId43" Type="http://schemas.openxmlformats.org/officeDocument/2006/relationships/slide" Target="slides/slide38.xml"/><Relationship Id="rId87" Type="http://schemas.openxmlformats.org/officeDocument/2006/relationships/font" Target="fonts/Poppins-regular.fntdata"/><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font" Target="fonts/Poppins-italic.fntdata"/><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94" Type="http://schemas.openxmlformats.org/officeDocument/2006/relationships/font" Target="fonts/PoppinsMedium-boldItalic.fntdata"/><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1" Type="http://schemas.openxmlformats.org/officeDocument/2006/relationships/font" Target="fonts/PoppinsMedium-regular.fntdata"/><Relationship Id="rId90" Type="http://schemas.openxmlformats.org/officeDocument/2006/relationships/font" Target="fonts/Poppins-boldItalic.fntdata"/><Relationship Id="rId93" Type="http://schemas.openxmlformats.org/officeDocument/2006/relationships/font" Target="fonts/PoppinsMedium-italic.fntdata"/><Relationship Id="rId92" Type="http://schemas.openxmlformats.org/officeDocument/2006/relationships/font" Target="fonts/PoppinsMedium-bold.fntdata"/><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5" name="Google Shape;29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latin typeface="Arial"/>
                <a:ea typeface="Arial"/>
                <a:cs typeface="Arial"/>
                <a:sym typeface="Arial"/>
              </a:rPr>
              <a:t>READ TO STUDENTS:</a:t>
            </a:r>
            <a:endParaRPr/>
          </a:p>
          <a:p>
            <a:pPr indent="0" lvl="0" marL="0" rtl="0" algn="l">
              <a:spcBef>
                <a:spcPts val="0"/>
              </a:spcBef>
              <a:spcAft>
                <a:spcPts val="0"/>
              </a:spcAft>
              <a:buNone/>
            </a:pPr>
            <a:r>
              <a:rPr lang="en-US" sz="1200">
                <a:solidFill>
                  <a:schemeClr val="dk1"/>
                </a:solidFill>
                <a:latin typeface="Arial"/>
                <a:ea typeface="Arial"/>
                <a:cs typeface="Arial"/>
                <a:sym typeface="Arial"/>
              </a:rPr>
              <a:t>Manufacturing is as old as the human race. To be an effective and valued production technician, you must understand the industry. You should understand the history and development of manufacturing. You should also understand the concept that any process that produces a product is considered manufacturing.</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Pictured- (Left) Henry Ford, Thomas Edison, Harvey Firestone</a:t>
            </a:r>
            <a:endParaRPr sz="1200">
              <a:solidFill>
                <a:schemeClr val="dk1"/>
              </a:solidFill>
              <a:latin typeface="Arial"/>
              <a:ea typeface="Arial"/>
              <a:cs typeface="Arial"/>
              <a:sym typeface="Arial"/>
            </a:endParaRPr>
          </a:p>
        </p:txBody>
      </p:sp>
      <p:sp>
        <p:nvSpPr>
          <p:cNvPr id="296" name="Google Shape;296;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6" name="Google Shape;30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latin typeface="Arial"/>
                <a:ea typeface="Arial"/>
                <a:cs typeface="Arial"/>
                <a:sym typeface="Arial"/>
              </a:rPr>
              <a:t>Direct</a:t>
            </a:r>
            <a:r>
              <a:rPr lang="en-US" sz="1200">
                <a:solidFill>
                  <a:schemeClr val="dk1"/>
                </a:solidFill>
                <a:latin typeface="Arial"/>
                <a:ea typeface="Arial"/>
                <a:cs typeface="Arial"/>
                <a:sym typeface="Arial"/>
              </a:rPr>
              <a:t> students to turn to page 4-4-1 in their Foundations of Manufacturing</a:t>
            </a:r>
            <a:r>
              <a:rPr i="1" lang="en-US" sz="1200">
                <a:solidFill>
                  <a:schemeClr val="dk1"/>
                </a:solidFill>
                <a:latin typeface="Arial"/>
                <a:ea typeface="Arial"/>
                <a:cs typeface="Arial"/>
                <a:sym typeface="Arial"/>
              </a:rPr>
              <a:t>, Domain 4: Quality Awareness, Section 4: Print Reading</a:t>
            </a:r>
            <a:r>
              <a:rPr lang="en-US" sz="1200">
                <a:solidFill>
                  <a:schemeClr val="dk1"/>
                </a:solidFill>
                <a:latin typeface="Arial"/>
                <a:ea typeface="Arial"/>
                <a:cs typeface="Arial"/>
                <a:sym typeface="Arial"/>
              </a:rPr>
              <a:t>, Student Workbook and continue with the discussion.</a:t>
            </a:r>
            <a:endParaRPr/>
          </a:p>
          <a:p>
            <a:pPr indent="0" lvl="0" marL="0" rtl="0" algn="l">
              <a:spcBef>
                <a:spcPts val="0"/>
              </a:spcBef>
              <a:spcAft>
                <a:spcPts val="0"/>
              </a:spcAft>
              <a:buNone/>
            </a:pPr>
            <a:r>
              <a:t/>
            </a:r>
            <a:endParaRPr b="1" sz="1200">
              <a:solidFill>
                <a:schemeClr val="dk1"/>
              </a:solidFill>
              <a:latin typeface="Arial"/>
              <a:ea typeface="Arial"/>
              <a:cs typeface="Arial"/>
              <a:sym typeface="Arial"/>
            </a:endParaRPr>
          </a:p>
          <a:p>
            <a:pPr indent="0" lvl="0" marL="0" rtl="0" algn="l">
              <a:spcBef>
                <a:spcPts val="0"/>
              </a:spcBef>
              <a:spcAft>
                <a:spcPts val="0"/>
              </a:spcAft>
              <a:buNone/>
            </a:pPr>
            <a:r>
              <a:rPr b="1" lang="en-US"/>
              <a:t>Read</a:t>
            </a:r>
            <a:r>
              <a:rPr lang="en-US"/>
              <a:t> Introduction paragraph aloud to the students:</a:t>
            </a:r>
            <a:endParaRPr/>
          </a:p>
          <a:p>
            <a:pPr indent="0" lvl="0" marL="0" rtl="0" algn="l">
              <a:spcBef>
                <a:spcPts val="0"/>
              </a:spcBef>
              <a:spcAft>
                <a:spcPts val="0"/>
              </a:spcAft>
              <a:buNone/>
            </a:pPr>
            <a:r>
              <a:rPr b="1" lang="en-US"/>
              <a:t> </a:t>
            </a:r>
            <a:endParaRPr/>
          </a:p>
          <a:p>
            <a:pPr indent="0" lvl="0" marL="0" rtl="0" algn="l">
              <a:spcBef>
                <a:spcPts val="0"/>
              </a:spcBef>
              <a:spcAft>
                <a:spcPts val="0"/>
              </a:spcAft>
              <a:buNone/>
            </a:pPr>
            <a:r>
              <a:rPr lang="en-US"/>
              <a:t>The purpose of this module is to ensure that production technicians can effectively read and interpret industrial prints during the performance of their job.</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1" sz="1200">
              <a:solidFill>
                <a:schemeClr val="dk1"/>
              </a:solidFill>
              <a:latin typeface="Arial"/>
              <a:ea typeface="Arial"/>
              <a:cs typeface="Arial"/>
              <a:sym typeface="Arial"/>
            </a:endParaRPr>
          </a:p>
        </p:txBody>
      </p:sp>
      <p:sp>
        <p:nvSpPr>
          <p:cNvPr id="307" name="Google Shape;307;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1" name="Google Shape;32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that cutting plane lines use arrowheads</a:t>
            </a:r>
            <a:endParaRPr/>
          </a:p>
        </p:txBody>
      </p:sp>
      <p:sp>
        <p:nvSpPr>
          <p:cNvPr id="479" name="Google Shape;479;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0" name="Google Shape;53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1" name="Google Shape;551;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4" name="Google Shape;654;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3" name="Google Shape;683;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8" name="Google Shape;698;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5" name="Google Shape;705;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2" name="Google Shape;712;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9" name="Google Shape;719;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p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8" name="Google Shape;728;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9" name="Google Shape;729;p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7" name="Google Shape;737;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4" name="Google Shape;744;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0" name="Google Shape;750;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7" name="Google Shape;757;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8" name="Google Shape;758;p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NOHC – Normally open held close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NCHO – normally closed held open</a:t>
            </a:r>
            <a:endParaRPr/>
          </a:p>
        </p:txBody>
      </p:sp>
      <p:sp>
        <p:nvSpPr>
          <p:cNvPr id="792" name="Google Shape;792;p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2" name="Google Shape;802;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3" name="Google Shape;803;p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1" name="Google Shape;811;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2" name="Google Shape;812;p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0" name="Google Shape;820;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1" name="Google Shape;821;p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9" name="Google Shape;829;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difference is in the amount of detail provided.</a:t>
            </a:r>
            <a:endParaRPr/>
          </a:p>
        </p:txBody>
      </p:sp>
      <p:sp>
        <p:nvSpPr>
          <p:cNvPr id="830" name="Google Shape;830;p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0" name="Google Shape;840;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48" name="Google Shape;848;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9" name="Google Shape;849;p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6" name="Google Shape;856;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r>
              <a:rPr lang="en-US"/>
              <a:t> The drawing on Slide 4-4-68 and Figure 4-4-5 is unusual, in that industrial prints do not normally contain enlarged graphics as show in the “blow-out” circles.</a:t>
            </a:r>
            <a:endParaRPr/>
          </a:p>
          <a:p>
            <a:pPr indent="0" lvl="0" marL="0" rtl="0" algn="l">
              <a:spcBef>
                <a:spcPts val="0"/>
              </a:spcBef>
              <a:spcAft>
                <a:spcPts val="0"/>
              </a:spcAft>
              <a:buNone/>
            </a:pPr>
            <a:r>
              <a:t/>
            </a:r>
            <a:endParaRPr/>
          </a:p>
        </p:txBody>
      </p:sp>
      <p:sp>
        <p:nvSpPr>
          <p:cNvPr id="857" name="Google Shape;857;p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5" name="Google Shape;865;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 </a:t>
            </a:r>
            <a:r>
              <a:rPr lang="en-US"/>
              <a:t>These are the most common symbols, but these lists are not all inclusive.</a:t>
            </a:r>
            <a:endParaRPr/>
          </a:p>
          <a:p>
            <a:pPr indent="0" lvl="0" marL="0" rtl="0" algn="l">
              <a:spcBef>
                <a:spcPts val="0"/>
              </a:spcBef>
              <a:spcAft>
                <a:spcPts val="0"/>
              </a:spcAft>
              <a:buNone/>
            </a:pPr>
            <a:r>
              <a:t/>
            </a:r>
            <a:endParaRPr/>
          </a:p>
        </p:txBody>
      </p:sp>
      <p:sp>
        <p:nvSpPr>
          <p:cNvPr id="866" name="Google Shape;866;p6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p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75" name="Google Shape;875;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6" name="Google Shape;876;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5" name="Google Shape;885;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6" name="Google Shape;886;p7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4" name="Google Shape;894;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5" name="Google Shape;895;p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3" name="Google Shape;903;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4" name="Google Shape;904;p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2" name="Google Shape;912;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3" name="Google Shape;913;p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1" name="Google Shape;921;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2" name="Google Shape;922;p7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0" name="Google Shape;930;p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1" name="Google Shape;931;p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0" name="Google Shape;940;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48" name="Google Shape;948;p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9" name="Google Shape;949;p7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7" name="Google Shape;957;p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8" name="Google Shape;958;p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5" name="Google Shape;965;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2" name="Google Shape;972;p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3" name="Google Shape;973;p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8" name="Shape 28"/>
        <p:cNvGrpSpPr/>
        <p:nvPr/>
      </p:nvGrpSpPr>
      <p:grpSpPr>
        <a:xfrm>
          <a:off x="0" y="0"/>
          <a:ext cx="0" cy="0"/>
          <a:chOff x="0" y="0"/>
          <a:chExt cx="0" cy="0"/>
        </a:xfrm>
      </p:grpSpPr>
      <p:sp>
        <p:nvSpPr>
          <p:cNvPr id="29" name="Google Shape;29;p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4"/>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1" name="Google Shape;31;p4"/>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2" name="Shape 32"/>
        <p:cNvGrpSpPr/>
        <p:nvPr/>
      </p:nvGrpSpPr>
      <p:grpSpPr>
        <a:xfrm>
          <a:off x="0" y="0"/>
          <a:ext cx="0" cy="0"/>
          <a:chOff x="0" y="0"/>
          <a:chExt cx="0" cy="0"/>
        </a:xfrm>
      </p:grpSpPr>
      <p:sp>
        <p:nvSpPr>
          <p:cNvPr id="33" name="Google Shape;33;p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5" name="Google Shape;35;p5"/>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6" name="Shape 36"/>
        <p:cNvGrpSpPr/>
        <p:nvPr/>
      </p:nvGrpSpPr>
      <p:grpSpPr>
        <a:xfrm>
          <a:off x="0" y="0"/>
          <a:ext cx="0" cy="0"/>
          <a:chOff x="0" y="0"/>
          <a:chExt cx="0" cy="0"/>
        </a:xfrm>
      </p:grpSpPr>
      <p:sp>
        <p:nvSpPr>
          <p:cNvPr id="37" name="Google Shape;37;p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9" name="Google Shape;39;p6"/>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0" name="Shape 40"/>
        <p:cNvGrpSpPr/>
        <p:nvPr/>
      </p:nvGrpSpPr>
      <p:grpSpPr>
        <a:xfrm>
          <a:off x="0" y="0"/>
          <a:ext cx="0" cy="0"/>
          <a:chOff x="0" y="0"/>
          <a:chExt cx="0" cy="0"/>
        </a:xfrm>
      </p:grpSpPr>
      <p:sp>
        <p:nvSpPr>
          <p:cNvPr id="41" name="Google Shape;41;p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3" name="Google Shape;43;p7"/>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44" name="Shape 44"/>
        <p:cNvGrpSpPr/>
        <p:nvPr/>
      </p:nvGrpSpPr>
      <p:grpSpPr>
        <a:xfrm>
          <a:off x="0" y="0"/>
          <a:ext cx="0" cy="0"/>
          <a:chOff x="0" y="0"/>
          <a:chExt cx="0" cy="0"/>
        </a:xfrm>
      </p:grpSpPr>
      <p:sp>
        <p:nvSpPr>
          <p:cNvPr id="45" name="Google Shape;45;p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8"/>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7" name="Google Shape;47;p8"/>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48" name="Shape 48"/>
        <p:cNvGrpSpPr/>
        <p:nvPr/>
      </p:nvGrpSpPr>
      <p:grpSpPr>
        <a:xfrm>
          <a:off x="0" y="0"/>
          <a:ext cx="0" cy="0"/>
          <a:chOff x="0" y="0"/>
          <a:chExt cx="0" cy="0"/>
        </a:xfrm>
      </p:grpSpPr>
      <p:sp>
        <p:nvSpPr>
          <p:cNvPr id="49" name="Google Shape;49;p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9"/>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1" name="Google Shape;51;p9"/>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52" name="Shape 52"/>
        <p:cNvGrpSpPr/>
        <p:nvPr/>
      </p:nvGrpSpPr>
      <p:grpSpPr>
        <a:xfrm>
          <a:off x="0" y="0"/>
          <a:ext cx="0" cy="0"/>
          <a:chOff x="0" y="0"/>
          <a:chExt cx="0" cy="0"/>
        </a:xfrm>
      </p:grpSpPr>
      <p:sp>
        <p:nvSpPr>
          <p:cNvPr id="53" name="Google Shape;53;p1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10"/>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5" name="Google Shape;55;p10"/>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56" name="Shape 56"/>
        <p:cNvGrpSpPr/>
        <p:nvPr/>
      </p:nvGrpSpPr>
      <p:grpSpPr>
        <a:xfrm>
          <a:off x="0" y="0"/>
          <a:ext cx="0" cy="0"/>
          <a:chOff x="0" y="0"/>
          <a:chExt cx="0" cy="0"/>
        </a:xfrm>
      </p:grpSpPr>
      <p:sp>
        <p:nvSpPr>
          <p:cNvPr id="57" name="Google Shape;57;p1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1"/>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9" name="Google Shape;59;p11"/>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60" name="Shape 60"/>
        <p:cNvGrpSpPr/>
        <p:nvPr/>
      </p:nvGrpSpPr>
      <p:grpSpPr>
        <a:xfrm>
          <a:off x="0" y="0"/>
          <a:ext cx="0" cy="0"/>
          <a:chOff x="0" y="0"/>
          <a:chExt cx="0" cy="0"/>
        </a:xfrm>
      </p:grpSpPr>
      <p:sp>
        <p:nvSpPr>
          <p:cNvPr id="61" name="Google Shape;61;p1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2"/>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3" name="Google Shape;63;p12"/>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64" name="Shape 64"/>
        <p:cNvGrpSpPr/>
        <p:nvPr/>
      </p:nvGrpSpPr>
      <p:grpSpPr>
        <a:xfrm>
          <a:off x="0" y="0"/>
          <a:ext cx="0" cy="0"/>
          <a:chOff x="0" y="0"/>
          <a:chExt cx="0" cy="0"/>
        </a:xfrm>
      </p:grpSpPr>
      <p:sp>
        <p:nvSpPr>
          <p:cNvPr id="65" name="Google Shape;65;p1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3"/>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7" name="Google Shape;67;p13"/>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Slide">
  <p:cSld name="17_Title Slide">
    <p:spTree>
      <p:nvGrpSpPr>
        <p:cNvPr id="68" name="Shape 68"/>
        <p:cNvGrpSpPr/>
        <p:nvPr/>
      </p:nvGrpSpPr>
      <p:grpSpPr>
        <a:xfrm>
          <a:off x="0" y="0"/>
          <a:ext cx="0" cy="0"/>
          <a:chOff x="0" y="0"/>
          <a:chExt cx="0" cy="0"/>
        </a:xfrm>
      </p:grpSpPr>
      <p:sp>
        <p:nvSpPr>
          <p:cNvPr id="69" name="Google Shape;69;p1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4"/>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4"/>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Title Slide">
  <p:cSld name="31_Title Slide">
    <p:spTree>
      <p:nvGrpSpPr>
        <p:cNvPr id="72" name="Shape 72"/>
        <p:cNvGrpSpPr/>
        <p:nvPr/>
      </p:nvGrpSpPr>
      <p:grpSpPr>
        <a:xfrm>
          <a:off x="0" y="0"/>
          <a:ext cx="0" cy="0"/>
          <a:chOff x="0" y="0"/>
          <a:chExt cx="0" cy="0"/>
        </a:xfrm>
      </p:grpSpPr>
      <p:sp>
        <p:nvSpPr>
          <p:cNvPr id="73" name="Google Shape;73;p1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5"/>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5"/>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Title Slide">
  <p:cSld name="18_Title Slide">
    <p:spTree>
      <p:nvGrpSpPr>
        <p:cNvPr id="76" name="Shape 76"/>
        <p:cNvGrpSpPr/>
        <p:nvPr/>
      </p:nvGrpSpPr>
      <p:grpSpPr>
        <a:xfrm>
          <a:off x="0" y="0"/>
          <a:ext cx="0" cy="0"/>
          <a:chOff x="0" y="0"/>
          <a:chExt cx="0" cy="0"/>
        </a:xfrm>
      </p:grpSpPr>
      <p:sp>
        <p:nvSpPr>
          <p:cNvPr id="77" name="Google Shape;77;p1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6"/>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9" name="Google Shape;79;p16"/>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Title Slide">
  <p:cSld name="32_Title Slide">
    <p:spTree>
      <p:nvGrpSpPr>
        <p:cNvPr id="80" name="Shape 80"/>
        <p:cNvGrpSpPr/>
        <p:nvPr/>
      </p:nvGrpSpPr>
      <p:grpSpPr>
        <a:xfrm>
          <a:off x="0" y="0"/>
          <a:ext cx="0" cy="0"/>
          <a:chOff x="0" y="0"/>
          <a:chExt cx="0" cy="0"/>
        </a:xfrm>
      </p:grpSpPr>
      <p:sp>
        <p:nvSpPr>
          <p:cNvPr id="81" name="Google Shape;81;p1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7"/>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3" name="Google Shape;83;p17"/>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Title Slide">
  <p:cSld name="19_Title Slide">
    <p:spTree>
      <p:nvGrpSpPr>
        <p:cNvPr id="84" name="Shape 84"/>
        <p:cNvGrpSpPr/>
        <p:nvPr/>
      </p:nvGrpSpPr>
      <p:grpSpPr>
        <a:xfrm>
          <a:off x="0" y="0"/>
          <a:ext cx="0" cy="0"/>
          <a:chOff x="0" y="0"/>
          <a:chExt cx="0" cy="0"/>
        </a:xfrm>
      </p:grpSpPr>
      <p:sp>
        <p:nvSpPr>
          <p:cNvPr id="85" name="Google Shape;85;p1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8"/>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7" name="Google Shape;87;p18"/>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_Title Slide">
  <p:cSld name="33_Title Slide">
    <p:spTree>
      <p:nvGrpSpPr>
        <p:cNvPr id="88" name="Shape 88"/>
        <p:cNvGrpSpPr/>
        <p:nvPr/>
      </p:nvGrpSpPr>
      <p:grpSpPr>
        <a:xfrm>
          <a:off x="0" y="0"/>
          <a:ext cx="0" cy="0"/>
          <a:chOff x="0" y="0"/>
          <a:chExt cx="0" cy="0"/>
        </a:xfrm>
      </p:grpSpPr>
      <p:sp>
        <p:nvSpPr>
          <p:cNvPr id="89" name="Google Shape;89;p1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19"/>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1" name="Google Shape;91;p19"/>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Title Slide">
  <p:cSld name="30_Title Slide">
    <p:spTree>
      <p:nvGrpSpPr>
        <p:cNvPr id="92" name="Shape 92"/>
        <p:cNvGrpSpPr/>
        <p:nvPr/>
      </p:nvGrpSpPr>
      <p:grpSpPr>
        <a:xfrm>
          <a:off x="0" y="0"/>
          <a:ext cx="0" cy="0"/>
          <a:chOff x="0" y="0"/>
          <a:chExt cx="0" cy="0"/>
        </a:xfrm>
      </p:grpSpPr>
      <p:sp>
        <p:nvSpPr>
          <p:cNvPr id="93" name="Google Shape;93;p2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0"/>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5" name="Google Shape;95;p20"/>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_Title Slide">
  <p:cSld name="34_Title Slide">
    <p:spTree>
      <p:nvGrpSpPr>
        <p:cNvPr id="96" name="Shape 96"/>
        <p:cNvGrpSpPr/>
        <p:nvPr/>
      </p:nvGrpSpPr>
      <p:grpSpPr>
        <a:xfrm>
          <a:off x="0" y="0"/>
          <a:ext cx="0" cy="0"/>
          <a:chOff x="0" y="0"/>
          <a:chExt cx="0" cy="0"/>
        </a:xfrm>
      </p:grpSpPr>
      <p:sp>
        <p:nvSpPr>
          <p:cNvPr id="97" name="Google Shape;97;p2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1"/>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9" name="Google Shape;99;p21"/>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_Title Slide">
  <p:cSld name="35_Title Slide">
    <p:spTree>
      <p:nvGrpSpPr>
        <p:cNvPr id="100" name="Shape 100"/>
        <p:cNvGrpSpPr/>
        <p:nvPr/>
      </p:nvGrpSpPr>
      <p:grpSpPr>
        <a:xfrm>
          <a:off x="0" y="0"/>
          <a:ext cx="0" cy="0"/>
          <a:chOff x="0" y="0"/>
          <a:chExt cx="0" cy="0"/>
        </a:xfrm>
      </p:grpSpPr>
      <p:sp>
        <p:nvSpPr>
          <p:cNvPr id="101" name="Google Shape;101;p2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22"/>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3" name="Google Shape;103;p22"/>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Title Slide">
  <p:cSld name="29_Title Slide">
    <p:spTree>
      <p:nvGrpSpPr>
        <p:cNvPr id="104" name="Shape 104"/>
        <p:cNvGrpSpPr/>
        <p:nvPr/>
      </p:nvGrpSpPr>
      <p:grpSpPr>
        <a:xfrm>
          <a:off x="0" y="0"/>
          <a:ext cx="0" cy="0"/>
          <a:chOff x="0" y="0"/>
          <a:chExt cx="0" cy="0"/>
        </a:xfrm>
      </p:grpSpPr>
      <p:sp>
        <p:nvSpPr>
          <p:cNvPr id="105" name="Google Shape;105;p2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3"/>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7" name="Google Shape;107;p23"/>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6_Title Slide">
  <p:cSld name="36_Title Slide">
    <p:spTree>
      <p:nvGrpSpPr>
        <p:cNvPr id="108" name="Shape 108"/>
        <p:cNvGrpSpPr/>
        <p:nvPr/>
      </p:nvGrpSpPr>
      <p:grpSpPr>
        <a:xfrm>
          <a:off x="0" y="0"/>
          <a:ext cx="0" cy="0"/>
          <a:chOff x="0" y="0"/>
          <a:chExt cx="0" cy="0"/>
        </a:xfrm>
      </p:grpSpPr>
      <p:sp>
        <p:nvSpPr>
          <p:cNvPr id="109" name="Google Shape;109;p2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4"/>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1" name="Google Shape;111;p24"/>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_Title Slide">
  <p:cSld name="37_Title Slide">
    <p:spTree>
      <p:nvGrpSpPr>
        <p:cNvPr id="112" name="Shape 112"/>
        <p:cNvGrpSpPr/>
        <p:nvPr/>
      </p:nvGrpSpPr>
      <p:grpSpPr>
        <a:xfrm>
          <a:off x="0" y="0"/>
          <a:ext cx="0" cy="0"/>
          <a:chOff x="0" y="0"/>
          <a:chExt cx="0" cy="0"/>
        </a:xfrm>
      </p:grpSpPr>
      <p:sp>
        <p:nvSpPr>
          <p:cNvPr id="113" name="Google Shape;113;p2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25"/>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5" name="Google Shape;115;p25"/>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8_Title Slide">
  <p:cSld name="38_Title Slide">
    <p:spTree>
      <p:nvGrpSpPr>
        <p:cNvPr id="116" name="Shape 116"/>
        <p:cNvGrpSpPr/>
        <p:nvPr/>
      </p:nvGrpSpPr>
      <p:grpSpPr>
        <a:xfrm>
          <a:off x="0" y="0"/>
          <a:ext cx="0" cy="0"/>
          <a:chOff x="0" y="0"/>
          <a:chExt cx="0" cy="0"/>
        </a:xfrm>
      </p:grpSpPr>
      <p:sp>
        <p:nvSpPr>
          <p:cNvPr id="117" name="Google Shape;117;p2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26"/>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9" name="Google Shape;119;p26"/>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9_Title Slide">
  <p:cSld name="39_Title Slide">
    <p:spTree>
      <p:nvGrpSpPr>
        <p:cNvPr id="120" name="Shape 120"/>
        <p:cNvGrpSpPr/>
        <p:nvPr/>
      </p:nvGrpSpPr>
      <p:grpSpPr>
        <a:xfrm>
          <a:off x="0" y="0"/>
          <a:ext cx="0" cy="0"/>
          <a:chOff x="0" y="0"/>
          <a:chExt cx="0" cy="0"/>
        </a:xfrm>
      </p:grpSpPr>
      <p:sp>
        <p:nvSpPr>
          <p:cNvPr id="121" name="Google Shape;121;p2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27"/>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3" name="Google Shape;123;p27"/>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_Title Slide">
  <p:cSld name="40_Title Slide">
    <p:spTree>
      <p:nvGrpSpPr>
        <p:cNvPr id="124" name="Shape 124"/>
        <p:cNvGrpSpPr/>
        <p:nvPr/>
      </p:nvGrpSpPr>
      <p:grpSpPr>
        <a:xfrm>
          <a:off x="0" y="0"/>
          <a:ext cx="0" cy="0"/>
          <a:chOff x="0" y="0"/>
          <a:chExt cx="0" cy="0"/>
        </a:xfrm>
      </p:grpSpPr>
      <p:sp>
        <p:nvSpPr>
          <p:cNvPr id="125" name="Google Shape;125;p2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28"/>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7" name="Google Shape;127;p28"/>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_Title Slide">
  <p:cSld name="41_Title Slide">
    <p:spTree>
      <p:nvGrpSpPr>
        <p:cNvPr id="128" name="Shape 128"/>
        <p:cNvGrpSpPr/>
        <p:nvPr/>
      </p:nvGrpSpPr>
      <p:grpSpPr>
        <a:xfrm>
          <a:off x="0" y="0"/>
          <a:ext cx="0" cy="0"/>
          <a:chOff x="0" y="0"/>
          <a:chExt cx="0" cy="0"/>
        </a:xfrm>
      </p:grpSpPr>
      <p:sp>
        <p:nvSpPr>
          <p:cNvPr id="129" name="Google Shape;129;p2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29"/>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1" name="Google Shape;131;p29"/>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2_Title Slide">
  <p:cSld name="42_Title Slide">
    <p:spTree>
      <p:nvGrpSpPr>
        <p:cNvPr id="132" name="Shape 132"/>
        <p:cNvGrpSpPr/>
        <p:nvPr/>
      </p:nvGrpSpPr>
      <p:grpSpPr>
        <a:xfrm>
          <a:off x="0" y="0"/>
          <a:ext cx="0" cy="0"/>
          <a:chOff x="0" y="0"/>
          <a:chExt cx="0" cy="0"/>
        </a:xfrm>
      </p:grpSpPr>
      <p:sp>
        <p:nvSpPr>
          <p:cNvPr id="133" name="Google Shape;133;p3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30"/>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5" name="Google Shape;135;p30"/>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3_Title Slide">
  <p:cSld name="43_Title Slide">
    <p:spTree>
      <p:nvGrpSpPr>
        <p:cNvPr id="136" name="Shape 136"/>
        <p:cNvGrpSpPr/>
        <p:nvPr/>
      </p:nvGrpSpPr>
      <p:grpSpPr>
        <a:xfrm>
          <a:off x="0" y="0"/>
          <a:ext cx="0" cy="0"/>
          <a:chOff x="0" y="0"/>
          <a:chExt cx="0" cy="0"/>
        </a:xfrm>
      </p:grpSpPr>
      <p:sp>
        <p:nvSpPr>
          <p:cNvPr id="137" name="Google Shape;137;p3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1"/>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9" name="Google Shape;139;p31"/>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4_Title Slide">
  <p:cSld name="44_Title Slide">
    <p:spTree>
      <p:nvGrpSpPr>
        <p:cNvPr id="140" name="Shape 140"/>
        <p:cNvGrpSpPr/>
        <p:nvPr/>
      </p:nvGrpSpPr>
      <p:grpSpPr>
        <a:xfrm>
          <a:off x="0" y="0"/>
          <a:ext cx="0" cy="0"/>
          <a:chOff x="0" y="0"/>
          <a:chExt cx="0" cy="0"/>
        </a:xfrm>
      </p:grpSpPr>
      <p:sp>
        <p:nvSpPr>
          <p:cNvPr id="141" name="Google Shape;141;p3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32"/>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3" name="Google Shape;143;p32"/>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5_Title Slide">
  <p:cSld name="45_Title Slide">
    <p:spTree>
      <p:nvGrpSpPr>
        <p:cNvPr id="144" name="Shape 144"/>
        <p:cNvGrpSpPr/>
        <p:nvPr/>
      </p:nvGrpSpPr>
      <p:grpSpPr>
        <a:xfrm>
          <a:off x="0" y="0"/>
          <a:ext cx="0" cy="0"/>
          <a:chOff x="0" y="0"/>
          <a:chExt cx="0" cy="0"/>
        </a:xfrm>
      </p:grpSpPr>
      <p:sp>
        <p:nvSpPr>
          <p:cNvPr id="145" name="Google Shape;145;p3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33"/>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7" name="Google Shape;147;p33"/>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8_Title Slide">
  <p:cSld name="48_Title Slide">
    <p:spTree>
      <p:nvGrpSpPr>
        <p:cNvPr id="148" name="Shape 148"/>
        <p:cNvGrpSpPr/>
        <p:nvPr/>
      </p:nvGrpSpPr>
      <p:grpSpPr>
        <a:xfrm>
          <a:off x="0" y="0"/>
          <a:ext cx="0" cy="0"/>
          <a:chOff x="0" y="0"/>
          <a:chExt cx="0" cy="0"/>
        </a:xfrm>
      </p:grpSpPr>
      <p:sp>
        <p:nvSpPr>
          <p:cNvPr id="149" name="Google Shape;149;p3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34"/>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1" name="Google Shape;151;p34"/>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9_Title Slide">
  <p:cSld name="49_Title Slide">
    <p:spTree>
      <p:nvGrpSpPr>
        <p:cNvPr id="152" name="Shape 152"/>
        <p:cNvGrpSpPr/>
        <p:nvPr/>
      </p:nvGrpSpPr>
      <p:grpSpPr>
        <a:xfrm>
          <a:off x="0" y="0"/>
          <a:ext cx="0" cy="0"/>
          <a:chOff x="0" y="0"/>
          <a:chExt cx="0" cy="0"/>
        </a:xfrm>
      </p:grpSpPr>
      <p:sp>
        <p:nvSpPr>
          <p:cNvPr id="153" name="Google Shape;153;p3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 name="Google Shape;154;p35"/>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5" name="Google Shape;155;p35"/>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0_Title Slide">
  <p:cSld name="50_Title Slide">
    <p:spTree>
      <p:nvGrpSpPr>
        <p:cNvPr id="156" name="Shape 156"/>
        <p:cNvGrpSpPr/>
        <p:nvPr/>
      </p:nvGrpSpPr>
      <p:grpSpPr>
        <a:xfrm>
          <a:off x="0" y="0"/>
          <a:ext cx="0" cy="0"/>
          <a:chOff x="0" y="0"/>
          <a:chExt cx="0" cy="0"/>
        </a:xfrm>
      </p:grpSpPr>
      <p:sp>
        <p:nvSpPr>
          <p:cNvPr id="157" name="Google Shape;157;p3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36"/>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9" name="Google Shape;159;p36"/>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1_Title Slide">
  <p:cSld name="51_Title Slide">
    <p:spTree>
      <p:nvGrpSpPr>
        <p:cNvPr id="160" name="Shape 160"/>
        <p:cNvGrpSpPr/>
        <p:nvPr/>
      </p:nvGrpSpPr>
      <p:grpSpPr>
        <a:xfrm>
          <a:off x="0" y="0"/>
          <a:ext cx="0" cy="0"/>
          <a:chOff x="0" y="0"/>
          <a:chExt cx="0" cy="0"/>
        </a:xfrm>
      </p:grpSpPr>
      <p:sp>
        <p:nvSpPr>
          <p:cNvPr id="161" name="Google Shape;161;p3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37"/>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3" name="Google Shape;163;p37"/>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2_Title Slide">
  <p:cSld name="52_Title Slide">
    <p:spTree>
      <p:nvGrpSpPr>
        <p:cNvPr id="164" name="Shape 164"/>
        <p:cNvGrpSpPr/>
        <p:nvPr/>
      </p:nvGrpSpPr>
      <p:grpSpPr>
        <a:xfrm>
          <a:off x="0" y="0"/>
          <a:ext cx="0" cy="0"/>
          <a:chOff x="0" y="0"/>
          <a:chExt cx="0" cy="0"/>
        </a:xfrm>
      </p:grpSpPr>
      <p:sp>
        <p:nvSpPr>
          <p:cNvPr id="165" name="Google Shape;165;p3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38"/>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7" name="Google Shape;167;p38"/>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3_Title Slide">
  <p:cSld name="53_Title Slide">
    <p:spTree>
      <p:nvGrpSpPr>
        <p:cNvPr id="168" name="Shape 168"/>
        <p:cNvGrpSpPr/>
        <p:nvPr/>
      </p:nvGrpSpPr>
      <p:grpSpPr>
        <a:xfrm>
          <a:off x="0" y="0"/>
          <a:ext cx="0" cy="0"/>
          <a:chOff x="0" y="0"/>
          <a:chExt cx="0" cy="0"/>
        </a:xfrm>
      </p:grpSpPr>
      <p:sp>
        <p:nvSpPr>
          <p:cNvPr id="169" name="Google Shape;169;p3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 name="Google Shape;170;p39"/>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71" name="Google Shape;171;p39"/>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4_Title Slide">
  <p:cSld name="54_Title Slide">
    <p:spTree>
      <p:nvGrpSpPr>
        <p:cNvPr id="172" name="Shape 172"/>
        <p:cNvGrpSpPr/>
        <p:nvPr/>
      </p:nvGrpSpPr>
      <p:grpSpPr>
        <a:xfrm>
          <a:off x="0" y="0"/>
          <a:ext cx="0" cy="0"/>
          <a:chOff x="0" y="0"/>
          <a:chExt cx="0" cy="0"/>
        </a:xfrm>
      </p:grpSpPr>
      <p:sp>
        <p:nvSpPr>
          <p:cNvPr id="173" name="Google Shape;173;p4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40"/>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75" name="Google Shape;175;p40"/>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5_Title Slide">
  <p:cSld name="55_Title Slide">
    <p:spTree>
      <p:nvGrpSpPr>
        <p:cNvPr id="176" name="Shape 176"/>
        <p:cNvGrpSpPr/>
        <p:nvPr/>
      </p:nvGrpSpPr>
      <p:grpSpPr>
        <a:xfrm>
          <a:off x="0" y="0"/>
          <a:ext cx="0" cy="0"/>
          <a:chOff x="0" y="0"/>
          <a:chExt cx="0" cy="0"/>
        </a:xfrm>
      </p:grpSpPr>
      <p:sp>
        <p:nvSpPr>
          <p:cNvPr id="177" name="Google Shape;177;p4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41"/>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79" name="Google Shape;179;p41"/>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6_Title Slide">
  <p:cSld name="56_Title Slide">
    <p:spTree>
      <p:nvGrpSpPr>
        <p:cNvPr id="180" name="Shape 180"/>
        <p:cNvGrpSpPr/>
        <p:nvPr/>
      </p:nvGrpSpPr>
      <p:grpSpPr>
        <a:xfrm>
          <a:off x="0" y="0"/>
          <a:ext cx="0" cy="0"/>
          <a:chOff x="0" y="0"/>
          <a:chExt cx="0" cy="0"/>
        </a:xfrm>
      </p:grpSpPr>
      <p:sp>
        <p:nvSpPr>
          <p:cNvPr id="181" name="Google Shape;181;p4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42"/>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3" name="Google Shape;183;p42"/>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7_Title Slide">
  <p:cSld name="57_Title Slide">
    <p:spTree>
      <p:nvGrpSpPr>
        <p:cNvPr id="184" name="Shape 184"/>
        <p:cNvGrpSpPr/>
        <p:nvPr/>
      </p:nvGrpSpPr>
      <p:grpSpPr>
        <a:xfrm>
          <a:off x="0" y="0"/>
          <a:ext cx="0" cy="0"/>
          <a:chOff x="0" y="0"/>
          <a:chExt cx="0" cy="0"/>
        </a:xfrm>
      </p:grpSpPr>
      <p:sp>
        <p:nvSpPr>
          <p:cNvPr id="185" name="Google Shape;185;p4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43"/>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7" name="Google Shape;187;p43"/>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8_Title Slide">
  <p:cSld name="58_Title Slide">
    <p:spTree>
      <p:nvGrpSpPr>
        <p:cNvPr id="188" name="Shape 188"/>
        <p:cNvGrpSpPr/>
        <p:nvPr/>
      </p:nvGrpSpPr>
      <p:grpSpPr>
        <a:xfrm>
          <a:off x="0" y="0"/>
          <a:ext cx="0" cy="0"/>
          <a:chOff x="0" y="0"/>
          <a:chExt cx="0" cy="0"/>
        </a:xfrm>
      </p:grpSpPr>
      <p:sp>
        <p:nvSpPr>
          <p:cNvPr id="189" name="Google Shape;189;p4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44"/>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1" name="Google Shape;191;p44"/>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5_Title Slide">
  <p:cSld name="65_Title Slide">
    <p:spTree>
      <p:nvGrpSpPr>
        <p:cNvPr id="192" name="Shape 192"/>
        <p:cNvGrpSpPr/>
        <p:nvPr/>
      </p:nvGrpSpPr>
      <p:grpSpPr>
        <a:xfrm>
          <a:off x="0" y="0"/>
          <a:ext cx="0" cy="0"/>
          <a:chOff x="0" y="0"/>
          <a:chExt cx="0" cy="0"/>
        </a:xfrm>
      </p:grpSpPr>
      <p:sp>
        <p:nvSpPr>
          <p:cNvPr id="193" name="Google Shape;193;p4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 name="Google Shape;194;p45"/>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5" name="Google Shape;195;p45"/>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9_Title Slide">
  <p:cSld name="59_Title Slide">
    <p:spTree>
      <p:nvGrpSpPr>
        <p:cNvPr id="196" name="Shape 196"/>
        <p:cNvGrpSpPr/>
        <p:nvPr/>
      </p:nvGrpSpPr>
      <p:grpSpPr>
        <a:xfrm>
          <a:off x="0" y="0"/>
          <a:ext cx="0" cy="0"/>
          <a:chOff x="0" y="0"/>
          <a:chExt cx="0" cy="0"/>
        </a:xfrm>
      </p:grpSpPr>
      <p:sp>
        <p:nvSpPr>
          <p:cNvPr id="197" name="Google Shape;197;p4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 name="Google Shape;198;p46"/>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9" name="Google Shape;199;p46"/>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0_Title Slide">
  <p:cSld name="60_Title Slide">
    <p:spTree>
      <p:nvGrpSpPr>
        <p:cNvPr id="200" name="Shape 200"/>
        <p:cNvGrpSpPr/>
        <p:nvPr/>
      </p:nvGrpSpPr>
      <p:grpSpPr>
        <a:xfrm>
          <a:off x="0" y="0"/>
          <a:ext cx="0" cy="0"/>
          <a:chOff x="0" y="0"/>
          <a:chExt cx="0" cy="0"/>
        </a:xfrm>
      </p:grpSpPr>
      <p:sp>
        <p:nvSpPr>
          <p:cNvPr id="201" name="Google Shape;201;p4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47"/>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3" name="Google Shape;203;p47"/>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Title Slide">
  <p:cSld name="62_Title Slide">
    <p:spTree>
      <p:nvGrpSpPr>
        <p:cNvPr id="204" name="Shape 204"/>
        <p:cNvGrpSpPr/>
        <p:nvPr/>
      </p:nvGrpSpPr>
      <p:grpSpPr>
        <a:xfrm>
          <a:off x="0" y="0"/>
          <a:ext cx="0" cy="0"/>
          <a:chOff x="0" y="0"/>
          <a:chExt cx="0" cy="0"/>
        </a:xfrm>
      </p:grpSpPr>
      <p:sp>
        <p:nvSpPr>
          <p:cNvPr id="205" name="Google Shape;205;p4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p48"/>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7" name="Google Shape;207;p48"/>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3_Title Slide">
  <p:cSld name="63_Title Slide">
    <p:spTree>
      <p:nvGrpSpPr>
        <p:cNvPr id="208" name="Shape 208"/>
        <p:cNvGrpSpPr/>
        <p:nvPr/>
      </p:nvGrpSpPr>
      <p:grpSpPr>
        <a:xfrm>
          <a:off x="0" y="0"/>
          <a:ext cx="0" cy="0"/>
          <a:chOff x="0" y="0"/>
          <a:chExt cx="0" cy="0"/>
        </a:xfrm>
      </p:grpSpPr>
      <p:sp>
        <p:nvSpPr>
          <p:cNvPr id="209" name="Google Shape;209;p4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49"/>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1" name="Google Shape;211;p49"/>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4_Title Slide">
  <p:cSld name="64_Title Slide">
    <p:spTree>
      <p:nvGrpSpPr>
        <p:cNvPr id="212" name="Shape 212"/>
        <p:cNvGrpSpPr/>
        <p:nvPr/>
      </p:nvGrpSpPr>
      <p:grpSpPr>
        <a:xfrm>
          <a:off x="0" y="0"/>
          <a:ext cx="0" cy="0"/>
          <a:chOff x="0" y="0"/>
          <a:chExt cx="0" cy="0"/>
        </a:xfrm>
      </p:grpSpPr>
      <p:sp>
        <p:nvSpPr>
          <p:cNvPr id="213" name="Google Shape;213;p5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4" name="Google Shape;214;p50"/>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5" name="Google Shape;215;p50"/>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6_Title Slide">
  <p:cSld name="66_Title Slide">
    <p:spTree>
      <p:nvGrpSpPr>
        <p:cNvPr id="216" name="Shape 216"/>
        <p:cNvGrpSpPr/>
        <p:nvPr/>
      </p:nvGrpSpPr>
      <p:grpSpPr>
        <a:xfrm>
          <a:off x="0" y="0"/>
          <a:ext cx="0" cy="0"/>
          <a:chOff x="0" y="0"/>
          <a:chExt cx="0" cy="0"/>
        </a:xfrm>
      </p:grpSpPr>
      <p:sp>
        <p:nvSpPr>
          <p:cNvPr id="217" name="Google Shape;217;p5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51"/>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9" name="Google Shape;219;p51"/>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20" name="Shape 220"/>
        <p:cNvGrpSpPr/>
        <p:nvPr/>
      </p:nvGrpSpPr>
      <p:grpSpPr>
        <a:xfrm>
          <a:off x="0" y="0"/>
          <a:ext cx="0" cy="0"/>
          <a:chOff x="0" y="0"/>
          <a:chExt cx="0" cy="0"/>
        </a:xfrm>
      </p:grpSpPr>
      <p:sp>
        <p:nvSpPr>
          <p:cNvPr id="221" name="Google Shape;221;p5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28931"/>
              </a:buClr>
              <a:buSzPts val="2800"/>
              <a:buFont typeface="Poppins Medium"/>
              <a:buNone/>
              <a:defRPr sz="2800">
                <a:solidFill>
                  <a:srgbClr val="F28931"/>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52"/>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431800" lvl="0" marL="457200" algn="l">
              <a:spcBef>
                <a:spcPts val="640"/>
              </a:spcBef>
              <a:spcAft>
                <a:spcPts val="0"/>
              </a:spcAft>
              <a:buClr>
                <a:schemeClr val="dk1"/>
              </a:buClr>
              <a:buSzPts val="3200"/>
              <a:buChar char="•"/>
              <a:defRPr b="0" i="0">
                <a:latin typeface="Poppins"/>
                <a:ea typeface="Poppins"/>
                <a:cs typeface="Poppins"/>
                <a:sym typeface="Poppins"/>
              </a:defRPr>
            </a:lvl1pPr>
            <a:lvl2pPr indent="-406400" lvl="1" marL="914400" algn="l">
              <a:spcBef>
                <a:spcPts val="560"/>
              </a:spcBef>
              <a:spcAft>
                <a:spcPts val="0"/>
              </a:spcAft>
              <a:buClr>
                <a:schemeClr val="dk1"/>
              </a:buClr>
              <a:buSzPts val="2800"/>
              <a:buChar char="–"/>
              <a:defRPr b="0" i="0">
                <a:latin typeface="Poppins"/>
                <a:ea typeface="Poppins"/>
                <a:cs typeface="Poppins"/>
                <a:sym typeface="Poppins"/>
              </a:defRPr>
            </a:lvl2pPr>
            <a:lvl3pPr indent="-381000" lvl="2" marL="1371600" algn="l">
              <a:spcBef>
                <a:spcPts val="480"/>
              </a:spcBef>
              <a:spcAft>
                <a:spcPts val="0"/>
              </a:spcAft>
              <a:buClr>
                <a:schemeClr val="dk1"/>
              </a:buClr>
              <a:buSzPts val="2400"/>
              <a:buChar char="•"/>
              <a:defRPr b="0" i="0">
                <a:latin typeface="Poppins"/>
                <a:ea typeface="Poppins"/>
                <a:cs typeface="Poppins"/>
                <a:sym typeface="Poppins"/>
              </a:defRPr>
            </a:lvl3pPr>
            <a:lvl4pPr indent="-355600" lvl="3" marL="1828800" algn="l">
              <a:spcBef>
                <a:spcPts val="400"/>
              </a:spcBef>
              <a:spcAft>
                <a:spcPts val="0"/>
              </a:spcAft>
              <a:buClr>
                <a:schemeClr val="dk1"/>
              </a:buClr>
              <a:buSzPts val="2000"/>
              <a:buChar char="–"/>
              <a:defRPr b="0" i="0">
                <a:latin typeface="Poppins"/>
                <a:ea typeface="Poppins"/>
                <a:cs typeface="Poppins"/>
                <a:sym typeface="Poppins"/>
              </a:defRPr>
            </a:lvl4pPr>
            <a:lvl5pPr indent="-355600" lvl="4" marL="2286000" algn="l">
              <a:spcBef>
                <a:spcPts val="400"/>
              </a:spcBef>
              <a:spcAft>
                <a:spcPts val="0"/>
              </a:spcAft>
              <a:buClr>
                <a:schemeClr val="dk1"/>
              </a:buClr>
              <a:buSzPts val="2000"/>
              <a:buChar char="»"/>
              <a:defRPr b="0" i="0">
                <a:latin typeface="Poppins"/>
                <a:ea typeface="Poppins"/>
                <a:cs typeface="Poppins"/>
                <a:sym typeface="Poppins"/>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3" name="Google Shape;223;p52"/>
          <p:cNvSpPr txBox="1"/>
          <p:nvPr>
            <p:ph idx="2" type="body"/>
          </p:nvPr>
        </p:nvSpPr>
        <p:spPr>
          <a:xfrm>
            <a:off x="471488" y="6403975"/>
            <a:ext cx="434975"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4" name="Shape 224"/>
        <p:cNvGrpSpPr/>
        <p:nvPr/>
      </p:nvGrpSpPr>
      <p:grpSpPr>
        <a:xfrm>
          <a:off x="0" y="0"/>
          <a:ext cx="0" cy="0"/>
          <a:chOff x="0" y="0"/>
          <a:chExt cx="0" cy="0"/>
        </a:xfrm>
      </p:grpSpPr>
      <p:sp>
        <p:nvSpPr>
          <p:cNvPr id="225" name="Google Shape;225;p5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28931"/>
              </a:buClr>
              <a:buSzPts val="2800"/>
              <a:buFont typeface="Poppins Medium"/>
              <a:buNone/>
              <a:defRPr sz="2800">
                <a:solidFill>
                  <a:srgbClr val="F28931"/>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53"/>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431800" lvl="0" marL="457200" algn="l">
              <a:spcBef>
                <a:spcPts val="640"/>
              </a:spcBef>
              <a:spcAft>
                <a:spcPts val="0"/>
              </a:spcAft>
              <a:buClr>
                <a:schemeClr val="dk1"/>
              </a:buClr>
              <a:buSzPts val="3200"/>
              <a:buChar char="•"/>
              <a:defRPr b="0" i="0">
                <a:latin typeface="Poppins"/>
                <a:ea typeface="Poppins"/>
                <a:cs typeface="Poppins"/>
                <a:sym typeface="Poppins"/>
              </a:defRPr>
            </a:lvl1pPr>
            <a:lvl2pPr indent="-406400" lvl="1" marL="914400" algn="l">
              <a:spcBef>
                <a:spcPts val="560"/>
              </a:spcBef>
              <a:spcAft>
                <a:spcPts val="0"/>
              </a:spcAft>
              <a:buClr>
                <a:schemeClr val="dk1"/>
              </a:buClr>
              <a:buSzPts val="2800"/>
              <a:buChar char="–"/>
              <a:defRPr b="0" i="0">
                <a:latin typeface="Poppins"/>
                <a:ea typeface="Poppins"/>
                <a:cs typeface="Poppins"/>
                <a:sym typeface="Poppins"/>
              </a:defRPr>
            </a:lvl2pPr>
            <a:lvl3pPr indent="-381000" lvl="2" marL="1371600" algn="l">
              <a:spcBef>
                <a:spcPts val="480"/>
              </a:spcBef>
              <a:spcAft>
                <a:spcPts val="0"/>
              </a:spcAft>
              <a:buClr>
                <a:schemeClr val="dk1"/>
              </a:buClr>
              <a:buSzPts val="2400"/>
              <a:buChar char="•"/>
              <a:defRPr b="0" i="0">
                <a:latin typeface="Poppins"/>
                <a:ea typeface="Poppins"/>
                <a:cs typeface="Poppins"/>
                <a:sym typeface="Poppins"/>
              </a:defRPr>
            </a:lvl3pPr>
            <a:lvl4pPr indent="-355600" lvl="3" marL="1828800" algn="l">
              <a:spcBef>
                <a:spcPts val="400"/>
              </a:spcBef>
              <a:spcAft>
                <a:spcPts val="0"/>
              </a:spcAft>
              <a:buClr>
                <a:schemeClr val="dk1"/>
              </a:buClr>
              <a:buSzPts val="2000"/>
              <a:buChar char="–"/>
              <a:defRPr b="0" i="0">
                <a:latin typeface="Poppins"/>
                <a:ea typeface="Poppins"/>
                <a:cs typeface="Poppins"/>
                <a:sym typeface="Poppins"/>
              </a:defRPr>
            </a:lvl4pPr>
            <a:lvl5pPr indent="-355600" lvl="4" marL="2286000" algn="l">
              <a:spcBef>
                <a:spcPts val="400"/>
              </a:spcBef>
              <a:spcAft>
                <a:spcPts val="0"/>
              </a:spcAft>
              <a:buClr>
                <a:schemeClr val="dk1"/>
              </a:buClr>
              <a:buSzPts val="2000"/>
              <a:buChar char="»"/>
              <a:defRPr b="0" i="0">
                <a:latin typeface="Poppins"/>
                <a:ea typeface="Poppins"/>
                <a:cs typeface="Poppins"/>
                <a:sym typeface="Poppins"/>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7" name="Google Shape;227;p53"/>
          <p:cNvSpPr txBox="1"/>
          <p:nvPr>
            <p:ph idx="2" type="body"/>
          </p:nvPr>
        </p:nvSpPr>
        <p:spPr>
          <a:xfrm>
            <a:off x="471488" y="6403975"/>
            <a:ext cx="434975"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28" name="Shape 228"/>
        <p:cNvGrpSpPr/>
        <p:nvPr/>
      </p:nvGrpSpPr>
      <p:grpSpPr>
        <a:xfrm>
          <a:off x="0" y="0"/>
          <a:ext cx="0" cy="0"/>
          <a:chOff x="0" y="0"/>
          <a:chExt cx="0" cy="0"/>
        </a:xfrm>
      </p:grpSpPr>
      <p:sp>
        <p:nvSpPr>
          <p:cNvPr id="229" name="Google Shape;229;p5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28931"/>
              </a:buClr>
              <a:buSzPts val="2800"/>
              <a:buFont typeface="Poppins Medium"/>
              <a:buNone/>
              <a:defRPr sz="2800">
                <a:solidFill>
                  <a:srgbClr val="F28931"/>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54"/>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431800" lvl="0" marL="457200" algn="l">
              <a:spcBef>
                <a:spcPts val="640"/>
              </a:spcBef>
              <a:spcAft>
                <a:spcPts val="0"/>
              </a:spcAft>
              <a:buClr>
                <a:schemeClr val="dk1"/>
              </a:buClr>
              <a:buSzPts val="3200"/>
              <a:buChar char="•"/>
              <a:defRPr b="0" i="0">
                <a:latin typeface="Poppins"/>
                <a:ea typeface="Poppins"/>
                <a:cs typeface="Poppins"/>
                <a:sym typeface="Poppins"/>
              </a:defRPr>
            </a:lvl1pPr>
            <a:lvl2pPr indent="-406400" lvl="1" marL="914400" algn="l">
              <a:spcBef>
                <a:spcPts val="560"/>
              </a:spcBef>
              <a:spcAft>
                <a:spcPts val="0"/>
              </a:spcAft>
              <a:buClr>
                <a:schemeClr val="dk1"/>
              </a:buClr>
              <a:buSzPts val="2800"/>
              <a:buChar char="–"/>
              <a:defRPr b="0" i="0">
                <a:latin typeface="Poppins"/>
                <a:ea typeface="Poppins"/>
                <a:cs typeface="Poppins"/>
                <a:sym typeface="Poppins"/>
              </a:defRPr>
            </a:lvl2pPr>
            <a:lvl3pPr indent="-381000" lvl="2" marL="1371600" algn="l">
              <a:spcBef>
                <a:spcPts val="480"/>
              </a:spcBef>
              <a:spcAft>
                <a:spcPts val="0"/>
              </a:spcAft>
              <a:buClr>
                <a:schemeClr val="dk1"/>
              </a:buClr>
              <a:buSzPts val="2400"/>
              <a:buChar char="•"/>
              <a:defRPr b="0" i="0">
                <a:latin typeface="Poppins"/>
                <a:ea typeface="Poppins"/>
                <a:cs typeface="Poppins"/>
                <a:sym typeface="Poppins"/>
              </a:defRPr>
            </a:lvl3pPr>
            <a:lvl4pPr indent="-355600" lvl="3" marL="1828800" algn="l">
              <a:spcBef>
                <a:spcPts val="400"/>
              </a:spcBef>
              <a:spcAft>
                <a:spcPts val="0"/>
              </a:spcAft>
              <a:buClr>
                <a:schemeClr val="dk1"/>
              </a:buClr>
              <a:buSzPts val="2000"/>
              <a:buChar char="–"/>
              <a:defRPr b="0" i="0">
                <a:latin typeface="Poppins"/>
                <a:ea typeface="Poppins"/>
                <a:cs typeface="Poppins"/>
                <a:sym typeface="Poppins"/>
              </a:defRPr>
            </a:lvl4pPr>
            <a:lvl5pPr indent="-355600" lvl="4" marL="2286000" algn="l">
              <a:spcBef>
                <a:spcPts val="400"/>
              </a:spcBef>
              <a:spcAft>
                <a:spcPts val="0"/>
              </a:spcAft>
              <a:buClr>
                <a:schemeClr val="dk1"/>
              </a:buClr>
              <a:buSzPts val="2000"/>
              <a:buChar char="»"/>
              <a:defRPr b="0" i="0">
                <a:latin typeface="Poppins"/>
                <a:ea typeface="Poppins"/>
                <a:cs typeface="Poppins"/>
                <a:sym typeface="Poppins"/>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1" name="Google Shape;231;p54"/>
          <p:cNvSpPr txBox="1"/>
          <p:nvPr>
            <p:ph idx="2" type="body"/>
          </p:nvPr>
        </p:nvSpPr>
        <p:spPr>
          <a:xfrm>
            <a:off x="471488" y="6403975"/>
            <a:ext cx="434975"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2" name="Shape 232"/>
        <p:cNvGrpSpPr/>
        <p:nvPr/>
      </p:nvGrpSpPr>
      <p:grpSpPr>
        <a:xfrm>
          <a:off x="0" y="0"/>
          <a:ext cx="0" cy="0"/>
          <a:chOff x="0" y="0"/>
          <a:chExt cx="0" cy="0"/>
        </a:xfrm>
      </p:grpSpPr>
      <p:sp>
        <p:nvSpPr>
          <p:cNvPr id="233" name="Google Shape;233;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 name="Google Shape;234;p5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35" name="Google Shape;235;p5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36" name="Google Shape;236;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7_Title Slide">
  <p:cSld name="67_Title Slide">
    <p:spTree>
      <p:nvGrpSpPr>
        <p:cNvPr id="239" name="Shape 239"/>
        <p:cNvGrpSpPr/>
        <p:nvPr/>
      </p:nvGrpSpPr>
      <p:grpSpPr>
        <a:xfrm>
          <a:off x="0" y="0"/>
          <a:ext cx="0" cy="0"/>
          <a:chOff x="0" y="0"/>
          <a:chExt cx="0" cy="0"/>
        </a:xfrm>
      </p:grpSpPr>
      <p:sp>
        <p:nvSpPr>
          <p:cNvPr id="240" name="Google Shape;240;p5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 name="Google Shape;241;p56"/>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2" name="Google Shape;242;p56"/>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3" name="Shape 243"/>
        <p:cNvGrpSpPr/>
        <p:nvPr/>
      </p:nvGrpSpPr>
      <p:grpSpPr>
        <a:xfrm>
          <a:off x="0" y="0"/>
          <a:ext cx="0" cy="0"/>
          <a:chOff x="0" y="0"/>
          <a:chExt cx="0" cy="0"/>
        </a:xfrm>
      </p:grpSpPr>
      <p:sp>
        <p:nvSpPr>
          <p:cNvPr id="244" name="Google Shape;244;p5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5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46" name="Google Shape;246;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 name="Google Shape;248;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49" name="Shape 249"/>
        <p:cNvGrpSpPr/>
        <p:nvPr/>
      </p:nvGrpSpPr>
      <p:grpSpPr>
        <a:xfrm>
          <a:off x="0" y="0"/>
          <a:ext cx="0" cy="0"/>
          <a:chOff x="0" y="0"/>
          <a:chExt cx="0" cy="0"/>
        </a:xfrm>
      </p:grpSpPr>
      <p:sp>
        <p:nvSpPr>
          <p:cNvPr id="250" name="Google Shape;250;p5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1" name="Google Shape;251;p5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52" name="Google Shape;252;p5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53" name="Google Shape;253;p5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54" name="Google Shape;254;p5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55" name="Google Shape;255;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8" name="Shape 258"/>
        <p:cNvGrpSpPr/>
        <p:nvPr/>
      </p:nvGrpSpPr>
      <p:grpSpPr>
        <a:xfrm>
          <a:off x="0" y="0"/>
          <a:ext cx="0" cy="0"/>
          <a:chOff x="0" y="0"/>
          <a:chExt cx="0" cy="0"/>
        </a:xfrm>
      </p:grpSpPr>
      <p:sp>
        <p:nvSpPr>
          <p:cNvPr id="259" name="Google Shape;259;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 name="Google Shape;260;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3" name="Shape 263"/>
        <p:cNvGrpSpPr/>
        <p:nvPr/>
      </p:nvGrpSpPr>
      <p:grpSpPr>
        <a:xfrm>
          <a:off x="0" y="0"/>
          <a:ext cx="0" cy="0"/>
          <a:chOff x="0" y="0"/>
          <a:chExt cx="0" cy="0"/>
        </a:xfrm>
      </p:grpSpPr>
      <p:sp>
        <p:nvSpPr>
          <p:cNvPr id="264" name="Google Shape;264;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5" name="Google Shape;265;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67" name="Shape 267"/>
        <p:cNvGrpSpPr/>
        <p:nvPr/>
      </p:nvGrpSpPr>
      <p:grpSpPr>
        <a:xfrm>
          <a:off x="0" y="0"/>
          <a:ext cx="0" cy="0"/>
          <a:chOff x="0" y="0"/>
          <a:chExt cx="0" cy="0"/>
        </a:xfrm>
      </p:grpSpPr>
      <p:sp>
        <p:nvSpPr>
          <p:cNvPr id="268" name="Google Shape;268;p6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9" name="Google Shape;269;p6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270" name="Google Shape;270;p6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71" name="Google Shape;271;p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6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4" name="Shape 274"/>
        <p:cNvGrpSpPr/>
        <p:nvPr/>
      </p:nvGrpSpPr>
      <p:grpSpPr>
        <a:xfrm>
          <a:off x="0" y="0"/>
          <a:ext cx="0" cy="0"/>
          <a:chOff x="0" y="0"/>
          <a:chExt cx="0" cy="0"/>
        </a:xfrm>
      </p:grpSpPr>
      <p:sp>
        <p:nvSpPr>
          <p:cNvPr id="275" name="Google Shape;275;p6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 name="Google Shape;276;p62"/>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77" name="Google Shape;277;p6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78" name="Google Shape;278;p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 name="Google Shape;279;p6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0" name="Google Shape;280;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81" name="Shape 281"/>
        <p:cNvGrpSpPr/>
        <p:nvPr/>
      </p:nvGrpSpPr>
      <p:grpSpPr>
        <a:xfrm>
          <a:off x="0" y="0"/>
          <a:ext cx="0" cy="0"/>
          <a:chOff x="0" y="0"/>
          <a:chExt cx="0" cy="0"/>
        </a:xfrm>
      </p:grpSpPr>
      <p:sp>
        <p:nvSpPr>
          <p:cNvPr id="282" name="Google Shape;282;p6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3" name="Google Shape;283;p63"/>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4" name="Google Shape;284;p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 name="Google Shape;286;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87" name="Shape 287"/>
        <p:cNvGrpSpPr/>
        <p:nvPr/>
      </p:nvGrpSpPr>
      <p:grpSpPr>
        <a:xfrm>
          <a:off x="0" y="0"/>
          <a:ext cx="0" cy="0"/>
          <a:chOff x="0" y="0"/>
          <a:chExt cx="0" cy="0"/>
        </a:xfrm>
      </p:grpSpPr>
      <p:sp>
        <p:nvSpPr>
          <p:cNvPr id="288" name="Google Shape;288;p64"/>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9" name="Google Shape;289;p64"/>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90" name="Google Shape;290;p6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6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2" name="Google Shape;292;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9.xml"/><Relationship Id="rId42" Type="http://schemas.openxmlformats.org/officeDocument/2006/relationships/slideLayout" Target="../slideLayouts/slideLayout41.xml"/><Relationship Id="rId41" Type="http://schemas.openxmlformats.org/officeDocument/2006/relationships/slideLayout" Target="../slideLayouts/slideLayout40.xml"/><Relationship Id="rId44" Type="http://schemas.openxmlformats.org/officeDocument/2006/relationships/slideLayout" Target="../slideLayouts/slideLayout43.xml"/><Relationship Id="rId43" Type="http://schemas.openxmlformats.org/officeDocument/2006/relationships/slideLayout" Target="../slideLayouts/slideLayout42.xml"/><Relationship Id="rId46" Type="http://schemas.openxmlformats.org/officeDocument/2006/relationships/slideLayout" Target="../slideLayouts/slideLayout45.xml"/><Relationship Id="rId45" Type="http://schemas.openxmlformats.org/officeDocument/2006/relationships/slideLayout" Target="../slideLayouts/slideLayout44.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48" Type="http://schemas.openxmlformats.org/officeDocument/2006/relationships/slideLayout" Target="../slideLayouts/slideLayout47.xml"/><Relationship Id="rId47" Type="http://schemas.openxmlformats.org/officeDocument/2006/relationships/slideLayout" Target="../slideLayouts/slideLayout46.xml"/><Relationship Id="rId49" Type="http://schemas.openxmlformats.org/officeDocument/2006/relationships/slideLayout" Target="../slideLayouts/slideLayout4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33" Type="http://schemas.openxmlformats.org/officeDocument/2006/relationships/slideLayout" Target="../slideLayouts/slideLayout32.xml"/><Relationship Id="rId32" Type="http://schemas.openxmlformats.org/officeDocument/2006/relationships/slideLayout" Target="../slideLayouts/slideLayout31.xml"/><Relationship Id="rId35" Type="http://schemas.openxmlformats.org/officeDocument/2006/relationships/slideLayout" Target="../slideLayouts/slideLayout34.xml"/><Relationship Id="rId34" Type="http://schemas.openxmlformats.org/officeDocument/2006/relationships/slideLayout" Target="../slideLayouts/slideLayout33.xml"/><Relationship Id="rId37" Type="http://schemas.openxmlformats.org/officeDocument/2006/relationships/slideLayout" Target="../slideLayouts/slideLayout36.xml"/><Relationship Id="rId36" Type="http://schemas.openxmlformats.org/officeDocument/2006/relationships/slideLayout" Target="../slideLayouts/slideLayout35.xml"/><Relationship Id="rId39" Type="http://schemas.openxmlformats.org/officeDocument/2006/relationships/slideLayout" Target="../slideLayouts/slideLayout38.xml"/><Relationship Id="rId38" Type="http://schemas.openxmlformats.org/officeDocument/2006/relationships/slideLayout" Target="../slideLayouts/slideLayout37.xml"/><Relationship Id="rId62" Type="http://schemas.openxmlformats.org/officeDocument/2006/relationships/slideLayout" Target="../slideLayouts/slideLayout61.xml"/><Relationship Id="rId61" Type="http://schemas.openxmlformats.org/officeDocument/2006/relationships/slideLayout" Target="../slideLayouts/slideLayout60.xml"/><Relationship Id="rId20" Type="http://schemas.openxmlformats.org/officeDocument/2006/relationships/slideLayout" Target="../slideLayouts/slideLayout19.xml"/><Relationship Id="rId64" Type="http://schemas.openxmlformats.org/officeDocument/2006/relationships/slideLayout" Target="../slideLayouts/slideLayout63.xml"/><Relationship Id="rId63" Type="http://schemas.openxmlformats.org/officeDocument/2006/relationships/slideLayout" Target="../slideLayouts/slideLayout62.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65" Type="http://schemas.openxmlformats.org/officeDocument/2006/relationships/theme" Target="../theme/theme1.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60" Type="http://schemas.openxmlformats.org/officeDocument/2006/relationships/slideLayout" Target="../slideLayouts/slideLayout59.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29" Type="http://schemas.openxmlformats.org/officeDocument/2006/relationships/slideLayout" Target="../slideLayouts/slideLayout28.xml"/><Relationship Id="rId51" Type="http://schemas.openxmlformats.org/officeDocument/2006/relationships/slideLayout" Target="../slideLayouts/slideLayout50.xml"/><Relationship Id="rId50" Type="http://schemas.openxmlformats.org/officeDocument/2006/relationships/slideLayout" Target="../slideLayouts/slideLayout49.xml"/><Relationship Id="rId53" Type="http://schemas.openxmlformats.org/officeDocument/2006/relationships/slideLayout" Target="../slideLayouts/slideLayout52.xml"/><Relationship Id="rId52" Type="http://schemas.openxmlformats.org/officeDocument/2006/relationships/slideLayout" Target="../slideLayouts/slideLayout51.xml"/><Relationship Id="rId11" Type="http://schemas.openxmlformats.org/officeDocument/2006/relationships/slideLayout" Target="../slideLayouts/slideLayout10.xml"/><Relationship Id="rId55" Type="http://schemas.openxmlformats.org/officeDocument/2006/relationships/slideLayout" Target="../slideLayouts/slideLayout54.xml"/><Relationship Id="rId10" Type="http://schemas.openxmlformats.org/officeDocument/2006/relationships/slideLayout" Target="../slideLayouts/slideLayout9.xml"/><Relationship Id="rId54" Type="http://schemas.openxmlformats.org/officeDocument/2006/relationships/slideLayout" Target="../slideLayouts/slideLayout53.xml"/><Relationship Id="rId13" Type="http://schemas.openxmlformats.org/officeDocument/2006/relationships/slideLayout" Target="../slideLayouts/slideLayout12.xml"/><Relationship Id="rId57" Type="http://schemas.openxmlformats.org/officeDocument/2006/relationships/slideLayout" Target="../slideLayouts/slideLayout56.xml"/><Relationship Id="rId12" Type="http://schemas.openxmlformats.org/officeDocument/2006/relationships/slideLayout" Target="../slideLayouts/slideLayout11.xml"/><Relationship Id="rId56" Type="http://schemas.openxmlformats.org/officeDocument/2006/relationships/slideLayout" Target="../slideLayouts/slideLayout55.xml"/><Relationship Id="rId15" Type="http://schemas.openxmlformats.org/officeDocument/2006/relationships/slideLayout" Target="../slideLayouts/slideLayout14.xml"/><Relationship Id="rId59" Type="http://schemas.openxmlformats.org/officeDocument/2006/relationships/slideLayout" Target="../slideLayouts/slideLayout58.xml"/><Relationship Id="rId14" Type="http://schemas.openxmlformats.org/officeDocument/2006/relationships/slideLayout" Target="../slideLayouts/slideLayout13.xml"/><Relationship Id="rId58" Type="http://schemas.openxmlformats.org/officeDocument/2006/relationships/slideLayout" Target="../slideLayouts/slideLayout57.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descr="qualityslide1.png" id="15" name="Google Shape;15;p1"/>
          <p:cNvPicPr preferRelativeResize="0"/>
          <p:nvPr/>
        </p:nvPicPr>
        <p:blipFill rotWithShape="1">
          <a:blip r:embed="rId1">
            <a:alphaModFix/>
          </a:blip>
          <a:srcRect b="0" l="0" r="0" t="0"/>
          <a:stretch/>
        </p:blipFill>
        <p:spPr>
          <a:xfrm>
            <a:off x="0" y="0"/>
            <a:ext cx="9144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2.jpg"/><Relationship Id="rId5"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6.xml"/><Relationship Id="rId3"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 Id="rId3"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0.xml"/><Relationship Id="rId3"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4.xml"/><Relationship Id="rId3"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6.xml"/><Relationship Id="rId3"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9.xml"/><Relationship Id="rId3"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0.xml"/><Relationship Id="rId3" Type="http://schemas.openxmlformats.org/officeDocument/2006/relationships/image" Target="../media/image2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2.xml"/><Relationship Id="rId3"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3.xml"/><Relationship Id="rId3" Type="http://schemas.openxmlformats.org/officeDocument/2006/relationships/image" Target="../media/image2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46.xml"/><Relationship Id="rId3" Type="http://schemas.openxmlformats.org/officeDocument/2006/relationships/image" Target="../media/image2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54.xml"/><Relationship Id="rId3" Type="http://schemas.openxmlformats.org/officeDocument/2006/relationships/image" Target="../media/image30.gi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5.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35.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58.xml"/><Relationship Id="rId3" Type="http://schemas.openxmlformats.org/officeDocument/2006/relationships/image" Target="../media/image22.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 Id="rId3" Type="http://schemas.openxmlformats.org/officeDocument/2006/relationships/image" Target="../media/image34.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 Id="rId3" Type="http://schemas.openxmlformats.org/officeDocument/2006/relationships/image" Target="../media/image28.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53.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38.jpg"/><Relationship Id="rId4" Type="http://schemas.openxmlformats.org/officeDocument/2006/relationships/image" Target="../media/image3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3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5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4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43.jpg"/><Relationship Id="rId4" Type="http://schemas.openxmlformats.org/officeDocument/2006/relationships/image" Target="../media/image42.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71.xml"/><Relationship Id="rId3" Type="http://schemas.openxmlformats.org/officeDocument/2006/relationships/image" Target="../media/image47.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4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 Id="rId3" Type="http://schemas.openxmlformats.org/officeDocument/2006/relationships/image" Target="../media/image45.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74.xml"/><Relationship Id="rId3" Type="http://schemas.openxmlformats.org/officeDocument/2006/relationships/image" Target="../media/image5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52.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76.xml"/><Relationship Id="rId3" Type="http://schemas.openxmlformats.org/officeDocument/2006/relationships/image" Target="../media/image5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77.xml"/><Relationship Id="rId3" Type="http://schemas.openxmlformats.org/officeDocument/2006/relationships/image" Target="../media/image5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65"/>
          <p:cNvSpPr/>
          <p:nvPr/>
        </p:nvSpPr>
        <p:spPr>
          <a:xfrm>
            <a:off x="3733800" y="304800"/>
            <a:ext cx="5181600" cy="1524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rgbClr val="000000"/>
                </a:solidFill>
                <a:latin typeface="Calibri"/>
                <a:ea typeface="Calibri"/>
                <a:cs typeface="Calibri"/>
                <a:sym typeface="Calibri"/>
              </a:rPr>
              <a:t>Foundations of Manufacturing</a:t>
            </a:r>
            <a:endParaRPr b="1" i="0" sz="4000" u="none" cap="none" strike="noStrike">
              <a:solidFill>
                <a:srgbClr val="000000"/>
              </a:solidFill>
              <a:latin typeface="Calibri"/>
              <a:ea typeface="Calibri"/>
              <a:cs typeface="Calibri"/>
              <a:sym typeface="Calibri"/>
            </a:endParaRPr>
          </a:p>
        </p:txBody>
      </p:sp>
      <p:sp>
        <p:nvSpPr>
          <p:cNvPr id="299" name="Google Shape;299;p65"/>
          <p:cNvSpPr txBox="1"/>
          <p:nvPr>
            <p:ph type="ctrTitle"/>
          </p:nvPr>
        </p:nvSpPr>
        <p:spPr>
          <a:xfrm>
            <a:off x="304800" y="1905000"/>
            <a:ext cx="8382000" cy="6096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b="1" lang="en-US" sz="3600">
                <a:solidFill>
                  <a:srgbClr val="000000"/>
                </a:solidFill>
              </a:rPr>
              <a:t>Domain 4 : Quality Awareness</a:t>
            </a:r>
            <a:endParaRPr/>
          </a:p>
        </p:txBody>
      </p:sp>
      <p:sp>
        <p:nvSpPr>
          <p:cNvPr id="300" name="Google Shape;300;p65"/>
          <p:cNvSpPr txBox="1"/>
          <p:nvPr>
            <p:ph idx="1" type="subTitle"/>
          </p:nvPr>
        </p:nvSpPr>
        <p:spPr>
          <a:xfrm>
            <a:off x="1371600" y="2590800"/>
            <a:ext cx="64008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200"/>
              <a:buNone/>
            </a:pPr>
            <a:r>
              <a:rPr b="1" lang="en-US">
                <a:solidFill>
                  <a:srgbClr val="000000"/>
                </a:solidFill>
              </a:rPr>
              <a:t>Section 4: Print Reading</a:t>
            </a:r>
            <a:endParaRPr>
              <a:solidFill>
                <a:srgbClr val="000000"/>
              </a:solidFill>
            </a:endParaRPr>
          </a:p>
        </p:txBody>
      </p:sp>
      <p:pic>
        <p:nvPicPr>
          <p:cNvPr descr="200px-Ford_Edison_Firestone1.jpg" id="301" name="Google Shape;301;p65"/>
          <p:cNvPicPr preferRelativeResize="0"/>
          <p:nvPr/>
        </p:nvPicPr>
        <p:blipFill rotWithShape="1">
          <a:blip r:embed="rId3">
            <a:alphaModFix/>
          </a:blip>
          <a:srcRect b="0" l="0" r="0" t="0"/>
          <a:stretch/>
        </p:blipFill>
        <p:spPr>
          <a:xfrm>
            <a:off x="533400" y="3200400"/>
            <a:ext cx="2260375" cy="2554224"/>
          </a:xfrm>
          <a:prstGeom prst="roundRect">
            <a:avLst>
              <a:gd fmla="val 8594" name="adj"/>
            </a:avLst>
          </a:prstGeom>
          <a:solidFill>
            <a:srgbClr val="ECECEC"/>
          </a:solidFill>
          <a:ln>
            <a:noFill/>
          </a:ln>
        </p:spPr>
      </p:pic>
      <p:pic>
        <p:nvPicPr>
          <p:cNvPr descr="568px-Caveman_2.jpg" id="302" name="Google Shape;302;p65"/>
          <p:cNvPicPr preferRelativeResize="0"/>
          <p:nvPr/>
        </p:nvPicPr>
        <p:blipFill rotWithShape="1">
          <a:blip r:embed="rId4">
            <a:alphaModFix/>
          </a:blip>
          <a:srcRect b="0" l="0" r="0" t="0"/>
          <a:stretch/>
        </p:blipFill>
        <p:spPr>
          <a:xfrm>
            <a:off x="6477000" y="3276600"/>
            <a:ext cx="2255723" cy="2378835"/>
          </a:xfrm>
          <a:prstGeom prst="roundRect">
            <a:avLst>
              <a:gd fmla="val 8594" name="adj"/>
            </a:avLst>
          </a:prstGeom>
          <a:solidFill>
            <a:srgbClr val="ECECEC"/>
          </a:solidFill>
          <a:ln>
            <a:noFill/>
          </a:ln>
        </p:spPr>
      </p:pic>
      <p:pic>
        <p:nvPicPr>
          <p:cNvPr id="303" name="Google Shape;303;p65"/>
          <p:cNvPicPr preferRelativeResize="0"/>
          <p:nvPr/>
        </p:nvPicPr>
        <p:blipFill rotWithShape="1">
          <a:blip r:embed="rId5">
            <a:alphaModFix/>
          </a:blip>
          <a:srcRect b="0" l="0" r="0" t="0"/>
          <a:stretch/>
        </p:blipFill>
        <p:spPr>
          <a:xfrm>
            <a:off x="12700" y="610892"/>
            <a:ext cx="4180952" cy="7116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66"/>
          <p:cNvSpPr txBox="1"/>
          <p:nvPr>
            <p:ph type="title"/>
          </p:nvPr>
        </p:nvSpPr>
        <p:spPr>
          <a:xfrm>
            <a:off x="519628" y="274576"/>
            <a:ext cx="82296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Learning Objectives</a:t>
            </a:r>
            <a:endParaRPr/>
          </a:p>
        </p:txBody>
      </p:sp>
      <p:sp>
        <p:nvSpPr>
          <p:cNvPr id="310" name="Google Shape;310;p66"/>
          <p:cNvSpPr txBox="1"/>
          <p:nvPr>
            <p:ph idx="1" type="body"/>
          </p:nvPr>
        </p:nvSpPr>
        <p:spPr>
          <a:xfrm>
            <a:off x="457200" y="1136469"/>
            <a:ext cx="8077200"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660066"/>
              </a:buClr>
              <a:buSzPts val="2800"/>
              <a:buChar char="•"/>
            </a:pPr>
            <a:r>
              <a:rPr b="1" lang="en-US" sz="2800">
                <a:solidFill>
                  <a:srgbClr val="660066"/>
                </a:solidFill>
              </a:rPr>
              <a:t>Discuss</a:t>
            </a:r>
            <a:r>
              <a:rPr b="1" lang="en-US" sz="2800"/>
              <a:t> </a:t>
            </a:r>
            <a:r>
              <a:rPr lang="en-US" sz="2800"/>
              <a:t>use of scales.</a:t>
            </a:r>
            <a:endParaRPr b="1" sz="2800"/>
          </a:p>
          <a:p>
            <a:pPr indent="-342900" lvl="0" marL="342900" rtl="0" algn="l">
              <a:spcBef>
                <a:spcPts val="560"/>
              </a:spcBef>
              <a:spcAft>
                <a:spcPts val="0"/>
              </a:spcAft>
              <a:buClr>
                <a:srgbClr val="FF0000"/>
              </a:buClr>
              <a:buSzPts val="2800"/>
              <a:buChar char="•"/>
            </a:pPr>
            <a:r>
              <a:rPr b="1" lang="en-US" sz="2800">
                <a:solidFill>
                  <a:srgbClr val="FF0000"/>
                </a:solidFill>
              </a:rPr>
              <a:t>Identify</a:t>
            </a:r>
            <a:r>
              <a:rPr lang="en-US" sz="2800">
                <a:solidFill>
                  <a:srgbClr val="FF0000"/>
                </a:solidFill>
              </a:rPr>
              <a:t> </a:t>
            </a:r>
            <a:r>
              <a:rPr b="1" lang="en-US" sz="2800">
                <a:solidFill>
                  <a:srgbClr val="FF0000"/>
                </a:solidFill>
              </a:rPr>
              <a:t>fundamentals of blueprint reading</a:t>
            </a:r>
            <a:endParaRPr/>
          </a:p>
          <a:p>
            <a:pPr indent="-285750" lvl="1" marL="742950" rtl="0" algn="l">
              <a:spcBef>
                <a:spcPts val="400"/>
              </a:spcBef>
              <a:spcAft>
                <a:spcPts val="0"/>
              </a:spcAft>
              <a:buClr>
                <a:schemeClr val="dk1"/>
              </a:buClr>
              <a:buSzPts val="2000"/>
              <a:buChar char="–"/>
            </a:pPr>
            <a:r>
              <a:rPr b="1" lang="en-US" sz="2000"/>
              <a:t>1. Objects are effectively visualized in drawing.</a:t>
            </a:r>
            <a:endParaRPr sz="2000"/>
          </a:p>
          <a:p>
            <a:pPr indent="-285750" lvl="1" marL="742950" rtl="0" algn="l">
              <a:spcBef>
                <a:spcPts val="400"/>
              </a:spcBef>
              <a:spcAft>
                <a:spcPts val="0"/>
              </a:spcAft>
              <a:buClr>
                <a:schemeClr val="dk1"/>
              </a:buClr>
              <a:buSzPts val="2000"/>
              <a:buChar char="–"/>
            </a:pPr>
            <a:r>
              <a:rPr b="1" lang="en-US" sz="2000"/>
              <a:t>2. Blueprint features are correctly identified.</a:t>
            </a:r>
            <a:endParaRPr sz="2000"/>
          </a:p>
          <a:p>
            <a:pPr indent="-285750" lvl="1" marL="742950" rtl="0" algn="l">
              <a:spcBef>
                <a:spcPts val="400"/>
              </a:spcBef>
              <a:spcAft>
                <a:spcPts val="0"/>
              </a:spcAft>
              <a:buClr>
                <a:schemeClr val="dk1"/>
              </a:buClr>
              <a:buSzPts val="2000"/>
              <a:buChar char="–"/>
            </a:pPr>
            <a:r>
              <a:rPr b="1" lang="en-US" sz="2000"/>
              <a:t>3. Dimensions of an object in a technical drawing are accurately read and understood.</a:t>
            </a:r>
            <a:endParaRPr sz="2000"/>
          </a:p>
          <a:p>
            <a:pPr indent="-285750" lvl="1" marL="742950" rtl="0" algn="l">
              <a:spcBef>
                <a:spcPts val="400"/>
              </a:spcBef>
              <a:spcAft>
                <a:spcPts val="0"/>
              </a:spcAft>
              <a:buClr>
                <a:schemeClr val="dk1"/>
              </a:buClr>
              <a:buSzPts val="2000"/>
              <a:buChar char="–"/>
            </a:pPr>
            <a:r>
              <a:rPr b="1" lang="en-US" sz="2000"/>
              <a:t>4. The functions of sectional drawings are recognized.</a:t>
            </a:r>
            <a:endParaRPr sz="2000"/>
          </a:p>
          <a:p>
            <a:pPr indent="-342900" lvl="0" marL="342900" rtl="0" algn="l">
              <a:lnSpc>
                <a:spcPct val="90000"/>
              </a:lnSpc>
              <a:spcBef>
                <a:spcPts val="1800"/>
              </a:spcBef>
              <a:spcAft>
                <a:spcPts val="0"/>
              </a:spcAft>
              <a:buClr>
                <a:schemeClr val="dk1"/>
              </a:buClr>
              <a:buSzPts val="2800"/>
              <a:buChar char="•"/>
            </a:pPr>
            <a:r>
              <a:rPr b="1" lang="en-US" sz="2800"/>
              <a:t>Examine </a:t>
            </a:r>
            <a:r>
              <a:rPr lang="en-US" sz="2800"/>
              <a:t>skills essential for manufacturing.</a:t>
            </a:r>
            <a:endParaRPr b="1" sz="2800"/>
          </a:p>
          <a:p>
            <a:pPr indent="-165100" lvl="0" marL="342900" rtl="0" algn="l">
              <a:lnSpc>
                <a:spcPct val="90000"/>
              </a:lnSpc>
              <a:spcBef>
                <a:spcPts val="1800"/>
              </a:spcBef>
              <a:spcAft>
                <a:spcPts val="0"/>
              </a:spcAft>
              <a:buClr>
                <a:schemeClr val="dk1"/>
              </a:buClr>
              <a:buSzPts val="2800"/>
              <a:buNone/>
            </a:pPr>
            <a:r>
              <a:t/>
            </a:r>
            <a:endParaRPr b="1" sz="2800"/>
          </a:p>
        </p:txBody>
      </p:sp>
      <p:sp>
        <p:nvSpPr>
          <p:cNvPr id="311" name="Google Shape;311;p6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u="none" cap="none" strike="noStrike">
                <a:solidFill>
                  <a:schemeClr val="dk1"/>
                </a:solidFill>
                <a:latin typeface="Calibri"/>
                <a:ea typeface="Calibri"/>
                <a:cs typeface="Calibri"/>
                <a:sym typeface="Calibri"/>
              </a:rPr>
              <a:t>‹#›</a:t>
            </a:fld>
            <a:r>
              <a:rPr b="0" i="0" lang="en-US" sz="1400" u="none" cap="none" strike="noStrike">
                <a:solidFill>
                  <a:schemeClr val="dk1"/>
                </a:solidFill>
                <a:latin typeface="Calibri"/>
                <a:ea typeface="Calibri"/>
                <a:cs typeface="Calibri"/>
                <a:sym typeface="Calibri"/>
              </a:rPr>
              <a:t>/81</a:t>
            </a:r>
            <a:endParaRPr b="0" i="0" sz="14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xEl>
                                              <p:pRg end="0" st="0"/>
                                            </p:txEl>
                                          </p:spTgt>
                                        </p:tgtEl>
                                        <p:attrNameLst>
                                          <p:attrName>style.visibility</p:attrName>
                                        </p:attrNameLst>
                                      </p:cBhvr>
                                      <p:to>
                                        <p:strVal val="visible"/>
                                      </p:to>
                                    </p:set>
                                    <p:animEffect filter="fade" transition="in">
                                      <p:cBhvr>
                                        <p:cTn dur="500"/>
                                        <p:tgtEl>
                                          <p:spTgt spid="31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xEl>
                                              <p:pRg end="1" st="1"/>
                                            </p:txEl>
                                          </p:spTgt>
                                        </p:tgtEl>
                                        <p:attrNameLst>
                                          <p:attrName>style.visibility</p:attrName>
                                        </p:attrNameLst>
                                      </p:cBhvr>
                                      <p:to>
                                        <p:strVal val="visible"/>
                                      </p:to>
                                    </p:set>
                                    <p:animEffect filter="fade" transition="in">
                                      <p:cBhvr>
                                        <p:cTn dur="500"/>
                                        <p:tgtEl>
                                          <p:spTgt spid="31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xEl>
                                              <p:pRg end="2" st="2"/>
                                            </p:txEl>
                                          </p:spTgt>
                                        </p:tgtEl>
                                        <p:attrNameLst>
                                          <p:attrName>style.visibility</p:attrName>
                                        </p:attrNameLst>
                                      </p:cBhvr>
                                      <p:to>
                                        <p:strVal val="visible"/>
                                      </p:to>
                                    </p:set>
                                    <p:animEffect filter="fade" transition="in">
                                      <p:cBhvr>
                                        <p:cTn dur="500"/>
                                        <p:tgtEl>
                                          <p:spTgt spid="31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xEl>
                                              <p:pRg end="3" st="3"/>
                                            </p:txEl>
                                          </p:spTgt>
                                        </p:tgtEl>
                                        <p:attrNameLst>
                                          <p:attrName>style.visibility</p:attrName>
                                        </p:attrNameLst>
                                      </p:cBhvr>
                                      <p:to>
                                        <p:strVal val="visible"/>
                                      </p:to>
                                    </p:set>
                                    <p:animEffect filter="fade" transition="in">
                                      <p:cBhvr>
                                        <p:cTn dur="500"/>
                                        <p:tgtEl>
                                          <p:spTgt spid="31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xEl>
                                              <p:pRg end="4" st="4"/>
                                            </p:txEl>
                                          </p:spTgt>
                                        </p:tgtEl>
                                        <p:attrNameLst>
                                          <p:attrName>style.visibility</p:attrName>
                                        </p:attrNameLst>
                                      </p:cBhvr>
                                      <p:to>
                                        <p:strVal val="visible"/>
                                      </p:to>
                                    </p:set>
                                    <p:animEffect filter="fade" transition="in">
                                      <p:cBhvr>
                                        <p:cTn dur="500"/>
                                        <p:tgtEl>
                                          <p:spTgt spid="31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xEl>
                                              <p:pRg end="5" st="5"/>
                                            </p:txEl>
                                          </p:spTgt>
                                        </p:tgtEl>
                                        <p:attrNameLst>
                                          <p:attrName>style.visibility</p:attrName>
                                        </p:attrNameLst>
                                      </p:cBhvr>
                                      <p:to>
                                        <p:strVal val="visible"/>
                                      </p:to>
                                    </p:set>
                                    <p:animEffect filter="fade" transition="in">
                                      <p:cBhvr>
                                        <p:cTn dur="500"/>
                                        <p:tgtEl>
                                          <p:spTgt spid="31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xEl>
                                              <p:pRg end="6" st="6"/>
                                            </p:txEl>
                                          </p:spTgt>
                                        </p:tgtEl>
                                        <p:attrNameLst>
                                          <p:attrName>style.visibility</p:attrName>
                                        </p:attrNameLst>
                                      </p:cBhvr>
                                      <p:to>
                                        <p:strVal val="visible"/>
                                      </p:to>
                                    </p:set>
                                    <p:animEffect filter="fade" transition="in">
                                      <p:cBhvr>
                                        <p:cTn dur="500"/>
                                        <p:tgtEl>
                                          <p:spTgt spid="31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xEl>
                                              <p:pRg end="7" st="7"/>
                                            </p:txEl>
                                          </p:spTgt>
                                        </p:tgtEl>
                                        <p:attrNameLst>
                                          <p:attrName>style.visibility</p:attrName>
                                        </p:attrNameLst>
                                      </p:cBhvr>
                                      <p:to>
                                        <p:strVal val="visible"/>
                                      </p:to>
                                    </p:set>
                                    <p:animEffect filter="fade" transition="in">
                                      <p:cBhvr>
                                        <p:cTn dur="500"/>
                                        <p:tgtEl>
                                          <p:spTgt spid="310">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67"/>
          <p:cNvSpPr txBox="1"/>
          <p:nvPr>
            <p:ph type="ctrTitle"/>
          </p:nvPr>
        </p:nvSpPr>
        <p:spPr>
          <a:xfrm>
            <a:off x="0" y="189371"/>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200"/>
              <a:buFont typeface="Calibri"/>
              <a:buNone/>
            </a:pPr>
            <a:r>
              <a:rPr lang="en-US" sz="3200">
                <a:solidFill>
                  <a:srgbClr val="000000"/>
                </a:solidFill>
                <a:latin typeface="Calibri"/>
                <a:ea typeface="Calibri"/>
                <a:cs typeface="Calibri"/>
                <a:sym typeface="Calibri"/>
              </a:rPr>
              <a:t>Manufacturing Cycle</a:t>
            </a:r>
            <a:endParaRPr/>
          </a:p>
        </p:txBody>
      </p:sp>
      <p:pic>
        <p:nvPicPr>
          <p:cNvPr id="317" name="Google Shape;317;p67"/>
          <p:cNvPicPr preferRelativeResize="0"/>
          <p:nvPr/>
        </p:nvPicPr>
        <p:blipFill rotWithShape="1">
          <a:blip r:embed="rId3">
            <a:alphaModFix/>
          </a:blip>
          <a:srcRect b="0" l="0" r="0" t="0"/>
          <a:stretch/>
        </p:blipFill>
        <p:spPr>
          <a:xfrm>
            <a:off x="2603276" y="885088"/>
            <a:ext cx="4457700" cy="5267325"/>
          </a:xfrm>
          <a:prstGeom prst="rect">
            <a:avLst/>
          </a:prstGeom>
          <a:noFill/>
          <a:ln>
            <a:noFill/>
          </a:ln>
        </p:spPr>
      </p:pic>
      <p:sp>
        <p:nvSpPr>
          <p:cNvPr id="318" name="Google Shape;318;p6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u="none" cap="none" strike="noStrike">
                <a:solidFill>
                  <a:schemeClr val="dk1"/>
                </a:solidFill>
                <a:latin typeface="Calibri"/>
                <a:ea typeface="Calibri"/>
                <a:cs typeface="Calibri"/>
                <a:sym typeface="Calibri"/>
              </a:rPr>
              <a:t>‹#›</a:t>
            </a:fld>
            <a:r>
              <a:rPr b="0" i="0" lang="en-US" sz="1400" u="none" cap="none" strike="noStrike">
                <a:solidFill>
                  <a:schemeClr val="dk1"/>
                </a:solidFill>
                <a:latin typeface="Calibri"/>
                <a:ea typeface="Calibri"/>
                <a:cs typeface="Calibri"/>
                <a:sym typeface="Calibri"/>
              </a:rPr>
              <a:t>/81</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68"/>
          <p:cNvSpPr txBox="1"/>
          <p:nvPr>
            <p:ph type="title"/>
          </p:nvPr>
        </p:nvSpPr>
        <p:spPr>
          <a:xfrm>
            <a:off x="0" y="279874"/>
            <a:ext cx="9144000" cy="718686"/>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Basic Industrial Print Reading</a:t>
            </a:r>
            <a:endParaRPr/>
          </a:p>
        </p:txBody>
      </p:sp>
      <p:sp>
        <p:nvSpPr>
          <p:cNvPr id="325" name="Google Shape;325;p68"/>
          <p:cNvSpPr txBox="1"/>
          <p:nvPr>
            <p:ph idx="1" type="body"/>
          </p:nvPr>
        </p:nvSpPr>
        <p:spPr>
          <a:xfrm>
            <a:off x="457200" y="1600200"/>
            <a:ext cx="8229600" cy="23622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600"/>
              <a:buChar char="•"/>
            </a:pPr>
            <a:r>
              <a:rPr lang="en-US" sz="3600">
                <a:solidFill>
                  <a:srgbClr val="006666"/>
                </a:solidFill>
              </a:rPr>
              <a:t>Scales</a:t>
            </a:r>
            <a:endParaRPr/>
          </a:p>
          <a:p>
            <a:pPr indent="-342900" lvl="0" marL="342900" rtl="0" algn="l">
              <a:spcBef>
                <a:spcPts val="720"/>
              </a:spcBef>
              <a:spcAft>
                <a:spcPts val="0"/>
              </a:spcAft>
              <a:buClr>
                <a:schemeClr val="folHlink"/>
              </a:buClr>
              <a:buSzPts val="3600"/>
              <a:buChar char="•"/>
            </a:pPr>
            <a:r>
              <a:rPr lang="en-US" sz="3600">
                <a:solidFill>
                  <a:schemeClr val="folHlink"/>
                </a:solidFill>
              </a:rPr>
              <a:t>Terms associated with blueprints</a:t>
            </a:r>
            <a:endParaRPr/>
          </a:p>
          <a:p>
            <a:pPr indent="-342900" lvl="0" marL="342900" rtl="0" algn="l">
              <a:spcBef>
                <a:spcPts val="720"/>
              </a:spcBef>
              <a:spcAft>
                <a:spcPts val="0"/>
              </a:spcAft>
              <a:buClr>
                <a:srgbClr val="FF0000"/>
              </a:buClr>
              <a:buSzPts val="3600"/>
              <a:buChar char="•"/>
            </a:pPr>
            <a:r>
              <a:rPr lang="en-US" sz="3600">
                <a:solidFill>
                  <a:srgbClr val="FF0000"/>
                </a:solidFill>
              </a:rPr>
              <a:t>Symbols</a:t>
            </a:r>
            <a:endParaRPr/>
          </a:p>
        </p:txBody>
      </p:sp>
      <p:pic>
        <p:nvPicPr>
          <p:cNvPr descr="2348814872_b4fcd42e8e.jpg" id="326" name="Google Shape;326;p68"/>
          <p:cNvPicPr preferRelativeResize="0"/>
          <p:nvPr/>
        </p:nvPicPr>
        <p:blipFill rotWithShape="1">
          <a:blip r:embed="rId3">
            <a:alphaModFix/>
          </a:blip>
          <a:srcRect b="0" l="0" r="0" t="0"/>
          <a:stretch/>
        </p:blipFill>
        <p:spPr>
          <a:xfrm>
            <a:off x="2057400" y="3733800"/>
            <a:ext cx="5867400" cy="2452573"/>
          </a:xfrm>
          <a:prstGeom prst="rect">
            <a:avLst/>
          </a:prstGeom>
          <a:noFill/>
          <a:ln>
            <a:noFill/>
          </a:ln>
        </p:spPr>
      </p:pic>
      <p:sp>
        <p:nvSpPr>
          <p:cNvPr id="327" name="Google Shape;327;p6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u="none" cap="none" strike="noStrike">
                <a:solidFill>
                  <a:schemeClr val="dk1"/>
                </a:solidFill>
                <a:latin typeface="Calibri"/>
                <a:ea typeface="Calibri"/>
                <a:cs typeface="Calibri"/>
                <a:sym typeface="Calibri"/>
              </a:rPr>
              <a:t>‹#›</a:t>
            </a:fld>
            <a:r>
              <a:rPr b="0" i="0" lang="en-US" sz="1400" u="none" cap="none" strike="noStrike">
                <a:solidFill>
                  <a:schemeClr val="dk1"/>
                </a:solidFill>
                <a:latin typeface="Calibri"/>
                <a:ea typeface="Calibri"/>
                <a:cs typeface="Calibri"/>
                <a:sym typeface="Calibri"/>
              </a:rPr>
              <a:t>/81</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69"/>
          <p:cNvSpPr txBox="1"/>
          <p:nvPr>
            <p:ph type="title"/>
          </p:nvPr>
        </p:nvSpPr>
        <p:spPr>
          <a:xfrm>
            <a:off x="14" y="274638"/>
            <a:ext cx="9135140" cy="8683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Industrial Print Reading</a:t>
            </a:r>
            <a:endParaRPr/>
          </a:p>
        </p:txBody>
      </p:sp>
      <p:sp>
        <p:nvSpPr>
          <p:cNvPr id="334" name="Google Shape;334;p6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7030A0"/>
              </a:buClr>
              <a:buSzPts val="3200"/>
              <a:buChar char="•"/>
            </a:pPr>
            <a:r>
              <a:rPr lang="en-US">
                <a:solidFill>
                  <a:srgbClr val="7030A0"/>
                </a:solidFill>
              </a:rPr>
              <a:t>Industrial Prints</a:t>
            </a:r>
            <a:endParaRPr/>
          </a:p>
          <a:p>
            <a:pPr indent="-285750" lvl="1" marL="742950" rtl="0" algn="l">
              <a:spcBef>
                <a:spcPts val="560"/>
              </a:spcBef>
              <a:spcAft>
                <a:spcPts val="0"/>
              </a:spcAft>
              <a:buClr>
                <a:srgbClr val="006666"/>
              </a:buClr>
              <a:buSzPts val="2800"/>
              <a:buChar char="–"/>
            </a:pPr>
            <a:r>
              <a:rPr i="1" lang="en-US">
                <a:solidFill>
                  <a:srgbClr val="006666"/>
                </a:solidFill>
              </a:rPr>
              <a:t>Display a language of the draft person, engineer, or tool designer and indicate the physical requirements of a part or process.  </a:t>
            </a:r>
            <a:endParaRPr i="1">
              <a:solidFill>
                <a:srgbClr val="800000"/>
              </a:solidFill>
            </a:endParaRPr>
          </a:p>
          <a:p>
            <a:pPr indent="-285750" lvl="1" marL="742950" rtl="0" algn="l">
              <a:spcBef>
                <a:spcPts val="560"/>
              </a:spcBef>
              <a:spcAft>
                <a:spcPts val="0"/>
              </a:spcAft>
              <a:buClr>
                <a:srgbClr val="800000"/>
              </a:buClr>
              <a:buSzPts val="2800"/>
              <a:buChar char="–"/>
            </a:pPr>
            <a:r>
              <a:rPr i="1" lang="en-US">
                <a:solidFill>
                  <a:srgbClr val="800000"/>
                </a:solidFill>
              </a:rPr>
              <a:t>Three language standards are used in industrial prints.</a:t>
            </a:r>
            <a:endParaRPr/>
          </a:p>
        </p:txBody>
      </p:sp>
      <p:sp>
        <p:nvSpPr>
          <p:cNvPr id="335" name="Google Shape;335;p6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u="none" cap="none" strike="noStrike">
                <a:solidFill>
                  <a:schemeClr val="dk1"/>
                </a:solidFill>
                <a:latin typeface="Calibri"/>
                <a:ea typeface="Calibri"/>
                <a:cs typeface="Calibri"/>
                <a:sym typeface="Calibri"/>
              </a:rPr>
              <a:t>‹#›</a:t>
            </a:fld>
            <a:r>
              <a:rPr b="0" i="0" lang="en-US" sz="1400" u="none" cap="none" strike="noStrike">
                <a:solidFill>
                  <a:schemeClr val="dk1"/>
                </a:solidFill>
                <a:latin typeface="Calibri"/>
                <a:ea typeface="Calibri"/>
                <a:cs typeface="Calibri"/>
                <a:sym typeface="Calibri"/>
              </a:rPr>
              <a:t>/81</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70"/>
          <p:cNvSpPr txBox="1"/>
          <p:nvPr>
            <p:ph type="ctrTitle"/>
          </p:nvPr>
        </p:nvSpPr>
        <p:spPr>
          <a:xfrm>
            <a:off x="1166205" y="269729"/>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Industrial Prints</a:t>
            </a:r>
            <a:endParaRPr sz="1800">
              <a:solidFill>
                <a:srgbClr val="000000"/>
              </a:solidFill>
              <a:latin typeface="Calibri"/>
              <a:ea typeface="Calibri"/>
              <a:cs typeface="Calibri"/>
              <a:sym typeface="Calibri"/>
            </a:endParaRPr>
          </a:p>
        </p:txBody>
      </p:sp>
      <p:sp>
        <p:nvSpPr>
          <p:cNvPr id="341" name="Google Shape;341;p70"/>
          <p:cNvSpPr txBox="1"/>
          <p:nvPr>
            <p:ph idx="1" type="body"/>
          </p:nvPr>
        </p:nvSpPr>
        <p:spPr>
          <a:xfrm>
            <a:off x="711633" y="1079354"/>
            <a:ext cx="7970354"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Industrial prints are manufacturing instructions</a:t>
            </a:r>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Called “blueprints” because they were originally printed on blue backgrounds with white lines</a:t>
            </a:r>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Manufacturing prints are copies of original drawings that were either drawn on paper or plotted on a computer</a:t>
            </a:r>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The common blueprint has three basic elements:</a:t>
            </a:r>
            <a:endParaRPr/>
          </a:p>
          <a:p>
            <a:pPr indent="-342900" lvl="1" marL="800100" rtl="0" algn="l">
              <a:spcBef>
                <a:spcPts val="480"/>
              </a:spcBef>
              <a:spcAft>
                <a:spcPts val="0"/>
              </a:spcAft>
              <a:buClr>
                <a:schemeClr val="dk1"/>
              </a:buClr>
              <a:buSzPts val="2400"/>
              <a:buFont typeface="Merriweather Sans"/>
              <a:buChar char="-"/>
            </a:pPr>
            <a:r>
              <a:rPr lang="en-US">
                <a:latin typeface="Calibri"/>
                <a:ea typeface="Calibri"/>
                <a:cs typeface="Calibri"/>
                <a:sym typeface="Calibri"/>
              </a:rPr>
              <a:t>Drawing</a:t>
            </a:r>
            <a:endParaRPr/>
          </a:p>
          <a:p>
            <a:pPr indent="-342900" lvl="1" marL="800100" rtl="0" algn="l">
              <a:spcBef>
                <a:spcPts val="480"/>
              </a:spcBef>
              <a:spcAft>
                <a:spcPts val="0"/>
              </a:spcAft>
              <a:buClr>
                <a:schemeClr val="dk1"/>
              </a:buClr>
              <a:buSzPts val="2400"/>
              <a:buFont typeface="Merriweather Sans"/>
              <a:buChar char="-"/>
            </a:pPr>
            <a:r>
              <a:rPr lang="en-US">
                <a:latin typeface="Calibri"/>
                <a:ea typeface="Calibri"/>
                <a:cs typeface="Calibri"/>
                <a:sym typeface="Calibri"/>
              </a:rPr>
              <a:t>Dimensions</a:t>
            </a:r>
            <a:endParaRPr/>
          </a:p>
          <a:p>
            <a:pPr indent="-342900" lvl="1" marL="800100" rtl="0" algn="l">
              <a:spcBef>
                <a:spcPts val="480"/>
              </a:spcBef>
              <a:spcAft>
                <a:spcPts val="0"/>
              </a:spcAft>
              <a:buClr>
                <a:schemeClr val="dk1"/>
              </a:buClr>
              <a:buSzPts val="2400"/>
              <a:buFont typeface="Merriweather Sans"/>
              <a:buChar char="-"/>
            </a:pPr>
            <a:r>
              <a:rPr lang="en-US">
                <a:latin typeface="Calibri"/>
                <a:ea typeface="Calibri"/>
                <a:cs typeface="Calibri"/>
                <a:sym typeface="Calibri"/>
              </a:rPr>
              <a:t>Notes</a:t>
            </a:r>
            <a:endParaRPr/>
          </a:p>
        </p:txBody>
      </p:sp>
      <p:sp>
        <p:nvSpPr>
          <p:cNvPr id="342" name="Google Shape;342;p7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u="none" cap="none" strike="noStrike">
                <a:solidFill>
                  <a:schemeClr val="dk1"/>
                </a:solidFill>
                <a:latin typeface="Calibri"/>
                <a:ea typeface="Calibri"/>
                <a:cs typeface="Calibri"/>
                <a:sym typeface="Calibri"/>
              </a:rPr>
              <a:t>‹#›</a:t>
            </a:fld>
            <a:r>
              <a:rPr b="0" i="0" lang="en-US" sz="1400" u="none" cap="none" strike="noStrike">
                <a:solidFill>
                  <a:schemeClr val="dk1"/>
                </a:solidFill>
                <a:latin typeface="Calibri"/>
                <a:ea typeface="Calibri"/>
                <a:cs typeface="Calibri"/>
                <a:sym typeface="Calibri"/>
              </a:rPr>
              <a:t>/81</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71"/>
          <p:cNvSpPr txBox="1"/>
          <p:nvPr>
            <p:ph type="title"/>
          </p:nvPr>
        </p:nvSpPr>
        <p:spPr>
          <a:xfrm>
            <a:off x="609600" y="274638"/>
            <a:ext cx="80772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Language Standards</a:t>
            </a:r>
            <a:endParaRPr/>
          </a:p>
        </p:txBody>
      </p:sp>
      <p:sp>
        <p:nvSpPr>
          <p:cNvPr id="348" name="Google Shape;348;p7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800"/>
              <a:buChar char="•"/>
            </a:pPr>
            <a:r>
              <a:rPr lang="en-US" sz="2800">
                <a:solidFill>
                  <a:srgbClr val="006666"/>
                </a:solidFill>
              </a:rPr>
              <a:t>Three similar language standards are used in the drafting of industrial prints are as follows:</a:t>
            </a:r>
            <a:r>
              <a:rPr lang="en-US" sz="2800"/>
              <a:t> </a:t>
            </a:r>
            <a:endParaRPr/>
          </a:p>
          <a:p>
            <a:pPr indent="-285750" lvl="1" marL="742950" rtl="0" algn="l">
              <a:spcBef>
                <a:spcPts val="480"/>
              </a:spcBef>
              <a:spcAft>
                <a:spcPts val="0"/>
              </a:spcAft>
              <a:buClr>
                <a:schemeClr val="accent2"/>
              </a:buClr>
              <a:buSzPts val="2400"/>
              <a:buChar char="–"/>
            </a:pPr>
            <a:r>
              <a:rPr lang="en-US" sz="2400">
                <a:solidFill>
                  <a:schemeClr val="accent2"/>
                </a:solidFill>
              </a:rPr>
              <a:t>American Society of Mechanical Engineers (ASME) Y14.5M-1994</a:t>
            </a:r>
            <a:endParaRPr/>
          </a:p>
          <a:p>
            <a:pPr indent="-285750" lvl="1" marL="742950" rtl="0" algn="l">
              <a:spcBef>
                <a:spcPts val="560"/>
              </a:spcBef>
              <a:spcAft>
                <a:spcPts val="0"/>
              </a:spcAft>
              <a:buClr>
                <a:schemeClr val="accent2"/>
              </a:buClr>
              <a:buSzPts val="2400"/>
              <a:buChar char="–"/>
            </a:pPr>
            <a:r>
              <a:rPr lang="en-US" sz="2400">
                <a:solidFill>
                  <a:schemeClr val="accent2"/>
                </a:solidFill>
              </a:rPr>
              <a:t>American National Standards Institute</a:t>
            </a:r>
            <a:br>
              <a:rPr lang="en-US">
                <a:solidFill>
                  <a:schemeClr val="accent2"/>
                </a:solidFill>
              </a:rPr>
            </a:br>
            <a:r>
              <a:rPr lang="en-US">
                <a:solidFill>
                  <a:schemeClr val="accent2"/>
                </a:solidFill>
              </a:rPr>
              <a:t>(</a:t>
            </a:r>
            <a:r>
              <a:rPr lang="en-US" sz="2400">
                <a:solidFill>
                  <a:schemeClr val="accent2"/>
                </a:solidFill>
              </a:rPr>
              <a:t>ANSI) Y14.5 (American standard)</a:t>
            </a:r>
            <a:endParaRPr/>
          </a:p>
          <a:p>
            <a:pPr indent="-285750" lvl="1" marL="742950" rtl="0" algn="l">
              <a:spcBef>
                <a:spcPts val="480"/>
              </a:spcBef>
              <a:spcAft>
                <a:spcPts val="0"/>
              </a:spcAft>
              <a:buClr>
                <a:schemeClr val="accent2"/>
              </a:buClr>
              <a:buSzPts val="2400"/>
              <a:buChar char="–"/>
            </a:pPr>
            <a:r>
              <a:rPr lang="en-US" sz="2400">
                <a:solidFill>
                  <a:schemeClr val="accent2"/>
                </a:solidFill>
              </a:rPr>
              <a:t>International Standard Organization (ISO) R1 101</a:t>
            </a:r>
            <a:endParaRPr/>
          </a:p>
          <a:p>
            <a:pPr indent="-190500" lvl="0" marL="342900" rtl="0" algn="l">
              <a:spcBef>
                <a:spcPts val="480"/>
              </a:spcBef>
              <a:spcAft>
                <a:spcPts val="0"/>
              </a:spcAft>
              <a:buClr>
                <a:schemeClr val="dk1"/>
              </a:buClr>
              <a:buSzPts val="2400"/>
              <a:buNone/>
            </a:pPr>
            <a:r>
              <a:t/>
            </a:r>
            <a:endParaRPr sz="2400">
              <a:solidFill>
                <a:schemeClr val="accent2"/>
              </a:solidFill>
            </a:endParaRPr>
          </a:p>
        </p:txBody>
      </p:sp>
      <p:sp>
        <p:nvSpPr>
          <p:cNvPr id="349" name="Google Shape;349;p7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u="none" cap="none" strike="noStrike">
                <a:solidFill>
                  <a:schemeClr val="dk1"/>
                </a:solidFill>
                <a:latin typeface="Calibri"/>
                <a:ea typeface="Calibri"/>
                <a:cs typeface="Calibri"/>
                <a:sym typeface="Calibri"/>
              </a:rPr>
              <a:t>‹#›</a:t>
            </a:fld>
            <a:r>
              <a:rPr b="0" i="0" lang="en-US" sz="1400" u="none" cap="none" strike="noStrike">
                <a:solidFill>
                  <a:schemeClr val="dk1"/>
                </a:solidFill>
                <a:latin typeface="Calibri"/>
                <a:ea typeface="Calibri"/>
                <a:cs typeface="Calibri"/>
                <a:sym typeface="Calibri"/>
              </a:rPr>
              <a:t>/81</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72"/>
          <p:cNvSpPr txBox="1"/>
          <p:nvPr>
            <p:ph type="ctrTitle"/>
          </p:nvPr>
        </p:nvSpPr>
        <p:spPr>
          <a:xfrm>
            <a:off x="1344440" y="407017"/>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Industrial Prints</a:t>
            </a:r>
            <a:endParaRPr sz="3600">
              <a:solidFill>
                <a:srgbClr val="000000"/>
              </a:solidFill>
              <a:latin typeface="Calibri"/>
              <a:ea typeface="Calibri"/>
              <a:cs typeface="Calibri"/>
              <a:sym typeface="Calibri"/>
            </a:endParaRPr>
          </a:p>
        </p:txBody>
      </p:sp>
      <p:sp>
        <p:nvSpPr>
          <p:cNvPr id="355" name="Google Shape;355;p72"/>
          <p:cNvSpPr txBox="1"/>
          <p:nvPr>
            <p:ph idx="1" type="body"/>
          </p:nvPr>
        </p:nvSpPr>
        <p:spPr>
          <a:xfrm>
            <a:off x="308208" y="1342207"/>
            <a:ext cx="8364153" cy="2411646"/>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The main part of the blueprint is the drawing</a:t>
            </a:r>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Designed to specify and show the exact shape of the part</a:t>
            </a:r>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Consists of several versions of the same part from different angles</a:t>
            </a:r>
            <a:endParaRPr>
              <a:latin typeface="Calibri"/>
              <a:ea typeface="Calibri"/>
              <a:cs typeface="Calibri"/>
              <a:sym typeface="Calibri"/>
            </a:endParaRPr>
          </a:p>
        </p:txBody>
      </p:sp>
      <p:sp>
        <p:nvSpPr>
          <p:cNvPr id="356" name="Google Shape;356;p7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u="none" cap="none" strike="noStrike">
                <a:solidFill>
                  <a:schemeClr val="dk1"/>
                </a:solidFill>
                <a:latin typeface="Calibri"/>
                <a:ea typeface="Calibri"/>
                <a:cs typeface="Calibri"/>
                <a:sym typeface="Calibri"/>
              </a:rPr>
              <a:t>‹#›</a:t>
            </a:fld>
            <a:r>
              <a:rPr b="0" i="0" lang="en-US" sz="1400" u="none" cap="none" strike="noStrike">
                <a:solidFill>
                  <a:schemeClr val="dk1"/>
                </a:solidFill>
                <a:latin typeface="Calibri"/>
                <a:ea typeface="Calibri"/>
                <a:cs typeface="Calibri"/>
                <a:sym typeface="Calibri"/>
              </a:rPr>
              <a:t>/81</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73"/>
          <p:cNvSpPr txBox="1"/>
          <p:nvPr>
            <p:ph type="title"/>
          </p:nvPr>
        </p:nvSpPr>
        <p:spPr>
          <a:xfrm>
            <a:off x="0" y="476531"/>
            <a:ext cx="9144000" cy="692633"/>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Standard Lines</a:t>
            </a:r>
            <a:endParaRPr/>
          </a:p>
        </p:txBody>
      </p:sp>
      <p:grpSp>
        <p:nvGrpSpPr>
          <p:cNvPr id="362" name="Google Shape;362;p73"/>
          <p:cNvGrpSpPr/>
          <p:nvPr/>
        </p:nvGrpSpPr>
        <p:grpSpPr>
          <a:xfrm>
            <a:off x="2590800" y="1854683"/>
            <a:ext cx="5791200" cy="3733800"/>
            <a:chOff x="1440" y="1392"/>
            <a:chExt cx="3648" cy="2352"/>
          </a:xfrm>
        </p:grpSpPr>
        <p:sp>
          <p:nvSpPr>
            <p:cNvPr id="363" name="Google Shape;363;p73"/>
            <p:cNvSpPr txBox="1"/>
            <p:nvPr/>
          </p:nvSpPr>
          <p:spPr>
            <a:xfrm>
              <a:off x="2544" y="1392"/>
              <a:ext cx="2544" cy="235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None/>
              </a:pPr>
              <a:r>
                <a:rPr b="1" i="0" lang="en-US" sz="3200" u="none" cap="none" strike="noStrike">
                  <a:solidFill>
                    <a:schemeClr val="dk1"/>
                  </a:solidFill>
                  <a:latin typeface="Calibri"/>
                  <a:ea typeface="Calibri"/>
                  <a:cs typeface="Calibri"/>
                  <a:sym typeface="Calibri"/>
                </a:rPr>
                <a:t>Object lines</a:t>
              </a:r>
              <a:endParaRPr/>
            </a:p>
            <a:p>
              <a:pPr indent="-342900" lvl="0" marL="342900" marR="0" rtl="0" algn="l">
                <a:spcBef>
                  <a:spcPts val="160"/>
                </a:spcBef>
                <a:spcAft>
                  <a:spcPts val="0"/>
                </a:spcAft>
                <a:buNone/>
              </a:pPr>
              <a:r>
                <a:t/>
              </a:r>
              <a:endParaRPr b="1" i="0" sz="800" u="none" cap="none" strike="noStrike">
                <a:solidFill>
                  <a:schemeClr val="dk1"/>
                </a:solidFill>
                <a:latin typeface="Calibri"/>
                <a:ea typeface="Calibri"/>
                <a:cs typeface="Calibri"/>
                <a:sym typeface="Calibri"/>
              </a:endParaRPr>
            </a:p>
            <a:p>
              <a:pPr indent="-342900" lvl="0" marL="342900" marR="0" rtl="0" algn="l">
                <a:spcBef>
                  <a:spcPts val="640"/>
                </a:spcBef>
                <a:spcAft>
                  <a:spcPts val="0"/>
                </a:spcAft>
                <a:buNone/>
              </a:pPr>
              <a:r>
                <a:rPr b="1" i="0" lang="en-US" sz="3200" u="none" cap="none" strike="noStrike">
                  <a:solidFill>
                    <a:schemeClr val="dk1"/>
                  </a:solidFill>
                  <a:latin typeface="Calibri"/>
                  <a:ea typeface="Calibri"/>
                  <a:cs typeface="Calibri"/>
                  <a:sym typeface="Calibri"/>
                </a:rPr>
                <a:t>Hidden lines</a:t>
              </a:r>
              <a:endParaRPr/>
            </a:p>
            <a:p>
              <a:pPr indent="-342900" lvl="0" marL="342900" marR="0" rtl="0" algn="l">
                <a:spcBef>
                  <a:spcPts val="160"/>
                </a:spcBef>
                <a:spcAft>
                  <a:spcPts val="0"/>
                </a:spcAft>
                <a:buNone/>
              </a:pPr>
              <a:r>
                <a:t/>
              </a:r>
              <a:endParaRPr b="1" i="0" sz="800" u="none" cap="none" strike="noStrike">
                <a:solidFill>
                  <a:schemeClr val="dk1"/>
                </a:solidFill>
                <a:latin typeface="Calibri"/>
                <a:ea typeface="Calibri"/>
                <a:cs typeface="Calibri"/>
                <a:sym typeface="Calibri"/>
              </a:endParaRPr>
            </a:p>
            <a:p>
              <a:pPr indent="-342900" lvl="0" marL="342900" marR="0" rtl="0" algn="l">
                <a:spcBef>
                  <a:spcPts val="640"/>
                </a:spcBef>
                <a:spcAft>
                  <a:spcPts val="0"/>
                </a:spcAft>
                <a:buNone/>
              </a:pPr>
              <a:r>
                <a:rPr b="1" i="0" lang="en-US" sz="3200" u="none" cap="none" strike="noStrike">
                  <a:solidFill>
                    <a:schemeClr val="dk1"/>
                  </a:solidFill>
                  <a:latin typeface="Calibri"/>
                  <a:ea typeface="Calibri"/>
                  <a:cs typeface="Calibri"/>
                  <a:sym typeface="Calibri"/>
                </a:rPr>
                <a:t>Center lines</a:t>
              </a:r>
              <a:endParaRPr/>
            </a:p>
            <a:p>
              <a:pPr indent="-342900" lvl="0" marL="342900" marR="0" rtl="0" algn="l">
                <a:spcBef>
                  <a:spcPts val="160"/>
                </a:spcBef>
                <a:spcAft>
                  <a:spcPts val="0"/>
                </a:spcAft>
                <a:buNone/>
              </a:pPr>
              <a:r>
                <a:t/>
              </a:r>
              <a:endParaRPr b="1" i="0" sz="800" u="none" cap="none" strike="noStrike">
                <a:solidFill>
                  <a:schemeClr val="dk1"/>
                </a:solidFill>
                <a:latin typeface="Calibri"/>
                <a:ea typeface="Calibri"/>
                <a:cs typeface="Calibri"/>
                <a:sym typeface="Calibri"/>
              </a:endParaRPr>
            </a:p>
            <a:p>
              <a:pPr indent="-342900" lvl="0" marL="342900" marR="0" rtl="0" algn="l">
                <a:spcBef>
                  <a:spcPts val="640"/>
                </a:spcBef>
                <a:spcAft>
                  <a:spcPts val="0"/>
                </a:spcAft>
                <a:buNone/>
              </a:pPr>
              <a:r>
                <a:rPr b="1" i="0" lang="en-US" sz="3200" u="none" cap="none" strike="noStrike">
                  <a:solidFill>
                    <a:schemeClr val="dk1"/>
                  </a:solidFill>
                  <a:latin typeface="Calibri"/>
                  <a:ea typeface="Calibri"/>
                  <a:cs typeface="Calibri"/>
                  <a:sym typeface="Calibri"/>
                </a:rPr>
                <a:t>Dimension</a:t>
              </a:r>
              <a:endParaRPr/>
            </a:p>
            <a:p>
              <a:pPr indent="-342900" lvl="0" marL="342900" marR="0" rtl="0" algn="l">
                <a:spcBef>
                  <a:spcPts val="160"/>
                </a:spcBef>
                <a:spcAft>
                  <a:spcPts val="0"/>
                </a:spcAft>
                <a:buNone/>
              </a:pPr>
              <a:r>
                <a:t/>
              </a:r>
              <a:endParaRPr b="1" i="0" sz="800" u="none" cap="none" strike="noStrike">
                <a:solidFill>
                  <a:schemeClr val="dk1"/>
                </a:solidFill>
                <a:latin typeface="Calibri"/>
                <a:ea typeface="Calibri"/>
                <a:cs typeface="Calibri"/>
                <a:sym typeface="Calibri"/>
              </a:endParaRPr>
            </a:p>
            <a:p>
              <a:pPr indent="-342900" lvl="0" marL="342900" marR="0" rtl="0" algn="l">
                <a:spcBef>
                  <a:spcPts val="640"/>
                </a:spcBef>
                <a:spcAft>
                  <a:spcPts val="0"/>
                </a:spcAft>
                <a:buNone/>
              </a:pPr>
              <a:r>
                <a:rPr b="1" i="0" lang="en-US" sz="3200" u="none" cap="none" strike="noStrike">
                  <a:solidFill>
                    <a:schemeClr val="dk1"/>
                  </a:solidFill>
                  <a:latin typeface="Calibri"/>
                  <a:ea typeface="Calibri"/>
                  <a:cs typeface="Calibri"/>
                  <a:sym typeface="Calibri"/>
                </a:rPr>
                <a:t>Cross section</a:t>
              </a:r>
              <a:endParaRPr/>
            </a:p>
          </p:txBody>
        </p:sp>
        <p:cxnSp>
          <p:nvCxnSpPr>
            <p:cNvPr id="364" name="Google Shape;364;p73"/>
            <p:cNvCxnSpPr/>
            <p:nvPr/>
          </p:nvCxnSpPr>
          <p:spPr>
            <a:xfrm>
              <a:off x="1440" y="1584"/>
              <a:ext cx="864" cy="0"/>
            </a:xfrm>
            <a:prstGeom prst="straightConnector1">
              <a:avLst/>
            </a:prstGeom>
            <a:noFill/>
            <a:ln cap="flat" cmpd="sng" w="38100">
              <a:solidFill>
                <a:schemeClr val="dk1"/>
              </a:solidFill>
              <a:prstDash val="solid"/>
              <a:round/>
              <a:headEnd len="med" w="med" type="none"/>
              <a:tailEnd len="med" w="med" type="none"/>
            </a:ln>
          </p:spPr>
        </p:cxnSp>
        <p:cxnSp>
          <p:nvCxnSpPr>
            <p:cNvPr id="365" name="Google Shape;365;p73"/>
            <p:cNvCxnSpPr/>
            <p:nvPr/>
          </p:nvCxnSpPr>
          <p:spPr>
            <a:xfrm>
              <a:off x="1440" y="2016"/>
              <a:ext cx="864" cy="0"/>
            </a:xfrm>
            <a:prstGeom prst="straightConnector1">
              <a:avLst/>
            </a:prstGeom>
            <a:noFill/>
            <a:ln cap="flat" cmpd="sng" w="38100">
              <a:solidFill>
                <a:schemeClr val="dk1"/>
              </a:solidFill>
              <a:prstDash val="dash"/>
              <a:round/>
              <a:headEnd len="med" w="med" type="none"/>
              <a:tailEnd len="med" w="med" type="none"/>
            </a:ln>
          </p:spPr>
        </p:cxnSp>
        <p:cxnSp>
          <p:nvCxnSpPr>
            <p:cNvPr id="366" name="Google Shape;366;p73"/>
            <p:cNvCxnSpPr/>
            <p:nvPr/>
          </p:nvCxnSpPr>
          <p:spPr>
            <a:xfrm>
              <a:off x="1440" y="2448"/>
              <a:ext cx="864" cy="0"/>
            </a:xfrm>
            <a:prstGeom prst="straightConnector1">
              <a:avLst/>
            </a:prstGeom>
            <a:noFill/>
            <a:ln cap="flat" cmpd="sng" w="38100">
              <a:solidFill>
                <a:schemeClr val="dk1"/>
              </a:solidFill>
              <a:prstDash val="dashDot"/>
              <a:round/>
              <a:headEnd len="med" w="med" type="none"/>
              <a:tailEnd len="med" w="med" type="none"/>
            </a:ln>
          </p:spPr>
        </p:cxnSp>
        <p:grpSp>
          <p:nvGrpSpPr>
            <p:cNvPr id="367" name="Google Shape;367;p73"/>
            <p:cNvGrpSpPr/>
            <p:nvPr/>
          </p:nvGrpSpPr>
          <p:grpSpPr>
            <a:xfrm>
              <a:off x="1488" y="3168"/>
              <a:ext cx="864" cy="438"/>
              <a:chOff x="528" y="3396"/>
              <a:chExt cx="1056" cy="552"/>
            </a:xfrm>
          </p:grpSpPr>
          <p:sp>
            <p:nvSpPr>
              <p:cNvPr id="368" name="Google Shape;368;p73"/>
              <p:cNvSpPr/>
              <p:nvPr/>
            </p:nvSpPr>
            <p:spPr>
              <a:xfrm>
                <a:off x="720" y="3504"/>
                <a:ext cx="480" cy="336"/>
              </a:xfrm>
              <a:custGeom>
                <a:rect b="b" l="l" r="r" t="t"/>
                <a:pathLst>
                  <a:path extrusionOk="0" h="21600" w="21600">
                    <a:moveTo>
                      <a:pt x="0" y="0"/>
                    </a:moveTo>
                    <a:lnTo>
                      <a:pt x="5400" y="21600"/>
                    </a:lnTo>
                    <a:lnTo>
                      <a:pt x="16200" y="21600"/>
                    </a:lnTo>
                    <a:lnTo>
                      <a:pt x="21600" y="0"/>
                    </a:lnTo>
                    <a:close/>
                  </a:path>
                </a:pathLst>
              </a:custGeom>
              <a:no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9" name="Google Shape;369;p73"/>
              <p:cNvCxnSpPr/>
              <p:nvPr/>
            </p:nvCxnSpPr>
            <p:spPr>
              <a:xfrm flipH="1">
                <a:off x="672" y="3456"/>
                <a:ext cx="240" cy="384"/>
              </a:xfrm>
              <a:prstGeom prst="straightConnector1">
                <a:avLst/>
              </a:prstGeom>
              <a:noFill/>
              <a:ln cap="flat" cmpd="sng" w="9525">
                <a:solidFill>
                  <a:schemeClr val="dk1"/>
                </a:solidFill>
                <a:prstDash val="solid"/>
                <a:round/>
                <a:headEnd len="med" w="med" type="none"/>
                <a:tailEnd len="med" w="med" type="none"/>
              </a:ln>
            </p:spPr>
          </p:cxnSp>
          <p:cxnSp>
            <p:nvCxnSpPr>
              <p:cNvPr id="370" name="Google Shape;370;p73"/>
              <p:cNvCxnSpPr/>
              <p:nvPr/>
            </p:nvCxnSpPr>
            <p:spPr>
              <a:xfrm flipH="1">
                <a:off x="786" y="3456"/>
                <a:ext cx="240" cy="384"/>
              </a:xfrm>
              <a:prstGeom prst="straightConnector1">
                <a:avLst/>
              </a:prstGeom>
              <a:noFill/>
              <a:ln cap="flat" cmpd="sng" w="9525">
                <a:solidFill>
                  <a:schemeClr val="dk1"/>
                </a:solidFill>
                <a:prstDash val="solid"/>
                <a:round/>
                <a:headEnd len="med" w="med" type="none"/>
                <a:tailEnd len="med" w="med" type="none"/>
              </a:ln>
            </p:spPr>
          </p:cxnSp>
          <p:cxnSp>
            <p:nvCxnSpPr>
              <p:cNvPr id="371" name="Google Shape;371;p73"/>
              <p:cNvCxnSpPr/>
              <p:nvPr/>
            </p:nvCxnSpPr>
            <p:spPr>
              <a:xfrm flipH="1">
                <a:off x="816" y="3504"/>
                <a:ext cx="240" cy="384"/>
              </a:xfrm>
              <a:prstGeom prst="straightConnector1">
                <a:avLst/>
              </a:prstGeom>
              <a:noFill/>
              <a:ln cap="flat" cmpd="sng" w="9525">
                <a:solidFill>
                  <a:schemeClr val="dk1"/>
                </a:solidFill>
                <a:prstDash val="solid"/>
                <a:round/>
                <a:headEnd len="med" w="med" type="none"/>
                <a:tailEnd len="med" w="med" type="none"/>
              </a:ln>
            </p:spPr>
          </p:cxnSp>
          <p:cxnSp>
            <p:nvCxnSpPr>
              <p:cNvPr id="372" name="Google Shape;372;p73"/>
              <p:cNvCxnSpPr/>
              <p:nvPr/>
            </p:nvCxnSpPr>
            <p:spPr>
              <a:xfrm flipH="1">
                <a:off x="960" y="3456"/>
                <a:ext cx="240" cy="384"/>
              </a:xfrm>
              <a:prstGeom prst="straightConnector1">
                <a:avLst/>
              </a:prstGeom>
              <a:noFill/>
              <a:ln cap="flat" cmpd="sng" w="9525">
                <a:solidFill>
                  <a:schemeClr val="dk1"/>
                </a:solidFill>
                <a:prstDash val="solid"/>
                <a:round/>
                <a:headEnd len="med" w="med" type="none"/>
                <a:tailEnd len="med" w="med" type="none"/>
              </a:ln>
            </p:spPr>
          </p:cxnSp>
          <p:cxnSp>
            <p:nvCxnSpPr>
              <p:cNvPr id="373" name="Google Shape;373;p73"/>
              <p:cNvCxnSpPr/>
              <p:nvPr/>
            </p:nvCxnSpPr>
            <p:spPr>
              <a:xfrm flipH="1">
                <a:off x="1014" y="3456"/>
                <a:ext cx="240" cy="384"/>
              </a:xfrm>
              <a:prstGeom prst="straightConnector1">
                <a:avLst/>
              </a:prstGeom>
              <a:noFill/>
              <a:ln cap="flat" cmpd="sng" w="9525">
                <a:solidFill>
                  <a:schemeClr val="dk1"/>
                </a:solidFill>
                <a:prstDash val="solid"/>
                <a:round/>
                <a:headEnd len="med" w="med" type="none"/>
                <a:tailEnd len="med" w="med" type="none"/>
              </a:ln>
            </p:spPr>
          </p:cxnSp>
          <p:sp>
            <p:nvSpPr>
              <p:cNvPr id="374" name="Google Shape;374;p73"/>
              <p:cNvSpPr/>
              <p:nvPr/>
            </p:nvSpPr>
            <p:spPr>
              <a:xfrm>
                <a:off x="672" y="3396"/>
                <a:ext cx="816" cy="96"/>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 name="Google Shape;375;p73"/>
              <p:cNvSpPr/>
              <p:nvPr/>
            </p:nvSpPr>
            <p:spPr>
              <a:xfrm>
                <a:off x="768" y="3852"/>
                <a:ext cx="816" cy="96"/>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6" name="Google Shape;376;p73"/>
              <p:cNvSpPr/>
              <p:nvPr/>
            </p:nvSpPr>
            <p:spPr>
              <a:xfrm>
                <a:off x="528" y="3552"/>
                <a:ext cx="336" cy="384"/>
              </a:xfrm>
              <a:prstGeom prst="triangle">
                <a:avLst>
                  <a:gd fmla="val 50000" name="adj"/>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77" name="Google Shape;377;p73"/>
            <p:cNvGrpSpPr/>
            <p:nvPr/>
          </p:nvGrpSpPr>
          <p:grpSpPr>
            <a:xfrm>
              <a:off x="1488" y="2736"/>
              <a:ext cx="816" cy="304"/>
              <a:chOff x="1485" y="2672"/>
              <a:chExt cx="816" cy="304"/>
            </a:xfrm>
          </p:grpSpPr>
          <p:grpSp>
            <p:nvGrpSpPr>
              <p:cNvPr id="378" name="Google Shape;378;p73"/>
              <p:cNvGrpSpPr/>
              <p:nvPr/>
            </p:nvGrpSpPr>
            <p:grpSpPr>
              <a:xfrm>
                <a:off x="1485" y="2784"/>
                <a:ext cx="816" cy="192"/>
                <a:chOff x="1488" y="2976"/>
                <a:chExt cx="816" cy="192"/>
              </a:xfrm>
            </p:grpSpPr>
            <p:cxnSp>
              <p:nvCxnSpPr>
                <p:cNvPr id="379" name="Google Shape;379;p73"/>
                <p:cNvCxnSpPr/>
                <p:nvPr/>
              </p:nvCxnSpPr>
              <p:spPr>
                <a:xfrm>
                  <a:off x="1488" y="2976"/>
                  <a:ext cx="0" cy="192"/>
                </a:xfrm>
                <a:prstGeom prst="straightConnector1">
                  <a:avLst/>
                </a:prstGeom>
                <a:noFill/>
                <a:ln cap="flat" cmpd="sng" w="9525">
                  <a:solidFill>
                    <a:schemeClr val="dk1"/>
                  </a:solidFill>
                  <a:prstDash val="solid"/>
                  <a:round/>
                  <a:headEnd len="med" w="med" type="none"/>
                  <a:tailEnd len="med" w="med" type="none"/>
                </a:ln>
              </p:spPr>
            </p:cxnSp>
            <p:cxnSp>
              <p:nvCxnSpPr>
                <p:cNvPr id="380" name="Google Shape;380;p73"/>
                <p:cNvCxnSpPr/>
                <p:nvPr/>
              </p:nvCxnSpPr>
              <p:spPr>
                <a:xfrm>
                  <a:off x="1536" y="3072"/>
                  <a:ext cx="720" cy="0"/>
                </a:xfrm>
                <a:prstGeom prst="straightConnector1">
                  <a:avLst/>
                </a:prstGeom>
                <a:noFill/>
                <a:ln cap="flat" cmpd="sng" w="38100">
                  <a:solidFill>
                    <a:schemeClr val="dk1"/>
                  </a:solidFill>
                  <a:prstDash val="solid"/>
                  <a:round/>
                  <a:headEnd len="med" w="med" type="triangle"/>
                  <a:tailEnd len="med" w="med" type="triangle"/>
                </a:ln>
              </p:spPr>
            </p:cxnSp>
            <p:cxnSp>
              <p:nvCxnSpPr>
                <p:cNvPr id="381" name="Google Shape;381;p73"/>
                <p:cNvCxnSpPr/>
                <p:nvPr/>
              </p:nvCxnSpPr>
              <p:spPr>
                <a:xfrm>
                  <a:off x="2304" y="2976"/>
                  <a:ext cx="0" cy="192"/>
                </a:xfrm>
                <a:prstGeom prst="straightConnector1">
                  <a:avLst/>
                </a:prstGeom>
                <a:noFill/>
                <a:ln cap="flat" cmpd="sng" w="9525">
                  <a:solidFill>
                    <a:schemeClr val="dk1"/>
                  </a:solidFill>
                  <a:prstDash val="solid"/>
                  <a:round/>
                  <a:headEnd len="med" w="med" type="none"/>
                  <a:tailEnd len="med" w="med" type="none"/>
                </a:ln>
              </p:spPr>
            </p:cxnSp>
          </p:grpSp>
          <p:sp>
            <p:nvSpPr>
              <p:cNvPr id="382" name="Google Shape;382;p73"/>
              <p:cNvSpPr txBox="1"/>
              <p:nvPr/>
            </p:nvSpPr>
            <p:spPr>
              <a:xfrm>
                <a:off x="1632" y="2672"/>
                <a:ext cx="480"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1 1/2</a:t>
                </a:r>
                <a:endParaRPr/>
              </a:p>
            </p:txBody>
          </p:sp>
        </p:grpSp>
      </p:grpSp>
      <p:sp>
        <p:nvSpPr>
          <p:cNvPr id="383" name="Google Shape;383;p7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1400" u="none">
                <a:solidFill>
                  <a:schemeClr val="dk1"/>
                </a:solidFill>
                <a:latin typeface="Calibri"/>
                <a:ea typeface="Calibri"/>
                <a:cs typeface="Calibri"/>
                <a:sym typeface="Calibri"/>
              </a:rPr>
              <a:t>‹#›</a:t>
            </a:fld>
            <a:r>
              <a:rPr b="0" lang="en-US" sz="1400" u="none">
                <a:solidFill>
                  <a:schemeClr val="dk1"/>
                </a:solidFill>
                <a:latin typeface="Calibri"/>
                <a:ea typeface="Calibri"/>
                <a:cs typeface="Calibri"/>
                <a:sym typeface="Calibri"/>
              </a:rPr>
              <a:t>/81</a:t>
            </a:r>
            <a:endParaRPr b="0" sz="1400" u="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descr="http://image.thefabricator.com/a/articles/images/2340/production-drawing-manufacturing-fabricator.jpg" id="388" name="Google Shape;388;p74"/>
          <p:cNvPicPr preferRelativeResize="0"/>
          <p:nvPr/>
        </p:nvPicPr>
        <p:blipFill rotWithShape="1">
          <a:blip r:embed="rId3">
            <a:alphaModFix/>
          </a:blip>
          <a:srcRect b="0" l="0" r="0" t="0"/>
          <a:stretch/>
        </p:blipFill>
        <p:spPr>
          <a:xfrm>
            <a:off x="1463901" y="707886"/>
            <a:ext cx="6861951" cy="5174834"/>
          </a:xfrm>
          <a:prstGeom prst="rect">
            <a:avLst/>
          </a:prstGeom>
          <a:noFill/>
          <a:ln>
            <a:noFill/>
          </a:ln>
        </p:spPr>
      </p:pic>
      <p:sp>
        <p:nvSpPr>
          <p:cNvPr id="389" name="Google Shape;389;p74"/>
          <p:cNvSpPr txBox="1"/>
          <p:nvPr/>
        </p:nvSpPr>
        <p:spPr>
          <a:xfrm>
            <a:off x="0" y="0"/>
            <a:ext cx="906699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Basic Industrial Print Reading Example 1</a:t>
            </a:r>
            <a:endParaRPr/>
          </a:p>
        </p:txBody>
      </p:sp>
      <p:sp>
        <p:nvSpPr>
          <p:cNvPr id="390" name="Google Shape;390;p7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descr="Apple iphone 5 blueprint" id="395" name="Google Shape;395;p75"/>
          <p:cNvPicPr preferRelativeResize="0"/>
          <p:nvPr/>
        </p:nvPicPr>
        <p:blipFill rotWithShape="1">
          <a:blip r:embed="rId3">
            <a:alphaModFix/>
          </a:blip>
          <a:srcRect b="0" l="0" r="0" t="0"/>
          <a:stretch/>
        </p:blipFill>
        <p:spPr>
          <a:xfrm>
            <a:off x="711633" y="809975"/>
            <a:ext cx="7526956" cy="4828832"/>
          </a:xfrm>
          <a:prstGeom prst="rect">
            <a:avLst/>
          </a:prstGeom>
          <a:noFill/>
          <a:ln>
            <a:noFill/>
          </a:ln>
        </p:spPr>
      </p:pic>
      <p:sp>
        <p:nvSpPr>
          <p:cNvPr id="396" name="Google Shape;396;p75"/>
          <p:cNvSpPr txBox="1"/>
          <p:nvPr/>
        </p:nvSpPr>
        <p:spPr>
          <a:xfrm>
            <a:off x="0" y="0"/>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Basic Industrial Print Reading Example 2</a:t>
            </a:r>
            <a:endParaRPr sz="4000">
              <a:solidFill>
                <a:schemeClr val="dk1"/>
              </a:solidFill>
              <a:latin typeface="Calibri"/>
              <a:ea typeface="Calibri"/>
              <a:cs typeface="Calibri"/>
              <a:sym typeface="Calibri"/>
            </a:endParaRPr>
          </a:p>
        </p:txBody>
      </p:sp>
      <p:sp>
        <p:nvSpPr>
          <p:cNvPr id="397" name="Google Shape;397;p7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76"/>
          <p:cNvSpPr txBox="1"/>
          <p:nvPr>
            <p:ph type="ctrTitle"/>
          </p:nvPr>
        </p:nvSpPr>
        <p:spPr>
          <a:xfrm>
            <a:off x="1260909" y="537549"/>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Object Lines</a:t>
            </a:r>
            <a:endParaRPr sz="3600">
              <a:solidFill>
                <a:srgbClr val="000000"/>
              </a:solidFill>
              <a:latin typeface="Calibri"/>
              <a:ea typeface="Calibri"/>
              <a:cs typeface="Calibri"/>
              <a:sym typeface="Calibri"/>
            </a:endParaRPr>
          </a:p>
        </p:txBody>
      </p:sp>
      <p:sp>
        <p:nvSpPr>
          <p:cNvPr id="403" name="Google Shape;403;p76"/>
          <p:cNvSpPr txBox="1"/>
          <p:nvPr>
            <p:ph idx="1" type="body"/>
          </p:nvPr>
        </p:nvSpPr>
        <p:spPr>
          <a:xfrm>
            <a:off x="203174" y="1288750"/>
            <a:ext cx="8421061" cy="269077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Object lines are solid lines that form the shape and size of the parts being drawn on the blueprint. They outline all of the parts features that would be visible at a certain view.</a:t>
            </a:r>
            <a:endParaRPr sz="2800">
              <a:latin typeface="Calibri"/>
              <a:ea typeface="Calibri"/>
              <a:cs typeface="Calibri"/>
              <a:sym typeface="Calibri"/>
            </a:endParaRPr>
          </a:p>
        </p:txBody>
      </p:sp>
      <p:sp>
        <p:nvSpPr>
          <p:cNvPr id="404" name="Google Shape;404;p76"/>
          <p:cNvSpPr txBox="1"/>
          <p:nvPr/>
        </p:nvSpPr>
        <p:spPr>
          <a:xfrm>
            <a:off x="1260909" y="3927107"/>
            <a:ext cx="647965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______________________________________  </a:t>
            </a:r>
            <a:r>
              <a:rPr lang="en-US" sz="1800">
                <a:solidFill>
                  <a:schemeClr val="dk1"/>
                </a:solidFill>
                <a:latin typeface="Calibri"/>
                <a:ea typeface="Calibri"/>
                <a:cs typeface="Calibri"/>
                <a:sym typeface="Calibri"/>
              </a:rPr>
              <a:t>   </a:t>
            </a:r>
            <a:r>
              <a:rPr lang="en-US" sz="2800">
                <a:solidFill>
                  <a:schemeClr val="dk1"/>
                </a:solidFill>
                <a:latin typeface="Calibri"/>
                <a:ea typeface="Calibri"/>
                <a:cs typeface="Calibri"/>
                <a:sym typeface="Calibri"/>
              </a:rPr>
              <a:t>Object Line</a:t>
            </a:r>
            <a:endParaRPr sz="2800">
              <a:solidFill>
                <a:schemeClr val="dk1"/>
              </a:solidFill>
              <a:latin typeface="Calibri"/>
              <a:ea typeface="Calibri"/>
              <a:cs typeface="Calibri"/>
              <a:sym typeface="Calibri"/>
            </a:endParaRPr>
          </a:p>
        </p:txBody>
      </p:sp>
      <p:sp>
        <p:nvSpPr>
          <p:cNvPr id="405" name="Google Shape;405;p7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77"/>
          <p:cNvSpPr txBox="1"/>
          <p:nvPr>
            <p:ph type="ctrTitle"/>
          </p:nvPr>
        </p:nvSpPr>
        <p:spPr>
          <a:xfrm>
            <a:off x="1123059" y="403075"/>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Hidden Lines</a:t>
            </a:r>
            <a:endParaRPr sz="3600">
              <a:solidFill>
                <a:srgbClr val="000000"/>
              </a:solidFill>
              <a:latin typeface="Calibri"/>
              <a:ea typeface="Calibri"/>
              <a:cs typeface="Calibri"/>
              <a:sym typeface="Calibri"/>
            </a:endParaRPr>
          </a:p>
        </p:txBody>
      </p:sp>
      <p:sp>
        <p:nvSpPr>
          <p:cNvPr id="411" name="Google Shape;411;p77"/>
          <p:cNvSpPr txBox="1"/>
          <p:nvPr>
            <p:ph idx="1" type="body"/>
          </p:nvPr>
        </p:nvSpPr>
        <p:spPr>
          <a:xfrm>
            <a:off x="267190" y="1396988"/>
            <a:ext cx="8482174" cy="1625345"/>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Hidden lines are shown as short dashes. They represent features that are not visible in the view of the blueprint (</a:t>
            </a:r>
            <a:r>
              <a:rPr i="1" lang="en-US" sz="2800">
                <a:latin typeface="Calibri"/>
                <a:ea typeface="Calibri"/>
                <a:cs typeface="Calibri"/>
                <a:sym typeface="Calibri"/>
              </a:rPr>
              <a:t>e.g.</a:t>
            </a:r>
            <a:r>
              <a:rPr lang="en-US" sz="2800">
                <a:latin typeface="Calibri"/>
                <a:ea typeface="Calibri"/>
                <a:cs typeface="Calibri"/>
                <a:sym typeface="Calibri"/>
              </a:rPr>
              <a:t>, the back of a part).</a:t>
            </a:r>
            <a:endParaRPr sz="2800">
              <a:latin typeface="Calibri"/>
              <a:ea typeface="Calibri"/>
              <a:cs typeface="Calibri"/>
              <a:sym typeface="Calibri"/>
            </a:endParaRPr>
          </a:p>
        </p:txBody>
      </p:sp>
      <p:pic>
        <p:nvPicPr>
          <p:cNvPr id="412" name="Google Shape;412;p77"/>
          <p:cNvPicPr preferRelativeResize="0"/>
          <p:nvPr/>
        </p:nvPicPr>
        <p:blipFill rotWithShape="1">
          <a:blip r:embed="rId3">
            <a:alphaModFix/>
          </a:blip>
          <a:srcRect b="0" l="0" r="0" t="0"/>
          <a:stretch/>
        </p:blipFill>
        <p:spPr>
          <a:xfrm>
            <a:off x="1270736" y="4533900"/>
            <a:ext cx="6419850" cy="838200"/>
          </a:xfrm>
          <a:prstGeom prst="rect">
            <a:avLst/>
          </a:prstGeom>
          <a:noFill/>
          <a:ln>
            <a:noFill/>
          </a:ln>
        </p:spPr>
      </p:pic>
      <p:sp>
        <p:nvSpPr>
          <p:cNvPr id="413" name="Google Shape;413;p7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78"/>
          <p:cNvSpPr txBox="1"/>
          <p:nvPr>
            <p:ph type="ctrTitle"/>
          </p:nvPr>
        </p:nvSpPr>
        <p:spPr>
          <a:xfrm>
            <a:off x="1132684" y="434211"/>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Center Lines</a:t>
            </a:r>
            <a:endParaRPr sz="4000">
              <a:solidFill>
                <a:srgbClr val="000000"/>
              </a:solidFill>
              <a:latin typeface="Calibri"/>
              <a:ea typeface="Calibri"/>
              <a:cs typeface="Calibri"/>
              <a:sym typeface="Calibri"/>
            </a:endParaRPr>
          </a:p>
        </p:txBody>
      </p:sp>
      <p:sp>
        <p:nvSpPr>
          <p:cNvPr id="419" name="Google Shape;419;p78"/>
          <p:cNvSpPr txBox="1"/>
          <p:nvPr>
            <p:ph idx="1" type="body"/>
          </p:nvPr>
        </p:nvSpPr>
        <p:spPr>
          <a:xfrm>
            <a:off x="491932" y="1573213"/>
            <a:ext cx="8180429" cy="140099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Center lines are dashed lines that alternate between long and short dashed. They indicate the center of symmetrical objects.</a:t>
            </a:r>
            <a:endParaRPr sz="2800">
              <a:latin typeface="Calibri"/>
              <a:ea typeface="Calibri"/>
              <a:cs typeface="Calibri"/>
              <a:sym typeface="Calibri"/>
            </a:endParaRPr>
          </a:p>
        </p:txBody>
      </p:sp>
      <p:pic>
        <p:nvPicPr>
          <p:cNvPr id="420" name="Google Shape;420;p78"/>
          <p:cNvPicPr preferRelativeResize="0"/>
          <p:nvPr/>
        </p:nvPicPr>
        <p:blipFill rotWithShape="1">
          <a:blip r:embed="rId3">
            <a:alphaModFix/>
          </a:blip>
          <a:srcRect b="0" l="0" r="0" t="0"/>
          <a:stretch/>
        </p:blipFill>
        <p:spPr>
          <a:xfrm>
            <a:off x="1402191" y="4234381"/>
            <a:ext cx="6711905" cy="1219200"/>
          </a:xfrm>
          <a:prstGeom prst="rect">
            <a:avLst/>
          </a:prstGeom>
          <a:noFill/>
          <a:ln>
            <a:noFill/>
          </a:ln>
        </p:spPr>
      </p:pic>
      <p:sp>
        <p:nvSpPr>
          <p:cNvPr id="421" name="Google Shape;421;p7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79"/>
          <p:cNvSpPr txBox="1"/>
          <p:nvPr>
            <p:ph type="ctrTitle"/>
          </p:nvPr>
        </p:nvSpPr>
        <p:spPr>
          <a:xfrm>
            <a:off x="1170246" y="383053"/>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Dimension Lines</a:t>
            </a:r>
            <a:endParaRPr sz="4000">
              <a:solidFill>
                <a:srgbClr val="000000"/>
              </a:solidFill>
              <a:latin typeface="Calibri"/>
              <a:ea typeface="Calibri"/>
              <a:cs typeface="Calibri"/>
              <a:sym typeface="Calibri"/>
            </a:endParaRPr>
          </a:p>
        </p:txBody>
      </p:sp>
      <p:sp>
        <p:nvSpPr>
          <p:cNvPr id="427" name="Google Shape;427;p79"/>
          <p:cNvSpPr txBox="1"/>
          <p:nvPr>
            <p:ph idx="1" type="body"/>
          </p:nvPr>
        </p:nvSpPr>
        <p:spPr>
          <a:xfrm>
            <a:off x="711633" y="1168952"/>
            <a:ext cx="8105108" cy="265227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Dimension lines establish a dimension (length, width, etc.), between two extensions. Dimension lines give the actual measurement that the part must meet to be functional.</a:t>
            </a:r>
            <a:endParaRPr sz="2800">
              <a:latin typeface="Calibri"/>
              <a:ea typeface="Calibri"/>
              <a:cs typeface="Calibri"/>
              <a:sym typeface="Calibri"/>
            </a:endParaRPr>
          </a:p>
        </p:txBody>
      </p:sp>
      <p:pic>
        <p:nvPicPr>
          <p:cNvPr id="428" name="Google Shape;428;p79"/>
          <p:cNvPicPr preferRelativeResize="0"/>
          <p:nvPr/>
        </p:nvPicPr>
        <p:blipFill rotWithShape="1">
          <a:blip r:embed="rId3">
            <a:alphaModFix/>
          </a:blip>
          <a:srcRect b="0" l="0" r="0" t="0"/>
          <a:stretch/>
        </p:blipFill>
        <p:spPr>
          <a:xfrm>
            <a:off x="1625221" y="3983859"/>
            <a:ext cx="6180018" cy="1219200"/>
          </a:xfrm>
          <a:prstGeom prst="rect">
            <a:avLst/>
          </a:prstGeom>
          <a:noFill/>
          <a:ln>
            <a:noFill/>
          </a:ln>
        </p:spPr>
      </p:pic>
      <p:sp>
        <p:nvSpPr>
          <p:cNvPr id="429" name="Google Shape;429;p7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80"/>
          <p:cNvSpPr txBox="1"/>
          <p:nvPr>
            <p:ph type="ctrTitle"/>
          </p:nvPr>
        </p:nvSpPr>
        <p:spPr>
          <a:xfrm>
            <a:off x="1379575" y="508716"/>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Extension Lines</a:t>
            </a:r>
            <a:endParaRPr sz="3600">
              <a:solidFill>
                <a:srgbClr val="000000"/>
              </a:solidFill>
              <a:latin typeface="Calibri"/>
              <a:ea typeface="Calibri"/>
              <a:cs typeface="Calibri"/>
              <a:sym typeface="Calibri"/>
            </a:endParaRPr>
          </a:p>
        </p:txBody>
      </p:sp>
      <p:sp>
        <p:nvSpPr>
          <p:cNvPr id="435" name="Google Shape;435;p80"/>
          <p:cNvSpPr txBox="1"/>
          <p:nvPr>
            <p:ph idx="1" type="body"/>
          </p:nvPr>
        </p:nvSpPr>
        <p:spPr>
          <a:xfrm>
            <a:off x="577716" y="1154113"/>
            <a:ext cx="8283802" cy="243611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Extension lines </a:t>
            </a:r>
            <a:r>
              <a:rPr i="1" lang="en-US" sz="2800">
                <a:latin typeface="Calibri"/>
                <a:ea typeface="Calibri"/>
                <a:cs typeface="Calibri"/>
                <a:sym typeface="Calibri"/>
              </a:rPr>
              <a:t>extend</a:t>
            </a:r>
            <a:r>
              <a:rPr lang="en-US" sz="2800">
                <a:latin typeface="Calibri"/>
                <a:ea typeface="Calibri"/>
                <a:cs typeface="Calibri"/>
                <a:sym typeface="Calibri"/>
              </a:rPr>
              <a:t> from an object’s surface to establish a size for the dimension line. They extend out from the object and establish a visible interval for measurement</a:t>
            </a:r>
            <a:endParaRPr sz="2800">
              <a:latin typeface="Calibri"/>
              <a:ea typeface="Calibri"/>
              <a:cs typeface="Calibri"/>
              <a:sym typeface="Calibri"/>
            </a:endParaRPr>
          </a:p>
        </p:txBody>
      </p:sp>
      <p:pic>
        <p:nvPicPr>
          <p:cNvPr id="436" name="Google Shape;436;p80"/>
          <p:cNvPicPr preferRelativeResize="0"/>
          <p:nvPr/>
        </p:nvPicPr>
        <p:blipFill rotWithShape="1">
          <a:blip r:embed="rId3">
            <a:alphaModFix/>
          </a:blip>
          <a:srcRect b="0" l="0" r="0" t="0"/>
          <a:stretch/>
        </p:blipFill>
        <p:spPr>
          <a:xfrm>
            <a:off x="1504905" y="4309662"/>
            <a:ext cx="6429423" cy="838200"/>
          </a:xfrm>
          <a:prstGeom prst="rect">
            <a:avLst/>
          </a:prstGeom>
          <a:noFill/>
          <a:ln>
            <a:noFill/>
          </a:ln>
        </p:spPr>
      </p:pic>
      <p:sp>
        <p:nvSpPr>
          <p:cNvPr id="437" name="Google Shape;437;p8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81"/>
          <p:cNvSpPr txBox="1"/>
          <p:nvPr>
            <p:ph type="ctrTitle"/>
          </p:nvPr>
        </p:nvSpPr>
        <p:spPr>
          <a:xfrm>
            <a:off x="1369950" y="521253"/>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Leader Lines</a:t>
            </a:r>
            <a:endParaRPr sz="3600">
              <a:solidFill>
                <a:srgbClr val="000000"/>
              </a:solidFill>
              <a:latin typeface="Calibri"/>
              <a:ea typeface="Calibri"/>
              <a:cs typeface="Calibri"/>
              <a:sym typeface="Calibri"/>
            </a:endParaRPr>
          </a:p>
        </p:txBody>
      </p:sp>
      <p:sp>
        <p:nvSpPr>
          <p:cNvPr id="443" name="Google Shape;443;p81"/>
          <p:cNvSpPr txBox="1"/>
          <p:nvPr>
            <p:ph idx="1" type="body"/>
          </p:nvPr>
        </p:nvSpPr>
        <p:spPr>
          <a:xfrm>
            <a:off x="711633" y="1127577"/>
            <a:ext cx="8076232" cy="213538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Leader lines have a reference box at one end and an arrow at the other. They are generally used to label features of the blueprint.</a:t>
            </a:r>
            <a:endParaRPr sz="2800">
              <a:latin typeface="Calibri"/>
              <a:ea typeface="Calibri"/>
              <a:cs typeface="Calibri"/>
              <a:sym typeface="Calibri"/>
            </a:endParaRPr>
          </a:p>
        </p:txBody>
      </p:sp>
      <p:pic>
        <p:nvPicPr>
          <p:cNvPr id="444" name="Google Shape;444;p81"/>
          <p:cNvPicPr preferRelativeResize="0"/>
          <p:nvPr/>
        </p:nvPicPr>
        <p:blipFill rotWithShape="1">
          <a:blip r:embed="rId3">
            <a:alphaModFix/>
          </a:blip>
          <a:srcRect b="0" l="0" r="0" t="0"/>
          <a:stretch/>
        </p:blipFill>
        <p:spPr>
          <a:xfrm>
            <a:off x="1228936" y="3713917"/>
            <a:ext cx="6472073" cy="1447800"/>
          </a:xfrm>
          <a:prstGeom prst="rect">
            <a:avLst/>
          </a:prstGeom>
          <a:noFill/>
          <a:ln>
            <a:noFill/>
          </a:ln>
        </p:spPr>
      </p:pic>
      <p:sp>
        <p:nvSpPr>
          <p:cNvPr id="445" name="Google Shape;445;p8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82"/>
          <p:cNvSpPr txBox="1"/>
          <p:nvPr>
            <p:ph type="ctrTitle"/>
          </p:nvPr>
        </p:nvSpPr>
        <p:spPr>
          <a:xfrm>
            <a:off x="1410445" y="407840"/>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Leader Line Example</a:t>
            </a:r>
            <a:endParaRPr sz="3600">
              <a:solidFill>
                <a:srgbClr val="000000"/>
              </a:solidFill>
              <a:latin typeface="Calibri"/>
              <a:ea typeface="Calibri"/>
              <a:cs typeface="Calibri"/>
              <a:sym typeface="Calibri"/>
            </a:endParaRPr>
          </a:p>
        </p:txBody>
      </p:sp>
      <p:pic>
        <p:nvPicPr>
          <p:cNvPr id="451" name="Google Shape;451;p82"/>
          <p:cNvPicPr preferRelativeResize="0"/>
          <p:nvPr/>
        </p:nvPicPr>
        <p:blipFill rotWithShape="1">
          <a:blip r:embed="rId3">
            <a:alphaModFix/>
          </a:blip>
          <a:srcRect b="0" l="0" r="0" t="0"/>
          <a:stretch/>
        </p:blipFill>
        <p:spPr>
          <a:xfrm>
            <a:off x="528820" y="1272438"/>
            <a:ext cx="8045676" cy="4617933"/>
          </a:xfrm>
          <a:prstGeom prst="rect">
            <a:avLst/>
          </a:prstGeom>
          <a:noFill/>
          <a:ln>
            <a:noFill/>
          </a:ln>
        </p:spPr>
      </p:pic>
      <p:sp>
        <p:nvSpPr>
          <p:cNvPr id="452" name="Google Shape;452;p8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83"/>
          <p:cNvSpPr txBox="1"/>
          <p:nvPr>
            <p:ph type="ctrTitle"/>
          </p:nvPr>
        </p:nvSpPr>
        <p:spPr>
          <a:xfrm>
            <a:off x="1358238" y="530878"/>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Break Lines</a:t>
            </a:r>
            <a:endParaRPr sz="3600">
              <a:solidFill>
                <a:srgbClr val="000000"/>
              </a:solidFill>
              <a:latin typeface="Calibri"/>
              <a:ea typeface="Calibri"/>
              <a:cs typeface="Calibri"/>
              <a:sym typeface="Calibri"/>
            </a:endParaRPr>
          </a:p>
        </p:txBody>
      </p:sp>
      <p:sp>
        <p:nvSpPr>
          <p:cNvPr id="458" name="Google Shape;458;p83"/>
          <p:cNvSpPr txBox="1"/>
          <p:nvPr>
            <p:ph idx="1" type="body"/>
          </p:nvPr>
        </p:nvSpPr>
        <p:spPr>
          <a:xfrm>
            <a:off x="491933" y="1342206"/>
            <a:ext cx="8412234" cy="175712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Break lines are irregular, “squiggly” lines that indicate an imaginary break in the drawing. </a:t>
            </a:r>
            <a:endParaRPr/>
          </a:p>
        </p:txBody>
      </p:sp>
      <p:pic>
        <p:nvPicPr>
          <p:cNvPr id="459" name="Google Shape;459;p83"/>
          <p:cNvPicPr preferRelativeResize="0"/>
          <p:nvPr/>
        </p:nvPicPr>
        <p:blipFill rotWithShape="1">
          <a:blip r:embed="rId3">
            <a:alphaModFix/>
          </a:blip>
          <a:srcRect b="0" l="0" r="0" t="0"/>
          <a:stretch/>
        </p:blipFill>
        <p:spPr>
          <a:xfrm>
            <a:off x="1200060" y="3712026"/>
            <a:ext cx="6472073" cy="1295400"/>
          </a:xfrm>
          <a:prstGeom prst="rect">
            <a:avLst/>
          </a:prstGeom>
          <a:noFill/>
          <a:ln>
            <a:noFill/>
          </a:ln>
        </p:spPr>
      </p:pic>
      <p:sp>
        <p:nvSpPr>
          <p:cNvPr id="460" name="Google Shape;460;p8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84"/>
          <p:cNvSpPr txBox="1"/>
          <p:nvPr>
            <p:ph type="ctrTitle"/>
          </p:nvPr>
        </p:nvSpPr>
        <p:spPr>
          <a:xfrm>
            <a:off x="1354065" y="179441"/>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Break Line Example </a:t>
            </a:r>
            <a:r>
              <a:rPr lang="en-US" sz="1800">
                <a:solidFill>
                  <a:srgbClr val="000000"/>
                </a:solidFill>
                <a:latin typeface="Calibri"/>
                <a:ea typeface="Calibri"/>
                <a:cs typeface="Calibri"/>
                <a:sym typeface="Calibri"/>
              </a:rPr>
              <a:t>(Cont’d.)</a:t>
            </a:r>
            <a:endParaRPr sz="1800">
              <a:solidFill>
                <a:srgbClr val="000000"/>
              </a:solidFill>
              <a:latin typeface="Calibri"/>
              <a:ea typeface="Calibri"/>
              <a:cs typeface="Calibri"/>
              <a:sym typeface="Calibri"/>
            </a:endParaRPr>
          </a:p>
        </p:txBody>
      </p:sp>
      <p:pic>
        <p:nvPicPr>
          <p:cNvPr id="466" name="Google Shape;466;p84"/>
          <p:cNvPicPr preferRelativeResize="0"/>
          <p:nvPr/>
        </p:nvPicPr>
        <p:blipFill rotWithShape="1">
          <a:blip r:embed="rId3">
            <a:alphaModFix/>
          </a:blip>
          <a:srcRect b="0" l="0" r="0" t="0"/>
          <a:stretch/>
        </p:blipFill>
        <p:spPr>
          <a:xfrm>
            <a:off x="2817748" y="795898"/>
            <a:ext cx="3962400" cy="5442693"/>
          </a:xfrm>
          <a:prstGeom prst="rect">
            <a:avLst/>
          </a:prstGeom>
          <a:noFill/>
          <a:ln>
            <a:noFill/>
          </a:ln>
        </p:spPr>
      </p:pic>
      <p:sp>
        <p:nvSpPr>
          <p:cNvPr id="467" name="Google Shape;467;p8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85"/>
          <p:cNvSpPr txBox="1"/>
          <p:nvPr>
            <p:ph type="ctrTitle"/>
          </p:nvPr>
        </p:nvSpPr>
        <p:spPr>
          <a:xfrm>
            <a:off x="1374931" y="502448"/>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Cutting Plane Lines</a:t>
            </a:r>
            <a:endParaRPr sz="3600">
              <a:solidFill>
                <a:srgbClr val="000000"/>
              </a:solidFill>
              <a:latin typeface="Calibri"/>
              <a:ea typeface="Calibri"/>
              <a:cs typeface="Calibri"/>
              <a:sym typeface="Calibri"/>
            </a:endParaRPr>
          </a:p>
        </p:txBody>
      </p:sp>
      <p:sp>
        <p:nvSpPr>
          <p:cNvPr id="473" name="Google Shape;473;p85"/>
          <p:cNvSpPr txBox="1"/>
          <p:nvPr>
            <p:ph idx="1" type="body"/>
          </p:nvPr>
        </p:nvSpPr>
        <p:spPr>
          <a:xfrm>
            <a:off x="423711" y="1430934"/>
            <a:ext cx="8556659" cy="2171014"/>
          </a:xfrm>
          <a:prstGeom prst="rect">
            <a:avLst/>
          </a:prstGeom>
          <a:noFill/>
          <a:ln>
            <a:noFill/>
          </a:ln>
        </p:spPr>
        <p:txBody>
          <a:bodyPr anchorCtr="0" anchor="ctr" bIns="45700" lIns="91425" spcFirstLastPara="1" rIns="91425" wrap="square" tIns="45700">
            <a:normAutofit lnSpcReduction="10000"/>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A cutting plane line dissects a part so that we can view it as if it were open or divided in some way. They are generally heavy and seen as a long dash with two short dashes.  Arrowheads are used at the end of the cutting plane lines</a:t>
            </a:r>
            <a:endParaRPr sz="2800">
              <a:latin typeface="Calibri"/>
              <a:ea typeface="Calibri"/>
              <a:cs typeface="Calibri"/>
              <a:sym typeface="Calibri"/>
            </a:endParaRPr>
          </a:p>
        </p:txBody>
      </p:sp>
      <p:pic>
        <p:nvPicPr>
          <p:cNvPr id="474" name="Google Shape;474;p85"/>
          <p:cNvPicPr preferRelativeResize="0"/>
          <p:nvPr/>
        </p:nvPicPr>
        <p:blipFill rotWithShape="1">
          <a:blip r:embed="rId3">
            <a:alphaModFix/>
          </a:blip>
          <a:srcRect b="0" l="0" r="0" t="0"/>
          <a:stretch/>
        </p:blipFill>
        <p:spPr>
          <a:xfrm>
            <a:off x="1248187" y="4121441"/>
            <a:ext cx="6472073" cy="1143000"/>
          </a:xfrm>
          <a:prstGeom prst="rect">
            <a:avLst/>
          </a:prstGeom>
          <a:noFill/>
          <a:ln>
            <a:noFill/>
          </a:ln>
        </p:spPr>
      </p:pic>
      <p:sp>
        <p:nvSpPr>
          <p:cNvPr id="475" name="Google Shape;475;p8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86"/>
          <p:cNvSpPr txBox="1"/>
          <p:nvPr>
            <p:ph type="ctrTitle"/>
          </p:nvPr>
        </p:nvSpPr>
        <p:spPr>
          <a:xfrm>
            <a:off x="1457385" y="365982"/>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Cutting Plane Example </a:t>
            </a:r>
            <a:r>
              <a:rPr lang="en-US" sz="1800">
                <a:solidFill>
                  <a:srgbClr val="000000"/>
                </a:solidFill>
                <a:latin typeface="Calibri"/>
                <a:ea typeface="Calibri"/>
                <a:cs typeface="Calibri"/>
                <a:sym typeface="Calibri"/>
              </a:rPr>
              <a:t>(Cont’d.)</a:t>
            </a:r>
            <a:endParaRPr sz="1800">
              <a:solidFill>
                <a:srgbClr val="000000"/>
              </a:solidFill>
              <a:latin typeface="Calibri"/>
              <a:ea typeface="Calibri"/>
              <a:cs typeface="Calibri"/>
              <a:sym typeface="Calibri"/>
            </a:endParaRPr>
          </a:p>
        </p:txBody>
      </p:sp>
      <p:pic>
        <p:nvPicPr>
          <p:cNvPr id="482" name="Google Shape;482;p86"/>
          <p:cNvPicPr preferRelativeResize="0"/>
          <p:nvPr/>
        </p:nvPicPr>
        <p:blipFill rotWithShape="1">
          <a:blip r:embed="rId3">
            <a:alphaModFix/>
          </a:blip>
          <a:srcRect b="0" l="0" r="0" t="0"/>
          <a:stretch/>
        </p:blipFill>
        <p:spPr>
          <a:xfrm>
            <a:off x="2382615" y="1002698"/>
            <a:ext cx="4742094" cy="5105400"/>
          </a:xfrm>
          <a:prstGeom prst="rect">
            <a:avLst/>
          </a:prstGeom>
          <a:noFill/>
          <a:ln>
            <a:noFill/>
          </a:ln>
        </p:spPr>
      </p:pic>
      <p:sp>
        <p:nvSpPr>
          <p:cNvPr id="483" name="Google Shape;483;p8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87"/>
          <p:cNvSpPr txBox="1"/>
          <p:nvPr>
            <p:ph type="ctrTitle"/>
          </p:nvPr>
        </p:nvSpPr>
        <p:spPr>
          <a:xfrm>
            <a:off x="1440693" y="583916"/>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Phantom Lines</a:t>
            </a:r>
            <a:endParaRPr sz="3600">
              <a:solidFill>
                <a:srgbClr val="000000"/>
              </a:solidFill>
              <a:latin typeface="Calibri"/>
              <a:ea typeface="Calibri"/>
              <a:cs typeface="Calibri"/>
              <a:sym typeface="Calibri"/>
            </a:endParaRPr>
          </a:p>
        </p:txBody>
      </p:sp>
      <p:sp>
        <p:nvSpPr>
          <p:cNvPr id="489" name="Google Shape;489;p87"/>
          <p:cNvSpPr txBox="1"/>
          <p:nvPr>
            <p:ph idx="1" type="body"/>
          </p:nvPr>
        </p:nvSpPr>
        <p:spPr>
          <a:xfrm>
            <a:off x="577717" y="1332581"/>
            <a:ext cx="8113896" cy="2546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Phantom lines have the same appearance as cutting plane lines (long dash with two short dashes). However, they indicate repeated details, alternate positions of moving parts, and the material to be used on or for a part before machining.</a:t>
            </a:r>
            <a:endParaRPr sz="2800">
              <a:latin typeface="Calibri"/>
              <a:ea typeface="Calibri"/>
              <a:cs typeface="Calibri"/>
              <a:sym typeface="Calibri"/>
            </a:endParaRPr>
          </a:p>
        </p:txBody>
      </p:sp>
      <p:pic>
        <p:nvPicPr>
          <p:cNvPr id="490" name="Google Shape;490;p87"/>
          <p:cNvPicPr preferRelativeResize="0"/>
          <p:nvPr/>
        </p:nvPicPr>
        <p:blipFill rotWithShape="1">
          <a:blip r:embed="rId3">
            <a:alphaModFix/>
          </a:blip>
          <a:srcRect b="0" l="0" r="0" t="0"/>
          <a:stretch/>
        </p:blipFill>
        <p:spPr>
          <a:xfrm>
            <a:off x="1151934" y="4388701"/>
            <a:ext cx="6472073" cy="901250"/>
          </a:xfrm>
          <a:prstGeom prst="rect">
            <a:avLst/>
          </a:prstGeom>
          <a:noFill/>
          <a:ln>
            <a:noFill/>
          </a:ln>
        </p:spPr>
      </p:pic>
      <p:sp>
        <p:nvSpPr>
          <p:cNvPr id="491" name="Google Shape;491;p8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88"/>
          <p:cNvSpPr txBox="1"/>
          <p:nvPr>
            <p:ph type="ctrTitle"/>
          </p:nvPr>
        </p:nvSpPr>
        <p:spPr>
          <a:xfrm>
            <a:off x="1472463" y="464769"/>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Phantom Line Example </a:t>
            </a:r>
            <a:r>
              <a:rPr lang="en-US" sz="1800">
                <a:solidFill>
                  <a:srgbClr val="000000"/>
                </a:solidFill>
                <a:latin typeface="Calibri"/>
                <a:ea typeface="Calibri"/>
                <a:cs typeface="Calibri"/>
                <a:sym typeface="Calibri"/>
              </a:rPr>
              <a:t>(Cont’d.)</a:t>
            </a:r>
            <a:endParaRPr sz="3600">
              <a:solidFill>
                <a:srgbClr val="000000"/>
              </a:solidFill>
              <a:latin typeface="Calibri"/>
              <a:ea typeface="Calibri"/>
              <a:cs typeface="Calibri"/>
              <a:sym typeface="Calibri"/>
            </a:endParaRPr>
          </a:p>
        </p:txBody>
      </p:sp>
      <p:pic>
        <p:nvPicPr>
          <p:cNvPr id="497" name="Google Shape;497;p88"/>
          <p:cNvPicPr preferRelativeResize="0"/>
          <p:nvPr/>
        </p:nvPicPr>
        <p:blipFill rotWithShape="1">
          <a:blip r:embed="rId3">
            <a:alphaModFix/>
          </a:blip>
          <a:srcRect b="0" l="0" r="0" t="0"/>
          <a:stretch/>
        </p:blipFill>
        <p:spPr>
          <a:xfrm>
            <a:off x="2213497" y="1036655"/>
            <a:ext cx="4611138" cy="4983162"/>
          </a:xfrm>
          <a:prstGeom prst="rect">
            <a:avLst/>
          </a:prstGeom>
          <a:noFill/>
          <a:ln>
            <a:noFill/>
          </a:ln>
        </p:spPr>
      </p:pic>
      <p:sp>
        <p:nvSpPr>
          <p:cNvPr id="498" name="Google Shape;498;p8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89"/>
          <p:cNvSpPr txBox="1"/>
          <p:nvPr>
            <p:ph type="ctrTitle"/>
          </p:nvPr>
        </p:nvSpPr>
        <p:spPr>
          <a:xfrm>
            <a:off x="1373651" y="493645"/>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Sections </a:t>
            </a:r>
            <a:endParaRPr/>
          </a:p>
        </p:txBody>
      </p:sp>
      <p:sp>
        <p:nvSpPr>
          <p:cNvPr id="504" name="Google Shape;504;p89"/>
          <p:cNvSpPr txBox="1"/>
          <p:nvPr>
            <p:ph idx="1" type="body"/>
          </p:nvPr>
        </p:nvSpPr>
        <p:spPr>
          <a:xfrm>
            <a:off x="383295" y="1671245"/>
            <a:ext cx="8356444" cy="2479023"/>
          </a:xfrm>
          <a:prstGeom prst="rect">
            <a:avLst/>
          </a:prstGeom>
          <a:noFill/>
          <a:ln>
            <a:noFill/>
          </a:ln>
        </p:spPr>
        <p:txBody>
          <a:bodyPr anchorCtr="0" anchor="ctr"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latin typeface="Calibri"/>
                <a:ea typeface="Calibri"/>
                <a:cs typeface="Calibri"/>
                <a:sym typeface="Calibri"/>
              </a:rPr>
              <a:t>Many times, it is not possible to see all of the many features of a part or product at once, nor it is possible to draw all necessary features using one view</a:t>
            </a:r>
            <a:endParaRPr/>
          </a:p>
          <a:p>
            <a:pPr indent="0" lvl="0" marL="0" rtl="0" algn="l">
              <a:spcBef>
                <a:spcPts val="560"/>
              </a:spcBef>
              <a:spcAft>
                <a:spcPts val="0"/>
              </a:spcAft>
              <a:buClr>
                <a:schemeClr val="dk1"/>
              </a:buClr>
              <a:buSzPts val="2800"/>
              <a:buNone/>
            </a:pPr>
            <a:r>
              <a:t/>
            </a:r>
            <a:endParaRPr sz="2800">
              <a:latin typeface="Calibri"/>
              <a:ea typeface="Calibri"/>
              <a:cs typeface="Calibri"/>
              <a:sym typeface="Calibri"/>
            </a:endParaRPr>
          </a:p>
          <a:p>
            <a:pPr indent="-342900" lvl="0" marL="342900" rtl="0" algn="l">
              <a:spcBef>
                <a:spcPts val="560"/>
              </a:spcBef>
              <a:spcAft>
                <a:spcPts val="0"/>
              </a:spcAft>
              <a:buClr>
                <a:schemeClr val="dk1"/>
              </a:buClr>
              <a:buSzPts val="2800"/>
              <a:buFont typeface="Arial"/>
              <a:buChar char="•"/>
            </a:pPr>
            <a:r>
              <a:rPr lang="en-US" sz="2800">
                <a:latin typeface="Calibri"/>
                <a:ea typeface="Calibri"/>
                <a:cs typeface="Calibri"/>
                <a:sym typeface="Calibri"/>
              </a:rPr>
              <a:t>Often necessary to view the piece in parts called sections</a:t>
            </a:r>
            <a:endParaRPr sz="2800">
              <a:latin typeface="Calibri"/>
              <a:ea typeface="Calibri"/>
              <a:cs typeface="Calibri"/>
              <a:sym typeface="Calibri"/>
            </a:endParaRPr>
          </a:p>
        </p:txBody>
      </p:sp>
      <p:sp>
        <p:nvSpPr>
          <p:cNvPr id="505" name="Google Shape;505;p8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90"/>
          <p:cNvSpPr txBox="1"/>
          <p:nvPr>
            <p:ph type="ctrTitle"/>
          </p:nvPr>
        </p:nvSpPr>
        <p:spPr>
          <a:xfrm>
            <a:off x="1235196" y="580272"/>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Section Lines</a:t>
            </a:r>
            <a:endParaRPr sz="4000">
              <a:solidFill>
                <a:srgbClr val="000000"/>
              </a:solidFill>
              <a:latin typeface="Calibri"/>
              <a:ea typeface="Calibri"/>
              <a:cs typeface="Calibri"/>
              <a:sym typeface="Calibri"/>
            </a:endParaRPr>
          </a:p>
        </p:txBody>
      </p:sp>
      <p:sp>
        <p:nvSpPr>
          <p:cNvPr id="511" name="Google Shape;511;p90"/>
          <p:cNvSpPr txBox="1"/>
          <p:nvPr>
            <p:ph idx="1" type="body"/>
          </p:nvPr>
        </p:nvSpPr>
        <p:spPr>
          <a:xfrm>
            <a:off x="491933" y="1496211"/>
            <a:ext cx="8036050" cy="2402021"/>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Section lines (or crosshatch lines) indicate the section to be viewed in a section view.  They are composed of lines that are close together and are typically set at a 45 degree angle. </a:t>
            </a:r>
            <a:endParaRPr/>
          </a:p>
        </p:txBody>
      </p:sp>
      <p:pic>
        <p:nvPicPr>
          <p:cNvPr id="512" name="Google Shape;512;p90"/>
          <p:cNvPicPr preferRelativeResize="0"/>
          <p:nvPr/>
        </p:nvPicPr>
        <p:blipFill rotWithShape="1">
          <a:blip r:embed="rId3">
            <a:alphaModFix/>
          </a:blip>
          <a:srcRect b="0" l="0" r="0" t="0"/>
          <a:stretch/>
        </p:blipFill>
        <p:spPr>
          <a:xfrm>
            <a:off x="1286688" y="4156944"/>
            <a:ext cx="6472073" cy="990600"/>
          </a:xfrm>
          <a:prstGeom prst="rect">
            <a:avLst/>
          </a:prstGeom>
          <a:noFill/>
          <a:ln>
            <a:noFill/>
          </a:ln>
        </p:spPr>
      </p:pic>
      <p:sp>
        <p:nvSpPr>
          <p:cNvPr id="513" name="Google Shape;513;p9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91"/>
          <p:cNvSpPr txBox="1"/>
          <p:nvPr>
            <p:ph type="ctrTitle"/>
          </p:nvPr>
        </p:nvSpPr>
        <p:spPr>
          <a:xfrm>
            <a:off x="1337709" y="476484"/>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Full Section</a:t>
            </a:r>
            <a:endParaRPr/>
          </a:p>
        </p:txBody>
      </p:sp>
      <p:sp>
        <p:nvSpPr>
          <p:cNvPr id="519" name="Google Shape;519;p91"/>
          <p:cNvSpPr txBox="1"/>
          <p:nvPr>
            <p:ph idx="1" type="body"/>
          </p:nvPr>
        </p:nvSpPr>
        <p:spPr>
          <a:xfrm>
            <a:off x="547704" y="1361458"/>
            <a:ext cx="7999529" cy="2719654"/>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800"/>
              <a:buFont typeface="Arial"/>
              <a:buChar char="•"/>
            </a:pPr>
            <a:r>
              <a:rPr lang="en-US" sz="2800">
                <a:latin typeface="Calibri"/>
                <a:ea typeface="Calibri"/>
                <a:cs typeface="Calibri"/>
                <a:sym typeface="Calibri"/>
              </a:rPr>
              <a:t>Shown using an imaginary cut along the full length of the object; shown as a cutting plane line</a:t>
            </a:r>
            <a:endParaRPr/>
          </a:p>
          <a:p>
            <a:pPr indent="-165100" lvl="0" marL="342900" rtl="0" algn="l">
              <a:spcBef>
                <a:spcPts val="560"/>
              </a:spcBef>
              <a:spcAft>
                <a:spcPts val="0"/>
              </a:spcAft>
              <a:buClr>
                <a:schemeClr val="dk1"/>
              </a:buClr>
              <a:buSzPts val="2800"/>
              <a:buFont typeface="Arial"/>
              <a:buNone/>
            </a:pPr>
            <a:r>
              <a:t/>
            </a:r>
            <a:endParaRPr sz="2800">
              <a:latin typeface="Calibri"/>
              <a:ea typeface="Calibri"/>
              <a:cs typeface="Calibri"/>
              <a:sym typeface="Calibri"/>
            </a:endParaRPr>
          </a:p>
          <a:p>
            <a:pPr indent="-342900" lvl="0" marL="342900" rtl="0" algn="l">
              <a:spcBef>
                <a:spcPts val="560"/>
              </a:spcBef>
              <a:spcAft>
                <a:spcPts val="0"/>
              </a:spcAft>
              <a:buClr>
                <a:schemeClr val="dk1"/>
              </a:buClr>
              <a:buSzPts val="2800"/>
              <a:buFont typeface="Arial"/>
              <a:buChar char="•"/>
            </a:pPr>
            <a:r>
              <a:rPr lang="en-US" sz="2800">
                <a:latin typeface="Calibri"/>
                <a:ea typeface="Calibri"/>
                <a:cs typeface="Calibri"/>
                <a:sym typeface="Calibri"/>
              </a:rPr>
              <a:t>Uses arrow heads and letters located at both ends</a:t>
            </a:r>
            <a:endParaRPr sz="2800">
              <a:latin typeface="Calibri"/>
              <a:ea typeface="Calibri"/>
              <a:cs typeface="Calibri"/>
              <a:sym typeface="Calibri"/>
            </a:endParaRPr>
          </a:p>
        </p:txBody>
      </p:sp>
      <p:sp>
        <p:nvSpPr>
          <p:cNvPr id="520" name="Google Shape;520;p9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92"/>
          <p:cNvSpPr txBox="1"/>
          <p:nvPr>
            <p:ph type="ctrTitle"/>
          </p:nvPr>
        </p:nvSpPr>
        <p:spPr>
          <a:xfrm>
            <a:off x="1251081" y="346731"/>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Full Section View</a:t>
            </a:r>
            <a:endParaRPr/>
          </a:p>
        </p:txBody>
      </p:sp>
      <p:pic>
        <p:nvPicPr>
          <p:cNvPr id="526" name="Google Shape;526;p92"/>
          <p:cNvPicPr preferRelativeResize="0"/>
          <p:nvPr/>
        </p:nvPicPr>
        <p:blipFill rotWithShape="1">
          <a:blip r:embed="rId3">
            <a:alphaModFix/>
          </a:blip>
          <a:srcRect b="0" l="0" r="0" t="0"/>
          <a:stretch/>
        </p:blipFill>
        <p:spPr>
          <a:xfrm>
            <a:off x="178810" y="1167943"/>
            <a:ext cx="8822581" cy="4202954"/>
          </a:xfrm>
          <a:prstGeom prst="rect">
            <a:avLst/>
          </a:prstGeom>
          <a:noFill/>
          <a:ln>
            <a:noFill/>
          </a:ln>
        </p:spPr>
      </p:pic>
      <p:sp>
        <p:nvSpPr>
          <p:cNvPr id="527" name="Google Shape;527;p9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93"/>
          <p:cNvSpPr txBox="1"/>
          <p:nvPr>
            <p:ph type="ctrTitle"/>
          </p:nvPr>
        </p:nvSpPr>
        <p:spPr>
          <a:xfrm>
            <a:off x="1400913" y="429180"/>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Half Section</a:t>
            </a:r>
            <a:endParaRPr/>
          </a:p>
        </p:txBody>
      </p:sp>
      <p:sp>
        <p:nvSpPr>
          <p:cNvPr id="533" name="Google Shape;533;p93"/>
          <p:cNvSpPr txBox="1"/>
          <p:nvPr>
            <p:ph idx="1" type="body"/>
          </p:nvPr>
        </p:nvSpPr>
        <p:spPr>
          <a:xfrm>
            <a:off x="491932" y="1671245"/>
            <a:ext cx="8363309" cy="245014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800"/>
              <a:buFont typeface="Arial"/>
              <a:buChar char="•"/>
            </a:pPr>
            <a:r>
              <a:rPr lang="en-US" sz="2800">
                <a:latin typeface="Calibri"/>
                <a:ea typeface="Calibri"/>
                <a:cs typeface="Calibri"/>
                <a:sym typeface="Calibri"/>
              </a:rPr>
              <a:t>Used primarily for symmetrical parts</a:t>
            </a:r>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 </a:t>
            </a:r>
            <a:endParaRPr sz="2800">
              <a:latin typeface="Calibri"/>
              <a:ea typeface="Calibri"/>
              <a:cs typeface="Calibri"/>
              <a:sym typeface="Calibri"/>
            </a:endParaRPr>
          </a:p>
          <a:p>
            <a:pPr indent="-342900" lvl="0" marL="342900" rtl="0" algn="l">
              <a:spcBef>
                <a:spcPts val="560"/>
              </a:spcBef>
              <a:spcAft>
                <a:spcPts val="0"/>
              </a:spcAft>
              <a:buClr>
                <a:schemeClr val="dk1"/>
              </a:buClr>
              <a:buSzPts val="2800"/>
              <a:buFont typeface="Arial"/>
              <a:buChar char="•"/>
            </a:pPr>
            <a:r>
              <a:rPr lang="en-US" sz="2800">
                <a:latin typeface="Calibri"/>
                <a:ea typeface="Calibri"/>
                <a:cs typeface="Calibri"/>
                <a:sym typeface="Calibri"/>
              </a:rPr>
              <a:t>Similar to a full section, except only half of the object is cut and removed</a:t>
            </a:r>
            <a:endParaRPr/>
          </a:p>
        </p:txBody>
      </p:sp>
      <p:sp>
        <p:nvSpPr>
          <p:cNvPr id="534" name="Google Shape;534;p9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94"/>
          <p:cNvSpPr txBox="1"/>
          <p:nvPr>
            <p:ph type="ctrTitle"/>
          </p:nvPr>
        </p:nvSpPr>
        <p:spPr>
          <a:xfrm>
            <a:off x="1228937" y="250034"/>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Half Section View</a:t>
            </a:r>
            <a:endParaRPr/>
          </a:p>
        </p:txBody>
      </p:sp>
      <p:pic>
        <p:nvPicPr>
          <p:cNvPr id="540" name="Google Shape;540;p94"/>
          <p:cNvPicPr preferRelativeResize="0"/>
          <p:nvPr/>
        </p:nvPicPr>
        <p:blipFill rotWithShape="1">
          <a:blip r:embed="rId3">
            <a:alphaModFix/>
          </a:blip>
          <a:srcRect b="0" l="0" r="0" t="0"/>
          <a:stretch/>
        </p:blipFill>
        <p:spPr>
          <a:xfrm>
            <a:off x="1336840" y="983796"/>
            <a:ext cx="5872481" cy="5222562"/>
          </a:xfrm>
          <a:prstGeom prst="rect">
            <a:avLst/>
          </a:prstGeom>
          <a:noFill/>
          <a:ln>
            <a:noFill/>
          </a:ln>
        </p:spPr>
      </p:pic>
      <p:sp>
        <p:nvSpPr>
          <p:cNvPr id="541" name="Google Shape;541;p9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95"/>
          <p:cNvSpPr txBox="1"/>
          <p:nvPr>
            <p:ph type="ctrTitle"/>
          </p:nvPr>
        </p:nvSpPr>
        <p:spPr>
          <a:xfrm>
            <a:off x="1304660" y="480663"/>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Offset Section</a:t>
            </a:r>
            <a:endParaRPr/>
          </a:p>
        </p:txBody>
      </p:sp>
      <p:sp>
        <p:nvSpPr>
          <p:cNvPr id="547" name="Google Shape;547;p95"/>
          <p:cNvSpPr txBox="1"/>
          <p:nvPr>
            <p:ph idx="1" type="body"/>
          </p:nvPr>
        </p:nvSpPr>
        <p:spPr>
          <a:xfrm>
            <a:off x="526260" y="1836963"/>
            <a:ext cx="8209305" cy="172825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3200"/>
              <a:buNone/>
            </a:pPr>
            <a:r>
              <a:rPr lang="en-US" sz="3200">
                <a:latin typeface="Calibri"/>
                <a:ea typeface="Calibri"/>
                <a:cs typeface="Calibri"/>
                <a:sym typeface="Calibri"/>
              </a:rPr>
              <a:t>Cut at an angle or position to the part that allows the reader to view features that are not in a straight line</a:t>
            </a:r>
            <a:endParaRPr sz="3200">
              <a:latin typeface="Calibri"/>
              <a:ea typeface="Calibri"/>
              <a:cs typeface="Calibri"/>
              <a:sym typeface="Calibri"/>
            </a:endParaRPr>
          </a:p>
        </p:txBody>
      </p:sp>
      <p:sp>
        <p:nvSpPr>
          <p:cNvPr id="548" name="Google Shape;548;p9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96"/>
          <p:cNvSpPr txBox="1"/>
          <p:nvPr>
            <p:ph type="ctrTitle"/>
          </p:nvPr>
        </p:nvSpPr>
        <p:spPr>
          <a:xfrm>
            <a:off x="1383277" y="340018"/>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Offset Section View</a:t>
            </a:r>
            <a:endParaRPr/>
          </a:p>
        </p:txBody>
      </p:sp>
      <p:pic>
        <p:nvPicPr>
          <p:cNvPr id="554" name="Google Shape;554;p96"/>
          <p:cNvPicPr preferRelativeResize="0"/>
          <p:nvPr/>
        </p:nvPicPr>
        <p:blipFill rotWithShape="1">
          <a:blip r:embed="rId3">
            <a:alphaModFix/>
          </a:blip>
          <a:srcRect b="0" l="0" r="0" t="0"/>
          <a:stretch/>
        </p:blipFill>
        <p:spPr>
          <a:xfrm>
            <a:off x="2523618" y="949930"/>
            <a:ext cx="4464424" cy="5059680"/>
          </a:xfrm>
          <a:prstGeom prst="rect">
            <a:avLst/>
          </a:prstGeom>
          <a:noFill/>
          <a:ln>
            <a:noFill/>
          </a:ln>
        </p:spPr>
      </p:pic>
      <p:sp>
        <p:nvSpPr>
          <p:cNvPr id="555" name="Google Shape;555;p9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97"/>
          <p:cNvSpPr txBox="1"/>
          <p:nvPr>
            <p:ph type="ctrTitle"/>
          </p:nvPr>
        </p:nvSpPr>
        <p:spPr>
          <a:xfrm>
            <a:off x="1351507" y="368072"/>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Broken-out Section</a:t>
            </a:r>
            <a:endParaRPr/>
          </a:p>
        </p:txBody>
      </p:sp>
      <p:sp>
        <p:nvSpPr>
          <p:cNvPr id="561" name="Google Shape;561;p97"/>
          <p:cNvSpPr txBox="1"/>
          <p:nvPr>
            <p:ph idx="1" type="body"/>
          </p:nvPr>
        </p:nvSpPr>
        <p:spPr>
          <a:xfrm>
            <a:off x="491933" y="1947844"/>
            <a:ext cx="8199680" cy="2161389"/>
          </a:xfrm>
          <a:prstGeom prst="rect">
            <a:avLst/>
          </a:prstGeom>
          <a:noFill/>
          <a:ln>
            <a:noFill/>
          </a:ln>
        </p:spPr>
        <p:txBody>
          <a:bodyPr anchorCtr="0" anchor="ctr" bIns="45700" lIns="91425" spcFirstLastPara="1" rIns="91425" wrap="square" tIns="45700">
            <a:noAutofit/>
          </a:bodyPr>
          <a:lstStyle/>
          <a:p>
            <a:pPr indent="-342900" lvl="0" marL="342900" rtl="0" algn="l">
              <a:spcBef>
                <a:spcPts val="0"/>
              </a:spcBef>
              <a:spcAft>
                <a:spcPts val="0"/>
              </a:spcAft>
              <a:buClr>
                <a:schemeClr val="dk1"/>
              </a:buClr>
              <a:buSzPts val="3200"/>
              <a:buFont typeface="Arial"/>
              <a:buChar char="•"/>
            </a:pPr>
            <a:r>
              <a:rPr lang="en-US" sz="3200">
                <a:latin typeface="Calibri"/>
                <a:ea typeface="Calibri"/>
                <a:cs typeface="Calibri"/>
                <a:sym typeface="Calibri"/>
              </a:rPr>
              <a:t>Used to show a portion of an object</a:t>
            </a:r>
            <a:endParaRPr/>
          </a:p>
          <a:p>
            <a:pPr indent="-139700" lvl="0" marL="342900" rtl="0" algn="l">
              <a:spcBef>
                <a:spcPts val="640"/>
              </a:spcBef>
              <a:spcAft>
                <a:spcPts val="0"/>
              </a:spcAft>
              <a:buClr>
                <a:schemeClr val="dk1"/>
              </a:buClr>
              <a:buSzPts val="3200"/>
              <a:buFont typeface="Arial"/>
              <a:buNone/>
            </a:pPr>
            <a:r>
              <a:t/>
            </a:r>
            <a:endParaRPr sz="3200">
              <a:latin typeface="Calibri"/>
              <a:ea typeface="Calibri"/>
              <a:cs typeface="Calibri"/>
              <a:sym typeface="Calibri"/>
            </a:endParaRPr>
          </a:p>
          <a:p>
            <a:pPr indent="-342900" lvl="0" marL="342900" rtl="0" algn="l">
              <a:spcBef>
                <a:spcPts val="640"/>
              </a:spcBef>
              <a:spcAft>
                <a:spcPts val="0"/>
              </a:spcAft>
              <a:buClr>
                <a:schemeClr val="dk1"/>
              </a:buClr>
              <a:buSzPts val="3200"/>
              <a:buFont typeface="Arial"/>
              <a:buChar char="•"/>
            </a:pPr>
            <a:r>
              <a:rPr lang="en-US" sz="3200">
                <a:latin typeface="Calibri"/>
                <a:ea typeface="Calibri"/>
                <a:cs typeface="Calibri"/>
                <a:sym typeface="Calibri"/>
              </a:rPr>
              <a:t>Drawn only when a specific area needs to be illustrated for clarification</a:t>
            </a:r>
            <a:endParaRPr sz="3200">
              <a:latin typeface="Calibri"/>
              <a:ea typeface="Calibri"/>
              <a:cs typeface="Calibri"/>
              <a:sym typeface="Calibri"/>
            </a:endParaRPr>
          </a:p>
        </p:txBody>
      </p:sp>
      <p:sp>
        <p:nvSpPr>
          <p:cNvPr id="562" name="Google Shape;562;p9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98"/>
          <p:cNvSpPr txBox="1"/>
          <p:nvPr>
            <p:ph type="ctrTitle"/>
          </p:nvPr>
        </p:nvSpPr>
        <p:spPr>
          <a:xfrm>
            <a:off x="1286689" y="401127"/>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Broken-out Section View</a:t>
            </a:r>
            <a:endParaRPr/>
          </a:p>
        </p:txBody>
      </p:sp>
      <p:pic>
        <p:nvPicPr>
          <p:cNvPr id="568" name="Google Shape;568;p98"/>
          <p:cNvPicPr preferRelativeResize="0"/>
          <p:nvPr/>
        </p:nvPicPr>
        <p:blipFill rotWithShape="1">
          <a:blip r:embed="rId3">
            <a:alphaModFix/>
          </a:blip>
          <a:srcRect b="0" l="0" r="0" t="0"/>
          <a:stretch/>
        </p:blipFill>
        <p:spPr>
          <a:xfrm>
            <a:off x="1648541" y="1285414"/>
            <a:ext cx="6248400" cy="4674000"/>
          </a:xfrm>
          <a:prstGeom prst="rect">
            <a:avLst/>
          </a:prstGeom>
          <a:noFill/>
          <a:ln>
            <a:noFill/>
          </a:ln>
        </p:spPr>
      </p:pic>
      <p:sp>
        <p:nvSpPr>
          <p:cNvPr id="569" name="Google Shape;569;p9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99"/>
          <p:cNvSpPr txBox="1"/>
          <p:nvPr>
            <p:ph type="ctrTitle"/>
          </p:nvPr>
        </p:nvSpPr>
        <p:spPr>
          <a:xfrm>
            <a:off x="1351507" y="370161"/>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Revolved Section</a:t>
            </a:r>
            <a:endParaRPr/>
          </a:p>
        </p:txBody>
      </p:sp>
      <p:sp>
        <p:nvSpPr>
          <p:cNvPr id="575" name="Google Shape;575;p99"/>
          <p:cNvSpPr txBox="1"/>
          <p:nvPr>
            <p:ph idx="1" type="body"/>
          </p:nvPr>
        </p:nvSpPr>
        <p:spPr>
          <a:xfrm>
            <a:off x="594917" y="1718221"/>
            <a:ext cx="8190054" cy="246939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b="1" lang="en-US" sz="2800">
                <a:latin typeface="Calibri"/>
                <a:ea typeface="Calibri"/>
                <a:cs typeface="Calibri"/>
                <a:sym typeface="Calibri"/>
              </a:rPr>
              <a:t>Revolved section</a:t>
            </a:r>
            <a:r>
              <a:rPr lang="en-US" sz="2800">
                <a:latin typeface="Calibri"/>
                <a:ea typeface="Calibri"/>
                <a:cs typeface="Calibri"/>
                <a:sym typeface="Calibri"/>
              </a:rPr>
              <a:t> – A revolved section is a bit more complicated than the previous types of section drawings. It is drawn as if the object were cut and turned at right (90 degree) angles within the same view. </a:t>
            </a:r>
            <a:endParaRPr/>
          </a:p>
        </p:txBody>
      </p:sp>
      <p:sp>
        <p:nvSpPr>
          <p:cNvPr id="576" name="Google Shape;576;p9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100"/>
          <p:cNvSpPr txBox="1"/>
          <p:nvPr>
            <p:ph type="ctrTitle"/>
          </p:nvPr>
        </p:nvSpPr>
        <p:spPr>
          <a:xfrm>
            <a:off x="1280293" y="402394"/>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Revolved Section View</a:t>
            </a:r>
            <a:endParaRPr/>
          </a:p>
        </p:txBody>
      </p:sp>
      <p:pic>
        <p:nvPicPr>
          <p:cNvPr id="582" name="Google Shape;582;p100"/>
          <p:cNvPicPr preferRelativeResize="0"/>
          <p:nvPr/>
        </p:nvPicPr>
        <p:blipFill rotWithShape="1">
          <a:blip r:embed="rId3">
            <a:alphaModFix/>
          </a:blip>
          <a:srcRect b="0" l="0" r="0" t="0"/>
          <a:stretch/>
        </p:blipFill>
        <p:spPr>
          <a:xfrm>
            <a:off x="1313055" y="1596508"/>
            <a:ext cx="6782591" cy="3489799"/>
          </a:xfrm>
          <a:prstGeom prst="rect">
            <a:avLst/>
          </a:prstGeom>
          <a:noFill/>
          <a:ln>
            <a:noFill/>
          </a:ln>
        </p:spPr>
      </p:pic>
      <p:sp>
        <p:nvSpPr>
          <p:cNvPr id="583" name="Google Shape;583;p10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101"/>
          <p:cNvSpPr txBox="1"/>
          <p:nvPr>
            <p:ph type="ctrTitle"/>
          </p:nvPr>
        </p:nvSpPr>
        <p:spPr>
          <a:xfrm>
            <a:off x="1400913" y="429180"/>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Other Industrial Print Features</a:t>
            </a:r>
            <a:endParaRPr/>
          </a:p>
        </p:txBody>
      </p:sp>
      <p:sp>
        <p:nvSpPr>
          <p:cNvPr id="589" name="Google Shape;589;p101"/>
          <p:cNvSpPr txBox="1"/>
          <p:nvPr>
            <p:ph idx="1" type="body"/>
          </p:nvPr>
        </p:nvSpPr>
        <p:spPr>
          <a:xfrm>
            <a:off x="394835" y="1903896"/>
            <a:ext cx="7931017" cy="2161389"/>
          </a:xfrm>
          <a:prstGeom prst="rect">
            <a:avLst/>
          </a:prstGeom>
          <a:noFill/>
          <a:ln>
            <a:noFill/>
          </a:ln>
        </p:spPr>
        <p:txBody>
          <a:bodyPr anchorCtr="0" anchor="ctr"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latin typeface="Calibri"/>
                <a:ea typeface="Calibri"/>
                <a:cs typeface="Calibri"/>
                <a:sym typeface="Calibri"/>
              </a:rPr>
              <a:t>Fasteners and threads are not broken into sections; more easily recognized by their exterior form</a:t>
            </a:r>
            <a:endParaRPr/>
          </a:p>
          <a:p>
            <a:pPr indent="-165100" lvl="0" marL="342900" rtl="0" algn="l">
              <a:spcBef>
                <a:spcPts val="560"/>
              </a:spcBef>
              <a:spcAft>
                <a:spcPts val="0"/>
              </a:spcAft>
              <a:buClr>
                <a:schemeClr val="dk1"/>
              </a:buClr>
              <a:buSzPts val="2800"/>
              <a:buFont typeface="Arial"/>
              <a:buNone/>
            </a:pPr>
            <a:r>
              <a:t/>
            </a:r>
            <a:endParaRPr sz="2800">
              <a:latin typeface="Calibri"/>
              <a:ea typeface="Calibri"/>
              <a:cs typeface="Calibri"/>
              <a:sym typeface="Calibri"/>
            </a:endParaRPr>
          </a:p>
          <a:p>
            <a:pPr indent="-342900" lvl="0" marL="342900" rtl="0" algn="l">
              <a:spcBef>
                <a:spcPts val="560"/>
              </a:spcBef>
              <a:spcAft>
                <a:spcPts val="0"/>
              </a:spcAft>
              <a:buClr>
                <a:schemeClr val="dk1"/>
              </a:buClr>
              <a:buSzPts val="2800"/>
              <a:buFont typeface="Arial"/>
              <a:buChar char="•"/>
            </a:pPr>
            <a:r>
              <a:rPr lang="en-US" sz="2800">
                <a:latin typeface="Calibri"/>
                <a:ea typeface="Calibri"/>
                <a:cs typeface="Calibri"/>
                <a:sym typeface="Calibri"/>
              </a:rPr>
              <a:t>Thin parts are often shown as heavy lines</a:t>
            </a:r>
            <a:endParaRPr sz="2800">
              <a:latin typeface="Calibri"/>
              <a:ea typeface="Calibri"/>
              <a:cs typeface="Calibri"/>
              <a:sym typeface="Calibri"/>
            </a:endParaRPr>
          </a:p>
        </p:txBody>
      </p:sp>
      <p:sp>
        <p:nvSpPr>
          <p:cNvPr id="590" name="Google Shape;590;p10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102"/>
          <p:cNvSpPr txBox="1"/>
          <p:nvPr>
            <p:ph type="ctrTitle"/>
          </p:nvPr>
        </p:nvSpPr>
        <p:spPr>
          <a:xfrm>
            <a:off x="1242736" y="434626"/>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Holes</a:t>
            </a:r>
            <a:endParaRPr/>
          </a:p>
        </p:txBody>
      </p:sp>
      <p:sp>
        <p:nvSpPr>
          <p:cNvPr id="596" name="Google Shape;596;p102"/>
          <p:cNvSpPr txBox="1"/>
          <p:nvPr>
            <p:ph idx="1" type="body"/>
          </p:nvPr>
        </p:nvSpPr>
        <p:spPr>
          <a:xfrm>
            <a:off x="452283" y="1207453"/>
            <a:ext cx="8152701"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Labeled with varying dimensions depending on the blueprint’s view of the part</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If a view of the object is taken from directly overhead, only the diameter or radius of that hole should be shown</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Must view it at least a number of times that would allow the viewers to see all dimensions (depth, width/radius, etc.) of the hole</a:t>
            </a:r>
            <a:endParaRPr>
              <a:latin typeface="Calibri"/>
              <a:ea typeface="Calibri"/>
              <a:cs typeface="Calibri"/>
              <a:sym typeface="Calibri"/>
            </a:endParaRPr>
          </a:p>
        </p:txBody>
      </p:sp>
      <p:sp>
        <p:nvSpPr>
          <p:cNvPr id="597" name="Google Shape;597;p10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103"/>
          <p:cNvSpPr txBox="1"/>
          <p:nvPr>
            <p:ph type="ctrTitle"/>
          </p:nvPr>
        </p:nvSpPr>
        <p:spPr>
          <a:xfrm>
            <a:off x="1307554" y="346732"/>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Simple Hole</a:t>
            </a:r>
            <a:endParaRPr/>
          </a:p>
        </p:txBody>
      </p:sp>
      <p:sp>
        <p:nvSpPr>
          <p:cNvPr id="603" name="Google Shape;603;p103"/>
          <p:cNvSpPr txBox="1"/>
          <p:nvPr>
            <p:ph idx="1" type="body"/>
          </p:nvPr>
        </p:nvSpPr>
        <p:spPr>
          <a:xfrm>
            <a:off x="596967" y="1091950"/>
            <a:ext cx="2736061" cy="2055512"/>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Bored straight into the part or product with no other features</a:t>
            </a:r>
            <a:endParaRPr/>
          </a:p>
        </p:txBody>
      </p:sp>
      <p:pic>
        <p:nvPicPr>
          <p:cNvPr descr="http://doc.spatial.com/images/c/c5/IOP_simple_hole.png" id="604" name="Google Shape;604;p103"/>
          <p:cNvPicPr preferRelativeResize="0"/>
          <p:nvPr/>
        </p:nvPicPr>
        <p:blipFill rotWithShape="1">
          <a:blip r:embed="rId3">
            <a:alphaModFix/>
          </a:blip>
          <a:srcRect b="0" l="0" r="0" t="0"/>
          <a:stretch/>
        </p:blipFill>
        <p:spPr>
          <a:xfrm>
            <a:off x="4995852" y="1241283"/>
            <a:ext cx="2819400" cy="3505200"/>
          </a:xfrm>
          <a:prstGeom prst="rect">
            <a:avLst/>
          </a:prstGeom>
          <a:noFill/>
          <a:ln>
            <a:noFill/>
          </a:ln>
        </p:spPr>
      </p:pic>
      <p:sp>
        <p:nvSpPr>
          <p:cNvPr id="605" name="Google Shape;605;p10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104"/>
          <p:cNvSpPr txBox="1"/>
          <p:nvPr>
            <p:ph type="ctrTitle"/>
          </p:nvPr>
        </p:nvSpPr>
        <p:spPr>
          <a:xfrm>
            <a:off x="1233111" y="461412"/>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Tapered Hole</a:t>
            </a:r>
            <a:endParaRPr sz="4000">
              <a:solidFill>
                <a:srgbClr val="000000"/>
              </a:solidFill>
              <a:latin typeface="Calibri"/>
              <a:ea typeface="Calibri"/>
              <a:cs typeface="Calibri"/>
              <a:sym typeface="Calibri"/>
            </a:endParaRPr>
          </a:p>
        </p:txBody>
      </p:sp>
      <p:sp>
        <p:nvSpPr>
          <p:cNvPr id="611" name="Google Shape;611;p104"/>
          <p:cNvSpPr txBox="1"/>
          <p:nvPr>
            <p:ph idx="1" type="body"/>
          </p:nvPr>
        </p:nvSpPr>
        <p:spPr>
          <a:xfrm>
            <a:off x="414087" y="1063074"/>
            <a:ext cx="2949278"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800"/>
              <a:buFont typeface="Arial"/>
              <a:buChar char="•"/>
            </a:pPr>
            <a:r>
              <a:rPr lang="en-US" sz="2800">
                <a:latin typeface="Calibri"/>
                <a:ea typeface="Calibri"/>
                <a:cs typeface="Calibri"/>
                <a:sym typeface="Calibri"/>
              </a:rPr>
              <a:t>Tapers to its opening</a:t>
            </a:r>
            <a:endParaRPr/>
          </a:p>
          <a:p>
            <a:pPr indent="-165100" lvl="0" marL="342900" rtl="0" algn="l">
              <a:spcBef>
                <a:spcPts val="560"/>
              </a:spcBef>
              <a:spcAft>
                <a:spcPts val="0"/>
              </a:spcAft>
              <a:buClr>
                <a:schemeClr val="dk1"/>
              </a:buClr>
              <a:buSzPts val="2800"/>
              <a:buFont typeface="Arial"/>
              <a:buNone/>
            </a:pPr>
            <a:r>
              <a:t/>
            </a:r>
            <a:endParaRPr sz="2800">
              <a:latin typeface="Calibri"/>
              <a:ea typeface="Calibri"/>
              <a:cs typeface="Calibri"/>
              <a:sym typeface="Calibri"/>
            </a:endParaRPr>
          </a:p>
          <a:p>
            <a:pPr indent="-342900" lvl="0" marL="342900" rtl="0" algn="l">
              <a:spcBef>
                <a:spcPts val="560"/>
              </a:spcBef>
              <a:spcAft>
                <a:spcPts val="0"/>
              </a:spcAft>
              <a:buClr>
                <a:schemeClr val="dk1"/>
              </a:buClr>
              <a:buSzPts val="2800"/>
              <a:buFont typeface="Arial"/>
              <a:buChar char="•"/>
            </a:pPr>
            <a:r>
              <a:rPr lang="en-US" sz="2800">
                <a:latin typeface="Calibri"/>
                <a:ea typeface="Calibri"/>
                <a:cs typeface="Calibri"/>
                <a:sym typeface="Calibri"/>
              </a:rPr>
              <a:t>Needs angle measurement</a:t>
            </a:r>
            <a:endParaRPr/>
          </a:p>
        </p:txBody>
      </p:sp>
      <p:pic>
        <p:nvPicPr>
          <p:cNvPr descr="http://doc.spatial.com/images/3/36/IOP_tapered_hole.png" id="612" name="Google Shape;612;p104"/>
          <p:cNvPicPr preferRelativeResize="0"/>
          <p:nvPr/>
        </p:nvPicPr>
        <p:blipFill rotWithShape="1">
          <a:blip r:embed="rId3">
            <a:alphaModFix/>
          </a:blip>
          <a:srcRect b="0" l="0" r="0" t="0"/>
          <a:stretch/>
        </p:blipFill>
        <p:spPr>
          <a:xfrm>
            <a:off x="4503475" y="1117049"/>
            <a:ext cx="3200400" cy="4419600"/>
          </a:xfrm>
          <a:prstGeom prst="rect">
            <a:avLst/>
          </a:prstGeom>
          <a:noFill/>
          <a:ln>
            <a:noFill/>
          </a:ln>
        </p:spPr>
      </p:pic>
      <p:sp>
        <p:nvSpPr>
          <p:cNvPr id="613" name="Google Shape;613;p10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105"/>
          <p:cNvSpPr txBox="1"/>
          <p:nvPr>
            <p:ph type="ctrTitle"/>
          </p:nvPr>
        </p:nvSpPr>
        <p:spPr>
          <a:xfrm>
            <a:off x="1171186" y="409929"/>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Counterbore Hole</a:t>
            </a:r>
            <a:endParaRPr/>
          </a:p>
        </p:txBody>
      </p:sp>
      <p:sp>
        <p:nvSpPr>
          <p:cNvPr id="619" name="Google Shape;619;p105"/>
          <p:cNvSpPr txBox="1"/>
          <p:nvPr>
            <p:ph idx="1" type="body"/>
          </p:nvPr>
        </p:nvSpPr>
        <p:spPr>
          <a:xfrm>
            <a:off x="327458" y="1137105"/>
            <a:ext cx="3740355" cy="4527550"/>
          </a:xfrm>
          <a:prstGeom prst="rect">
            <a:avLst/>
          </a:prstGeom>
          <a:noFill/>
          <a:ln>
            <a:noFill/>
          </a:ln>
        </p:spPr>
        <p:txBody>
          <a:bodyPr anchorCtr="0" anchor="ctr" bIns="45700" lIns="91425" spcFirstLastPara="1" rIns="91425" wrap="square" tIns="45700">
            <a:no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A section above the hole is bored for a fitting or topping for the object to be inserted into the hole</a:t>
            </a:r>
            <a:endParaRPr/>
          </a:p>
          <a:p>
            <a:pPr indent="0" lvl="0" marL="0" rtl="0" algn="l">
              <a:spcBef>
                <a:spcPts val="480"/>
              </a:spcBef>
              <a:spcAft>
                <a:spcPts val="0"/>
              </a:spcAft>
              <a:buClr>
                <a:schemeClr val="dk1"/>
              </a:buClr>
              <a:buSzPts val="2400"/>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Needs the height and dimension of the counter bore</a:t>
            </a:r>
            <a:endParaRPr>
              <a:latin typeface="Calibri"/>
              <a:ea typeface="Calibri"/>
              <a:cs typeface="Calibri"/>
              <a:sym typeface="Calibri"/>
            </a:endParaRPr>
          </a:p>
        </p:txBody>
      </p:sp>
      <p:pic>
        <p:nvPicPr>
          <p:cNvPr descr="http://doc.spatial.com/images/f/f3/IOP_counterbore_hole.png" id="620" name="Google Shape;620;p105"/>
          <p:cNvPicPr preferRelativeResize="0"/>
          <p:nvPr/>
        </p:nvPicPr>
        <p:blipFill rotWithShape="1">
          <a:blip r:embed="rId3">
            <a:alphaModFix/>
          </a:blip>
          <a:srcRect b="0" l="0" r="0" t="0"/>
          <a:stretch/>
        </p:blipFill>
        <p:spPr>
          <a:xfrm>
            <a:off x="4534540" y="1711359"/>
            <a:ext cx="3108719" cy="3379042"/>
          </a:xfrm>
          <a:prstGeom prst="rect">
            <a:avLst/>
          </a:prstGeom>
          <a:noFill/>
          <a:ln>
            <a:noFill/>
          </a:ln>
        </p:spPr>
      </p:pic>
      <p:sp>
        <p:nvSpPr>
          <p:cNvPr id="621" name="Google Shape;621;p10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106"/>
          <p:cNvSpPr txBox="1"/>
          <p:nvPr>
            <p:ph type="ctrTitle"/>
          </p:nvPr>
        </p:nvSpPr>
        <p:spPr>
          <a:xfrm>
            <a:off x="1522403" y="347109"/>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Countersink Hole</a:t>
            </a:r>
            <a:endParaRPr/>
          </a:p>
        </p:txBody>
      </p:sp>
      <p:sp>
        <p:nvSpPr>
          <p:cNvPr id="627" name="Google Shape;627;p106"/>
          <p:cNvSpPr txBox="1"/>
          <p:nvPr>
            <p:ph idx="1" type="body"/>
          </p:nvPr>
        </p:nvSpPr>
        <p:spPr>
          <a:xfrm>
            <a:off x="295347" y="1094309"/>
            <a:ext cx="3309045"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Has a tapered bore above the simple hole</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Tapered area can only fit a tapered screw or fitting</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Needs the measurement of the angle for the tapered opening</a:t>
            </a:r>
            <a:endParaRPr>
              <a:latin typeface="Calibri"/>
              <a:ea typeface="Calibri"/>
              <a:cs typeface="Calibri"/>
              <a:sym typeface="Calibri"/>
            </a:endParaRPr>
          </a:p>
        </p:txBody>
      </p:sp>
      <p:pic>
        <p:nvPicPr>
          <p:cNvPr descr="http://doc.spatial.com/images/a/aa/IOP_countersink_hole.png" id="628" name="Google Shape;628;p106"/>
          <p:cNvPicPr preferRelativeResize="0"/>
          <p:nvPr/>
        </p:nvPicPr>
        <p:blipFill rotWithShape="1">
          <a:blip r:embed="rId3">
            <a:alphaModFix/>
          </a:blip>
          <a:srcRect b="0" l="0" r="0" t="0"/>
          <a:stretch/>
        </p:blipFill>
        <p:spPr>
          <a:xfrm>
            <a:off x="4250232" y="1186384"/>
            <a:ext cx="3657599" cy="4343399"/>
          </a:xfrm>
          <a:prstGeom prst="rect">
            <a:avLst/>
          </a:prstGeom>
          <a:noFill/>
          <a:ln>
            <a:noFill/>
          </a:ln>
        </p:spPr>
      </p:pic>
      <p:sp>
        <p:nvSpPr>
          <p:cNvPr id="629" name="Google Shape;629;p10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107"/>
          <p:cNvSpPr txBox="1"/>
          <p:nvPr>
            <p:ph type="ctrTitle"/>
          </p:nvPr>
        </p:nvSpPr>
        <p:spPr>
          <a:xfrm>
            <a:off x="1405086" y="370161"/>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Counterdrilled Hole</a:t>
            </a:r>
            <a:endParaRPr/>
          </a:p>
        </p:txBody>
      </p:sp>
      <p:sp>
        <p:nvSpPr>
          <p:cNvPr id="635" name="Google Shape;635;p107"/>
          <p:cNvSpPr txBox="1"/>
          <p:nvPr>
            <p:ph idx="1" type="body"/>
          </p:nvPr>
        </p:nvSpPr>
        <p:spPr>
          <a:xfrm>
            <a:off x="491933" y="1226704"/>
            <a:ext cx="2958549"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More complex</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Components of all of the above</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Made for special fittings</a:t>
            </a:r>
            <a:endParaRPr/>
          </a:p>
        </p:txBody>
      </p:sp>
      <p:pic>
        <p:nvPicPr>
          <p:cNvPr descr="File:IOP counterdrilled hole.png" id="636" name="Google Shape;636;p107"/>
          <p:cNvPicPr preferRelativeResize="0"/>
          <p:nvPr/>
        </p:nvPicPr>
        <p:blipFill rotWithShape="1">
          <a:blip r:embed="rId3">
            <a:alphaModFix/>
          </a:blip>
          <a:srcRect b="0" l="0" r="0" t="0"/>
          <a:stretch/>
        </p:blipFill>
        <p:spPr>
          <a:xfrm>
            <a:off x="4650624" y="1514133"/>
            <a:ext cx="3591086" cy="3952691"/>
          </a:xfrm>
          <a:prstGeom prst="rect">
            <a:avLst/>
          </a:prstGeom>
          <a:noFill/>
          <a:ln>
            <a:noFill/>
          </a:ln>
        </p:spPr>
      </p:pic>
      <p:sp>
        <p:nvSpPr>
          <p:cNvPr id="637" name="Google Shape;637;p10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108"/>
          <p:cNvSpPr txBox="1"/>
          <p:nvPr>
            <p:ph type="ctrTitle"/>
          </p:nvPr>
        </p:nvSpPr>
        <p:spPr>
          <a:xfrm>
            <a:off x="1209686" y="369339"/>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Material Identification</a:t>
            </a:r>
            <a:endParaRPr/>
          </a:p>
        </p:txBody>
      </p:sp>
      <p:sp>
        <p:nvSpPr>
          <p:cNvPr id="643" name="Google Shape;643;p108"/>
          <p:cNvSpPr txBox="1"/>
          <p:nvPr>
            <p:ph idx="1" type="body"/>
          </p:nvPr>
        </p:nvSpPr>
        <p:spPr>
          <a:xfrm>
            <a:off x="317833" y="1496656"/>
            <a:ext cx="8373779" cy="3008412"/>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800"/>
              <a:buFont typeface="Arial"/>
              <a:buChar char="•"/>
            </a:pPr>
            <a:r>
              <a:rPr lang="en-US" sz="2800">
                <a:latin typeface="Calibri"/>
                <a:ea typeface="Calibri"/>
                <a:cs typeface="Calibri"/>
                <a:sym typeface="Calibri"/>
              </a:rPr>
              <a:t>The blueprint reader will encounter different types of lines serving as section lines to tell the viewer that different materials are being used</a:t>
            </a:r>
            <a:endParaRPr/>
          </a:p>
          <a:p>
            <a:pPr indent="-165100" lvl="0" marL="342900" rtl="0" algn="l">
              <a:spcBef>
                <a:spcPts val="560"/>
              </a:spcBef>
              <a:spcAft>
                <a:spcPts val="0"/>
              </a:spcAft>
              <a:buClr>
                <a:schemeClr val="dk1"/>
              </a:buClr>
              <a:buSzPts val="2800"/>
              <a:buFont typeface="Arial"/>
              <a:buNone/>
            </a:pPr>
            <a:r>
              <a:t/>
            </a:r>
            <a:endParaRPr sz="2800">
              <a:latin typeface="Calibri"/>
              <a:ea typeface="Calibri"/>
              <a:cs typeface="Calibri"/>
              <a:sym typeface="Calibri"/>
            </a:endParaRPr>
          </a:p>
          <a:p>
            <a:pPr indent="-342900" lvl="0" marL="342900" rtl="0" algn="l">
              <a:spcBef>
                <a:spcPts val="560"/>
              </a:spcBef>
              <a:spcAft>
                <a:spcPts val="0"/>
              </a:spcAft>
              <a:buClr>
                <a:schemeClr val="dk1"/>
              </a:buClr>
              <a:buSzPts val="2800"/>
              <a:buFont typeface="Arial"/>
              <a:buChar char="•"/>
            </a:pPr>
            <a:r>
              <a:rPr lang="en-US" sz="2800">
                <a:latin typeface="Calibri"/>
                <a:ea typeface="Calibri"/>
                <a:cs typeface="Calibri"/>
                <a:sym typeface="Calibri"/>
              </a:rPr>
              <a:t>Lines should NEVER be used to identify any type of material</a:t>
            </a:r>
            <a:endParaRPr/>
          </a:p>
        </p:txBody>
      </p:sp>
      <p:sp>
        <p:nvSpPr>
          <p:cNvPr id="644" name="Google Shape;644;p10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109"/>
          <p:cNvSpPr txBox="1"/>
          <p:nvPr>
            <p:ph type="ctrTitle"/>
          </p:nvPr>
        </p:nvSpPr>
        <p:spPr>
          <a:xfrm>
            <a:off x="1352786" y="375608"/>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Engineering Change Note (ECN)</a:t>
            </a:r>
            <a:endParaRPr/>
          </a:p>
        </p:txBody>
      </p:sp>
      <p:sp>
        <p:nvSpPr>
          <p:cNvPr id="650" name="Google Shape;650;p109"/>
          <p:cNvSpPr txBox="1"/>
          <p:nvPr>
            <p:ph idx="1" type="body"/>
          </p:nvPr>
        </p:nvSpPr>
        <p:spPr>
          <a:xfrm>
            <a:off x="279333" y="1690051"/>
            <a:ext cx="8354527" cy="2777405"/>
          </a:xfrm>
          <a:prstGeom prst="rect">
            <a:avLst/>
          </a:prstGeom>
          <a:noFill/>
          <a:ln>
            <a:noFill/>
          </a:ln>
        </p:spPr>
        <p:txBody>
          <a:bodyPr anchorCtr="0" anchor="ctr" bIns="45700" lIns="91425" spcFirstLastPara="1" rIns="91425" wrap="square" tIns="45700">
            <a:noAutofit/>
          </a:bodyPr>
          <a:lstStyle/>
          <a:p>
            <a:pPr indent="-342900" lvl="0" marL="342900" rtl="0" algn="l">
              <a:spcBef>
                <a:spcPts val="0"/>
              </a:spcBef>
              <a:spcAft>
                <a:spcPts val="0"/>
              </a:spcAft>
              <a:buClr>
                <a:schemeClr val="dk1"/>
              </a:buClr>
              <a:buSzPts val="2800"/>
              <a:buFont typeface="Arial"/>
              <a:buChar char="•"/>
            </a:pPr>
            <a:r>
              <a:rPr lang="en-US" sz="2800">
                <a:latin typeface="Calibri"/>
                <a:ea typeface="Calibri"/>
                <a:cs typeface="Calibri"/>
                <a:sym typeface="Calibri"/>
              </a:rPr>
              <a:t>The Engineering Change Note, or ECN can be found in the change block. When changes are made to the drawing, the ECN is also updated.</a:t>
            </a:r>
            <a:endParaRPr/>
          </a:p>
          <a:p>
            <a:pPr indent="-165100" lvl="0" marL="342900" rtl="0" algn="l">
              <a:spcBef>
                <a:spcPts val="560"/>
              </a:spcBef>
              <a:spcAft>
                <a:spcPts val="0"/>
              </a:spcAft>
              <a:buClr>
                <a:schemeClr val="dk1"/>
              </a:buClr>
              <a:buSzPts val="2800"/>
              <a:buFont typeface="Arial"/>
              <a:buNone/>
            </a:pPr>
            <a:r>
              <a:t/>
            </a:r>
            <a:endParaRPr sz="2800">
              <a:latin typeface="Calibri"/>
              <a:ea typeface="Calibri"/>
              <a:cs typeface="Calibri"/>
              <a:sym typeface="Calibri"/>
            </a:endParaRPr>
          </a:p>
          <a:p>
            <a:pPr indent="-342900" lvl="0" marL="342900" rtl="0" algn="l">
              <a:spcBef>
                <a:spcPts val="560"/>
              </a:spcBef>
              <a:spcAft>
                <a:spcPts val="0"/>
              </a:spcAft>
              <a:buClr>
                <a:schemeClr val="dk1"/>
              </a:buClr>
              <a:buSzPts val="2800"/>
              <a:buFont typeface="Arial"/>
              <a:buChar char="•"/>
            </a:pPr>
            <a:r>
              <a:rPr lang="en-US" sz="2800">
                <a:latin typeface="Calibri"/>
                <a:ea typeface="Calibri"/>
                <a:cs typeface="Calibri"/>
                <a:sym typeface="Calibri"/>
              </a:rPr>
              <a:t>The title block can be found on the bottom-right portion of the print; contains information on the title and authorship</a:t>
            </a:r>
            <a:endParaRPr sz="2800">
              <a:latin typeface="Calibri"/>
              <a:ea typeface="Calibri"/>
              <a:cs typeface="Calibri"/>
              <a:sym typeface="Calibri"/>
            </a:endParaRPr>
          </a:p>
        </p:txBody>
      </p:sp>
      <p:sp>
        <p:nvSpPr>
          <p:cNvPr id="651" name="Google Shape;651;p10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110"/>
          <p:cNvSpPr txBox="1"/>
          <p:nvPr>
            <p:ph type="ctrTitle"/>
          </p:nvPr>
        </p:nvSpPr>
        <p:spPr>
          <a:xfrm>
            <a:off x="1348613" y="168853"/>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Engineering Change Note</a:t>
            </a:r>
            <a:endParaRPr/>
          </a:p>
        </p:txBody>
      </p:sp>
      <p:pic>
        <p:nvPicPr>
          <p:cNvPr id="657" name="Google Shape;657;p110"/>
          <p:cNvPicPr preferRelativeResize="0"/>
          <p:nvPr/>
        </p:nvPicPr>
        <p:blipFill rotWithShape="1">
          <a:blip r:embed="rId3">
            <a:alphaModFix/>
          </a:blip>
          <a:srcRect b="0" l="0" r="0" t="0"/>
          <a:stretch/>
        </p:blipFill>
        <p:spPr>
          <a:xfrm>
            <a:off x="1494777" y="838650"/>
            <a:ext cx="6248400" cy="5435412"/>
          </a:xfrm>
          <a:prstGeom prst="rect">
            <a:avLst/>
          </a:prstGeom>
          <a:noFill/>
          <a:ln>
            <a:noFill/>
          </a:ln>
        </p:spPr>
      </p:pic>
      <p:sp>
        <p:nvSpPr>
          <p:cNvPr id="658" name="Google Shape;658;p11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111"/>
          <p:cNvSpPr txBox="1"/>
          <p:nvPr>
            <p:ph type="ctrTitle"/>
          </p:nvPr>
        </p:nvSpPr>
        <p:spPr>
          <a:xfrm>
            <a:off x="1329363" y="354267"/>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Dimensions</a:t>
            </a:r>
            <a:endParaRPr/>
          </a:p>
        </p:txBody>
      </p:sp>
      <p:sp>
        <p:nvSpPr>
          <p:cNvPr id="664" name="Google Shape;664;p111"/>
          <p:cNvSpPr txBox="1"/>
          <p:nvPr>
            <p:ph idx="1" type="body"/>
          </p:nvPr>
        </p:nvSpPr>
        <p:spPr>
          <a:xfrm>
            <a:off x="414087" y="1441439"/>
            <a:ext cx="8267900" cy="3374172"/>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Dimension</a:t>
            </a:r>
            <a:r>
              <a:rPr b="1" lang="en-US">
                <a:latin typeface="Calibri"/>
                <a:ea typeface="Calibri"/>
                <a:cs typeface="Calibri"/>
                <a:sym typeface="Calibri"/>
              </a:rPr>
              <a:t> </a:t>
            </a:r>
            <a:r>
              <a:rPr lang="en-US">
                <a:latin typeface="Calibri"/>
                <a:ea typeface="Calibri"/>
                <a:cs typeface="Calibri"/>
                <a:sym typeface="Calibri"/>
              </a:rPr>
              <a:t>on a blueprint indicate measurements of parts</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Typically given in inches without the inch marking (</a:t>
            </a:r>
            <a:r>
              <a:rPr i="1" lang="en-US">
                <a:latin typeface="Calibri"/>
                <a:ea typeface="Calibri"/>
                <a:cs typeface="Calibri"/>
                <a:sym typeface="Calibri"/>
              </a:rPr>
              <a:t>e.g.</a:t>
            </a:r>
            <a:r>
              <a:rPr lang="en-US">
                <a:latin typeface="Calibri"/>
                <a:ea typeface="Calibri"/>
                <a:cs typeface="Calibri"/>
                <a:sym typeface="Calibri"/>
              </a:rPr>
              <a:t>, 11.5 or 11 ½ instead of 11.5” or 11 ½”)</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Normally made up of two extension lines, a dimension, and a measurement number</a:t>
            </a:r>
            <a:endParaRPr>
              <a:latin typeface="Calibri"/>
              <a:ea typeface="Calibri"/>
              <a:cs typeface="Calibri"/>
              <a:sym typeface="Calibri"/>
            </a:endParaRPr>
          </a:p>
        </p:txBody>
      </p:sp>
      <p:sp>
        <p:nvSpPr>
          <p:cNvPr id="665" name="Google Shape;665;p11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112"/>
          <p:cNvSpPr txBox="1"/>
          <p:nvPr>
            <p:ph type="ctrTitle"/>
          </p:nvPr>
        </p:nvSpPr>
        <p:spPr>
          <a:xfrm>
            <a:off x="1228937" y="503270"/>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Dimension Reading</a:t>
            </a:r>
            <a:endParaRPr/>
          </a:p>
        </p:txBody>
      </p:sp>
      <p:sp>
        <p:nvSpPr>
          <p:cNvPr id="671" name="Google Shape;671;p112"/>
          <p:cNvSpPr txBox="1"/>
          <p:nvPr>
            <p:ph idx="1" type="body"/>
          </p:nvPr>
        </p:nvSpPr>
        <p:spPr>
          <a:xfrm>
            <a:off x="346709" y="1236328"/>
            <a:ext cx="8412279"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A dimension on a blueprint is normally portrayed as two extension lines, a dimension line, and a measurement number. </a:t>
            </a:r>
            <a:endParaRPr>
              <a:latin typeface="Calibri"/>
              <a:ea typeface="Calibri"/>
              <a:cs typeface="Calibri"/>
              <a:sym typeface="Calibri"/>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If a group or “cluster” of parts is found to be out of spec, the production worker or quality manager should notify the appropriate management employees to investigate the issue.</a:t>
            </a:r>
            <a:endParaRPr>
              <a:latin typeface="Calibri"/>
              <a:ea typeface="Calibri"/>
              <a:cs typeface="Calibri"/>
              <a:sym typeface="Calibri"/>
            </a:endParaRPr>
          </a:p>
        </p:txBody>
      </p:sp>
      <p:sp>
        <p:nvSpPr>
          <p:cNvPr id="672" name="Google Shape;672;p11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113"/>
          <p:cNvSpPr txBox="1"/>
          <p:nvPr>
            <p:ph type="title"/>
          </p:nvPr>
        </p:nvSpPr>
        <p:spPr>
          <a:xfrm>
            <a:off x="20854" y="321901"/>
            <a:ext cx="9123145" cy="563562"/>
          </a:xfrm>
          <a:prstGeom prst="rect">
            <a:avLst/>
          </a:prstGeom>
          <a:noFill/>
          <a:ln>
            <a:noFill/>
          </a:ln>
        </p:spPr>
        <p:txBody>
          <a:bodyPr anchorCtr="0" anchor="ctr" bIns="45700" lIns="91425" spcFirstLastPara="1" rIns="91425" wrap="square" tIns="45700">
            <a:noAutofit/>
          </a:bodyPr>
          <a:lstStyle/>
          <a:p>
            <a:pPr indent="0" lvl="0" marL="0" rtl="0" algn="ctr">
              <a:lnSpc>
                <a:spcPct val="80000"/>
              </a:lnSpc>
              <a:spcBef>
                <a:spcPts val="0"/>
              </a:spcBef>
              <a:spcAft>
                <a:spcPts val="0"/>
              </a:spcAft>
              <a:buClr>
                <a:schemeClr val="dk1"/>
              </a:buClr>
              <a:buSzPts val="4000"/>
              <a:buFont typeface="Calibri"/>
              <a:buNone/>
            </a:pPr>
            <a:r>
              <a:rPr lang="en-US" sz="4000"/>
              <a:t>Drafting Terms</a:t>
            </a:r>
            <a:endParaRPr/>
          </a:p>
        </p:txBody>
      </p:sp>
      <p:sp>
        <p:nvSpPr>
          <p:cNvPr id="678" name="Google Shape;678;p113"/>
          <p:cNvSpPr txBox="1"/>
          <p:nvPr>
            <p:ph idx="1" type="body"/>
          </p:nvPr>
        </p:nvSpPr>
        <p:spPr>
          <a:xfrm>
            <a:off x="0" y="990600"/>
            <a:ext cx="5943600" cy="5135563"/>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rgbClr val="006666"/>
              </a:buClr>
              <a:buSzPts val="2800"/>
              <a:buChar char="•"/>
            </a:pPr>
            <a:r>
              <a:rPr lang="en-US" sz="2800">
                <a:solidFill>
                  <a:srgbClr val="006666"/>
                </a:solidFill>
              </a:rPr>
              <a:t>Limits:</a:t>
            </a:r>
            <a:endParaRPr/>
          </a:p>
          <a:p>
            <a:pPr indent="-285750" lvl="1" marL="742950" rtl="0" algn="l">
              <a:spcBef>
                <a:spcPts val="480"/>
              </a:spcBef>
              <a:spcAft>
                <a:spcPts val="0"/>
              </a:spcAft>
              <a:buClr>
                <a:srgbClr val="663300"/>
              </a:buClr>
              <a:buSzPts val="2400"/>
              <a:buChar char="–"/>
            </a:pPr>
            <a:r>
              <a:rPr lang="en-US" sz="2400">
                <a:solidFill>
                  <a:srgbClr val="663300"/>
                </a:solidFill>
              </a:rPr>
              <a:t>Largest and smallest allowable dimensions of a part such as maximum 0.750” and a minimum is 0.740”.</a:t>
            </a:r>
            <a:endParaRPr sz="2800">
              <a:solidFill>
                <a:srgbClr val="800000"/>
              </a:solidFill>
            </a:endParaRPr>
          </a:p>
          <a:p>
            <a:pPr indent="-342900" lvl="0" marL="342900" rtl="0" algn="l">
              <a:spcBef>
                <a:spcPts val="560"/>
              </a:spcBef>
              <a:spcAft>
                <a:spcPts val="0"/>
              </a:spcAft>
              <a:buClr>
                <a:srgbClr val="800000"/>
              </a:buClr>
              <a:buSzPts val="2800"/>
              <a:buChar char="•"/>
            </a:pPr>
            <a:r>
              <a:rPr lang="en-US" sz="2800">
                <a:solidFill>
                  <a:srgbClr val="800000"/>
                </a:solidFill>
              </a:rPr>
              <a:t>Tolerance:</a:t>
            </a:r>
            <a:endParaRPr/>
          </a:p>
          <a:p>
            <a:pPr indent="-285750" lvl="1" marL="742950" rtl="0" algn="l">
              <a:spcBef>
                <a:spcPts val="480"/>
              </a:spcBef>
              <a:spcAft>
                <a:spcPts val="0"/>
              </a:spcAft>
              <a:buClr>
                <a:srgbClr val="006600"/>
              </a:buClr>
              <a:buSzPts val="2400"/>
              <a:buChar char="–"/>
            </a:pPr>
            <a:r>
              <a:rPr lang="en-US" sz="2400">
                <a:solidFill>
                  <a:srgbClr val="006600"/>
                </a:solidFill>
              </a:rPr>
              <a:t>Permissible variation of size of the part is a range within the overall limits.  Using the limits here is an example of possible tolerance range such as 0.745”± 0.003”.</a:t>
            </a:r>
            <a:r>
              <a:rPr lang="en-US" sz="2400"/>
              <a:t>                                 </a:t>
            </a:r>
            <a:br>
              <a:rPr lang="en-US" sz="2400"/>
            </a:br>
            <a:endParaRPr sz="2400"/>
          </a:p>
          <a:p>
            <a:pPr indent="-342900" lvl="0" marL="342900" rtl="0" algn="l">
              <a:lnSpc>
                <a:spcPct val="80000"/>
              </a:lnSpc>
              <a:spcBef>
                <a:spcPts val="560"/>
              </a:spcBef>
              <a:spcAft>
                <a:spcPts val="0"/>
              </a:spcAft>
              <a:buClr>
                <a:schemeClr val="dk1"/>
              </a:buClr>
              <a:buSzPts val="2800"/>
              <a:buFont typeface="Calibri"/>
              <a:buNone/>
            </a:pPr>
            <a:r>
              <a:t/>
            </a:r>
            <a:endParaRPr sz="2800"/>
          </a:p>
        </p:txBody>
      </p:sp>
      <p:pic>
        <p:nvPicPr>
          <p:cNvPr descr="MPj04117660000[1]" id="679" name="Google Shape;679;p113"/>
          <p:cNvPicPr preferRelativeResize="0"/>
          <p:nvPr/>
        </p:nvPicPr>
        <p:blipFill rotWithShape="1">
          <a:blip r:embed="rId3">
            <a:alphaModFix/>
          </a:blip>
          <a:srcRect b="0" l="0" r="0" t="0"/>
          <a:stretch/>
        </p:blipFill>
        <p:spPr>
          <a:xfrm>
            <a:off x="6256338" y="1295400"/>
            <a:ext cx="2887662" cy="4343400"/>
          </a:xfrm>
          <a:prstGeom prst="rect">
            <a:avLst/>
          </a:prstGeom>
          <a:noFill/>
          <a:ln>
            <a:noFill/>
          </a:ln>
        </p:spPr>
      </p:pic>
      <p:sp>
        <p:nvSpPr>
          <p:cNvPr id="680" name="Google Shape;680;p11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114"/>
          <p:cNvSpPr txBox="1"/>
          <p:nvPr>
            <p:ph type="ctrTitle"/>
          </p:nvPr>
        </p:nvSpPr>
        <p:spPr>
          <a:xfrm>
            <a:off x="1362412" y="396125"/>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Specifications</a:t>
            </a:r>
            <a:endParaRPr sz="4000">
              <a:solidFill>
                <a:srgbClr val="000000"/>
              </a:solidFill>
              <a:latin typeface="Calibri"/>
              <a:ea typeface="Calibri"/>
              <a:cs typeface="Calibri"/>
              <a:sym typeface="Calibri"/>
            </a:endParaRPr>
          </a:p>
        </p:txBody>
      </p:sp>
      <p:sp>
        <p:nvSpPr>
          <p:cNvPr id="686" name="Google Shape;686;p114"/>
          <p:cNvSpPr txBox="1"/>
          <p:nvPr>
            <p:ph idx="1" type="body"/>
          </p:nvPr>
        </p:nvSpPr>
        <p:spPr>
          <a:xfrm>
            <a:off x="269708" y="1168952"/>
            <a:ext cx="8585534"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Specs are the dimensional (length, width, height, etc.) measurements that must be met for each part in order for an entire product to fit together and function correctly</a:t>
            </a:r>
            <a:endParaRPr/>
          </a:p>
          <a:p>
            <a:pPr indent="-165100" lvl="0" marL="342900" rtl="0" algn="l">
              <a:spcBef>
                <a:spcPts val="560"/>
              </a:spcBef>
              <a:spcAft>
                <a:spcPts val="0"/>
              </a:spcAft>
              <a:buClr>
                <a:schemeClr val="dk1"/>
              </a:buClr>
              <a:buSzPts val="2800"/>
              <a:buFont typeface="Arial"/>
              <a:buNone/>
            </a:pPr>
            <a:r>
              <a:t/>
            </a:r>
            <a:endParaRPr sz="2800">
              <a:solidFill>
                <a:srgbClr val="000000"/>
              </a:solidFill>
              <a:latin typeface="Calibri"/>
              <a:ea typeface="Calibri"/>
              <a:cs typeface="Calibri"/>
              <a:sym typeface="Calibri"/>
            </a:endParaRPr>
          </a:p>
          <a:p>
            <a:pPr indent="-342900" lvl="0" marL="342900" rtl="0" algn="l">
              <a:spcBef>
                <a:spcPts val="56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Specs are usually comprised of geometric dimensions and tolerances (</a:t>
            </a:r>
            <a:r>
              <a:rPr lang="en-US" sz="2800" u="sng">
                <a:solidFill>
                  <a:srgbClr val="000000"/>
                </a:solidFill>
                <a:latin typeface="Calibri"/>
                <a:ea typeface="Calibri"/>
                <a:cs typeface="Calibri"/>
                <a:sym typeface="Calibri"/>
              </a:rPr>
              <a:t>+</a:t>
            </a:r>
            <a:r>
              <a:rPr lang="en-US" sz="2800">
                <a:solidFill>
                  <a:srgbClr val="000000"/>
                </a:solidFill>
                <a:latin typeface="Calibri"/>
                <a:ea typeface="Calibri"/>
                <a:cs typeface="Calibri"/>
                <a:sym typeface="Calibri"/>
              </a:rPr>
              <a:t> 0.001 or </a:t>
            </a:r>
            <a:r>
              <a:rPr lang="en-US" sz="2800" u="sng">
                <a:solidFill>
                  <a:srgbClr val="000000"/>
                </a:solidFill>
                <a:latin typeface="Calibri"/>
                <a:ea typeface="Calibri"/>
                <a:cs typeface="Calibri"/>
                <a:sym typeface="Calibri"/>
              </a:rPr>
              <a:t>+</a:t>
            </a:r>
            <a:r>
              <a:rPr lang="en-US" sz="2800">
                <a:solidFill>
                  <a:srgbClr val="000000"/>
                </a:solidFill>
                <a:latin typeface="Calibri"/>
                <a:ea typeface="Calibri"/>
                <a:cs typeface="Calibri"/>
                <a:sym typeface="Calibri"/>
              </a:rPr>
              <a:t> 0.005) </a:t>
            </a:r>
            <a:endParaRPr/>
          </a:p>
        </p:txBody>
      </p:sp>
      <p:sp>
        <p:nvSpPr>
          <p:cNvPr id="687" name="Google Shape;687;p11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115"/>
          <p:cNvSpPr txBox="1"/>
          <p:nvPr>
            <p:ph type="title"/>
          </p:nvPr>
        </p:nvSpPr>
        <p:spPr>
          <a:xfrm>
            <a:off x="-92079" y="21024"/>
            <a:ext cx="9313081" cy="129381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Calibri"/>
              <a:buNone/>
            </a:pPr>
            <a:r>
              <a:rPr lang="en-US" sz="3200"/>
              <a:t>Geometric Dimensioning and Tolerancing (GD&amp;T)</a:t>
            </a:r>
            <a:endParaRPr sz="3200"/>
          </a:p>
        </p:txBody>
      </p:sp>
      <p:sp>
        <p:nvSpPr>
          <p:cNvPr id="693" name="Google Shape;693;p115"/>
          <p:cNvSpPr txBox="1"/>
          <p:nvPr>
            <p:ph idx="1" type="body"/>
          </p:nvPr>
        </p:nvSpPr>
        <p:spPr>
          <a:xfrm>
            <a:off x="652232" y="1291211"/>
            <a:ext cx="8229600" cy="384994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A system for defining and communicating engineering tolerances</a:t>
            </a:r>
            <a:endParaRPr/>
          </a:p>
          <a:p>
            <a:pPr indent="-285750" lvl="1" marL="742950" rtl="0" algn="l">
              <a:spcBef>
                <a:spcPts val="560"/>
              </a:spcBef>
              <a:spcAft>
                <a:spcPts val="0"/>
              </a:spcAft>
              <a:buClr>
                <a:schemeClr val="dk1"/>
              </a:buClr>
              <a:buSzPts val="2800"/>
              <a:buChar char="–"/>
            </a:pPr>
            <a:r>
              <a:rPr lang="en-US"/>
              <a:t>Controls </a:t>
            </a:r>
            <a:endParaRPr/>
          </a:p>
          <a:p>
            <a:pPr indent="-228600" lvl="2" marL="1143000" rtl="0" algn="l">
              <a:spcBef>
                <a:spcPts val="480"/>
              </a:spcBef>
              <a:spcAft>
                <a:spcPts val="0"/>
              </a:spcAft>
              <a:buClr>
                <a:schemeClr val="dk1"/>
              </a:buClr>
              <a:buSzPts val="2400"/>
              <a:buChar char="•"/>
            </a:pPr>
            <a:r>
              <a:rPr lang="en-US"/>
              <a:t>Form</a:t>
            </a:r>
            <a:endParaRPr/>
          </a:p>
          <a:p>
            <a:pPr indent="-228600" lvl="2" marL="1143000" rtl="0" algn="l">
              <a:spcBef>
                <a:spcPts val="480"/>
              </a:spcBef>
              <a:spcAft>
                <a:spcPts val="0"/>
              </a:spcAft>
              <a:buClr>
                <a:schemeClr val="dk1"/>
              </a:buClr>
              <a:buSzPts val="2400"/>
              <a:buChar char="•"/>
            </a:pPr>
            <a:r>
              <a:rPr lang="en-US"/>
              <a:t>Profile</a:t>
            </a:r>
            <a:endParaRPr/>
          </a:p>
          <a:p>
            <a:pPr indent="-228600" lvl="2" marL="1143000" rtl="0" algn="l">
              <a:spcBef>
                <a:spcPts val="480"/>
              </a:spcBef>
              <a:spcAft>
                <a:spcPts val="0"/>
              </a:spcAft>
              <a:buClr>
                <a:schemeClr val="dk1"/>
              </a:buClr>
              <a:buSzPts val="2400"/>
              <a:buChar char="•"/>
            </a:pPr>
            <a:r>
              <a:rPr lang="en-US"/>
              <a:t>Orientation</a:t>
            </a:r>
            <a:endParaRPr/>
          </a:p>
          <a:p>
            <a:pPr indent="-228600" lvl="2" marL="1143000" rtl="0" algn="l">
              <a:spcBef>
                <a:spcPts val="480"/>
              </a:spcBef>
              <a:spcAft>
                <a:spcPts val="0"/>
              </a:spcAft>
              <a:buClr>
                <a:schemeClr val="dk1"/>
              </a:buClr>
              <a:buSzPts val="2400"/>
              <a:buChar char="•"/>
            </a:pPr>
            <a:r>
              <a:rPr lang="en-US"/>
              <a:t>Location</a:t>
            </a:r>
            <a:endParaRPr/>
          </a:p>
          <a:p>
            <a:pPr indent="-228600" lvl="2" marL="1143000" rtl="0" algn="l">
              <a:spcBef>
                <a:spcPts val="480"/>
              </a:spcBef>
              <a:spcAft>
                <a:spcPts val="0"/>
              </a:spcAft>
              <a:buClr>
                <a:schemeClr val="dk1"/>
              </a:buClr>
              <a:buSzPts val="2400"/>
              <a:buChar char="•"/>
            </a:pPr>
            <a:r>
              <a:rPr lang="en-US"/>
              <a:t>Runout</a:t>
            </a:r>
            <a:endParaRPr/>
          </a:p>
        </p:txBody>
      </p:sp>
      <p:pic>
        <p:nvPicPr>
          <p:cNvPr id="694" name="Google Shape;694;p115"/>
          <p:cNvPicPr preferRelativeResize="0"/>
          <p:nvPr/>
        </p:nvPicPr>
        <p:blipFill rotWithShape="1">
          <a:blip r:embed="rId3">
            <a:alphaModFix/>
          </a:blip>
          <a:srcRect b="0" l="0" r="0" t="0"/>
          <a:stretch/>
        </p:blipFill>
        <p:spPr>
          <a:xfrm>
            <a:off x="4564461" y="1861440"/>
            <a:ext cx="4320619" cy="4191000"/>
          </a:xfrm>
          <a:prstGeom prst="rect">
            <a:avLst/>
          </a:prstGeom>
          <a:noFill/>
          <a:ln>
            <a:noFill/>
          </a:ln>
        </p:spPr>
      </p:pic>
      <p:sp>
        <p:nvSpPr>
          <p:cNvPr id="695" name="Google Shape;695;p11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116"/>
          <p:cNvSpPr txBox="1"/>
          <p:nvPr>
            <p:ph type="ctrTitle"/>
          </p:nvPr>
        </p:nvSpPr>
        <p:spPr>
          <a:xfrm>
            <a:off x="1385835" y="409929"/>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Maximum Material Condition</a:t>
            </a:r>
            <a:endParaRPr/>
          </a:p>
        </p:txBody>
      </p:sp>
      <p:sp>
        <p:nvSpPr>
          <p:cNvPr id="701" name="Google Shape;701;p116"/>
          <p:cNvSpPr txBox="1"/>
          <p:nvPr>
            <p:ph idx="1" type="body"/>
          </p:nvPr>
        </p:nvSpPr>
        <p:spPr>
          <a:xfrm>
            <a:off x="394836" y="1303706"/>
            <a:ext cx="8248650" cy="4673582"/>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When a part feature, such as an attached screw or bolt, contains the</a:t>
            </a:r>
            <a:r>
              <a:rPr i="1" lang="en-US">
                <a:latin typeface="Calibri"/>
                <a:ea typeface="Calibri"/>
                <a:cs typeface="Calibri"/>
                <a:sym typeface="Calibri"/>
              </a:rPr>
              <a:t> </a:t>
            </a:r>
            <a:r>
              <a:rPr lang="en-US">
                <a:latin typeface="Calibri"/>
                <a:ea typeface="Calibri"/>
                <a:cs typeface="Calibri"/>
                <a:sym typeface="Calibri"/>
              </a:rPr>
              <a:t>maximum amount of material allowed within the specified tolerances, it is said to be in maximum material condition (MMC).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An external feature, such as a fastener, is said to be at maximum material condition when it’s at its upper size limit</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An internal feature, such as a hole, is at its maximum material condition when it’s at its lower size limit</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p:txBody>
      </p:sp>
      <p:sp>
        <p:nvSpPr>
          <p:cNvPr id="702" name="Google Shape;702;p11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117"/>
          <p:cNvSpPr txBox="1"/>
          <p:nvPr>
            <p:ph type="ctrTitle"/>
          </p:nvPr>
        </p:nvSpPr>
        <p:spPr>
          <a:xfrm>
            <a:off x="1296314" y="509538"/>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Least Material Condition</a:t>
            </a:r>
            <a:endParaRPr/>
          </a:p>
        </p:txBody>
      </p:sp>
      <p:sp>
        <p:nvSpPr>
          <p:cNvPr id="708" name="Google Shape;708;p117"/>
          <p:cNvSpPr txBox="1"/>
          <p:nvPr>
            <p:ph idx="1" type="body"/>
          </p:nvPr>
        </p:nvSpPr>
        <p:spPr>
          <a:xfrm>
            <a:off x="491932" y="1741533"/>
            <a:ext cx="8440311" cy="192075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When a part feature contains the least amount of material that is allowed within its specific size limits, it’s said to be in least material condition (LMC). </a:t>
            </a:r>
            <a:endParaRPr/>
          </a:p>
        </p:txBody>
      </p:sp>
      <p:sp>
        <p:nvSpPr>
          <p:cNvPr id="709" name="Google Shape;709;p11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118"/>
          <p:cNvSpPr txBox="1"/>
          <p:nvPr>
            <p:ph type="ctrTitle"/>
          </p:nvPr>
        </p:nvSpPr>
        <p:spPr>
          <a:xfrm>
            <a:off x="1108789" y="449252"/>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Example</a:t>
            </a:r>
            <a:endParaRPr/>
          </a:p>
        </p:txBody>
      </p:sp>
      <p:pic>
        <p:nvPicPr>
          <p:cNvPr descr="http://creativewebart.net/GDT/images/MaxMaterialCond1.gif" id="715" name="Google Shape;715;p118"/>
          <p:cNvPicPr preferRelativeResize="0"/>
          <p:nvPr/>
        </p:nvPicPr>
        <p:blipFill rotWithShape="1">
          <a:blip r:embed="rId3">
            <a:alphaModFix/>
          </a:blip>
          <a:srcRect b="0" l="0" r="0" t="0"/>
          <a:stretch/>
        </p:blipFill>
        <p:spPr>
          <a:xfrm>
            <a:off x="1489465" y="1459773"/>
            <a:ext cx="6365549" cy="4580949"/>
          </a:xfrm>
          <a:prstGeom prst="rect">
            <a:avLst/>
          </a:prstGeom>
          <a:noFill/>
          <a:ln>
            <a:noFill/>
          </a:ln>
        </p:spPr>
      </p:pic>
      <p:sp>
        <p:nvSpPr>
          <p:cNvPr id="716" name="Google Shape;716;p11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119"/>
          <p:cNvSpPr txBox="1"/>
          <p:nvPr>
            <p:ph type="title"/>
          </p:nvPr>
        </p:nvSpPr>
        <p:spPr>
          <a:xfrm>
            <a:off x="14" y="354419"/>
            <a:ext cx="9129823" cy="788581"/>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b="1" lang="en-US" sz="4000"/>
              <a:t>QUESTION</a:t>
            </a:r>
            <a:endParaRPr/>
          </a:p>
        </p:txBody>
      </p:sp>
      <p:sp>
        <p:nvSpPr>
          <p:cNvPr id="723" name="Google Shape;723;p119"/>
          <p:cNvSpPr txBox="1"/>
          <p:nvPr>
            <p:ph idx="1" type="body"/>
          </p:nvPr>
        </p:nvSpPr>
        <p:spPr>
          <a:xfrm>
            <a:off x="445712" y="1380241"/>
            <a:ext cx="6096000" cy="4144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The length of a part is given as 5.456 inches (- .004).  Indicate which of the follow parts are ok to ship?</a:t>
            </a:r>
            <a:endParaRPr/>
          </a:p>
          <a:p>
            <a:pPr indent="-285750" lvl="1" marL="742950" rtl="0" algn="l">
              <a:spcBef>
                <a:spcPts val="560"/>
              </a:spcBef>
              <a:spcAft>
                <a:spcPts val="0"/>
              </a:spcAft>
              <a:buClr>
                <a:schemeClr val="dk1"/>
              </a:buClr>
              <a:buSzPts val="2800"/>
              <a:buFont typeface="Arial"/>
              <a:buChar char="•"/>
            </a:pPr>
            <a:r>
              <a:rPr lang="en-US"/>
              <a:t>5.460  ________</a:t>
            </a:r>
            <a:endParaRPr/>
          </a:p>
          <a:p>
            <a:pPr indent="-285750" lvl="1" marL="742950" rtl="0" algn="l">
              <a:spcBef>
                <a:spcPts val="560"/>
              </a:spcBef>
              <a:spcAft>
                <a:spcPts val="0"/>
              </a:spcAft>
              <a:buClr>
                <a:schemeClr val="dk1"/>
              </a:buClr>
              <a:buSzPts val="2800"/>
              <a:buFont typeface="Arial"/>
              <a:buChar char="•"/>
            </a:pPr>
            <a:r>
              <a:rPr lang="en-US"/>
              <a:t>5.056  ________</a:t>
            </a:r>
            <a:endParaRPr/>
          </a:p>
          <a:p>
            <a:pPr indent="-285750" lvl="1" marL="742950" rtl="0" algn="l">
              <a:spcBef>
                <a:spcPts val="560"/>
              </a:spcBef>
              <a:spcAft>
                <a:spcPts val="0"/>
              </a:spcAft>
              <a:buClr>
                <a:schemeClr val="dk1"/>
              </a:buClr>
              <a:buSzPts val="2800"/>
              <a:buFont typeface="Arial"/>
              <a:buChar char="•"/>
            </a:pPr>
            <a:r>
              <a:rPr lang="en-US"/>
              <a:t>5.458  ________</a:t>
            </a:r>
            <a:endParaRPr/>
          </a:p>
          <a:p>
            <a:pPr indent="-285750" lvl="1" marL="742950" rtl="0" algn="l">
              <a:spcBef>
                <a:spcPts val="560"/>
              </a:spcBef>
              <a:spcAft>
                <a:spcPts val="0"/>
              </a:spcAft>
              <a:buClr>
                <a:schemeClr val="dk1"/>
              </a:buClr>
              <a:buSzPts val="2800"/>
              <a:buFont typeface="Arial"/>
              <a:buChar char="•"/>
            </a:pPr>
            <a:r>
              <a:rPr lang="en-US"/>
              <a:t>5.452  ________ </a:t>
            </a:r>
            <a:endParaRPr/>
          </a:p>
        </p:txBody>
      </p:sp>
      <p:pic>
        <p:nvPicPr>
          <p:cNvPr descr="dreamstimefree_10053288.jpg" id="724" name="Google Shape;724;p119"/>
          <p:cNvPicPr preferRelativeResize="0"/>
          <p:nvPr/>
        </p:nvPicPr>
        <p:blipFill rotWithShape="1">
          <a:blip r:embed="rId3">
            <a:alphaModFix/>
          </a:blip>
          <a:srcRect b="26394" l="0" r="44167" t="0"/>
          <a:stretch/>
        </p:blipFill>
        <p:spPr>
          <a:xfrm>
            <a:off x="6705600" y="228600"/>
            <a:ext cx="2133600" cy="198595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725" name="Google Shape;725;p11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120"/>
          <p:cNvSpPr txBox="1"/>
          <p:nvPr>
            <p:ph type="title"/>
          </p:nvPr>
        </p:nvSpPr>
        <p:spPr>
          <a:xfrm>
            <a:off x="14" y="287562"/>
            <a:ext cx="91440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b="1" lang="en-US" sz="4000"/>
              <a:t>QUESTION</a:t>
            </a:r>
            <a:endParaRPr/>
          </a:p>
        </p:txBody>
      </p:sp>
      <p:sp>
        <p:nvSpPr>
          <p:cNvPr id="732" name="Google Shape;732;p120"/>
          <p:cNvSpPr txBox="1"/>
          <p:nvPr>
            <p:ph idx="1" type="body"/>
          </p:nvPr>
        </p:nvSpPr>
        <p:spPr>
          <a:xfrm>
            <a:off x="445712" y="1408996"/>
            <a:ext cx="6096000" cy="4144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The length of a part is given as 2.995 inches (+/- .005).  Indicate which of the follow parts are in/out of spec?</a:t>
            </a:r>
            <a:endParaRPr/>
          </a:p>
          <a:p>
            <a:pPr indent="-285750" lvl="1" marL="742950" rtl="0" algn="l">
              <a:spcBef>
                <a:spcPts val="560"/>
              </a:spcBef>
              <a:spcAft>
                <a:spcPts val="0"/>
              </a:spcAft>
              <a:buClr>
                <a:schemeClr val="dk1"/>
              </a:buClr>
              <a:buSzPts val="2800"/>
              <a:buFont typeface="Arial"/>
              <a:buChar char="•"/>
            </a:pPr>
            <a:r>
              <a:rPr lang="en-US"/>
              <a:t>2.974  ________</a:t>
            </a:r>
            <a:endParaRPr/>
          </a:p>
          <a:p>
            <a:pPr indent="-285750" lvl="1" marL="742950" rtl="0" algn="l">
              <a:spcBef>
                <a:spcPts val="560"/>
              </a:spcBef>
              <a:spcAft>
                <a:spcPts val="0"/>
              </a:spcAft>
              <a:buClr>
                <a:schemeClr val="dk1"/>
              </a:buClr>
              <a:buSzPts val="2800"/>
              <a:buFont typeface="Arial"/>
              <a:buChar char="•"/>
            </a:pPr>
            <a:r>
              <a:rPr lang="en-US"/>
              <a:t>3.005  ________</a:t>
            </a:r>
            <a:endParaRPr/>
          </a:p>
          <a:p>
            <a:pPr indent="-285750" lvl="1" marL="742950" rtl="0" algn="l">
              <a:spcBef>
                <a:spcPts val="560"/>
              </a:spcBef>
              <a:spcAft>
                <a:spcPts val="0"/>
              </a:spcAft>
              <a:buClr>
                <a:schemeClr val="dk1"/>
              </a:buClr>
              <a:buSzPts val="2800"/>
              <a:buFont typeface="Arial"/>
              <a:buChar char="•"/>
            </a:pPr>
            <a:r>
              <a:rPr lang="en-US"/>
              <a:t>2.995 ________</a:t>
            </a:r>
            <a:endParaRPr/>
          </a:p>
          <a:p>
            <a:pPr indent="-285750" lvl="1" marL="742950" rtl="0" algn="l">
              <a:spcBef>
                <a:spcPts val="560"/>
              </a:spcBef>
              <a:spcAft>
                <a:spcPts val="0"/>
              </a:spcAft>
              <a:buClr>
                <a:schemeClr val="dk1"/>
              </a:buClr>
              <a:buSzPts val="2800"/>
              <a:buFont typeface="Arial"/>
              <a:buChar char="•"/>
            </a:pPr>
            <a:r>
              <a:rPr lang="en-US"/>
              <a:t> 2.998 ________ </a:t>
            </a:r>
            <a:endParaRPr/>
          </a:p>
        </p:txBody>
      </p:sp>
      <p:pic>
        <p:nvPicPr>
          <p:cNvPr descr="dreamstimefree_10053288.jpg" id="733" name="Google Shape;733;p120"/>
          <p:cNvPicPr preferRelativeResize="0"/>
          <p:nvPr/>
        </p:nvPicPr>
        <p:blipFill rotWithShape="1">
          <a:blip r:embed="rId3">
            <a:alphaModFix/>
          </a:blip>
          <a:srcRect b="26394" l="0" r="44167" t="0"/>
          <a:stretch/>
        </p:blipFill>
        <p:spPr>
          <a:xfrm>
            <a:off x="6705600" y="228600"/>
            <a:ext cx="2133600" cy="198595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734" name="Google Shape;734;p12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121"/>
          <p:cNvSpPr txBox="1"/>
          <p:nvPr>
            <p:ph type="ctrTitle"/>
          </p:nvPr>
        </p:nvSpPr>
        <p:spPr>
          <a:xfrm>
            <a:off x="1307690" y="257415"/>
            <a:ext cx="6472073"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Conforming or Non-conforming Parts</a:t>
            </a:r>
            <a:endParaRPr sz="3600">
              <a:solidFill>
                <a:srgbClr val="000000"/>
              </a:solidFill>
              <a:latin typeface="Calibri"/>
              <a:ea typeface="Calibri"/>
              <a:cs typeface="Calibri"/>
              <a:sym typeface="Calibri"/>
            </a:endParaRPr>
          </a:p>
        </p:txBody>
      </p:sp>
      <p:sp>
        <p:nvSpPr>
          <p:cNvPr id="740" name="Google Shape;740;p121"/>
          <p:cNvSpPr txBox="1"/>
          <p:nvPr>
            <p:ph idx="1" type="body"/>
          </p:nvPr>
        </p:nvSpPr>
        <p:spPr>
          <a:xfrm>
            <a:off x="1511776" y="1244309"/>
            <a:ext cx="5926138" cy="4527550"/>
          </a:xfrm>
          <a:prstGeom prst="rect">
            <a:avLst/>
          </a:prstGeom>
          <a:noFill/>
          <a:ln>
            <a:noFill/>
          </a:ln>
        </p:spPr>
        <p:txBody>
          <a:bodyPr anchorCtr="0" anchor="ctr" bIns="45700" lIns="91425" spcFirstLastPara="1" rIns="91425" wrap="square" tIns="45700">
            <a:normAutofit/>
          </a:bodyPr>
          <a:lstStyle/>
          <a:p>
            <a:pPr indent="-457200" lvl="2" marL="457200" rtl="0" algn="l">
              <a:spcBef>
                <a:spcPts val="0"/>
              </a:spcBef>
              <a:spcAft>
                <a:spcPts val="0"/>
              </a:spcAft>
              <a:buClr>
                <a:schemeClr val="dk1"/>
              </a:buClr>
              <a:buSzPts val="2800"/>
              <a:buFont typeface="Arial"/>
              <a:buChar char="•"/>
            </a:pPr>
            <a:r>
              <a:rPr lang="en-US" sz="2800">
                <a:latin typeface="Calibri"/>
                <a:ea typeface="Calibri"/>
                <a:cs typeface="Calibri"/>
                <a:sym typeface="Calibri"/>
              </a:rPr>
              <a:t>Spec –Width: 3.75 in wide + 0.1 in; Actual part is 3.75 in wide</a:t>
            </a:r>
            <a:endParaRPr/>
          </a:p>
          <a:p>
            <a:pPr indent="-279400" lvl="2" marL="457200" rtl="0" algn="l">
              <a:spcBef>
                <a:spcPts val="560"/>
              </a:spcBef>
              <a:spcAft>
                <a:spcPts val="0"/>
              </a:spcAft>
              <a:buClr>
                <a:schemeClr val="dk1"/>
              </a:buClr>
              <a:buSzPts val="2800"/>
              <a:buFont typeface="Arial"/>
              <a:buNone/>
            </a:pPr>
            <a:r>
              <a:t/>
            </a:r>
            <a:endParaRPr sz="2800">
              <a:latin typeface="Calibri"/>
              <a:ea typeface="Calibri"/>
              <a:cs typeface="Calibri"/>
              <a:sym typeface="Calibri"/>
            </a:endParaRPr>
          </a:p>
          <a:p>
            <a:pPr indent="-457200" lvl="2" marL="457200" rtl="0" algn="l">
              <a:spcBef>
                <a:spcPts val="560"/>
              </a:spcBef>
              <a:spcAft>
                <a:spcPts val="0"/>
              </a:spcAft>
              <a:buClr>
                <a:schemeClr val="dk1"/>
              </a:buClr>
              <a:buSzPts val="2800"/>
              <a:buFont typeface="Arial"/>
              <a:buChar char="•"/>
            </a:pPr>
            <a:r>
              <a:rPr lang="en-US" sz="2800">
                <a:latin typeface="Calibri"/>
                <a:ea typeface="Calibri"/>
                <a:cs typeface="Calibri"/>
                <a:sym typeface="Calibri"/>
              </a:rPr>
              <a:t>Spec – Length: 4.00 + 0.005 in long; Actual length is 4.01 in</a:t>
            </a:r>
            <a:endParaRPr/>
          </a:p>
          <a:p>
            <a:pPr indent="-279400" lvl="2" marL="457200" rtl="0" algn="l">
              <a:spcBef>
                <a:spcPts val="560"/>
              </a:spcBef>
              <a:spcAft>
                <a:spcPts val="0"/>
              </a:spcAft>
              <a:buClr>
                <a:schemeClr val="dk1"/>
              </a:buClr>
              <a:buSzPts val="2800"/>
              <a:buFont typeface="Arial"/>
              <a:buNone/>
            </a:pPr>
            <a:r>
              <a:t/>
            </a:r>
            <a:endParaRPr sz="2800">
              <a:latin typeface="Calibri"/>
              <a:ea typeface="Calibri"/>
              <a:cs typeface="Calibri"/>
              <a:sym typeface="Calibri"/>
            </a:endParaRPr>
          </a:p>
          <a:p>
            <a:pPr indent="-457200" lvl="2" marL="457200" rtl="0" algn="l">
              <a:spcBef>
                <a:spcPts val="560"/>
              </a:spcBef>
              <a:spcAft>
                <a:spcPts val="0"/>
              </a:spcAft>
              <a:buClr>
                <a:schemeClr val="dk1"/>
              </a:buClr>
              <a:buSzPts val="2800"/>
              <a:buFont typeface="Arial"/>
              <a:buChar char="•"/>
            </a:pPr>
            <a:r>
              <a:rPr lang="en-US" sz="2800">
                <a:latin typeface="Calibri"/>
                <a:ea typeface="Calibri"/>
                <a:cs typeface="Calibri"/>
                <a:sym typeface="Calibri"/>
              </a:rPr>
              <a:t>Spec – Length: 4.00 + 0.01 in and Width: 2.00 + 0.001; Actual length: 4.01, Actual width: 2.02</a:t>
            </a:r>
            <a:endParaRPr sz="2800">
              <a:latin typeface="Calibri"/>
              <a:ea typeface="Calibri"/>
              <a:cs typeface="Calibri"/>
              <a:sym typeface="Calibri"/>
            </a:endParaRPr>
          </a:p>
        </p:txBody>
      </p:sp>
      <p:sp>
        <p:nvSpPr>
          <p:cNvPr id="741" name="Google Shape;741;p12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pic>
        <p:nvPicPr>
          <p:cNvPr descr="http://image.thefabricator.com/a/articles/images/2340/production-drawing-manufacturing-fabricator.jpg" id="746" name="Google Shape;746;p122"/>
          <p:cNvPicPr preferRelativeResize="0"/>
          <p:nvPr/>
        </p:nvPicPr>
        <p:blipFill rotWithShape="1">
          <a:blip r:embed="rId3">
            <a:alphaModFix/>
          </a:blip>
          <a:srcRect b="0" l="0" r="0" t="0"/>
          <a:stretch/>
        </p:blipFill>
        <p:spPr>
          <a:xfrm>
            <a:off x="1228176" y="871626"/>
            <a:ext cx="6663549" cy="4117939"/>
          </a:xfrm>
          <a:prstGeom prst="rect">
            <a:avLst/>
          </a:prstGeom>
          <a:noFill/>
          <a:ln>
            <a:noFill/>
          </a:ln>
        </p:spPr>
      </p:pic>
      <p:sp>
        <p:nvSpPr>
          <p:cNvPr id="747" name="Google Shape;747;p12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23"/>
          <p:cNvSpPr txBox="1"/>
          <p:nvPr>
            <p:ph type="title"/>
          </p:nvPr>
        </p:nvSpPr>
        <p:spPr>
          <a:xfrm>
            <a:off x="0" y="5131"/>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Wisc-on Line Exercises</a:t>
            </a:r>
            <a:endParaRPr sz="4000"/>
          </a:p>
        </p:txBody>
      </p:sp>
      <p:sp>
        <p:nvSpPr>
          <p:cNvPr id="753" name="Google Shape;753;p123"/>
          <p:cNvSpPr txBox="1"/>
          <p:nvPr>
            <p:ph idx="1" type="body"/>
          </p:nvPr>
        </p:nvSpPr>
        <p:spPr>
          <a:xfrm>
            <a:off x="1281072" y="1600200"/>
            <a:ext cx="7458648"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Schematics diagrams</a:t>
            </a:r>
            <a:endParaRPr/>
          </a:p>
          <a:p>
            <a:pPr indent="-342900" lvl="0" marL="342900" rtl="0" algn="l">
              <a:spcBef>
                <a:spcPts val="640"/>
              </a:spcBef>
              <a:spcAft>
                <a:spcPts val="0"/>
              </a:spcAft>
              <a:buClr>
                <a:schemeClr val="dk1"/>
              </a:buClr>
              <a:buSzPts val="3200"/>
              <a:buChar char="•"/>
            </a:pPr>
            <a:r>
              <a:rPr lang="en-US"/>
              <a:t>Basic elements of dimensions</a:t>
            </a:r>
            <a:endParaRPr/>
          </a:p>
          <a:p>
            <a:pPr indent="-342900" lvl="0" marL="342900" rtl="0" algn="l">
              <a:spcBef>
                <a:spcPts val="640"/>
              </a:spcBef>
              <a:spcAft>
                <a:spcPts val="0"/>
              </a:spcAft>
              <a:buClr>
                <a:schemeClr val="dk1"/>
              </a:buClr>
              <a:buSzPts val="3200"/>
              <a:buChar char="•"/>
            </a:pPr>
            <a:r>
              <a:rPr lang="en-US"/>
              <a:t>Title block tolerances</a:t>
            </a:r>
            <a:endParaRPr/>
          </a:p>
          <a:p>
            <a:pPr indent="-342900" lvl="0" marL="342900" rtl="0" algn="l">
              <a:spcBef>
                <a:spcPts val="640"/>
              </a:spcBef>
              <a:spcAft>
                <a:spcPts val="0"/>
              </a:spcAft>
              <a:buClr>
                <a:schemeClr val="dk1"/>
              </a:buClr>
              <a:buSzPts val="3200"/>
              <a:buChar char="•"/>
            </a:pPr>
            <a:r>
              <a:rPr lang="en-US"/>
              <a:t>Basic engineering symbols</a:t>
            </a:r>
            <a:endParaRPr/>
          </a:p>
          <a:p>
            <a:pPr indent="-342900" lvl="0" marL="342900" rtl="0" algn="l">
              <a:spcBef>
                <a:spcPts val="640"/>
              </a:spcBef>
              <a:spcAft>
                <a:spcPts val="0"/>
              </a:spcAft>
              <a:buClr>
                <a:schemeClr val="dk1"/>
              </a:buClr>
              <a:buSzPts val="3200"/>
              <a:buChar char="•"/>
            </a:pPr>
            <a:r>
              <a:rPr lang="en-US"/>
              <a:t>Print reading</a:t>
            </a:r>
            <a:endParaRPr/>
          </a:p>
          <a:p>
            <a:pPr indent="-342900" lvl="0" marL="342900" rtl="0" algn="l">
              <a:spcBef>
                <a:spcPts val="640"/>
              </a:spcBef>
              <a:spcAft>
                <a:spcPts val="0"/>
              </a:spcAft>
              <a:buClr>
                <a:schemeClr val="dk1"/>
              </a:buClr>
              <a:buSzPts val="3200"/>
              <a:buChar char="•"/>
            </a:pPr>
            <a:r>
              <a:rPr lang="en-US"/>
              <a:t>Interpreting engineering drawings</a:t>
            </a:r>
            <a:endParaRPr/>
          </a:p>
          <a:p>
            <a:pPr indent="-342900" lvl="0" marL="342900" rtl="0" algn="l">
              <a:spcBef>
                <a:spcPts val="640"/>
              </a:spcBef>
              <a:spcAft>
                <a:spcPts val="0"/>
              </a:spcAft>
              <a:buClr>
                <a:schemeClr val="dk1"/>
              </a:buClr>
              <a:buSzPts val="3200"/>
              <a:buChar char="•"/>
            </a:pPr>
            <a:r>
              <a:rPr lang="en-US"/>
              <a:t>Analyzing a part drawing</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p:txBody>
      </p:sp>
      <p:sp>
        <p:nvSpPr>
          <p:cNvPr id="754" name="Google Shape;754;p12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124"/>
          <p:cNvSpPr txBox="1"/>
          <p:nvPr>
            <p:ph type="title"/>
          </p:nvPr>
        </p:nvSpPr>
        <p:spPr>
          <a:xfrm>
            <a:off x="14" y="427038"/>
            <a:ext cx="9144000" cy="71596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n-US" sz="4000"/>
              <a:t>Common Mechanical Symbols</a:t>
            </a:r>
            <a:endParaRPr/>
          </a:p>
        </p:txBody>
      </p:sp>
      <p:sp>
        <p:nvSpPr>
          <p:cNvPr id="761" name="Google Shape;761;p124"/>
          <p:cNvSpPr txBox="1"/>
          <p:nvPr>
            <p:ph idx="1" type="body"/>
          </p:nvPr>
        </p:nvSpPr>
        <p:spPr>
          <a:xfrm>
            <a:off x="1524000" y="1524000"/>
            <a:ext cx="3733800" cy="44958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006666"/>
              </a:buClr>
              <a:buSzPts val="3200"/>
              <a:buChar char="•"/>
            </a:pPr>
            <a:r>
              <a:rPr lang="en-US">
                <a:solidFill>
                  <a:srgbClr val="006666"/>
                </a:solidFill>
              </a:rPr>
              <a:t>Angularity</a:t>
            </a:r>
            <a:r>
              <a:rPr lang="en-US"/>
              <a:t>	</a:t>
            </a:r>
            <a:endParaRPr/>
          </a:p>
          <a:p>
            <a:pPr indent="-342900" lvl="0" marL="342900" rtl="0" algn="l">
              <a:lnSpc>
                <a:spcPct val="90000"/>
              </a:lnSpc>
              <a:spcBef>
                <a:spcPts val="640"/>
              </a:spcBef>
              <a:spcAft>
                <a:spcPts val="0"/>
              </a:spcAft>
              <a:buClr>
                <a:srgbClr val="800000"/>
              </a:buClr>
              <a:buSzPts val="3200"/>
              <a:buChar char="•"/>
            </a:pPr>
            <a:r>
              <a:rPr lang="en-US">
                <a:solidFill>
                  <a:srgbClr val="800000"/>
                </a:solidFill>
              </a:rPr>
              <a:t>Between</a:t>
            </a:r>
            <a:r>
              <a:rPr lang="en-US"/>
              <a:t> 	</a:t>
            </a:r>
            <a:endParaRPr/>
          </a:p>
          <a:p>
            <a:pPr indent="-342900" lvl="0" marL="342900" rtl="0" algn="l">
              <a:lnSpc>
                <a:spcPct val="90000"/>
              </a:lnSpc>
              <a:spcBef>
                <a:spcPts val="640"/>
              </a:spcBef>
              <a:spcAft>
                <a:spcPts val="0"/>
              </a:spcAft>
              <a:buClr>
                <a:srgbClr val="660066"/>
              </a:buClr>
              <a:buSzPts val="3200"/>
              <a:buChar char="•"/>
            </a:pPr>
            <a:r>
              <a:rPr lang="en-US">
                <a:solidFill>
                  <a:srgbClr val="660066"/>
                </a:solidFill>
              </a:rPr>
              <a:t>Conical taper</a:t>
            </a:r>
            <a:endParaRPr/>
          </a:p>
          <a:p>
            <a:pPr indent="-342900" lvl="0" marL="342900" rtl="0" algn="l">
              <a:lnSpc>
                <a:spcPct val="90000"/>
              </a:lnSpc>
              <a:spcBef>
                <a:spcPts val="640"/>
              </a:spcBef>
              <a:spcAft>
                <a:spcPts val="0"/>
              </a:spcAft>
              <a:buClr>
                <a:srgbClr val="006600"/>
              </a:buClr>
              <a:buSzPts val="3200"/>
              <a:buChar char="•"/>
            </a:pPr>
            <a:r>
              <a:rPr lang="en-US">
                <a:solidFill>
                  <a:srgbClr val="006600"/>
                </a:solidFill>
              </a:rPr>
              <a:t>Counter bore</a:t>
            </a:r>
            <a:endParaRPr/>
          </a:p>
          <a:p>
            <a:pPr indent="-342900" lvl="0" marL="342900" rtl="0" algn="l">
              <a:lnSpc>
                <a:spcPct val="90000"/>
              </a:lnSpc>
              <a:spcBef>
                <a:spcPts val="640"/>
              </a:spcBef>
              <a:spcAft>
                <a:spcPts val="0"/>
              </a:spcAft>
              <a:buClr>
                <a:srgbClr val="006666"/>
              </a:buClr>
              <a:buSzPts val="3200"/>
              <a:buChar char="•"/>
            </a:pPr>
            <a:r>
              <a:rPr lang="en-US">
                <a:solidFill>
                  <a:srgbClr val="006666"/>
                </a:solidFill>
              </a:rPr>
              <a:t>Countersink</a:t>
            </a:r>
            <a:endParaRPr/>
          </a:p>
          <a:p>
            <a:pPr indent="-342900" lvl="0" marL="342900" rtl="0" algn="l">
              <a:lnSpc>
                <a:spcPct val="90000"/>
              </a:lnSpc>
              <a:spcBef>
                <a:spcPts val="0"/>
              </a:spcBef>
              <a:spcAft>
                <a:spcPts val="0"/>
              </a:spcAft>
              <a:buClr>
                <a:srgbClr val="800000"/>
              </a:buClr>
              <a:buSzPts val="3200"/>
              <a:buChar char="•"/>
            </a:pPr>
            <a:r>
              <a:rPr lang="en-US">
                <a:solidFill>
                  <a:srgbClr val="800000"/>
                </a:solidFill>
              </a:rPr>
              <a:t>Depth/deep 	</a:t>
            </a:r>
            <a:endParaRPr/>
          </a:p>
          <a:p>
            <a:pPr indent="-342900" lvl="0" marL="342900" rtl="0" algn="l">
              <a:lnSpc>
                <a:spcPct val="90000"/>
              </a:lnSpc>
              <a:spcBef>
                <a:spcPts val="640"/>
              </a:spcBef>
              <a:spcAft>
                <a:spcPts val="0"/>
              </a:spcAft>
              <a:buClr>
                <a:srgbClr val="660066"/>
              </a:buClr>
              <a:buSzPts val="3200"/>
              <a:buChar char="•"/>
            </a:pPr>
            <a:r>
              <a:rPr lang="en-US">
                <a:solidFill>
                  <a:srgbClr val="660066"/>
                </a:solidFill>
              </a:rPr>
              <a:t>Diameter</a:t>
            </a:r>
            <a:endParaRPr/>
          </a:p>
          <a:p>
            <a:pPr indent="-342900" lvl="0" marL="342900" rtl="0" algn="l">
              <a:lnSpc>
                <a:spcPct val="90000"/>
              </a:lnSpc>
              <a:spcBef>
                <a:spcPts val="640"/>
              </a:spcBef>
              <a:spcAft>
                <a:spcPts val="0"/>
              </a:spcAft>
              <a:buClr>
                <a:srgbClr val="006600"/>
              </a:buClr>
              <a:buSzPts val="3200"/>
              <a:buChar char="•"/>
            </a:pPr>
            <a:r>
              <a:rPr lang="en-US">
                <a:solidFill>
                  <a:srgbClr val="006600"/>
                </a:solidFill>
              </a:rPr>
              <a:t>Perpendicularity</a:t>
            </a:r>
            <a:endParaRPr/>
          </a:p>
          <a:p>
            <a:pPr indent="-342900" lvl="0" marL="342900" rtl="0" algn="ctr">
              <a:lnSpc>
                <a:spcPct val="90000"/>
              </a:lnSpc>
              <a:spcBef>
                <a:spcPts val="640"/>
              </a:spcBef>
              <a:spcAft>
                <a:spcPts val="0"/>
              </a:spcAft>
              <a:buClr>
                <a:schemeClr val="dk1"/>
              </a:buClr>
              <a:buSzPts val="3200"/>
              <a:buFont typeface="Calibri"/>
              <a:buNone/>
            </a:pPr>
            <a:r>
              <a:t/>
            </a:r>
            <a:endParaRPr>
              <a:solidFill>
                <a:srgbClr val="006600"/>
              </a:solidFill>
            </a:endParaRPr>
          </a:p>
        </p:txBody>
      </p:sp>
      <p:grpSp>
        <p:nvGrpSpPr>
          <p:cNvPr id="762" name="Google Shape;762;p124"/>
          <p:cNvGrpSpPr/>
          <p:nvPr/>
        </p:nvGrpSpPr>
        <p:grpSpPr>
          <a:xfrm>
            <a:off x="5562600" y="1676400"/>
            <a:ext cx="457200" cy="304800"/>
            <a:chOff x="576" y="1368"/>
            <a:chExt cx="288" cy="192"/>
          </a:xfrm>
        </p:grpSpPr>
        <p:cxnSp>
          <p:nvCxnSpPr>
            <p:cNvPr id="763" name="Google Shape;763;p124"/>
            <p:cNvCxnSpPr/>
            <p:nvPr/>
          </p:nvCxnSpPr>
          <p:spPr>
            <a:xfrm flipH="1">
              <a:off x="576" y="1368"/>
              <a:ext cx="192" cy="192"/>
            </a:xfrm>
            <a:prstGeom prst="straightConnector1">
              <a:avLst/>
            </a:prstGeom>
            <a:noFill/>
            <a:ln cap="flat" cmpd="sng" w="38100">
              <a:solidFill>
                <a:schemeClr val="dk1"/>
              </a:solidFill>
              <a:prstDash val="solid"/>
              <a:round/>
              <a:headEnd len="med" w="med" type="none"/>
              <a:tailEnd len="med" w="med" type="none"/>
            </a:ln>
          </p:spPr>
        </p:cxnSp>
        <p:cxnSp>
          <p:nvCxnSpPr>
            <p:cNvPr id="764" name="Google Shape;764;p124"/>
            <p:cNvCxnSpPr/>
            <p:nvPr/>
          </p:nvCxnSpPr>
          <p:spPr>
            <a:xfrm>
              <a:off x="576" y="1560"/>
              <a:ext cx="288" cy="0"/>
            </a:xfrm>
            <a:prstGeom prst="straightConnector1">
              <a:avLst/>
            </a:prstGeom>
            <a:noFill/>
            <a:ln cap="flat" cmpd="sng" w="38100">
              <a:solidFill>
                <a:schemeClr val="dk1"/>
              </a:solidFill>
              <a:prstDash val="solid"/>
              <a:round/>
              <a:headEnd len="med" w="med" type="none"/>
              <a:tailEnd len="med" w="med" type="none"/>
            </a:ln>
          </p:spPr>
        </p:cxnSp>
      </p:grpSp>
      <p:grpSp>
        <p:nvGrpSpPr>
          <p:cNvPr id="765" name="Google Shape;765;p124"/>
          <p:cNvGrpSpPr/>
          <p:nvPr/>
        </p:nvGrpSpPr>
        <p:grpSpPr>
          <a:xfrm>
            <a:off x="5486400" y="3276600"/>
            <a:ext cx="533400" cy="152400"/>
            <a:chOff x="528" y="3408"/>
            <a:chExt cx="336" cy="96"/>
          </a:xfrm>
        </p:grpSpPr>
        <p:cxnSp>
          <p:nvCxnSpPr>
            <p:cNvPr id="766" name="Google Shape;766;p124"/>
            <p:cNvCxnSpPr/>
            <p:nvPr/>
          </p:nvCxnSpPr>
          <p:spPr>
            <a:xfrm>
              <a:off x="528" y="3504"/>
              <a:ext cx="336" cy="0"/>
            </a:xfrm>
            <a:prstGeom prst="straightConnector1">
              <a:avLst/>
            </a:prstGeom>
            <a:noFill/>
            <a:ln cap="flat" cmpd="sng" w="38100">
              <a:solidFill>
                <a:schemeClr val="dk1"/>
              </a:solidFill>
              <a:prstDash val="solid"/>
              <a:round/>
              <a:headEnd len="med" w="med" type="none"/>
              <a:tailEnd len="med" w="med" type="none"/>
            </a:ln>
          </p:spPr>
        </p:cxnSp>
        <p:cxnSp>
          <p:nvCxnSpPr>
            <p:cNvPr id="767" name="Google Shape;767;p124"/>
            <p:cNvCxnSpPr/>
            <p:nvPr/>
          </p:nvCxnSpPr>
          <p:spPr>
            <a:xfrm>
              <a:off x="528" y="3408"/>
              <a:ext cx="0" cy="96"/>
            </a:xfrm>
            <a:prstGeom prst="straightConnector1">
              <a:avLst/>
            </a:prstGeom>
            <a:noFill/>
            <a:ln cap="flat" cmpd="sng" w="38100">
              <a:solidFill>
                <a:schemeClr val="dk1"/>
              </a:solidFill>
              <a:prstDash val="solid"/>
              <a:round/>
              <a:headEnd len="med" w="med" type="none"/>
              <a:tailEnd len="med" w="med" type="none"/>
            </a:ln>
          </p:spPr>
        </p:cxnSp>
        <p:cxnSp>
          <p:nvCxnSpPr>
            <p:cNvPr id="768" name="Google Shape;768;p124"/>
            <p:cNvCxnSpPr/>
            <p:nvPr/>
          </p:nvCxnSpPr>
          <p:spPr>
            <a:xfrm>
              <a:off x="864" y="3408"/>
              <a:ext cx="0" cy="96"/>
            </a:xfrm>
            <a:prstGeom prst="straightConnector1">
              <a:avLst/>
            </a:prstGeom>
            <a:noFill/>
            <a:ln cap="flat" cmpd="sng" w="38100">
              <a:solidFill>
                <a:schemeClr val="dk1"/>
              </a:solidFill>
              <a:prstDash val="solid"/>
              <a:round/>
              <a:headEnd len="med" w="med" type="none"/>
              <a:tailEnd len="med" w="med" type="none"/>
            </a:ln>
          </p:spPr>
        </p:cxnSp>
      </p:grpSp>
      <p:grpSp>
        <p:nvGrpSpPr>
          <p:cNvPr id="769" name="Google Shape;769;p124"/>
          <p:cNvGrpSpPr/>
          <p:nvPr/>
        </p:nvGrpSpPr>
        <p:grpSpPr>
          <a:xfrm>
            <a:off x="5581650" y="3886200"/>
            <a:ext cx="457200" cy="228600"/>
            <a:chOff x="3408" y="1440"/>
            <a:chExt cx="288" cy="144"/>
          </a:xfrm>
        </p:grpSpPr>
        <p:cxnSp>
          <p:nvCxnSpPr>
            <p:cNvPr id="770" name="Google Shape;770;p124"/>
            <p:cNvCxnSpPr/>
            <p:nvPr/>
          </p:nvCxnSpPr>
          <p:spPr>
            <a:xfrm>
              <a:off x="3408" y="1440"/>
              <a:ext cx="144" cy="144"/>
            </a:xfrm>
            <a:prstGeom prst="straightConnector1">
              <a:avLst/>
            </a:prstGeom>
            <a:noFill/>
            <a:ln cap="flat" cmpd="sng" w="38100">
              <a:solidFill>
                <a:schemeClr val="dk1"/>
              </a:solidFill>
              <a:prstDash val="solid"/>
              <a:round/>
              <a:headEnd len="med" w="med" type="none"/>
              <a:tailEnd len="med" w="med" type="none"/>
            </a:ln>
          </p:spPr>
        </p:cxnSp>
        <p:cxnSp>
          <p:nvCxnSpPr>
            <p:cNvPr id="771" name="Google Shape;771;p124"/>
            <p:cNvCxnSpPr/>
            <p:nvPr/>
          </p:nvCxnSpPr>
          <p:spPr>
            <a:xfrm flipH="1">
              <a:off x="3552" y="1440"/>
              <a:ext cx="144" cy="144"/>
            </a:xfrm>
            <a:prstGeom prst="straightConnector1">
              <a:avLst/>
            </a:prstGeom>
            <a:noFill/>
            <a:ln cap="flat" cmpd="sng" w="38100">
              <a:solidFill>
                <a:schemeClr val="dk1"/>
              </a:solidFill>
              <a:prstDash val="solid"/>
              <a:round/>
              <a:headEnd len="med" w="med" type="none"/>
              <a:tailEnd len="med" w="med" type="none"/>
            </a:ln>
          </p:spPr>
        </p:cxnSp>
      </p:grpSp>
      <p:grpSp>
        <p:nvGrpSpPr>
          <p:cNvPr id="772" name="Google Shape;772;p124"/>
          <p:cNvGrpSpPr/>
          <p:nvPr/>
        </p:nvGrpSpPr>
        <p:grpSpPr>
          <a:xfrm>
            <a:off x="5486400" y="4343400"/>
            <a:ext cx="609600" cy="304800"/>
            <a:chOff x="3360" y="1968"/>
            <a:chExt cx="384" cy="192"/>
          </a:xfrm>
        </p:grpSpPr>
        <p:cxnSp>
          <p:nvCxnSpPr>
            <p:cNvPr id="773" name="Google Shape;773;p124"/>
            <p:cNvCxnSpPr/>
            <p:nvPr/>
          </p:nvCxnSpPr>
          <p:spPr>
            <a:xfrm>
              <a:off x="3360" y="1968"/>
              <a:ext cx="384" cy="0"/>
            </a:xfrm>
            <a:prstGeom prst="straightConnector1">
              <a:avLst/>
            </a:prstGeom>
            <a:noFill/>
            <a:ln cap="flat" cmpd="sng" w="38100">
              <a:solidFill>
                <a:schemeClr val="dk1"/>
              </a:solidFill>
              <a:prstDash val="solid"/>
              <a:round/>
              <a:headEnd len="med" w="med" type="none"/>
              <a:tailEnd len="med" w="med" type="none"/>
            </a:ln>
          </p:spPr>
        </p:cxnSp>
        <p:cxnSp>
          <p:nvCxnSpPr>
            <p:cNvPr id="774" name="Google Shape;774;p124"/>
            <p:cNvCxnSpPr/>
            <p:nvPr/>
          </p:nvCxnSpPr>
          <p:spPr>
            <a:xfrm>
              <a:off x="3552" y="1968"/>
              <a:ext cx="0" cy="192"/>
            </a:xfrm>
            <a:prstGeom prst="straightConnector1">
              <a:avLst/>
            </a:prstGeom>
            <a:noFill/>
            <a:ln cap="flat" cmpd="sng" w="38100">
              <a:solidFill>
                <a:schemeClr val="dk1"/>
              </a:solidFill>
              <a:prstDash val="solid"/>
              <a:round/>
              <a:headEnd len="med" w="med" type="none"/>
              <a:tailEnd len="med" w="med" type="triangle"/>
            </a:ln>
          </p:spPr>
        </p:cxnSp>
      </p:grpSp>
      <p:grpSp>
        <p:nvGrpSpPr>
          <p:cNvPr id="775" name="Google Shape;775;p124"/>
          <p:cNvGrpSpPr/>
          <p:nvPr/>
        </p:nvGrpSpPr>
        <p:grpSpPr>
          <a:xfrm>
            <a:off x="5562600" y="4724400"/>
            <a:ext cx="457200" cy="457200"/>
            <a:chOff x="3420" y="2328"/>
            <a:chExt cx="288" cy="288"/>
          </a:xfrm>
        </p:grpSpPr>
        <p:sp>
          <p:nvSpPr>
            <p:cNvPr id="776" name="Google Shape;776;p124"/>
            <p:cNvSpPr/>
            <p:nvPr/>
          </p:nvSpPr>
          <p:spPr>
            <a:xfrm>
              <a:off x="3456" y="2352"/>
              <a:ext cx="240" cy="240"/>
            </a:xfrm>
            <a:prstGeom prst="ellipse">
              <a:avLst/>
            </a:prstGeom>
            <a:solidFill>
              <a:schemeClr val="lt1"/>
            </a:solid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77" name="Google Shape;777;p124"/>
            <p:cNvCxnSpPr/>
            <p:nvPr/>
          </p:nvCxnSpPr>
          <p:spPr>
            <a:xfrm flipH="1">
              <a:off x="3420" y="2328"/>
              <a:ext cx="288" cy="288"/>
            </a:xfrm>
            <a:prstGeom prst="straightConnector1">
              <a:avLst/>
            </a:prstGeom>
            <a:noFill/>
            <a:ln cap="flat" cmpd="sng" w="38100">
              <a:solidFill>
                <a:schemeClr val="dk1"/>
              </a:solidFill>
              <a:prstDash val="solid"/>
              <a:round/>
              <a:headEnd len="med" w="med" type="none"/>
              <a:tailEnd len="med" w="med" type="none"/>
            </a:ln>
          </p:spPr>
        </p:cxnSp>
      </p:grpSp>
      <p:grpSp>
        <p:nvGrpSpPr>
          <p:cNvPr id="778" name="Google Shape;778;p124"/>
          <p:cNvGrpSpPr/>
          <p:nvPr/>
        </p:nvGrpSpPr>
        <p:grpSpPr>
          <a:xfrm>
            <a:off x="5410200" y="5257800"/>
            <a:ext cx="685800" cy="381000"/>
            <a:chOff x="3360" y="2880"/>
            <a:chExt cx="432" cy="144"/>
          </a:xfrm>
        </p:grpSpPr>
        <p:cxnSp>
          <p:nvCxnSpPr>
            <p:cNvPr id="779" name="Google Shape;779;p124"/>
            <p:cNvCxnSpPr/>
            <p:nvPr/>
          </p:nvCxnSpPr>
          <p:spPr>
            <a:xfrm>
              <a:off x="3360" y="3024"/>
              <a:ext cx="432" cy="0"/>
            </a:xfrm>
            <a:prstGeom prst="straightConnector1">
              <a:avLst/>
            </a:prstGeom>
            <a:noFill/>
            <a:ln cap="flat" cmpd="sng" w="38100">
              <a:solidFill>
                <a:schemeClr val="dk1"/>
              </a:solidFill>
              <a:prstDash val="solid"/>
              <a:round/>
              <a:headEnd len="med" w="med" type="none"/>
              <a:tailEnd len="med" w="med" type="none"/>
            </a:ln>
          </p:spPr>
        </p:cxnSp>
        <p:cxnSp>
          <p:nvCxnSpPr>
            <p:cNvPr id="780" name="Google Shape;780;p124"/>
            <p:cNvCxnSpPr/>
            <p:nvPr/>
          </p:nvCxnSpPr>
          <p:spPr>
            <a:xfrm>
              <a:off x="3576" y="2880"/>
              <a:ext cx="0" cy="144"/>
            </a:xfrm>
            <a:prstGeom prst="straightConnector1">
              <a:avLst/>
            </a:prstGeom>
            <a:noFill/>
            <a:ln cap="flat" cmpd="sng" w="38100">
              <a:solidFill>
                <a:schemeClr val="dk1"/>
              </a:solidFill>
              <a:prstDash val="solid"/>
              <a:round/>
              <a:headEnd len="med" w="med" type="none"/>
              <a:tailEnd len="med" w="med" type="none"/>
            </a:ln>
          </p:spPr>
        </p:cxnSp>
      </p:grpSp>
      <p:cxnSp>
        <p:nvCxnSpPr>
          <p:cNvPr id="781" name="Google Shape;781;p124"/>
          <p:cNvCxnSpPr/>
          <p:nvPr/>
        </p:nvCxnSpPr>
        <p:spPr>
          <a:xfrm>
            <a:off x="5562600" y="2438400"/>
            <a:ext cx="609600" cy="0"/>
          </a:xfrm>
          <a:prstGeom prst="straightConnector1">
            <a:avLst/>
          </a:prstGeom>
          <a:noFill/>
          <a:ln cap="flat" cmpd="sng" w="38100">
            <a:solidFill>
              <a:schemeClr val="dk1"/>
            </a:solidFill>
            <a:prstDash val="solid"/>
            <a:round/>
            <a:headEnd len="med" w="med" type="none"/>
            <a:tailEnd len="med" w="med" type="triangle"/>
          </a:ln>
        </p:spPr>
      </p:cxnSp>
      <p:cxnSp>
        <p:nvCxnSpPr>
          <p:cNvPr id="782" name="Google Shape;782;p124"/>
          <p:cNvCxnSpPr/>
          <p:nvPr/>
        </p:nvCxnSpPr>
        <p:spPr>
          <a:xfrm rot="10800000">
            <a:off x="5181600" y="2438400"/>
            <a:ext cx="457200" cy="0"/>
          </a:xfrm>
          <a:prstGeom prst="straightConnector1">
            <a:avLst/>
          </a:prstGeom>
          <a:noFill/>
          <a:ln cap="flat" cmpd="sng" w="38100">
            <a:solidFill>
              <a:schemeClr val="dk1"/>
            </a:solidFill>
            <a:prstDash val="solid"/>
            <a:round/>
            <a:headEnd len="med" w="med" type="none"/>
            <a:tailEnd len="med" w="med" type="triangle"/>
          </a:ln>
        </p:spPr>
      </p:cxnSp>
      <p:grpSp>
        <p:nvGrpSpPr>
          <p:cNvPr id="783" name="Google Shape;783;p124"/>
          <p:cNvGrpSpPr/>
          <p:nvPr/>
        </p:nvGrpSpPr>
        <p:grpSpPr>
          <a:xfrm>
            <a:off x="5181600" y="2667000"/>
            <a:ext cx="1143000" cy="381000"/>
            <a:chOff x="2971800" y="1905000"/>
            <a:chExt cx="5029200" cy="1752600"/>
          </a:xfrm>
        </p:grpSpPr>
        <p:cxnSp>
          <p:nvCxnSpPr>
            <p:cNvPr id="784" name="Google Shape;784;p124"/>
            <p:cNvCxnSpPr/>
            <p:nvPr/>
          </p:nvCxnSpPr>
          <p:spPr>
            <a:xfrm>
              <a:off x="3657600" y="1905000"/>
              <a:ext cx="0" cy="1752600"/>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785" name="Google Shape;785;p124"/>
            <p:cNvCxnSpPr/>
            <p:nvPr/>
          </p:nvCxnSpPr>
          <p:spPr>
            <a:xfrm>
              <a:off x="3657600" y="1905000"/>
              <a:ext cx="3657600" cy="876300"/>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786" name="Google Shape;786;p124"/>
            <p:cNvCxnSpPr/>
            <p:nvPr/>
          </p:nvCxnSpPr>
          <p:spPr>
            <a:xfrm flipH="1" rot="10800000">
              <a:off x="3657600" y="2781300"/>
              <a:ext cx="3581400" cy="876300"/>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787" name="Google Shape;787;p124"/>
            <p:cNvCxnSpPr/>
            <p:nvPr/>
          </p:nvCxnSpPr>
          <p:spPr>
            <a:xfrm>
              <a:off x="2971800" y="2781300"/>
              <a:ext cx="5029200" cy="0"/>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grpSp>
      <p:sp>
        <p:nvSpPr>
          <p:cNvPr id="788" name="Google Shape;788;p12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25"/>
          <p:cNvSpPr txBox="1"/>
          <p:nvPr>
            <p:ph type="title"/>
          </p:nvPr>
        </p:nvSpPr>
        <p:spPr>
          <a:xfrm>
            <a:off x="533400" y="274638"/>
            <a:ext cx="8153400" cy="8683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Common Electrical Symbols</a:t>
            </a:r>
            <a:endParaRPr sz="4000">
              <a:solidFill>
                <a:srgbClr val="000000"/>
              </a:solidFill>
            </a:endParaRPr>
          </a:p>
        </p:txBody>
      </p:sp>
      <p:sp>
        <p:nvSpPr>
          <p:cNvPr id="795" name="Google Shape;795;p125"/>
          <p:cNvSpPr/>
          <p:nvPr/>
        </p:nvSpPr>
        <p:spPr>
          <a:xfrm>
            <a:off x="304800" y="990600"/>
            <a:ext cx="8534400" cy="427809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3200" u="sng">
              <a:solidFill>
                <a:srgbClr val="006666"/>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sp>
        <p:nvSpPr>
          <p:cNvPr id="796" name="Google Shape;796;p125"/>
          <p:cNvSpPr/>
          <p:nvPr/>
        </p:nvSpPr>
        <p:spPr>
          <a:xfrm>
            <a:off x="2667000" y="5715000"/>
            <a:ext cx="3422650" cy="36671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i="1" lang="en-US" sz="1800">
                <a:solidFill>
                  <a:schemeClr val="dk1"/>
                </a:solidFill>
                <a:latin typeface="Calibri"/>
                <a:ea typeface="Calibri"/>
                <a:cs typeface="Calibri"/>
                <a:sym typeface="Calibri"/>
              </a:rPr>
              <a:t>Figure 4-2-1: Electrical Symbols</a:t>
            </a:r>
            <a:endParaRPr/>
          </a:p>
        </p:txBody>
      </p:sp>
      <p:pic>
        <p:nvPicPr>
          <p:cNvPr id="797" name="Google Shape;797;p125"/>
          <p:cNvPicPr preferRelativeResize="0"/>
          <p:nvPr/>
        </p:nvPicPr>
        <p:blipFill rotWithShape="1">
          <a:blip r:embed="rId3">
            <a:alphaModFix/>
          </a:blip>
          <a:srcRect b="0" l="0" r="0" t="0"/>
          <a:stretch/>
        </p:blipFill>
        <p:spPr>
          <a:xfrm>
            <a:off x="1" y="1663957"/>
            <a:ext cx="9144000" cy="3679568"/>
          </a:xfrm>
          <a:prstGeom prst="rect">
            <a:avLst/>
          </a:prstGeom>
          <a:noFill/>
          <a:ln>
            <a:noFill/>
          </a:ln>
        </p:spPr>
      </p:pic>
      <p:sp>
        <p:nvSpPr>
          <p:cNvPr id="798" name="Google Shape;798;p125"/>
          <p:cNvSpPr txBox="1"/>
          <p:nvPr/>
        </p:nvSpPr>
        <p:spPr>
          <a:xfrm>
            <a:off x="7391400" y="3048000"/>
            <a:ext cx="1656006"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rgbClr val="FF0000"/>
                </a:solidFill>
                <a:latin typeface="Calibri"/>
                <a:ea typeface="Calibri"/>
                <a:cs typeface="Calibri"/>
                <a:sym typeface="Calibri"/>
              </a:rPr>
              <a:t>KNOW THESE LIMIT SWITCHES</a:t>
            </a:r>
            <a:endParaRPr sz="1600">
              <a:solidFill>
                <a:srgbClr val="FF0000"/>
              </a:solidFill>
              <a:latin typeface="Calibri"/>
              <a:ea typeface="Calibri"/>
              <a:cs typeface="Calibri"/>
              <a:sym typeface="Calibri"/>
            </a:endParaRPr>
          </a:p>
        </p:txBody>
      </p:sp>
      <p:sp>
        <p:nvSpPr>
          <p:cNvPr id="799" name="Google Shape;799;p12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126"/>
          <p:cNvSpPr txBox="1"/>
          <p:nvPr>
            <p:ph type="ctrTitle"/>
          </p:nvPr>
        </p:nvSpPr>
        <p:spPr>
          <a:xfrm>
            <a:off x="-86250" y="319600"/>
            <a:ext cx="92202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Basic Schematic Reading</a:t>
            </a:r>
            <a:endParaRPr sz="4000">
              <a:solidFill>
                <a:schemeClr val="dk1"/>
              </a:solidFill>
              <a:latin typeface="Calibri"/>
              <a:ea typeface="Calibri"/>
              <a:cs typeface="Calibri"/>
              <a:sym typeface="Calibri"/>
            </a:endParaRPr>
          </a:p>
        </p:txBody>
      </p:sp>
      <p:sp>
        <p:nvSpPr>
          <p:cNvPr id="806" name="Google Shape;806;p126"/>
          <p:cNvSpPr txBox="1"/>
          <p:nvPr>
            <p:ph idx="1" type="body"/>
          </p:nvPr>
        </p:nvSpPr>
        <p:spPr>
          <a:xfrm>
            <a:off x="1897826" y="5046467"/>
            <a:ext cx="5926138" cy="837883"/>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000"/>
              <a:buNone/>
            </a:pPr>
            <a:r>
              <a:rPr lang="en-US" sz="2000">
                <a:latin typeface="Calibri"/>
                <a:ea typeface="Calibri"/>
                <a:cs typeface="Calibri"/>
                <a:sym typeface="Calibri"/>
              </a:rPr>
              <a:t>Name three symbols you use in your workplace that represent an idea or concept.</a:t>
            </a:r>
            <a:endParaRPr sz="2000">
              <a:latin typeface="Calibri"/>
              <a:ea typeface="Calibri"/>
              <a:cs typeface="Calibri"/>
              <a:sym typeface="Calibri"/>
            </a:endParaRPr>
          </a:p>
        </p:txBody>
      </p:sp>
      <p:pic>
        <p:nvPicPr>
          <p:cNvPr id="807" name="Google Shape;807;p126"/>
          <p:cNvPicPr preferRelativeResize="0"/>
          <p:nvPr/>
        </p:nvPicPr>
        <p:blipFill rotWithShape="1">
          <a:blip r:embed="rId3">
            <a:alphaModFix/>
          </a:blip>
          <a:srcRect b="0" l="0" r="0" t="0"/>
          <a:stretch/>
        </p:blipFill>
        <p:spPr>
          <a:xfrm>
            <a:off x="1610279" y="1394618"/>
            <a:ext cx="6035040" cy="3241040"/>
          </a:xfrm>
          <a:prstGeom prst="rect">
            <a:avLst/>
          </a:prstGeom>
          <a:noFill/>
          <a:ln>
            <a:noFill/>
          </a:ln>
        </p:spPr>
      </p:pic>
      <p:sp>
        <p:nvSpPr>
          <p:cNvPr id="808" name="Google Shape;808;p12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127"/>
          <p:cNvSpPr txBox="1"/>
          <p:nvPr>
            <p:ph type="ctrTitle"/>
          </p:nvPr>
        </p:nvSpPr>
        <p:spPr>
          <a:xfrm>
            <a:off x="14" y="230052"/>
            <a:ext cx="9131595"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Basic Schematic Reading </a:t>
            </a:r>
            <a:r>
              <a:rPr lang="en-US">
                <a:solidFill>
                  <a:schemeClr val="dk1"/>
                </a:solidFill>
                <a:latin typeface="Calibri"/>
                <a:ea typeface="Calibri"/>
                <a:cs typeface="Calibri"/>
                <a:sym typeface="Calibri"/>
              </a:rPr>
              <a:t>(Cont’d.)</a:t>
            </a:r>
            <a:endParaRPr>
              <a:solidFill>
                <a:schemeClr val="dk1"/>
              </a:solidFill>
              <a:latin typeface="Calibri"/>
              <a:ea typeface="Calibri"/>
              <a:cs typeface="Calibri"/>
              <a:sym typeface="Calibri"/>
            </a:endParaRPr>
          </a:p>
        </p:txBody>
      </p:sp>
      <p:sp>
        <p:nvSpPr>
          <p:cNvPr id="815" name="Google Shape;815;p127"/>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400"/>
              <a:buNone/>
            </a:pPr>
            <a:r>
              <a:rPr lang="en-US"/>
              <a:t>20</a:t>
            </a:r>
            <a:endParaRPr/>
          </a:p>
        </p:txBody>
      </p:sp>
      <p:pic>
        <p:nvPicPr>
          <p:cNvPr id="816" name="Google Shape;816;p127"/>
          <p:cNvPicPr preferRelativeResize="0"/>
          <p:nvPr/>
        </p:nvPicPr>
        <p:blipFill rotWithShape="1">
          <a:blip r:embed="rId3">
            <a:alphaModFix/>
          </a:blip>
          <a:srcRect b="0" l="0" r="0" t="0"/>
          <a:stretch/>
        </p:blipFill>
        <p:spPr>
          <a:xfrm>
            <a:off x="172816" y="1140764"/>
            <a:ext cx="8801162" cy="4433745"/>
          </a:xfrm>
          <a:prstGeom prst="rect">
            <a:avLst/>
          </a:prstGeom>
          <a:noFill/>
          <a:ln>
            <a:noFill/>
          </a:ln>
        </p:spPr>
      </p:pic>
      <p:sp>
        <p:nvSpPr>
          <p:cNvPr id="817" name="Google Shape;817;p12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128"/>
          <p:cNvSpPr txBox="1"/>
          <p:nvPr>
            <p:ph type="ctrTitle"/>
          </p:nvPr>
        </p:nvSpPr>
        <p:spPr>
          <a:xfrm>
            <a:off x="14" y="330694"/>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Basic Schematic Reading </a:t>
            </a:r>
            <a:r>
              <a:rPr lang="en-US">
                <a:solidFill>
                  <a:schemeClr val="dk1"/>
                </a:solidFill>
                <a:latin typeface="Calibri"/>
                <a:ea typeface="Calibri"/>
                <a:cs typeface="Calibri"/>
                <a:sym typeface="Calibri"/>
              </a:rPr>
              <a:t>(Cont’d.)</a:t>
            </a:r>
            <a:endParaRPr sz="4000">
              <a:latin typeface="Calibri"/>
              <a:ea typeface="Calibri"/>
              <a:cs typeface="Calibri"/>
              <a:sym typeface="Calibri"/>
            </a:endParaRPr>
          </a:p>
        </p:txBody>
      </p:sp>
      <p:sp>
        <p:nvSpPr>
          <p:cNvPr id="824" name="Google Shape;824;p128"/>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400"/>
              <a:buNone/>
            </a:pPr>
            <a:r>
              <a:rPr lang="en-US"/>
              <a:t>22</a:t>
            </a:r>
            <a:endParaRPr/>
          </a:p>
        </p:txBody>
      </p:sp>
      <p:pic>
        <p:nvPicPr>
          <p:cNvPr id="825" name="Google Shape;825;p128"/>
          <p:cNvPicPr preferRelativeResize="0"/>
          <p:nvPr/>
        </p:nvPicPr>
        <p:blipFill rotWithShape="1">
          <a:blip r:embed="rId3">
            <a:alphaModFix/>
          </a:blip>
          <a:srcRect b="0" l="0" r="0" t="0"/>
          <a:stretch/>
        </p:blipFill>
        <p:spPr>
          <a:xfrm>
            <a:off x="1178958" y="1984090"/>
            <a:ext cx="6707420" cy="3449320"/>
          </a:xfrm>
          <a:prstGeom prst="rect">
            <a:avLst/>
          </a:prstGeom>
          <a:noFill/>
          <a:ln>
            <a:noFill/>
          </a:ln>
        </p:spPr>
      </p:pic>
      <p:sp>
        <p:nvSpPr>
          <p:cNvPr id="826" name="Google Shape;826;p12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129"/>
          <p:cNvSpPr txBox="1"/>
          <p:nvPr>
            <p:ph type="title"/>
          </p:nvPr>
        </p:nvSpPr>
        <p:spPr>
          <a:xfrm>
            <a:off x="0" y="460942"/>
            <a:ext cx="9144000" cy="60620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005596"/>
              </a:buClr>
              <a:buSzPct val="100000"/>
              <a:buFont typeface="Calibri"/>
              <a:buNone/>
            </a:pPr>
            <a:r>
              <a:rPr b="1" lang="en-US">
                <a:solidFill>
                  <a:srgbClr val="005596"/>
                </a:solidFill>
              </a:rPr>
              <a:t> </a:t>
            </a:r>
            <a:r>
              <a:rPr lang="en-US"/>
              <a:t>Assembly Drawings</a:t>
            </a:r>
            <a:endParaRPr/>
          </a:p>
        </p:txBody>
      </p:sp>
      <p:sp>
        <p:nvSpPr>
          <p:cNvPr id="833" name="Google Shape;833;p129"/>
          <p:cNvSpPr/>
          <p:nvPr/>
        </p:nvSpPr>
        <p:spPr>
          <a:xfrm>
            <a:off x="1766003" y="5553154"/>
            <a:ext cx="1438664"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Detailed</a:t>
            </a:r>
            <a:endParaRPr sz="2800">
              <a:solidFill>
                <a:schemeClr val="dk1"/>
              </a:solidFill>
              <a:latin typeface="Calibri"/>
              <a:ea typeface="Calibri"/>
              <a:cs typeface="Calibri"/>
              <a:sym typeface="Calibri"/>
            </a:endParaRPr>
          </a:p>
        </p:txBody>
      </p:sp>
      <p:pic>
        <p:nvPicPr>
          <p:cNvPr id="834" name="Google Shape;834;p129"/>
          <p:cNvPicPr preferRelativeResize="0"/>
          <p:nvPr/>
        </p:nvPicPr>
        <p:blipFill rotWithShape="1">
          <a:blip r:embed="rId3">
            <a:alphaModFix/>
          </a:blip>
          <a:srcRect b="0" l="0" r="0" t="0"/>
          <a:stretch/>
        </p:blipFill>
        <p:spPr>
          <a:xfrm>
            <a:off x="5864191" y="1417638"/>
            <a:ext cx="2857500" cy="1800225"/>
          </a:xfrm>
          <a:prstGeom prst="rect">
            <a:avLst/>
          </a:prstGeom>
          <a:noFill/>
          <a:ln>
            <a:noFill/>
          </a:ln>
        </p:spPr>
      </p:pic>
      <p:sp>
        <p:nvSpPr>
          <p:cNvPr id="835" name="Google Shape;835;p129"/>
          <p:cNvSpPr txBox="1"/>
          <p:nvPr/>
        </p:nvSpPr>
        <p:spPr>
          <a:xfrm>
            <a:off x="6511317" y="3616865"/>
            <a:ext cx="156324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Exploded</a:t>
            </a:r>
            <a:endParaRPr b="1" sz="2800">
              <a:solidFill>
                <a:schemeClr val="dk1"/>
              </a:solidFill>
              <a:latin typeface="Calibri"/>
              <a:ea typeface="Calibri"/>
              <a:cs typeface="Calibri"/>
              <a:sym typeface="Calibri"/>
            </a:endParaRPr>
          </a:p>
        </p:txBody>
      </p:sp>
      <p:pic>
        <p:nvPicPr>
          <p:cNvPr id="836" name="Google Shape;836;p129"/>
          <p:cNvPicPr preferRelativeResize="0"/>
          <p:nvPr>
            <p:ph idx="1" type="body"/>
          </p:nvPr>
        </p:nvPicPr>
        <p:blipFill rotWithShape="1">
          <a:blip r:embed="rId4">
            <a:alphaModFix/>
          </a:blip>
          <a:srcRect b="0" l="0" r="0" t="0"/>
          <a:stretch/>
        </p:blipFill>
        <p:spPr>
          <a:xfrm>
            <a:off x="152770" y="1370411"/>
            <a:ext cx="4505858" cy="3808909"/>
          </a:xfrm>
          <a:prstGeom prst="rect">
            <a:avLst/>
          </a:prstGeom>
          <a:noFill/>
          <a:ln>
            <a:noFill/>
          </a:ln>
        </p:spPr>
      </p:pic>
      <p:sp>
        <p:nvSpPr>
          <p:cNvPr id="837" name="Google Shape;837;p12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130"/>
          <p:cNvSpPr txBox="1"/>
          <p:nvPr>
            <p:ph type="title"/>
          </p:nvPr>
        </p:nvSpPr>
        <p:spPr>
          <a:xfrm>
            <a:off x="0" y="343220"/>
            <a:ext cx="9144000" cy="1066800"/>
          </a:xfrm>
          <a:prstGeom prst="rect">
            <a:avLst/>
          </a:prstGeom>
          <a:noFill/>
          <a:ln>
            <a:noFill/>
          </a:ln>
        </p:spPr>
        <p:txBody>
          <a:bodyPr anchorCtr="0" anchor="ctr" bIns="45700" lIns="91425" spcFirstLastPara="1" rIns="91425" wrap="square" tIns="45700">
            <a:normAutofit fontScale="90000"/>
          </a:bodyPr>
          <a:lstStyle/>
          <a:p>
            <a:pPr indent="-381000" lvl="1" marL="838200" rtl="0" algn="ctr">
              <a:lnSpc>
                <a:spcPct val="80000"/>
              </a:lnSpc>
              <a:spcBef>
                <a:spcPts val="0"/>
              </a:spcBef>
              <a:spcAft>
                <a:spcPts val="0"/>
              </a:spcAft>
              <a:buNone/>
            </a:pPr>
            <a:r>
              <a:rPr lang="en-US" sz="4400">
                <a:solidFill>
                  <a:schemeClr val="dk1"/>
                </a:solidFill>
                <a:latin typeface="Calibri"/>
                <a:ea typeface="Calibri"/>
                <a:cs typeface="Calibri"/>
                <a:sym typeface="Calibri"/>
              </a:rPr>
              <a:t>Piping &amp; Instrumentation Drawing (P&amp;ID)</a:t>
            </a:r>
            <a:endParaRPr sz="3200">
              <a:solidFill>
                <a:schemeClr val="dk1"/>
              </a:solidFill>
              <a:latin typeface="Calibri"/>
              <a:ea typeface="Calibri"/>
              <a:cs typeface="Calibri"/>
              <a:sym typeface="Calibri"/>
            </a:endParaRPr>
          </a:p>
        </p:txBody>
      </p:sp>
      <p:sp>
        <p:nvSpPr>
          <p:cNvPr id="843" name="Google Shape;843;p130"/>
          <p:cNvSpPr txBox="1"/>
          <p:nvPr>
            <p:ph idx="1" type="body"/>
          </p:nvPr>
        </p:nvSpPr>
        <p:spPr>
          <a:xfrm>
            <a:off x="844428" y="1541161"/>
            <a:ext cx="8610600" cy="4815189"/>
          </a:xfrm>
          <a:prstGeom prst="rect">
            <a:avLst/>
          </a:prstGeom>
          <a:noFill/>
          <a:ln>
            <a:noFill/>
          </a:ln>
        </p:spPr>
        <p:txBody>
          <a:bodyPr anchorCtr="0" anchor="t" bIns="45700" lIns="91425" spcFirstLastPara="1" rIns="91425" wrap="square" tIns="45700">
            <a:normAutofit/>
          </a:bodyPr>
          <a:lstStyle/>
          <a:p>
            <a:pPr indent="-350838" lvl="0" marL="350838" rtl="0" algn="l">
              <a:lnSpc>
                <a:spcPct val="80000"/>
              </a:lnSpc>
              <a:spcBef>
                <a:spcPts val="0"/>
              </a:spcBef>
              <a:spcAft>
                <a:spcPts val="0"/>
              </a:spcAft>
              <a:buClr>
                <a:srgbClr val="006666"/>
              </a:buClr>
              <a:buSzPts val="3200"/>
              <a:buChar char="•"/>
            </a:pPr>
            <a:r>
              <a:rPr lang="en-US">
                <a:solidFill>
                  <a:srgbClr val="006666"/>
                </a:solidFill>
              </a:rPr>
              <a:t>Process flow diagrams of fluid systems</a:t>
            </a:r>
            <a:endParaRPr/>
          </a:p>
          <a:p>
            <a:pPr indent="-350838" lvl="0" marL="350838" rtl="0" algn="l">
              <a:lnSpc>
                <a:spcPct val="80000"/>
              </a:lnSpc>
              <a:spcBef>
                <a:spcPts val="2400"/>
              </a:spcBef>
              <a:spcAft>
                <a:spcPts val="0"/>
              </a:spcAft>
              <a:buClr>
                <a:srgbClr val="800000"/>
              </a:buClr>
              <a:buSzPts val="3200"/>
              <a:buChar char="•"/>
            </a:pPr>
            <a:r>
              <a:rPr lang="en-US">
                <a:solidFill>
                  <a:srgbClr val="800000"/>
                </a:solidFill>
              </a:rPr>
              <a:t>Show process locations </a:t>
            </a:r>
            <a:br>
              <a:rPr lang="en-US">
                <a:solidFill>
                  <a:srgbClr val="800000"/>
                </a:solidFill>
              </a:rPr>
            </a:br>
            <a:r>
              <a:rPr lang="en-US">
                <a:solidFill>
                  <a:srgbClr val="800000"/>
                </a:solidFill>
              </a:rPr>
              <a:t>of:</a:t>
            </a:r>
            <a:endParaRPr/>
          </a:p>
          <a:p>
            <a:pPr indent="-350838" lvl="1" marL="808038" rtl="0" algn="l">
              <a:lnSpc>
                <a:spcPct val="80000"/>
              </a:lnSpc>
              <a:spcBef>
                <a:spcPts val="480"/>
              </a:spcBef>
              <a:spcAft>
                <a:spcPts val="0"/>
              </a:spcAft>
              <a:buClr>
                <a:srgbClr val="006600"/>
              </a:buClr>
              <a:buSzPts val="2400"/>
              <a:buChar char="–"/>
            </a:pPr>
            <a:r>
              <a:rPr lang="en-US" sz="2400">
                <a:solidFill>
                  <a:srgbClr val="006600"/>
                </a:solidFill>
              </a:rPr>
              <a:t>Blowers</a:t>
            </a:r>
            <a:endParaRPr/>
          </a:p>
          <a:p>
            <a:pPr indent="-350838" lvl="1" marL="808038" rtl="0" algn="l">
              <a:lnSpc>
                <a:spcPct val="80000"/>
              </a:lnSpc>
              <a:spcBef>
                <a:spcPts val="480"/>
              </a:spcBef>
              <a:spcAft>
                <a:spcPts val="0"/>
              </a:spcAft>
              <a:buClr>
                <a:srgbClr val="006600"/>
              </a:buClr>
              <a:buSzPts val="2400"/>
              <a:buChar char="–"/>
            </a:pPr>
            <a:r>
              <a:rPr lang="en-US" sz="2400">
                <a:solidFill>
                  <a:srgbClr val="006600"/>
                </a:solidFill>
              </a:rPr>
              <a:t>Condensers</a:t>
            </a:r>
            <a:endParaRPr/>
          </a:p>
          <a:p>
            <a:pPr indent="-350838" lvl="1" marL="808038" rtl="0" algn="l">
              <a:lnSpc>
                <a:spcPct val="80000"/>
              </a:lnSpc>
              <a:spcBef>
                <a:spcPts val="480"/>
              </a:spcBef>
              <a:spcAft>
                <a:spcPts val="0"/>
              </a:spcAft>
              <a:buClr>
                <a:srgbClr val="006600"/>
              </a:buClr>
              <a:buSzPts val="2400"/>
              <a:buChar char="–"/>
            </a:pPr>
            <a:r>
              <a:rPr lang="en-US" sz="2400">
                <a:solidFill>
                  <a:srgbClr val="006600"/>
                </a:solidFill>
              </a:rPr>
              <a:t>Compressors</a:t>
            </a:r>
            <a:endParaRPr/>
          </a:p>
          <a:p>
            <a:pPr indent="-350838" lvl="1" marL="808038" rtl="0" algn="l">
              <a:lnSpc>
                <a:spcPct val="80000"/>
              </a:lnSpc>
              <a:spcBef>
                <a:spcPts val="480"/>
              </a:spcBef>
              <a:spcAft>
                <a:spcPts val="0"/>
              </a:spcAft>
              <a:buClr>
                <a:srgbClr val="006600"/>
              </a:buClr>
              <a:buSzPts val="2400"/>
              <a:buChar char="–"/>
            </a:pPr>
            <a:r>
              <a:rPr lang="en-US" sz="2400">
                <a:solidFill>
                  <a:srgbClr val="006600"/>
                </a:solidFill>
              </a:rPr>
              <a:t>Heat exchangers</a:t>
            </a:r>
            <a:endParaRPr/>
          </a:p>
          <a:p>
            <a:pPr indent="-350838" lvl="1" marL="808038" rtl="0" algn="l">
              <a:lnSpc>
                <a:spcPct val="80000"/>
              </a:lnSpc>
              <a:spcBef>
                <a:spcPts val="480"/>
              </a:spcBef>
              <a:spcAft>
                <a:spcPts val="0"/>
              </a:spcAft>
              <a:buClr>
                <a:srgbClr val="006600"/>
              </a:buClr>
              <a:buSzPts val="2400"/>
              <a:buChar char="–"/>
            </a:pPr>
            <a:r>
              <a:rPr lang="en-US" sz="2400">
                <a:solidFill>
                  <a:srgbClr val="006600"/>
                </a:solidFill>
              </a:rPr>
              <a:t>Process instrumentation</a:t>
            </a:r>
            <a:endParaRPr/>
          </a:p>
          <a:p>
            <a:pPr indent="-350838" lvl="1" marL="808038" rtl="0" algn="l">
              <a:lnSpc>
                <a:spcPct val="80000"/>
              </a:lnSpc>
              <a:spcBef>
                <a:spcPts val="480"/>
              </a:spcBef>
              <a:spcAft>
                <a:spcPts val="0"/>
              </a:spcAft>
              <a:buClr>
                <a:srgbClr val="006600"/>
              </a:buClr>
              <a:buSzPts val="2400"/>
              <a:buChar char="–"/>
            </a:pPr>
            <a:r>
              <a:rPr lang="en-US" sz="2400">
                <a:solidFill>
                  <a:srgbClr val="006600"/>
                </a:solidFill>
              </a:rPr>
              <a:t>Pumps</a:t>
            </a:r>
            <a:endParaRPr/>
          </a:p>
          <a:p>
            <a:pPr indent="-350838" lvl="1" marL="808038" rtl="0" algn="l">
              <a:lnSpc>
                <a:spcPct val="80000"/>
              </a:lnSpc>
              <a:spcBef>
                <a:spcPts val="480"/>
              </a:spcBef>
              <a:spcAft>
                <a:spcPts val="0"/>
              </a:spcAft>
              <a:buClr>
                <a:srgbClr val="006600"/>
              </a:buClr>
              <a:buSzPts val="2400"/>
              <a:buChar char="–"/>
            </a:pPr>
            <a:r>
              <a:rPr lang="en-US" sz="2400">
                <a:solidFill>
                  <a:srgbClr val="006600"/>
                </a:solidFill>
              </a:rPr>
              <a:t>Tanks</a:t>
            </a:r>
            <a:endParaRPr/>
          </a:p>
          <a:p>
            <a:pPr indent="-350838" lvl="1" marL="808038" rtl="0" algn="l">
              <a:lnSpc>
                <a:spcPct val="80000"/>
              </a:lnSpc>
              <a:spcBef>
                <a:spcPts val="480"/>
              </a:spcBef>
              <a:spcAft>
                <a:spcPts val="0"/>
              </a:spcAft>
              <a:buClr>
                <a:srgbClr val="006600"/>
              </a:buClr>
              <a:buSzPts val="2400"/>
              <a:buChar char="–"/>
            </a:pPr>
            <a:r>
              <a:rPr lang="en-US" sz="2400">
                <a:solidFill>
                  <a:srgbClr val="006600"/>
                </a:solidFill>
              </a:rPr>
              <a:t>Valves (manual and control)</a:t>
            </a:r>
            <a:endParaRPr/>
          </a:p>
          <a:p>
            <a:pPr indent="-228600" lvl="1" marL="838200" rtl="0" algn="l">
              <a:lnSpc>
                <a:spcPct val="80000"/>
              </a:lnSpc>
              <a:spcBef>
                <a:spcPts val="480"/>
              </a:spcBef>
              <a:spcAft>
                <a:spcPts val="0"/>
              </a:spcAft>
              <a:buClr>
                <a:schemeClr val="dk1"/>
              </a:buClr>
              <a:buSzPts val="2400"/>
              <a:buNone/>
            </a:pPr>
            <a:r>
              <a:t/>
            </a:r>
            <a:endParaRPr sz="2400">
              <a:solidFill>
                <a:srgbClr val="006600"/>
              </a:solidFill>
            </a:endParaRPr>
          </a:p>
          <a:p>
            <a:pPr indent="-457200" lvl="0" marL="457200" rtl="0" algn="l">
              <a:lnSpc>
                <a:spcPct val="80000"/>
              </a:lnSpc>
              <a:spcBef>
                <a:spcPts val="400"/>
              </a:spcBef>
              <a:spcAft>
                <a:spcPts val="0"/>
              </a:spcAft>
              <a:buClr>
                <a:schemeClr val="dk1"/>
              </a:buClr>
              <a:buSzPts val="2000"/>
              <a:buFont typeface="Calibri"/>
              <a:buNone/>
            </a:pPr>
            <a:r>
              <a:t/>
            </a:r>
            <a:endParaRPr sz="2000"/>
          </a:p>
        </p:txBody>
      </p:sp>
      <p:pic>
        <p:nvPicPr>
          <p:cNvPr descr="MCj03248080000[1]" id="844" name="Google Shape;844;p130"/>
          <p:cNvPicPr preferRelativeResize="0"/>
          <p:nvPr/>
        </p:nvPicPr>
        <p:blipFill rotWithShape="1">
          <a:blip r:embed="rId3">
            <a:alphaModFix/>
          </a:blip>
          <a:srcRect b="0" l="0" r="0" t="0"/>
          <a:stretch/>
        </p:blipFill>
        <p:spPr>
          <a:xfrm>
            <a:off x="5125039" y="2514600"/>
            <a:ext cx="3943943" cy="3048000"/>
          </a:xfrm>
          <a:prstGeom prst="rect">
            <a:avLst/>
          </a:prstGeom>
          <a:noFill/>
          <a:ln>
            <a:noFill/>
          </a:ln>
        </p:spPr>
      </p:pic>
      <p:sp>
        <p:nvSpPr>
          <p:cNvPr id="845" name="Google Shape;845;p13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131"/>
          <p:cNvSpPr txBox="1"/>
          <p:nvPr>
            <p:ph type="title"/>
          </p:nvPr>
        </p:nvSpPr>
        <p:spPr>
          <a:xfrm>
            <a:off x="228600" y="274638"/>
            <a:ext cx="86868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Piping &amp; Instrumentation Drawing </a:t>
            </a:r>
            <a:r>
              <a:rPr lang="en-US" sz="2400"/>
              <a:t>(Cont’d.)</a:t>
            </a:r>
            <a:endParaRPr b="1" sz="3600">
              <a:solidFill>
                <a:srgbClr val="005596"/>
              </a:solidFill>
            </a:endParaRPr>
          </a:p>
        </p:txBody>
      </p:sp>
      <p:pic>
        <p:nvPicPr>
          <p:cNvPr id="852" name="Google Shape;852;p131"/>
          <p:cNvPicPr preferRelativeResize="0"/>
          <p:nvPr>
            <p:ph idx="1" type="body"/>
          </p:nvPr>
        </p:nvPicPr>
        <p:blipFill rotWithShape="1">
          <a:blip r:embed="rId3">
            <a:alphaModFix/>
          </a:blip>
          <a:srcRect b="0" l="0" r="0" t="0"/>
          <a:stretch/>
        </p:blipFill>
        <p:spPr>
          <a:xfrm>
            <a:off x="1752600" y="1066800"/>
            <a:ext cx="5410200" cy="4960938"/>
          </a:xfrm>
          <a:prstGeom prst="rect">
            <a:avLst/>
          </a:prstGeom>
          <a:noFill/>
          <a:ln>
            <a:noFill/>
          </a:ln>
        </p:spPr>
      </p:pic>
      <p:sp>
        <p:nvSpPr>
          <p:cNvPr id="853" name="Google Shape;853;p13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132"/>
          <p:cNvSpPr txBox="1"/>
          <p:nvPr>
            <p:ph type="title"/>
          </p:nvPr>
        </p:nvSpPr>
        <p:spPr>
          <a:xfrm>
            <a:off x="0" y="-4495"/>
            <a:ext cx="9144000" cy="1063274"/>
          </a:xfrm>
          <a:prstGeom prst="rect">
            <a:avLst/>
          </a:prstGeom>
          <a:noFill/>
          <a:ln>
            <a:noFill/>
          </a:ln>
        </p:spPr>
        <p:txBody>
          <a:bodyPr anchorCtr="0" anchor="ctr" bIns="45700" lIns="91425" spcFirstLastPara="1" rIns="91425" wrap="square" tIns="45700">
            <a:noAutofit/>
          </a:bodyPr>
          <a:lstStyle/>
          <a:p>
            <a:pPr indent="-381000" lvl="1" marL="838200" rtl="0" algn="ctr">
              <a:spcBef>
                <a:spcPts val="0"/>
              </a:spcBef>
              <a:spcAft>
                <a:spcPts val="0"/>
              </a:spcAft>
              <a:buNone/>
            </a:pPr>
            <a:r>
              <a:rPr lang="en-US" sz="4000">
                <a:solidFill>
                  <a:schemeClr val="dk1"/>
                </a:solidFill>
                <a:latin typeface="Calibri"/>
                <a:ea typeface="Calibri"/>
                <a:cs typeface="Calibri"/>
                <a:sym typeface="Calibri"/>
              </a:rPr>
              <a:t>Piping &amp; Instrumentation Drawing </a:t>
            </a:r>
            <a:r>
              <a:rPr lang="en-US" sz="2800">
                <a:solidFill>
                  <a:schemeClr val="dk1"/>
                </a:solidFill>
                <a:latin typeface="Calibri"/>
                <a:ea typeface="Calibri"/>
                <a:cs typeface="Calibri"/>
                <a:sym typeface="Calibri"/>
              </a:rPr>
              <a:t>(Cont’d.)</a:t>
            </a:r>
            <a:endParaRPr/>
          </a:p>
        </p:txBody>
      </p:sp>
      <p:pic>
        <p:nvPicPr>
          <p:cNvPr descr="redir?src=image&amp;clickedItemURN=http%3A%2F%2Fwww" id="860" name="Google Shape;860;p132"/>
          <p:cNvPicPr preferRelativeResize="0"/>
          <p:nvPr/>
        </p:nvPicPr>
        <p:blipFill rotWithShape="1">
          <a:blip r:embed="rId3">
            <a:alphaModFix/>
          </a:blip>
          <a:srcRect b="0" l="0" r="0" t="0"/>
          <a:stretch/>
        </p:blipFill>
        <p:spPr>
          <a:xfrm>
            <a:off x="1524000" y="1137068"/>
            <a:ext cx="6324600" cy="4778124"/>
          </a:xfrm>
          <a:prstGeom prst="rect">
            <a:avLst/>
          </a:prstGeom>
          <a:noFill/>
          <a:ln>
            <a:noFill/>
          </a:ln>
        </p:spPr>
      </p:pic>
      <p:sp>
        <p:nvSpPr>
          <p:cNvPr id="861" name="Google Shape;861;p132"/>
          <p:cNvSpPr/>
          <p:nvPr/>
        </p:nvSpPr>
        <p:spPr>
          <a:xfrm>
            <a:off x="5740352" y="2284691"/>
            <a:ext cx="1962246" cy="3693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i="1" lang="en-US" sz="1800">
                <a:solidFill>
                  <a:schemeClr val="dk1"/>
                </a:solidFill>
                <a:latin typeface="Calibri"/>
                <a:ea typeface="Calibri"/>
                <a:cs typeface="Calibri"/>
                <a:sym typeface="Calibri"/>
              </a:rPr>
              <a:t>Figure 4-4-5: P&amp;ID</a:t>
            </a:r>
            <a:endParaRPr/>
          </a:p>
        </p:txBody>
      </p:sp>
      <p:sp>
        <p:nvSpPr>
          <p:cNvPr id="862" name="Google Shape;862;p13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133"/>
          <p:cNvSpPr txBox="1"/>
          <p:nvPr>
            <p:ph type="title"/>
          </p:nvPr>
        </p:nvSpPr>
        <p:spPr>
          <a:xfrm>
            <a:off x="-1" y="343220"/>
            <a:ext cx="9076623"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P&amp;ID Symbols</a:t>
            </a:r>
            <a:endParaRPr sz="4000"/>
          </a:p>
        </p:txBody>
      </p:sp>
      <p:sp>
        <p:nvSpPr>
          <p:cNvPr id="869" name="Google Shape;869;p133"/>
          <p:cNvSpPr/>
          <p:nvPr/>
        </p:nvSpPr>
        <p:spPr>
          <a:xfrm>
            <a:off x="304800" y="1143000"/>
            <a:ext cx="8534400" cy="390876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3200" u="sng">
              <a:solidFill>
                <a:schemeClr val="accent2"/>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descr="valve symbols" id="870" name="Google Shape;870;p133"/>
          <p:cNvPicPr preferRelativeResize="0"/>
          <p:nvPr/>
        </p:nvPicPr>
        <p:blipFill rotWithShape="1">
          <a:blip r:embed="rId3">
            <a:alphaModFix/>
          </a:blip>
          <a:srcRect b="0" l="0" r="0" t="0"/>
          <a:stretch/>
        </p:blipFill>
        <p:spPr>
          <a:xfrm>
            <a:off x="914400" y="1524000"/>
            <a:ext cx="3052763" cy="3973513"/>
          </a:xfrm>
          <a:prstGeom prst="rect">
            <a:avLst/>
          </a:prstGeom>
          <a:noFill/>
          <a:ln>
            <a:noFill/>
          </a:ln>
        </p:spPr>
      </p:pic>
      <p:pic>
        <p:nvPicPr>
          <p:cNvPr descr="pump &amp; blower symbols" id="871" name="Google Shape;871;p133"/>
          <p:cNvPicPr preferRelativeResize="0"/>
          <p:nvPr/>
        </p:nvPicPr>
        <p:blipFill rotWithShape="1">
          <a:blip r:embed="rId4">
            <a:alphaModFix/>
          </a:blip>
          <a:srcRect b="0" l="0" r="0" t="0"/>
          <a:stretch/>
        </p:blipFill>
        <p:spPr>
          <a:xfrm>
            <a:off x="5105400" y="1447800"/>
            <a:ext cx="2971800" cy="4116388"/>
          </a:xfrm>
          <a:prstGeom prst="rect">
            <a:avLst/>
          </a:prstGeom>
          <a:noFill/>
          <a:ln>
            <a:noFill/>
          </a:ln>
        </p:spPr>
      </p:pic>
      <p:sp>
        <p:nvSpPr>
          <p:cNvPr id="872" name="Google Shape;872;p13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134"/>
          <p:cNvSpPr txBox="1"/>
          <p:nvPr>
            <p:ph type="title"/>
          </p:nvPr>
        </p:nvSpPr>
        <p:spPr>
          <a:xfrm>
            <a:off x="14" y="350838"/>
            <a:ext cx="9144000" cy="792162"/>
          </a:xfrm>
          <a:prstGeom prst="rect">
            <a:avLst/>
          </a:prstGeom>
          <a:noFill/>
          <a:ln>
            <a:noFill/>
          </a:ln>
        </p:spPr>
        <p:txBody>
          <a:bodyPr anchorCtr="0" anchor="ctr" bIns="45700" lIns="91425" spcFirstLastPara="1" rIns="91425" wrap="square" tIns="45700">
            <a:normAutofit/>
          </a:bodyPr>
          <a:lstStyle/>
          <a:p>
            <a:pPr indent="0" lvl="1" marL="0" rtl="0" algn="ctr">
              <a:spcBef>
                <a:spcPts val="0"/>
              </a:spcBef>
              <a:spcAft>
                <a:spcPts val="0"/>
              </a:spcAft>
              <a:buNone/>
            </a:pPr>
            <a:r>
              <a:rPr lang="en-US" sz="4000">
                <a:solidFill>
                  <a:schemeClr val="dk1"/>
                </a:solidFill>
                <a:latin typeface="Calibri"/>
                <a:ea typeface="Calibri"/>
                <a:cs typeface="Calibri"/>
                <a:sym typeface="Calibri"/>
              </a:rPr>
              <a:t>Ladder Diagrams</a:t>
            </a:r>
            <a:endParaRPr/>
          </a:p>
        </p:txBody>
      </p:sp>
      <p:sp>
        <p:nvSpPr>
          <p:cNvPr id="879" name="Google Shape;879;p134"/>
          <p:cNvSpPr txBox="1"/>
          <p:nvPr>
            <p:ph idx="1" type="body"/>
          </p:nvPr>
        </p:nvSpPr>
        <p:spPr>
          <a:xfrm>
            <a:off x="445712" y="1480882"/>
            <a:ext cx="8458200" cy="44497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6666"/>
              </a:buClr>
              <a:buSzPts val="2400"/>
              <a:buNone/>
            </a:pPr>
            <a:r>
              <a:rPr lang="en-US" sz="2400">
                <a:solidFill>
                  <a:srgbClr val="006666"/>
                </a:solidFill>
              </a:rPr>
              <a:t>Ladder logic drawings are used to document and to troubleshoot programmable logic controller (PLC) systems.</a:t>
            </a:r>
            <a:endParaRPr/>
          </a:p>
          <a:p>
            <a:pPr indent="-342900" lvl="0" marL="342900" rtl="0" algn="ctr">
              <a:spcBef>
                <a:spcPts val="560"/>
              </a:spcBef>
              <a:spcAft>
                <a:spcPts val="0"/>
              </a:spcAft>
              <a:buClr>
                <a:schemeClr val="dk1"/>
              </a:buClr>
              <a:buSzPts val="2800"/>
              <a:buFont typeface="Calibri"/>
              <a:buNone/>
            </a:pPr>
            <a:r>
              <a:t/>
            </a:r>
            <a:endParaRPr sz="2800">
              <a:solidFill>
                <a:srgbClr val="006666"/>
              </a:solidFill>
            </a:endParaRPr>
          </a:p>
          <a:p>
            <a:pPr indent="-342900" lvl="0" marL="342900" rtl="0" algn="ctr">
              <a:spcBef>
                <a:spcPts val="640"/>
              </a:spcBef>
              <a:spcAft>
                <a:spcPts val="0"/>
              </a:spcAft>
              <a:buClr>
                <a:schemeClr val="dk1"/>
              </a:buClr>
              <a:buSzPts val="3200"/>
              <a:buFont typeface="Calibri"/>
              <a:buNone/>
            </a:pPr>
            <a:r>
              <a:t/>
            </a:r>
            <a:endParaRPr>
              <a:solidFill>
                <a:srgbClr val="006666"/>
              </a:solidFill>
            </a:endParaRPr>
          </a:p>
        </p:txBody>
      </p:sp>
      <p:pic>
        <p:nvPicPr>
          <p:cNvPr id="880" name="Google Shape;880;p134"/>
          <p:cNvPicPr preferRelativeResize="0"/>
          <p:nvPr/>
        </p:nvPicPr>
        <p:blipFill rotWithShape="1">
          <a:blip r:embed="rId3">
            <a:alphaModFix/>
          </a:blip>
          <a:srcRect b="9074" l="8220" r="8219" t="14517"/>
          <a:stretch/>
        </p:blipFill>
        <p:spPr>
          <a:xfrm>
            <a:off x="1495260" y="2645448"/>
            <a:ext cx="5396123" cy="3189836"/>
          </a:xfrm>
          <a:prstGeom prst="rect">
            <a:avLst/>
          </a:prstGeom>
          <a:noFill/>
          <a:ln>
            <a:noFill/>
          </a:ln>
        </p:spPr>
      </p:pic>
      <p:sp>
        <p:nvSpPr>
          <p:cNvPr id="881" name="Google Shape;881;p134"/>
          <p:cNvSpPr/>
          <p:nvPr/>
        </p:nvSpPr>
        <p:spPr>
          <a:xfrm>
            <a:off x="1123658" y="4631502"/>
            <a:ext cx="184731" cy="40011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i="1" sz="1800">
              <a:solidFill>
                <a:schemeClr val="dk1"/>
              </a:solidFill>
              <a:latin typeface="Calibri"/>
              <a:ea typeface="Calibri"/>
              <a:cs typeface="Calibri"/>
              <a:sym typeface="Calibri"/>
            </a:endParaRPr>
          </a:p>
        </p:txBody>
      </p:sp>
      <p:sp>
        <p:nvSpPr>
          <p:cNvPr id="882" name="Google Shape;882;p13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135"/>
          <p:cNvSpPr txBox="1"/>
          <p:nvPr>
            <p:ph type="ctrTitle"/>
          </p:nvPr>
        </p:nvSpPr>
        <p:spPr>
          <a:xfrm>
            <a:off x="-43118" y="319600"/>
            <a:ext cx="9181214"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Basic Industrial Print Scales</a:t>
            </a:r>
            <a:endParaRPr sz="4000">
              <a:solidFill>
                <a:schemeClr val="dk1"/>
              </a:solidFill>
              <a:latin typeface="Calibri"/>
              <a:ea typeface="Calibri"/>
              <a:cs typeface="Calibri"/>
              <a:sym typeface="Calibri"/>
            </a:endParaRPr>
          </a:p>
        </p:txBody>
      </p:sp>
      <p:sp>
        <p:nvSpPr>
          <p:cNvPr id="889" name="Google Shape;889;p135"/>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27</a:t>
            </a:r>
            <a:endParaRPr/>
          </a:p>
        </p:txBody>
      </p:sp>
      <p:pic>
        <p:nvPicPr>
          <p:cNvPr id="890" name="Google Shape;890;p135"/>
          <p:cNvPicPr preferRelativeResize="0"/>
          <p:nvPr/>
        </p:nvPicPr>
        <p:blipFill rotWithShape="1">
          <a:blip r:embed="rId3">
            <a:alphaModFix/>
          </a:blip>
          <a:srcRect b="0" l="0" r="0" t="0"/>
          <a:stretch/>
        </p:blipFill>
        <p:spPr>
          <a:xfrm>
            <a:off x="1408996" y="1854694"/>
            <a:ext cx="6747200" cy="3642360"/>
          </a:xfrm>
          <a:prstGeom prst="rect">
            <a:avLst/>
          </a:prstGeom>
          <a:noFill/>
          <a:ln>
            <a:noFill/>
          </a:ln>
        </p:spPr>
      </p:pic>
      <p:sp>
        <p:nvSpPr>
          <p:cNvPr id="891" name="Google Shape;891;p13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136"/>
          <p:cNvSpPr txBox="1"/>
          <p:nvPr>
            <p:ph type="title"/>
          </p:nvPr>
        </p:nvSpPr>
        <p:spPr>
          <a:xfrm>
            <a:off x="304800" y="533400"/>
            <a:ext cx="83820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Basic Blueprint Scales</a:t>
            </a:r>
            <a:endParaRPr/>
          </a:p>
        </p:txBody>
      </p:sp>
      <p:pic>
        <p:nvPicPr>
          <p:cNvPr id="898" name="Google Shape;898;p136"/>
          <p:cNvPicPr preferRelativeResize="0"/>
          <p:nvPr>
            <p:ph idx="1" type="body"/>
          </p:nvPr>
        </p:nvPicPr>
        <p:blipFill rotWithShape="1">
          <a:blip r:embed="rId3">
            <a:alphaModFix/>
          </a:blip>
          <a:srcRect b="0" l="0" r="0" t="0"/>
          <a:stretch/>
        </p:blipFill>
        <p:spPr>
          <a:xfrm>
            <a:off x="381000" y="2209800"/>
            <a:ext cx="8077200" cy="2330450"/>
          </a:xfrm>
          <a:prstGeom prst="rect">
            <a:avLst/>
          </a:prstGeom>
          <a:noFill/>
          <a:ln>
            <a:noFill/>
          </a:ln>
        </p:spPr>
      </p:pic>
      <p:sp>
        <p:nvSpPr>
          <p:cNvPr id="899" name="Google Shape;899;p136"/>
          <p:cNvSpPr txBox="1"/>
          <p:nvPr/>
        </p:nvSpPr>
        <p:spPr>
          <a:xfrm>
            <a:off x="1143000" y="4800600"/>
            <a:ext cx="708660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Architectural- Standard Scales</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Engineering- Metric Scales</a:t>
            </a:r>
            <a:endParaRPr sz="1800">
              <a:solidFill>
                <a:schemeClr val="dk1"/>
              </a:solidFill>
              <a:latin typeface="Calibri"/>
              <a:ea typeface="Calibri"/>
              <a:cs typeface="Calibri"/>
              <a:sym typeface="Calibri"/>
            </a:endParaRPr>
          </a:p>
        </p:txBody>
      </p:sp>
      <p:sp>
        <p:nvSpPr>
          <p:cNvPr id="900" name="Google Shape;900;p13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137"/>
          <p:cNvSpPr txBox="1"/>
          <p:nvPr>
            <p:ph type="ctrTitle"/>
          </p:nvPr>
        </p:nvSpPr>
        <p:spPr>
          <a:xfrm>
            <a:off x="-43118" y="338810"/>
            <a:ext cx="9174126"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Bill of Material (BOM)</a:t>
            </a:r>
            <a:endParaRPr sz="4000">
              <a:solidFill>
                <a:schemeClr val="dk1"/>
              </a:solidFill>
              <a:latin typeface="Calibri"/>
              <a:ea typeface="Calibri"/>
              <a:cs typeface="Calibri"/>
              <a:sym typeface="Calibri"/>
            </a:endParaRPr>
          </a:p>
        </p:txBody>
      </p:sp>
      <p:sp>
        <p:nvSpPr>
          <p:cNvPr id="907" name="Google Shape;907;p137"/>
          <p:cNvSpPr txBox="1"/>
          <p:nvPr>
            <p:ph idx="1" type="body"/>
          </p:nvPr>
        </p:nvSpPr>
        <p:spPr>
          <a:xfrm>
            <a:off x="488845" y="977675"/>
            <a:ext cx="7916058" cy="2101850"/>
          </a:xfrm>
          <a:prstGeom prst="rect">
            <a:avLst/>
          </a:prstGeom>
          <a:noFill/>
          <a:ln>
            <a:noFill/>
          </a:ln>
        </p:spPr>
        <p:txBody>
          <a:bodyPr anchorCtr="0" anchor="ctr" bIns="45700" lIns="91425" spcFirstLastPara="1" rIns="91425" wrap="square" tIns="45700">
            <a:normAutofit/>
          </a:bodyPr>
          <a:lstStyle/>
          <a:p>
            <a:pPr indent="0" lvl="0" marL="454025" rtl="0" algn="l">
              <a:spcBef>
                <a:spcPts val="0"/>
              </a:spcBef>
              <a:spcAft>
                <a:spcPts val="0"/>
              </a:spcAft>
              <a:buClr>
                <a:schemeClr val="dk1"/>
              </a:buClr>
              <a:buSzPts val="2400"/>
              <a:buNone/>
            </a:pPr>
            <a:r>
              <a:rPr b="1" lang="en-US" u="sng">
                <a:latin typeface="Calibri"/>
                <a:ea typeface="Calibri"/>
                <a:cs typeface="Calibri"/>
                <a:sym typeface="Calibri"/>
              </a:rPr>
              <a:t>Engineering</a:t>
            </a:r>
            <a:r>
              <a:rPr lang="en-US">
                <a:latin typeface="Calibri"/>
                <a:ea typeface="Calibri"/>
                <a:cs typeface="Calibri"/>
                <a:sym typeface="Calibri"/>
              </a:rPr>
              <a:t>: reflects product as designed by engineering; ECN’s note change to design</a:t>
            </a:r>
            <a:endParaRPr/>
          </a:p>
          <a:p>
            <a:pPr indent="0" lvl="0" marL="454025" rtl="0" algn="l">
              <a:spcBef>
                <a:spcPts val="480"/>
              </a:spcBef>
              <a:spcAft>
                <a:spcPts val="0"/>
              </a:spcAft>
              <a:buClr>
                <a:schemeClr val="dk1"/>
              </a:buClr>
              <a:buSzPts val="2400"/>
              <a:buNone/>
            </a:pPr>
            <a:r>
              <a:rPr b="1" lang="en-US" u="sng">
                <a:latin typeface="Calibri"/>
                <a:ea typeface="Calibri"/>
                <a:cs typeface="Calibri"/>
                <a:sym typeface="Calibri"/>
              </a:rPr>
              <a:t>Manufacturing</a:t>
            </a:r>
            <a:r>
              <a:rPr lang="en-US">
                <a:latin typeface="Calibri"/>
                <a:ea typeface="Calibri"/>
                <a:cs typeface="Calibri"/>
                <a:sym typeface="Calibri"/>
              </a:rPr>
              <a:t>: reflects product as planned by manufacturing, listing parts, materials, and tools</a:t>
            </a:r>
            <a:endParaRPr>
              <a:latin typeface="Calibri"/>
              <a:ea typeface="Calibri"/>
              <a:cs typeface="Calibri"/>
              <a:sym typeface="Calibri"/>
            </a:endParaRPr>
          </a:p>
        </p:txBody>
      </p:sp>
      <p:pic>
        <p:nvPicPr>
          <p:cNvPr id="908" name="Google Shape;908;p137"/>
          <p:cNvPicPr preferRelativeResize="0"/>
          <p:nvPr/>
        </p:nvPicPr>
        <p:blipFill rotWithShape="1">
          <a:blip r:embed="rId3">
            <a:alphaModFix/>
          </a:blip>
          <a:srcRect b="0" l="0" r="0" t="0"/>
          <a:stretch/>
        </p:blipFill>
        <p:spPr>
          <a:xfrm>
            <a:off x="2372279" y="2861109"/>
            <a:ext cx="6338113" cy="3077964"/>
          </a:xfrm>
          <a:prstGeom prst="rect">
            <a:avLst/>
          </a:prstGeom>
          <a:noFill/>
          <a:ln>
            <a:noFill/>
          </a:ln>
        </p:spPr>
      </p:pic>
      <p:sp>
        <p:nvSpPr>
          <p:cNvPr id="909" name="Google Shape;909;p13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138"/>
          <p:cNvSpPr txBox="1"/>
          <p:nvPr>
            <p:ph type="ctrTitle"/>
          </p:nvPr>
        </p:nvSpPr>
        <p:spPr>
          <a:xfrm>
            <a:off x="14" y="15240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Bill of Material Example</a:t>
            </a:r>
            <a:endParaRPr sz="4000">
              <a:solidFill>
                <a:schemeClr val="dk1"/>
              </a:solidFill>
              <a:latin typeface="Calibri"/>
              <a:ea typeface="Calibri"/>
              <a:cs typeface="Calibri"/>
              <a:sym typeface="Calibri"/>
            </a:endParaRPr>
          </a:p>
        </p:txBody>
      </p:sp>
      <p:sp>
        <p:nvSpPr>
          <p:cNvPr id="916" name="Google Shape;916;p138"/>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14</a:t>
            </a:r>
            <a:endParaRPr/>
          </a:p>
        </p:txBody>
      </p:sp>
      <p:pic>
        <p:nvPicPr>
          <p:cNvPr id="917" name="Google Shape;917;p138"/>
          <p:cNvPicPr preferRelativeResize="0"/>
          <p:nvPr/>
        </p:nvPicPr>
        <p:blipFill rotWithShape="1">
          <a:blip r:embed="rId3">
            <a:alphaModFix/>
          </a:blip>
          <a:srcRect b="0" l="0" r="0" t="0"/>
          <a:stretch/>
        </p:blipFill>
        <p:spPr>
          <a:xfrm>
            <a:off x="603863" y="977675"/>
            <a:ext cx="7772400" cy="4548877"/>
          </a:xfrm>
          <a:prstGeom prst="rect">
            <a:avLst/>
          </a:prstGeom>
          <a:noFill/>
          <a:ln>
            <a:noFill/>
          </a:ln>
        </p:spPr>
      </p:pic>
      <p:sp>
        <p:nvSpPr>
          <p:cNvPr id="918" name="Google Shape;918;p13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139"/>
          <p:cNvSpPr txBox="1"/>
          <p:nvPr>
            <p:ph type="ctrTitle"/>
          </p:nvPr>
        </p:nvSpPr>
        <p:spPr>
          <a:xfrm>
            <a:off x="14" y="31960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BOM Sub-Parts</a:t>
            </a:r>
            <a:endParaRPr sz="4000">
              <a:solidFill>
                <a:schemeClr val="dk1"/>
              </a:solidFill>
              <a:latin typeface="Calibri"/>
              <a:ea typeface="Calibri"/>
              <a:cs typeface="Calibri"/>
              <a:sym typeface="Calibri"/>
            </a:endParaRPr>
          </a:p>
        </p:txBody>
      </p:sp>
      <p:sp>
        <p:nvSpPr>
          <p:cNvPr id="925" name="Google Shape;925;p139"/>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400"/>
              <a:buNone/>
            </a:pPr>
            <a:r>
              <a:rPr lang="en-US"/>
              <a:t>16</a:t>
            </a:r>
            <a:endParaRPr/>
          </a:p>
        </p:txBody>
      </p:sp>
      <p:pic>
        <p:nvPicPr>
          <p:cNvPr id="926" name="Google Shape;926;p139"/>
          <p:cNvPicPr preferRelativeResize="0"/>
          <p:nvPr/>
        </p:nvPicPr>
        <p:blipFill rotWithShape="1">
          <a:blip r:embed="rId3">
            <a:alphaModFix/>
          </a:blip>
          <a:srcRect b="0" l="0" r="0" t="0"/>
          <a:stretch/>
        </p:blipFill>
        <p:spPr>
          <a:xfrm>
            <a:off x="790769" y="1524014"/>
            <a:ext cx="7486819" cy="3841444"/>
          </a:xfrm>
          <a:prstGeom prst="rect">
            <a:avLst/>
          </a:prstGeom>
          <a:noFill/>
          <a:ln>
            <a:noFill/>
          </a:ln>
        </p:spPr>
      </p:pic>
      <p:sp>
        <p:nvSpPr>
          <p:cNvPr id="927" name="Google Shape;927;p13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140"/>
          <p:cNvSpPr txBox="1"/>
          <p:nvPr>
            <p:ph type="ctrTitle"/>
          </p:nvPr>
        </p:nvSpPr>
        <p:spPr>
          <a:xfrm>
            <a:off x="14" y="9100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BOM Showing Parts and Sub-Parts</a:t>
            </a:r>
            <a:endParaRPr sz="4000">
              <a:solidFill>
                <a:schemeClr val="dk1"/>
              </a:solidFill>
              <a:latin typeface="Calibri"/>
              <a:ea typeface="Calibri"/>
              <a:cs typeface="Calibri"/>
              <a:sym typeface="Calibri"/>
            </a:endParaRPr>
          </a:p>
        </p:txBody>
      </p:sp>
      <p:sp>
        <p:nvSpPr>
          <p:cNvPr id="934" name="Google Shape;934;p140"/>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17</a:t>
            </a:r>
            <a:endParaRPr/>
          </a:p>
        </p:txBody>
      </p:sp>
      <p:pic>
        <p:nvPicPr>
          <p:cNvPr id="935" name="Google Shape;935;p140"/>
          <p:cNvPicPr preferRelativeResize="0"/>
          <p:nvPr/>
        </p:nvPicPr>
        <p:blipFill rotWithShape="1">
          <a:blip r:embed="rId3">
            <a:alphaModFix/>
          </a:blip>
          <a:srcRect b="0" l="0" r="0" t="0"/>
          <a:stretch/>
        </p:blipFill>
        <p:spPr>
          <a:xfrm>
            <a:off x="1752600" y="901700"/>
            <a:ext cx="5717745" cy="4383626"/>
          </a:xfrm>
          <a:prstGeom prst="rect">
            <a:avLst/>
          </a:prstGeom>
          <a:noFill/>
          <a:ln>
            <a:noFill/>
          </a:ln>
        </p:spPr>
      </p:pic>
      <p:sp>
        <p:nvSpPr>
          <p:cNvPr id="936" name="Google Shape;936;p140"/>
          <p:cNvSpPr txBox="1"/>
          <p:nvPr/>
        </p:nvSpPr>
        <p:spPr>
          <a:xfrm>
            <a:off x="1437750" y="5405901"/>
            <a:ext cx="678102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Part level numbers reflect assemblies and sub assemblies</a:t>
            </a:r>
            <a:endParaRPr sz="1800">
              <a:solidFill>
                <a:schemeClr val="dk1"/>
              </a:solidFill>
              <a:latin typeface="Calibri"/>
              <a:ea typeface="Calibri"/>
              <a:cs typeface="Calibri"/>
              <a:sym typeface="Calibri"/>
            </a:endParaRPr>
          </a:p>
        </p:txBody>
      </p:sp>
      <p:sp>
        <p:nvSpPr>
          <p:cNvPr id="937" name="Google Shape;937;p14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1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Operating Instructions</a:t>
            </a:r>
            <a:endParaRPr/>
          </a:p>
        </p:txBody>
      </p:sp>
      <p:sp>
        <p:nvSpPr>
          <p:cNvPr id="943" name="Google Shape;943;p14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sz="3200"/>
              <a:t>Contain tool and equipment requirements for particular part numbers</a:t>
            </a:r>
            <a:endParaRPr/>
          </a:p>
        </p:txBody>
      </p:sp>
      <p:pic>
        <p:nvPicPr>
          <p:cNvPr id="944" name="Google Shape;944;p141"/>
          <p:cNvPicPr preferRelativeResize="0"/>
          <p:nvPr/>
        </p:nvPicPr>
        <p:blipFill rotWithShape="1">
          <a:blip r:embed="rId3">
            <a:alphaModFix/>
          </a:blip>
          <a:srcRect b="0" l="0" r="0" t="0"/>
          <a:stretch/>
        </p:blipFill>
        <p:spPr>
          <a:xfrm>
            <a:off x="956629" y="1752600"/>
            <a:ext cx="3087048" cy="4372301"/>
          </a:xfrm>
          <a:prstGeom prst="rect">
            <a:avLst/>
          </a:prstGeom>
          <a:noFill/>
          <a:ln>
            <a:noFill/>
          </a:ln>
        </p:spPr>
      </p:pic>
      <p:sp>
        <p:nvSpPr>
          <p:cNvPr id="945" name="Google Shape;945;p14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142"/>
          <p:cNvSpPr txBox="1"/>
          <p:nvPr>
            <p:ph type="title"/>
          </p:nvPr>
        </p:nvSpPr>
        <p:spPr>
          <a:xfrm>
            <a:off x="0" y="278354"/>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Computer-Aided Manufacturing (CAM)</a:t>
            </a:r>
            <a:r>
              <a:rPr lang="en-US"/>
              <a:t> </a:t>
            </a:r>
            <a:endParaRPr/>
          </a:p>
        </p:txBody>
      </p:sp>
      <p:sp>
        <p:nvSpPr>
          <p:cNvPr id="952" name="Google Shape;952;p142"/>
          <p:cNvSpPr txBox="1"/>
          <p:nvPr>
            <p:ph idx="1" type="body"/>
          </p:nvPr>
        </p:nvSpPr>
        <p:spPr>
          <a:xfrm>
            <a:off x="457200" y="1600200"/>
            <a:ext cx="8153400" cy="32004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Font typeface="Calibri"/>
              <a:buNone/>
            </a:pPr>
            <a:r>
              <a:t/>
            </a:r>
            <a:endParaRPr sz="2800"/>
          </a:p>
          <a:p>
            <a:pPr indent="-342900" lvl="0" marL="342900" rtl="0" algn="l">
              <a:spcBef>
                <a:spcPts val="560"/>
              </a:spcBef>
              <a:spcAft>
                <a:spcPts val="0"/>
              </a:spcAft>
              <a:buClr>
                <a:schemeClr val="dk1"/>
              </a:buClr>
              <a:buSzPts val="2800"/>
              <a:buChar char="•"/>
            </a:pPr>
            <a:r>
              <a:rPr lang="en-US" sz="2800"/>
              <a:t>Does not eliminate the need for skilled professionals</a:t>
            </a:r>
            <a:endParaRPr/>
          </a:p>
          <a:p>
            <a:pPr indent="-342900" lvl="0" marL="342900" rtl="0" algn="l">
              <a:spcBef>
                <a:spcPts val="180"/>
              </a:spcBef>
              <a:spcAft>
                <a:spcPts val="0"/>
              </a:spcAft>
              <a:buClr>
                <a:schemeClr val="dk1"/>
              </a:buClr>
              <a:buSzPts val="900"/>
              <a:buFont typeface="Calibri"/>
              <a:buNone/>
            </a:pPr>
            <a:r>
              <a:t/>
            </a:r>
            <a:endParaRPr sz="900"/>
          </a:p>
          <a:p>
            <a:pPr indent="-342900" lvl="0" marL="342900" rtl="0" algn="l">
              <a:spcBef>
                <a:spcPts val="560"/>
              </a:spcBef>
              <a:spcAft>
                <a:spcPts val="0"/>
              </a:spcAft>
              <a:buClr>
                <a:schemeClr val="dk1"/>
              </a:buClr>
              <a:buSzPts val="2800"/>
              <a:buChar char="•"/>
            </a:pPr>
            <a:r>
              <a:rPr lang="en-US" sz="2800"/>
              <a:t>Leverages the value of skilled professionals</a:t>
            </a:r>
            <a:endParaRPr/>
          </a:p>
          <a:p>
            <a:pPr indent="-342900" lvl="0" marL="342900" rtl="0" algn="l">
              <a:spcBef>
                <a:spcPts val="180"/>
              </a:spcBef>
              <a:spcAft>
                <a:spcPts val="0"/>
              </a:spcAft>
              <a:buClr>
                <a:schemeClr val="dk1"/>
              </a:buClr>
              <a:buSzPts val="900"/>
              <a:buFont typeface="Calibri"/>
              <a:buNone/>
            </a:pPr>
            <a:r>
              <a:t/>
            </a:r>
            <a:endParaRPr sz="900"/>
          </a:p>
          <a:p>
            <a:pPr indent="-342900" lvl="0" marL="342900" rtl="0" algn="l">
              <a:spcBef>
                <a:spcPts val="560"/>
              </a:spcBef>
              <a:spcAft>
                <a:spcPts val="0"/>
              </a:spcAft>
              <a:buClr>
                <a:schemeClr val="dk1"/>
              </a:buClr>
              <a:buSzPts val="2800"/>
              <a:buChar char="•"/>
            </a:pPr>
            <a:r>
              <a:rPr lang="en-US" sz="2800"/>
              <a:t>Builds skills of new professionals</a:t>
            </a:r>
            <a:endParaRPr/>
          </a:p>
        </p:txBody>
      </p:sp>
      <p:sp>
        <p:nvSpPr>
          <p:cNvPr id="953" name="Google Shape;953;p142"/>
          <p:cNvSpPr/>
          <p:nvPr/>
        </p:nvSpPr>
        <p:spPr>
          <a:xfrm>
            <a:off x="457200" y="19050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200">
              <a:solidFill>
                <a:srgbClr val="006666"/>
              </a:solidFill>
              <a:latin typeface="Calibri"/>
              <a:ea typeface="Calibri"/>
              <a:cs typeface="Calibri"/>
              <a:sym typeface="Calibri"/>
            </a:endParaRPr>
          </a:p>
        </p:txBody>
      </p:sp>
      <p:sp>
        <p:nvSpPr>
          <p:cNvPr id="954" name="Google Shape;954;p14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143"/>
          <p:cNvSpPr txBox="1"/>
          <p:nvPr>
            <p:ph type="title"/>
          </p:nvPr>
        </p:nvSpPr>
        <p:spPr>
          <a:xfrm>
            <a:off x="0" y="0"/>
            <a:ext cx="9144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Terms Associated with </a:t>
            </a:r>
            <a:br>
              <a:rPr lang="en-US" sz="4000"/>
            </a:br>
            <a:r>
              <a:rPr lang="en-US" sz="4000"/>
              <a:t>Computer-Aided Manufacturing</a:t>
            </a:r>
            <a:endParaRPr/>
          </a:p>
        </p:txBody>
      </p:sp>
      <p:sp>
        <p:nvSpPr>
          <p:cNvPr id="961" name="Google Shape;961;p143"/>
          <p:cNvSpPr txBox="1"/>
          <p:nvPr>
            <p:ph idx="1" type="body"/>
          </p:nvPr>
        </p:nvSpPr>
        <p:spPr>
          <a:xfrm>
            <a:off x="741947" y="1387475"/>
            <a:ext cx="7848600" cy="4724400"/>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90000"/>
              </a:lnSpc>
              <a:spcBef>
                <a:spcPts val="0"/>
              </a:spcBef>
              <a:spcAft>
                <a:spcPts val="0"/>
              </a:spcAft>
              <a:buClr>
                <a:schemeClr val="dk1"/>
              </a:buClr>
              <a:buSzPts val="2800"/>
              <a:buChar char="•"/>
            </a:pPr>
            <a:r>
              <a:rPr lang="en-US"/>
              <a:t>CAD – Computer Aided Design</a:t>
            </a:r>
            <a:endParaRPr/>
          </a:p>
          <a:p>
            <a:pPr indent="-342900" lvl="0" marL="342900" rtl="0" algn="l">
              <a:lnSpc>
                <a:spcPct val="90000"/>
              </a:lnSpc>
              <a:spcBef>
                <a:spcPts val="1800"/>
              </a:spcBef>
              <a:spcAft>
                <a:spcPts val="0"/>
              </a:spcAft>
              <a:buClr>
                <a:schemeClr val="dk1"/>
              </a:buClr>
              <a:buSzPts val="2800"/>
              <a:buChar char="•"/>
            </a:pPr>
            <a:r>
              <a:rPr lang="en-US"/>
              <a:t>CAE – Computer Aided Engineering</a:t>
            </a:r>
            <a:endParaRPr/>
          </a:p>
          <a:p>
            <a:pPr indent="-342900" lvl="0" marL="342900" rtl="0" algn="l">
              <a:lnSpc>
                <a:spcPct val="90000"/>
              </a:lnSpc>
              <a:spcBef>
                <a:spcPts val="1800"/>
              </a:spcBef>
              <a:spcAft>
                <a:spcPts val="0"/>
              </a:spcAft>
              <a:buClr>
                <a:schemeClr val="dk1"/>
              </a:buClr>
              <a:buSzPts val="2800"/>
              <a:buChar char="•"/>
            </a:pPr>
            <a:r>
              <a:rPr lang="en-US"/>
              <a:t>CNC – Computer Numerical Control</a:t>
            </a:r>
            <a:endParaRPr/>
          </a:p>
          <a:p>
            <a:pPr indent="-342900" lvl="0" marL="342900" rtl="0" algn="l">
              <a:lnSpc>
                <a:spcPct val="90000"/>
              </a:lnSpc>
              <a:spcBef>
                <a:spcPts val="1800"/>
              </a:spcBef>
              <a:spcAft>
                <a:spcPts val="0"/>
              </a:spcAft>
              <a:buClr>
                <a:schemeClr val="dk1"/>
              </a:buClr>
              <a:buSzPts val="2800"/>
              <a:buChar char="•"/>
            </a:pPr>
            <a:r>
              <a:rPr lang="en-US"/>
              <a:t>NC – Numerical Control</a:t>
            </a:r>
            <a:endParaRPr/>
          </a:p>
          <a:p>
            <a:pPr indent="-342900" lvl="0" marL="342900" rtl="0" algn="l">
              <a:lnSpc>
                <a:spcPct val="90000"/>
              </a:lnSpc>
              <a:spcBef>
                <a:spcPts val="1800"/>
              </a:spcBef>
              <a:spcAft>
                <a:spcPts val="0"/>
              </a:spcAft>
              <a:buClr>
                <a:schemeClr val="dk1"/>
              </a:buClr>
              <a:buSzPts val="2800"/>
              <a:buChar char="•"/>
            </a:pPr>
            <a:r>
              <a:rPr lang="en-US"/>
              <a:t>G-Code – Program commands for CNC</a:t>
            </a:r>
            <a:endParaRPr/>
          </a:p>
          <a:p>
            <a:pPr indent="-342900" lvl="0" marL="342900" rtl="0" algn="l">
              <a:lnSpc>
                <a:spcPct val="90000"/>
              </a:lnSpc>
              <a:spcBef>
                <a:spcPts val="1800"/>
              </a:spcBef>
              <a:spcAft>
                <a:spcPts val="0"/>
              </a:spcAft>
              <a:buClr>
                <a:schemeClr val="dk1"/>
              </a:buClr>
              <a:buSzPts val="2800"/>
              <a:buChar char="•"/>
            </a:pPr>
            <a:r>
              <a:rPr lang="en-US"/>
              <a:t>PLM – Product Lifecycle Management</a:t>
            </a:r>
            <a:endParaRPr/>
          </a:p>
          <a:p>
            <a:pPr indent="-342900" lvl="0" marL="342900" rtl="0" algn="l">
              <a:lnSpc>
                <a:spcPct val="90000"/>
              </a:lnSpc>
              <a:spcBef>
                <a:spcPts val="1800"/>
              </a:spcBef>
              <a:spcAft>
                <a:spcPts val="0"/>
              </a:spcAft>
              <a:buClr>
                <a:schemeClr val="dk1"/>
              </a:buClr>
              <a:buSzPts val="2800"/>
              <a:buChar char="•"/>
            </a:pPr>
            <a:r>
              <a:rPr lang="en-US"/>
              <a:t>CIM – Computer Integrated Manufacturing</a:t>
            </a:r>
            <a:endParaRPr/>
          </a:p>
          <a:p>
            <a:pPr indent="-342900" lvl="0" marL="342900" rtl="0" algn="l">
              <a:lnSpc>
                <a:spcPct val="90000"/>
              </a:lnSpc>
              <a:spcBef>
                <a:spcPts val="1800"/>
              </a:spcBef>
              <a:spcAft>
                <a:spcPts val="0"/>
              </a:spcAft>
              <a:buClr>
                <a:schemeClr val="dk1"/>
              </a:buClr>
              <a:buSzPts val="2800"/>
              <a:buChar char="•"/>
            </a:pPr>
            <a:r>
              <a:rPr lang="en-US"/>
              <a:t>ISO – International Standards Organization</a:t>
            </a:r>
            <a:endParaRPr/>
          </a:p>
        </p:txBody>
      </p:sp>
      <p:sp>
        <p:nvSpPr>
          <p:cNvPr id="962" name="Google Shape;962;p14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144"/>
          <p:cNvSpPr txBox="1"/>
          <p:nvPr>
            <p:ph type="ctrTitle"/>
          </p:nvPr>
        </p:nvSpPr>
        <p:spPr>
          <a:xfrm>
            <a:off x="1228937" y="355534"/>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Summary</a:t>
            </a:r>
            <a:endParaRPr/>
          </a:p>
        </p:txBody>
      </p:sp>
      <p:sp>
        <p:nvSpPr>
          <p:cNvPr id="968" name="Google Shape;968;p144"/>
          <p:cNvSpPr txBox="1"/>
          <p:nvPr>
            <p:ph idx="1" type="body"/>
          </p:nvPr>
        </p:nvSpPr>
        <p:spPr>
          <a:xfrm>
            <a:off x="491933" y="1111200"/>
            <a:ext cx="8064926" cy="452755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Provided a knowledge of basic blueprint features and functions</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Identified several types of lines, views, and holes commonly found on blueprints</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Identified the function of material condition measurements</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Taught you to read a basic blueprint</a:t>
            </a:r>
            <a:endParaRPr>
              <a:latin typeface="Calibri"/>
              <a:ea typeface="Calibri"/>
              <a:cs typeface="Calibri"/>
              <a:sym typeface="Calibri"/>
            </a:endParaRPr>
          </a:p>
        </p:txBody>
      </p:sp>
      <p:sp>
        <p:nvSpPr>
          <p:cNvPr id="969" name="Google Shape;969;p14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145"/>
          <p:cNvSpPr txBox="1"/>
          <p:nvPr>
            <p:ph type="title"/>
          </p:nvPr>
        </p:nvSpPr>
        <p:spPr>
          <a:xfrm>
            <a:off x="0" y="296910"/>
            <a:ext cx="9144000" cy="7159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Summary</a:t>
            </a:r>
            <a:endParaRPr/>
          </a:p>
        </p:txBody>
      </p:sp>
      <p:sp>
        <p:nvSpPr>
          <p:cNvPr id="976" name="Google Shape;976;p145"/>
          <p:cNvSpPr txBox="1"/>
          <p:nvPr>
            <p:ph idx="1" type="body"/>
          </p:nvPr>
        </p:nvSpPr>
        <p:spPr>
          <a:xfrm>
            <a:off x="457200" y="1600201"/>
            <a:ext cx="8001000" cy="29718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006666"/>
              </a:buClr>
              <a:buSzPts val="2800"/>
              <a:buChar char="•"/>
            </a:pPr>
            <a:r>
              <a:rPr lang="en-US" sz="2800">
                <a:solidFill>
                  <a:srgbClr val="006666"/>
                </a:solidFill>
              </a:rPr>
              <a:t>Skills essential for manufacturing</a:t>
            </a:r>
            <a:endParaRPr/>
          </a:p>
          <a:p>
            <a:pPr indent="-342900" lvl="0" marL="342900" rtl="0" algn="l">
              <a:lnSpc>
                <a:spcPct val="90000"/>
              </a:lnSpc>
              <a:spcBef>
                <a:spcPts val="560"/>
              </a:spcBef>
              <a:spcAft>
                <a:spcPts val="0"/>
              </a:spcAft>
              <a:buClr>
                <a:srgbClr val="008000"/>
              </a:buClr>
              <a:buSzPts val="2800"/>
              <a:buChar char="•"/>
            </a:pPr>
            <a:r>
              <a:rPr lang="en-US" sz="2800">
                <a:solidFill>
                  <a:srgbClr val="008000"/>
                </a:solidFill>
              </a:rPr>
              <a:t>Basic schematic reading</a:t>
            </a:r>
            <a:endParaRPr/>
          </a:p>
          <a:p>
            <a:pPr indent="-342900" lvl="0" marL="342900" rtl="0" algn="l">
              <a:lnSpc>
                <a:spcPct val="90000"/>
              </a:lnSpc>
              <a:spcBef>
                <a:spcPts val="560"/>
              </a:spcBef>
              <a:spcAft>
                <a:spcPts val="0"/>
              </a:spcAft>
              <a:buClr>
                <a:srgbClr val="800000"/>
              </a:buClr>
              <a:buSzPts val="2800"/>
              <a:buChar char="•"/>
            </a:pPr>
            <a:r>
              <a:rPr lang="en-US" sz="2800">
                <a:solidFill>
                  <a:srgbClr val="800000"/>
                </a:solidFill>
              </a:rPr>
              <a:t>Basic blueprint reading</a:t>
            </a:r>
            <a:endParaRPr/>
          </a:p>
          <a:p>
            <a:pPr indent="-342900" lvl="0" marL="342900" rtl="0" algn="l">
              <a:lnSpc>
                <a:spcPct val="90000"/>
              </a:lnSpc>
              <a:spcBef>
                <a:spcPts val="560"/>
              </a:spcBef>
              <a:spcAft>
                <a:spcPts val="0"/>
              </a:spcAft>
              <a:buClr>
                <a:schemeClr val="dk1"/>
              </a:buClr>
              <a:buSzPts val="2800"/>
              <a:buChar char="•"/>
            </a:pPr>
            <a:r>
              <a:rPr lang="en-US" sz="2800"/>
              <a:t>Bill of material (BOM)</a:t>
            </a:r>
            <a:endParaRPr/>
          </a:p>
          <a:p>
            <a:pPr indent="-342900" lvl="0" marL="342900" rtl="0" algn="l">
              <a:lnSpc>
                <a:spcPct val="90000"/>
              </a:lnSpc>
              <a:spcBef>
                <a:spcPts val="560"/>
              </a:spcBef>
              <a:spcAft>
                <a:spcPts val="0"/>
              </a:spcAft>
              <a:buClr>
                <a:schemeClr val="hlink"/>
              </a:buClr>
              <a:buSzPts val="2800"/>
              <a:buChar char="•"/>
            </a:pPr>
            <a:r>
              <a:rPr lang="en-US" sz="2800">
                <a:solidFill>
                  <a:schemeClr val="hlink"/>
                </a:solidFill>
              </a:rPr>
              <a:t>Material requirements planning (MRP)</a:t>
            </a:r>
            <a:endParaRPr/>
          </a:p>
          <a:p>
            <a:pPr indent="-342900" lvl="0" marL="342900" rtl="0" algn="l">
              <a:lnSpc>
                <a:spcPct val="90000"/>
              </a:lnSpc>
              <a:spcBef>
                <a:spcPts val="560"/>
              </a:spcBef>
              <a:spcAft>
                <a:spcPts val="0"/>
              </a:spcAft>
              <a:buClr>
                <a:srgbClr val="663300"/>
              </a:buClr>
              <a:buSzPts val="2800"/>
              <a:buChar char="•"/>
            </a:pPr>
            <a:r>
              <a:rPr lang="en-US" sz="2800">
                <a:solidFill>
                  <a:srgbClr val="663300"/>
                </a:solidFill>
              </a:rPr>
              <a:t>Enterprise resource planning (ERP)</a:t>
            </a:r>
            <a:endParaRPr/>
          </a:p>
        </p:txBody>
      </p:sp>
      <p:sp>
        <p:nvSpPr>
          <p:cNvPr id="977" name="Google Shape;977;p14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/81</a:t>
            </a:r>
            <a:endParaRPr sz="14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6">
                                            <p:txEl>
                                              <p:pRg end="0" st="0"/>
                                            </p:txEl>
                                          </p:spTgt>
                                        </p:tgtEl>
                                        <p:attrNameLst>
                                          <p:attrName>style.visibility</p:attrName>
                                        </p:attrNameLst>
                                      </p:cBhvr>
                                      <p:to>
                                        <p:strVal val="visible"/>
                                      </p:to>
                                    </p:set>
                                    <p:animEffect filter="fade" transition="in">
                                      <p:cBhvr>
                                        <p:cTn dur="500"/>
                                        <p:tgtEl>
                                          <p:spTgt spid="97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6">
                                            <p:txEl>
                                              <p:pRg end="1" st="1"/>
                                            </p:txEl>
                                          </p:spTgt>
                                        </p:tgtEl>
                                        <p:attrNameLst>
                                          <p:attrName>style.visibility</p:attrName>
                                        </p:attrNameLst>
                                      </p:cBhvr>
                                      <p:to>
                                        <p:strVal val="visible"/>
                                      </p:to>
                                    </p:set>
                                    <p:animEffect filter="fade" transition="in">
                                      <p:cBhvr>
                                        <p:cTn dur="500"/>
                                        <p:tgtEl>
                                          <p:spTgt spid="97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6">
                                            <p:txEl>
                                              <p:pRg end="2" st="2"/>
                                            </p:txEl>
                                          </p:spTgt>
                                        </p:tgtEl>
                                        <p:attrNameLst>
                                          <p:attrName>style.visibility</p:attrName>
                                        </p:attrNameLst>
                                      </p:cBhvr>
                                      <p:to>
                                        <p:strVal val="visible"/>
                                      </p:to>
                                    </p:set>
                                    <p:animEffect filter="fade" transition="in">
                                      <p:cBhvr>
                                        <p:cTn dur="500"/>
                                        <p:tgtEl>
                                          <p:spTgt spid="97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6">
                                            <p:txEl>
                                              <p:pRg end="3" st="3"/>
                                            </p:txEl>
                                          </p:spTgt>
                                        </p:tgtEl>
                                        <p:attrNameLst>
                                          <p:attrName>style.visibility</p:attrName>
                                        </p:attrNameLst>
                                      </p:cBhvr>
                                      <p:to>
                                        <p:strVal val="visible"/>
                                      </p:to>
                                    </p:set>
                                    <p:animEffect filter="fade" transition="in">
                                      <p:cBhvr>
                                        <p:cTn dur="500"/>
                                        <p:tgtEl>
                                          <p:spTgt spid="97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6">
                                            <p:txEl>
                                              <p:pRg end="4" st="4"/>
                                            </p:txEl>
                                          </p:spTgt>
                                        </p:tgtEl>
                                        <p:attrNameLst>
                                          <p:attrName>style.visibility</p:attrName>
                                        </p:attrNameLst>
                                      </p:cBhvr>
                                      <p:to>
                                        <p:strVal val="visible"/>
                                      </p:to>
                                    </p:set>
                                    <p:animEffect filter="fade" transition="in">
                                      <p:cBhvr>
                                        <p:cTn dur="500"/>
                                        <p:tgtEl>
                                          <p:spTgt spid="97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6">
                                            <p:txEl>
                                              <p:pRg end="5" st="5"/>
                                            </p:txEl>
                                          </p:spTgt>
                                        </p:tgtEl>
                                        <p:attrNameLst>
                                          <p:attrName>style.visibility</p:attrName>
                                        </p:attrNameLst>
                                      </p:cBhvr>
                                      <p:to>
                                        <p:strVal val="visible"/>
                                      </p:to>
                                    </p:set>
                                    <p:animEffect filter="fade" transition="in">
                                      <p:cBhvr>
                                        <p:cTn dur="500"/>
                                        <p:tgtEl>
                                          <p:spTgt spid="976">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quality slides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