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</p:sldIdLst>
  <p:sldSz cy="6858000" cx="9144000"/>
  <p:notesSz cx="6858000" cy="9144000"/>
  <p:embeddedFontLst>
    <p:embeddedFont>
      <p:font typeface="Arimo"/>
      <p:regular r:id="rId104"/>
      <p:bold r:id="rId105"/>
      <p:italic r:id="rId106"/>
      <p:boldItalic r:id="rId107"/>
    </p:embeddedFont>
    <p:embeddedFont>
      <p:font typeface="Book Antiqua"/>
      <p:regular r:id="rId108"/>
      <p:bold r:id="rId109"/>
      <p:italic r:id="rId110"/>
      <p:boldItalic r:id="rId111"/>
    </p:embeddedFont>
    <p:embeddedFont>
      <p:font typeface="Century Gothic"/>
      <p:regular r:id="rId112"/>
      <p:bold r:id="rId113"/>
      <p:italic r:id="rId114"/>
      <p:boldItalic r:id="rId1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FE6B14-B8EF-43D6-9977-B62B0CD87425}">
  <a:tblStyle styleId="{B8FE6B14-B8EF-43D6-9977-B62B0CD8742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font" Target="fonts/Arimo-boldItalic.fntdata"/><Relationship Id="rId106" Type="http://schemas.openxmlformats.org/officeDocument/2006/relationships/font" Target="fonts/Arimo-italic.fntdata"/><Relationship Id="rId105" Type="http://schemas.openxmlformats.org/officeDocument/2006/relationships/font" Target="fonts/Arimo-bold.fntdata"/><Relationship Id="rId104" Type="http://schemas.openxmlformats.org/officeDocument/2006/relationships/font" Target="fonts/Arimo-regular.fntdata"/><Relationship Id="rId109" Type="http://schemas.openxmlformats.org/officeDocument/2006/relationships/font" Target="fonts/BookAntiqua-bold.fntdata"/><Relationship Id="rId108" Type="http://schemas.openxmlformats.org/officeDocument/2006/relationships/font" Target="fonts/BookAntiqua-regular.fntdata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5" Type="http://schemas.openxmlformats.org/officeDocument/2006/relationships/font" Target="fonts/CenturyGothic-boldItalic.fntdata"/><Relationship Id="rId15" Type="http://schemas.openxmlformats.org/officeDocument/2006/relationships/slide" Target="slides/slide9.xml"/><Relationship Id="rId110" Type="http://schemas.openxmlformats.org/officeDocument/2006/relationships/font" Target="fonts/BookAntiqua-italic.fntdata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font" Target="fonts/CenturyGothic-italic.fntdata"/><Relationship Id="rId18" Type="http://schemas.openxmlformats.org/officeDocument/2006/relationships/slide" Target="slides/slide12.xml"/><Relationship Id="rId113" Type="http://schemas.openxmlformats.org/officeDocument/2006/relationships/font" Target="fonts/CenturyGothic-bold.fntdata"/><Relationship Id="rId112" Type="http://schemas.openxmlformats.org/officeDocument/2006/relationships/font" Target="fonts/CenturyGothic-regular.fntdata"/><Relationship Id="rId111" Type="http://schemas.openxmlformats.org/officeDocument/2006/relationships/font" Target="fonts/BookAntiqua-boldItalic.fntdata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1" name="Google Shape;19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Google Shape;192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9" name="Google Shape;19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7" name="Google Shape;20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8" name="Google Shape;208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26" name="Google Shape;22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33" name="Google Shape;23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4" name="Google Shape;234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52" name="Google Shape;252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3" name="Google Shape;253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60" name="Google Shape;26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1" name="Google Shape;261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68" name="Google Shape;268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9" name="Google Shape;269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80" name="Google Shape;280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81" name="Google Shape;281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87" name="Google Shape;28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88" name="Google Shape;288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92" name="Google Shape;292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93" name="Google Shape;293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97" name="Google Shape;297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98" name="Google Shape;298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02" name="Google Shape;302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03" name="Google Shape;303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07" name="Google Shape;307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08" name="Google Shape;308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12" name="Google Shape;312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13" name="Google Shape;313;p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17" name="Google Shape;317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18" name="Google Shape;318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22" name="Google Shape;322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23" name="Google Shape;323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27" name="Google Shape;327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28" name="Google Shape;328;p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32" name="Google Shape;332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33" name="Google Shape;333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38" name="Google Shape;338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39" name="Google Shape;339;p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43" name="Google Shape;343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44" name="Google Shape;344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48" name="Google Shape;348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49" name="Google Shape;349;p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53" name="Google Shape;353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54" name="Google Shape;354;p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58" name="Google Shape;358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59" name="Google Shape;359;p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63" name="Google Shape;363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64" name="Google Shape;364;p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68" name="Google Shape;368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69" name="Google Shape;369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73" name="Google Shape;373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74" name="Google Shape;374;p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78" name="Google Shape;378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79" name="Google Shape;379;p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83" name="Google Shape;383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84" name="Google Shape;384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88" name="Google Shape;388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89" name="Google Shape;389;p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93" name="Google Shape;393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94" name="Google Shape;394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98" name="Google Shape;398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99" name="Google Shape;399;p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03" name="Google Shape;403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04" name="Google Shape;404;p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08" name="Google Shape;408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09" name="Google Shape;409;p4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13" name="Google Shape;413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14" name="Google Shape;414;p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18" name="Google Shape;418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19" name="Google Shape;419;p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23" name="Google Shape;423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24" name="Google Shape;424;p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28" name="Google Shape;428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29" name="Google Shape;429;p5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33" name="Google Shape;433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34" name="Google Shape;434;p5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38" name="Google Shape;438;p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39" name="Google Shape;439;p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43" name="Google Shape;443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44" name="Google Shape;444;p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48" name="Google Shape;448;p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49" name="Google Shape;449;p5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53" name="Google Shape;453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54" name="Google Shape;454;p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58" name="Google Shape;458;p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59" name="Google Shape;459;p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63" name="Google Shape;463;p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64" name="Google Shape;464;p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68" name="Google Shape;468;p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69" name="Google Shape;469;p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73" name="Google Shape;473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74" name="Google Shape;474;p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78" name="Google Shape;478;p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79" name="Google Shape;479;p6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83" name="Google Shape;483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84" name="Google Shape;484;p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89" name="Google Shape;489;p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0" name="Google Shape;490;p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95" name="Google Shape;495;p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6" name="Google Shape;496;p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02" name="Google Shape;502;p6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3" name="Google Shape;503;p6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6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09" name="Google Shape;509;p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0" name="Google Shape;510;p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17" name="Google Shape;517;p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8" name="Google Shape;518;p6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7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28" name="Google Shape;528;p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9" name="Google Shape;529;p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38" name="Google Shape;538;p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9" name="Google Shape;539;p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7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48" name="Google Shape;548;p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9" name="Google Shape;549;p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7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58" name="Google Shape;558;p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9" name="Google Shape;559;p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68" name="Google Shape;568;p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9" name="Google Shape;569;p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7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78" name="Google Shape;578;p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9" name="Google Shape;579;p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7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88" name="Google Shape;588;p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9" name="Google Shape;589;p7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7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98" name="Google Shape;598;p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9" name="Google Shape;599;p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7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08" name="Google Shape;608;p7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9" name="Google Shape;609;p7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7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18" name="Google Shape;618;p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9" name="Google Shape;619;p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8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27" name="Google Shape;627;p8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8" name="Google Shape;628;p8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8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33" name="Google Shape;633;p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4" name="Google Shape;634;p8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8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39" name="Google Shape;639;p8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0" name="Google Shape;640;p8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8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55" name="Google Shape;655;p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6" name="Google Shape;656;p8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8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67" name="Google Shape;667;p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8" name="Google Shape;668;p8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8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8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8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84" name="Google Shape;684;p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5" name="Google Shape;685;p8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8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8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8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9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9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9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11" name="Google Shape;711;p9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2" name="Google Shape;712;p9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9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17" name="Google Shape;717;p9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8" name="Google Shape;718;p9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9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23" name="Google Shape;723;p9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4" name="Google Shape;724;p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9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30" name="Google Shape;730;p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1" name="Google Shape;731;p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9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37" name="Google Shape;737;p9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8" name="Google Shape;738;p9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9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44" name="Google Shape;744;p9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5" name="Google Shape;745;p9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9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52" name="Google Shape;752;p9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3" name="Google Shape;753;p9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 rot="5400000">
            <a:off x="2396332" y="57943"/>
            <a:ext cx="4351337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2" name="Google Shape;52;p8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8" name="Google Shape;58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70" name="Google Shape;70;p11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72" name="Google Shape;72;p11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1150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15.png"/><Relationship Id="rId5" Type="http://schemas.openxmlformats.org/officeDocument/2006/relationships/image" Target="../media/image10.jpg"/><Relationship Id="rId6" Type="http://schemas.openxmlformats.org/officeDocument/2006/relationships/image" Target="../media/image3.jp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21.png"/><Relationship Id="rId7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6.jpg"/><Relationship Id="rId5" Type="http://schemas.openxmlformats.org/officeDocument/2006/relationships/image" Target="../media/image9.jpg"/><Relationship Id="rId6" Type="http://schemas.openxmlformats.org/officeDocument/2006/relationships/image" Target="../media/image14.jpg"/><Relationship Id="rId7" Type="http://schemas.openxmlformats.org/officeDocument/2006/relationships/image" Target="../media/image17.png"/><Relationship Id="rId8" Type="http://schemas.openxmlformats.org/officeDocument/2006/relationships/image" Target="../media/image1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28.png"/><Relationship Id="rId5" Type="http://schemas.openxmlformats.org/officeDocument/2006/relationships/image" Target="../media/image19.png"/><Relationship Id="rId6" Type="http://schemas.openxmlformats.org/officeDocument/2006/relationships/image" Target="../media/image33.png"/><Relationship Id="rId7" Type="http://schemas.openxmlformats.org/officeDocument/2006/relationships/image" Target="../media/image18.png"/><Relationship Id="rId8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20.jpg"/><Relationship Id="rId5" Type="http://schemas.openxmlformats.org/officeDocument/2006/relationships/image" Target="../media/image22.jpg"/><Relationship Id="rId6" Type="http://schemas.openxmlformats.org/officeDocument/2006/relationships/image" Target="../media/image2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28.png"/><Relationship Id="rId5" Type="http://schemas.openxmlformats.org/officeDocument/2006/relationships/image" Target="../media/image27.png"/><Relationship Id="rId6" Type="http://schemas.openxmlformats.org/officeDocument/2006/relationships/image" Target="../media/image2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30.jpg"/><Relationship Id="rId5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image" Target="../media/image42.jpg"/><Relationship Id="rId5" Type="http://schemas.openxmlformats.org/officeDocument/2006/relationships/image" Target="../media/image3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7.jpg"/><Relationship Id="rId4" Type="http://schemas.openxmlformats.org/officeDocument/2006/relationships/image" Target="../media/image3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7.jpg"/><Relationship Id="rId4" Type="http://schemas.openxmlformats.org/officeDocument/2006/relationships/image" Target="../media/image3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jpg"/><Relationship Id="rId4" Type="http://schemas.openxmlformats.org/officeDocument/2006/relationships/image" Target="../media/image4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jpg"/><Relationship Id="rId4" Type="http://schemas.openxmlformats.org/officeDocument/2006/relationships/image" Target="../media/image4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0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2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4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7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3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7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2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8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9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2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0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1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3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6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8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0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9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5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2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78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1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4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80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92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7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9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6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81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83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85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87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84.jpg"/><Relationship Id="rId4" Type="http://schemas.openxmlformats.org/officeDocument/2006/relationships/image" Target="../media/image9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90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93.jpg"/><Relationship Id="rId4" Type="http://schemas.openxmlformats.org/officeDocument/2006/relationships/image" Target="../media/image91.jpg"/><Relationship Id="rId5" Type="http://schemas.openxmlformats.org/officeDocument/2006/relationships/image" Target="../media/image98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95.jpg"/><Relationship Id="rId4" Type="http://schemas.openxmlformats.org/officeDocument/2006/relationships/image" Target="../media/image86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01.jp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88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97.jp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89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99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96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00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02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03.jpg"/><Relationship Id="rId4" Type="http://schemas.openxmlformats.org/officeDocument/2006/relationships/image" Target="../media/image109.jpg"/><Relationship Id="rId5" Type="http://schemas.openxmlformats.org/officeDocument/2006/relationships/image" Target="../media/image104.jpg"/><Relationship Id="rId6" Type="http://schemas.openxmlformats.org/officeDocument/2006/relationships/image" Target="../media/image106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15.jpg"/><Relationship Id="rId4" Type="http://schemas.openxmlformats.org/officeDocument/2006/relationships/image" Target="../media/image105.jpg"/><Relationship Id="rId5" Type="http://schemas.openxmlformats.org/officeDocument/2006/relationships/image" Target="../media/image116.jpg"/><Relationship Id="rId6" Type="http://schemas.openxmlformats.org/officeDocument/2006/relationships/image" Target="../media/image108.jpg"/><Relationship Id="rId7" Type="http://schemas.openxmlformats.org/officeDocument/2006/relationships/image" Target="../media/image107.jp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13.jpg"/><Relationship Id="rId4" Type="http://schemas.openxmlformats.org/officeDocument/2006/relationships/image" Target="../media/image110.jpg"/><Relationship Id="rId5" Type="http://schemas.openxmlformats.org/officeDocument/2006/relationships/image" Target="../media/image111.jpg"/><Relationship Id="rId6" Type="http://schemas.openxmlformats.org/officeDocument/2006/relationships/image" Target="../media/image112.jp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18.jpg"/><Relationship Id="rId4" Type="http://schemas.openxmlformats.org/officeDocument/2006/relationships/image" Target="../media/image117.jp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14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685800" y="533400"/>
            <a:ext cx="7772400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Welcome to 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Marine Science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indent="-171450" lvl="0" marL="17145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indent="-171450" lvl="0" marL="17145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Gladden Spit, MBRS, Belize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ctrTitle"/>
          </p:nvPr>
        </p:nvSpPr>
        <p:spPr>
          <a:xfrm>
            <a:off x="762000" y="-22225"/>
            <a:ext cx="7772400" cy="10128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ebuchet MS"/>
              <a:buNone/>
            </a:pPr>
            <a:r>
              <a:rPr b="1" i="0" lang="en-US" sz="30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Today’s Agenda </a:t>
            </a:r>
            <a:endParaRPr/>
          </a:p>
        </p:txBody>
      </p:sp>
      <p:cxnSp>
        <p:nvCxnSpPr>
          <p:cNvPr id="100" name="Google Shape;100;p15"/>
          <p:cNvCxnSpPr/>
          <p:nvPr/>
        </p:nvCxnSpPr>
        <p:spPr>
          <a:xfrm>
            <a:off x="533400" y="1524000"/>
            <a:ext cx="8229600" cy="158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01" name="Google Shape;101;p15"/>
          <p:cNvSpPr txBox="1"/>
          <p:nvPr/>
        </p:nvSpPr>
        <p:spPr>
          <a:xfrm>
            <a:off x="533400" y="1752600"/>
            <a:ext cx="8610600" cy="300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Mr. Fernandez’s Background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Student handbook/Course Syllabus/Expectations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Partner Perceptions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Investigator Dossier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ctrTitle"/>
          </p:nvPr>
        </p:nvSpPr>
        <p:spPr>
          <a:xfrm>
            <a:off x="838200" y="-22225"/>
            <a:ext cx="7772400" cy="784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b="1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 Science</a:t>
            </a:r>
            <a:endParaRPr/>
          </a:p>
        </p:txBody>
      </p:sp>
      <p:pic>
        <p:nvPicPr>
          <p:cNvPr descr="gator_logo" id="107" name="Google Shape;10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137275"/>
            <a:ext cx="1143000" cy="72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990600" y="381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1" i="1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Who is Mr. Fernandez?</a:t>
            </a:r>
            <a:endParaRPr/>
          </a:p>
        </p:txBody>
      </p:sp>
      <p:cxnSp>
        <p:nvCxnSpPr>
          <p:cNvPr id="109" name="Google Shape;109;p16"/>
          <p:cNvCxnSpPr/>
          <p:nvPr/>
        </p:nvCxnSpPr>
        <p:spPr>
          <a:xfrm>
            <a:off x="533400" y="762000"/>
            <a:ext cx="8229600" cy="158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10" name="Google Shape;110;p16"/>
          <p:cNvSpPr txBox="1"/>
          <p:nvPr/>
        </p:nvSpPr>
        <p:spPr>
          <a:xfrm>
            <a:off x="381000" y="4648200"/>
            <a:ext cx="243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262437" y="5072062"/>
            <a:ext cx="2828925" cy="903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Researcher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6686550" y="5657850"/>
            <a:ext cx="2438400" cy="803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endParaRPr/>
          </a:p>
        </p:txBody>
      </p:sp>
      <p:sp>
        <p:nvSpPr>
          <p:cNvPr id="113" name="Google Shape;113;p16"/>
          <p:cNvSpPr txBox="1"/>
          <p:nvPr/>
        </p:nvSpPr>
        <p:spPr>
          <a:xfrm>
            <a:off x="533400" y="4549775"/>
            <a:ext cx="32766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Investigator</a:t>
            </a:r>
            <a:endParaRPr/>
          </a:p>
        </p:txBody>
      </p:sp>
      <p:sp>
        <p:nvSpPr>
          <p:cNvPr id="114" name="Google Shape;114;p16"/>
          <p:cNvSpPr txBox="1"/>
          <p:nvPr/>
        </p:nvSpPr>
        <p:spPr>
          <a:xfrm>
            <a:off x="5029200" y="3705225"/>
            <a:ext cx="37338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Archaeologist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582612" y="3792537"/>
            <a:ext cx="3406775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Paleontologist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914400" y="5332412"/>
            <a:ext cx="594360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Conservation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Electronics        Ecology</a:t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3810000" y="4618037"/>
            <a:ext cx="43068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PADI RESCUE DIVER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7748587" y="6332537"/>
            <a:ext cx="1001712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ETC.</a:t>
            </a:r>
            <a:endParaRPr/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400" y="1360487"/>
            <a:ext cx="3200400" cy="2400300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5425" y="1546225"/>
            <a:ext cx="2995613" cy="2246313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61013" y="1431925"/>
            <a:ext cx="3417887" cy="2314575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122" name="Google Shape;122;p16"/>
          <p:cNvSpPr txBox="1"/>
          <p:nvPr/>
        </p:nvSpPr>
        <p:spPr>
          <a:xfrm>
            <a:off x="7391400" y="5257800"/>
            <a:ext cx="13731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MPA’s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6791" l="8209" r="11755" t="8116"/>
          <a:stretch/>
        </p:blipFill>
        <p:spPr>
          <a:xfrm>
            <a:off x="762000" y="685800"/>
            <a:ext cx="2971800" cy="28194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miter lim="524288"/>
            <a:headEnd len="sm" w="sm" type="none"/>
            <a:tailEnd len="sm" w="sm" type="none"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4">
            <a:alphaModFix/>
          </a:blip>
          <a:srcRect b="15373" l="6076" r="10955" t="3831"/>
          <a:stretch/>
        </p:blipFill>
        <p:spPr>
          <a:xfrm>
            <a:off x="5153025" y="368300"/>
            <a:ext cx="2895600" cy="298132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43163" y="2862263"/>
            <a:ext cx="2000250" cy="33274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65663" y="3471863"/>
            <a:ext cx="3697287" cy="3076575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32" name="Google Shape;13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2100" y="3017838"/>
            <a:ext cx="1951038" cy="301625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3400" y="609600"/>
            <a:ext cx="3222625" cy="2417763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38" name="Google Shape;13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" y="4711700"/>
            <a:ext cx="2565400" cy="19304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9950" y="952500"/>
            <a:ext cx="3827463" cy="28702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40" name="Google Shape;140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68637" y="3822700"/>
            <a:ext cx="2886075" cy="230822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41" name="Google Shape;141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32488" y="3062288"/>
            <a:ext cx="2860675" cy="2347912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>
            <p:ph type="ctrTitle"/>
          </p:nvPr>
        </p:nvSpPr>
        <p:spPr>
          <a:xfrm>
            <a:off x="838200" y="-22225"/>
            <a:ext cx="7772400" cy="784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b="1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Course Syllabus &amp; Expectations</a:t>
            </a:r>
            <a:endParaRPr/>
          </a:p>
        </p:txBody>
      </p:sp>
      <p:cxnSp>
        <p:nvCxnSpPr>
          <p:cNvPr id="147" name="Google Shape;147;p19"/>
          <p:cNvCxnSpPr/>
          <p:nvPr/>
        </p:nvCxnSpPr>
        <p:spPr>
          <a:xfrm>
            <a:off x="533400" y="762000"/>
            <a:ext cx="8229600" cy="158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48" name="Google Shape;148;p19"/>
          <p:cNvSpPr txBox="1"/>
          <p:nvPr/>
        </p:nvSpPr>
        <p:spPr>
          <a:xfrm>
            <a:off x="533400" y="1143000"/>
            <a:ext cx="8610600" cy="2170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Materials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Course Content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Expectations</a:t>
            </a:r>
            <a:endParaRPr/>
          </a:p>
        </p:txBody>
      </p:sp>
      <p:pic>
        <p:nvPicPr>
          <p:cNvPr id="149" name="Google Shape;14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228600"/>
            <a:ext cx="658812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838200"/>
            <a:ext cx="2032000" cy="3048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51" name="Google Shape;151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10312" y="4114800"/>
            <a:ext cx="2117725" cy="2336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52" name="Google Shape;152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1000" y="4114800"/>
            <a:ext cx="2133600" cy="23558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53" name="Google Shape;153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200400" y="2819400"/>
            <a:ext cx="2881312" cy="279241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type="ctrTitle"/>
          </p:nvPr>
        </p:nvSpPr>
        <p:spPr>
          <a:xfrm>
            <a:off x="838200" y="-22225"/>
            <a:ext cx="7772400" cy="784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b="1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Course Syllabus &amp; Expectations</a:t>
            </a:r>
            <a:endParaRPr/>
          </a:p>
        </p:txBody>
      </p:sp>
      <p:cxnSp>
        <p:nvCxnSpPr>
          <p:cNvPr id="159" name="Google Shape;159;p20"/>
          <p:cNvCxnSpPr/>
          <p:nvPr/>
        </p:nvCxnSpPr>
        <p:spPr>
          <a:xfrm>
            <a:off x="533400" y="762000"/>
            <a:ext cx="8229600" cy="158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60" name="Google Shape;160;p20"/>
          <p:cNvSpPr txBox="1"/>
          <p:nvPr/>
        </p:nvSpPr>
        <p:spPr>
          <a:xfrm>
            <a:off x="390525" y="963612"/>
            <a:ext cx="4779962" cy="300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Grading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Attendance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Passes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Classroom Behavior</a:t>
            </a:r>
            <a:endParaRPr/>
          </a:p>
        </p:txBody>
      </p:sp>
      <p:pic>
        <p:nvPicPr>
          <p:cNvPr id="161" name="Google Shape;16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0325" y="955675"/>
            <a:ext cx="3170238" cy="2320925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descr="http://ecx.images-amazon.com/images/I/51W238KaPkL._SX370_BO1,204,203,200_.jpg" id="162" name="Google Shape;16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13525" y="3430587"/>
            <a:ext cx="1966912" cy="263842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http://ecx.images-amazon.com/images/I/31QtyhRXJsL._BO1,204,203,200_.jpg" id="163" name="Google Shape;16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02087" y="3733800"/>
            <a:ext cx="2335212" cy="2335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/>
          <p:nvPr>
            <p:ph type="ctrTitle"/>
          </p:nvPr>
        </p:nvSpPr>
        <p:spPr>
          <a:xfrm>
            <a:off x="838200" y="-22225"/>
            <a:ext cx="7772400" cy="784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b="1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Course Syllabus &amp; Expectations</a:t>
            </a:r>
            <a:endParaRPr/>
          </a:p>
        </p:txBody>
      </p:sp>
      <p:cxnSp>
        <p:nvCxnSpPr>
          <p:cNvPr id="169" name="Google Shape;169;p21"/>
          <p:cNvCxnSpPr/>
          <p:nvPr/>
        </p:nvCxnSpPr>
        <p:spPr>
          <a:xfrm>
            <a:off x="533400" y="762000"/>
            <a:ext cx="8229600" cy="158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70" name="Google Shape;170;p21"/>
          <p:cNvSpPr txBox="1"/>
          <p:nvPr/>
        </p:nvSpPr>
        <p:spPr>
          <a:xfrm>
            <a:off x="693737" y="1030287"/>
            <a:ext cx="8153400" cy="4246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Any questions?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1" name="Google Shape;17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228600"/>
            <a:ext cx="658812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7762" y="2347912"/>
            <a:ext cx="2133600" cy="3195637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73" name="Google Shape;17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95712" y="1752600"/>
            <a:ext cx="4537075" cy="2555875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Rounded"/>
              <a:buNone/>
            </a:pPr>
            <a:r>
              <a:rPr b="1" i="0" lang="en-US" sz="60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Do Now</a:t>
            </a:r>
            <a:endParaRPr/>
          </a:p>
        </p:txBody>
      </p:sp>
      <p:sp>
        <p:nvSpPr>
          <p:cNvPr id="180" name="Google Shape;180;p22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What is the first thing that comes to mind when you hear, or see, the word “Marine”?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/>
          <p:nvPr>
            <p:ph type="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Rounded"/>
              <a:buNone/>
            </a:pPr>
            <a:r>
              <a:rPr b="1" i="0" lang="en-US" sz="60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Was it this???</a:t>
            </a:r>
            <a:endParaRPr/>
          </a:p>
        </p:txBody>
      </p:sp>
      <p:pic>
        <p:nvPicPr>
          <p:cNvPr descr="520763043_351ada3134" id="187" name="Google Shape;18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5400" y="1752600"/>
            <a:ext cx="3282950" cy="480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 1" id="188" name="Google Shape;18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0600" y="2514600"/>
            <a:ext cx="3890962" cy="3281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i="0" lang="en-US" sz="6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was it this??</a:t>
            </a:r>
            <a:endParaRPr/>
          </a:p>
        </p:txBody>
      </p:sp>
      <p:pic>
        <p:nvPicPr>
          <p:cNvPr descr="MarineAquarium" id="195" name="Google Shape;19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362200"/>
            <a:ext cx="4572000" cy="3505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orgia-aquarium-8" id="196" name="Google Shape;19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24400" y="2438400"/>
            <a:ext cx="4419600" cy="32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Rounded"/>
              <a:buNone/>
            </a:pPr>
            <a:r>
              <a:rPr b="1" i="0" lang="en-US" sz="60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The word “Marine”:</a:t>
            </a:r>
            <a:endParaRPr/>
          </a:p>
        </p:txBody>
      </p:sp>
      <p:sp>
        <p:nvSpPr>
          <p:cNvPr id="203" name="Google Shape;203;p25"/>
          <p:cNvSpPr txBox="1"/>
          <p:nvPr>
            <p:ph idx="1" type="body"/>
          </p:nvPr>
        </p:nvSpPr>
        <p:spPr>
          <a:xfrm>
            <a:off x="685800" y="2286000"/>
            <a:ext cx="77724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Refers to; anything of, found in, or produced by the sea.</a:t>
            </a:r>
            <a:endParaRPr/>
          </a:p>
        </p:txBody>
      </p:sp>
      <p:sp>
        <p:nvSpPr>
          <p:cNvPr id="204" name="Google Shape;204;p25"/>
          <p:cNvSpPr txBox="1"/>
          <p:nvPr/>
        </p:nvSpPr>
        <p:spPr>
          <a:xfrm>
            <a:off x="8162925" y="803275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"/>
          <p:cNvSpPr txBox="1"/>
          <p:nvPr>
            <p:ph type="title"/>
          </p:nvPr>
        </p:nvSpPr>
        <p:spPr>
          <a:xfrm>
            <a:off x="685800" y="15240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b="1" i="0" lang="en-US" sz="33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Oceanography vs Marine Biology</a:t>
            </a:r>
            <a:endParaRPr/>
          </a:p>
        </p:txBody>
      </p:sp>
      <p:sp>
        <p:nvSpPr>
          <p:cNvPr id="211" name="Google Shape;211;p26"/>
          <p:cNvSpPr txBox="1"/>
          <p:nvPr>
            <p:ph idx="1" type="body"/>
          </p:nvPr>
        </p:nvSpPr>
        <p:spPr>
          <a:xfrm>
            <a:off x="685800" y="1828800"/>
            <a:ext cx="77724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Marine Science, Oceanography or Oceanology</a:t>
            </a:r>
            <a:r>
              <a:rPr b="1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 branch of Science that Studies the oceans.</a:t>
            </a:r>
            <a:endParaRPr b="1" i="0" sz="36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Marine Biology</a:t>
            </a:r>
            <a:r>
              <a:rPr b="1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 study of life in the ocean.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Sir Charles Thompson is considered to be the “Father of Oceanography”.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b="0" i="0" lang="en-US" sz="33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Four Fields in Marine Science</a:t>
            </a:r>
            <a:endParaRPr/>
          </a:p>
        </p:txBody>
      </p:sp>
      <p:sp>
        <p:nvSpPr>
          <p:cNvPr id="217" name="Google Shape;217;p27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Marine Physics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Marine Chemistry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Marine Geology Marine Biology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important subfields: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Marine geography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Marine Technology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including Remote Sensing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/>
          <p:nvPr>
            <p:ph type="title"/>
          </p:nvPr>
        </p:nvSpPr>
        <p:spPr>
          <a:xfrm>
            <a:off x="685800" y="152400"/>
            <a:ext cx="7772400" cy="1401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b="1" i="0" lang="en-US" sz="33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Physical Characteristics of Water</a:t>
            </a:r>
            <a:endParaRPr/>
          </a:p>
        </p:txBody>
      </p:sp>
      <p:sp>
        <p:nvSpPr>
          <p:cNvPr id="223" name="Google Shape;223;p28"/>
          <p:cNvSpPr txBox="1"/>
          <p:nvPr>
            <p:ph idx="1" type="body"/>
          </p:nvPr>
        </p:nvSpPr>
        <p:spPr>
          <a:xfrm>
            <a:off x="685800" y="1524000"/>
            <a:ext cx="77724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Color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Temperature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Turbidity- cloudiness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Salinity- saltiness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Pressure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Currents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Density</a:t>
            </a:r>
            <a:endParaRPr/>
          </a:p>
          <a:p>
            <a:pPr indent="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/>
          <p:nvPr>
            <p:ph type="title"/>
          </p:nvPr>
        </p:nvSpPr>
        <p:spPr>
          <a:xfrm>
            <a:off x="685800" y="1524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Water Planet</a:t>
            </a:r>
            <a:endParaRPr/>
          </a:p>
        </p:txBody>
      </p:sp>
      <p:sp>
        <p:nvSpPr>
          <p:cNvPr id="230" name="Google Shape;230;p29"/>
          <p:cNvSpPr txBox="1"/>
          <p:nvPr>
            <p:ph idx="1" type="body"/>
          </p:nvPr>
        </p:nvSpPr>
        <p:spPr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Earth is made up of 71% water.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of that water is marine (salt).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Less than 10% of the Earth’s water is freshwater.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that 10% less than 3% is drinkable! What is the other 7%?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Rounded"/>
              <a:buNone/>
            </a:pPr>
            <a:r>
              <a:rPr b="1" i="0" lang="en-US" sz="60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Do Now</a:t>
            </a:r>
            <a:endParaRPr/>
          </a:p>
        </p:txBody>
      </p:sp>
      <p:sp>
        <p:nvSpPr>
          <p:cNvPr id="237" name="Google Shape;237;p30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Think of 3 things, that are of, found in, or are produced by the sea!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98500"/>
            <a:ext cx="9224962" cy="617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2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32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65087"/>
            <a:ext cx="6629400" cy="67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"/>
          <p:cNvSpPr txBox="1"/>
          <p:nvPr>
            <p:ph type="title"/>
          </p:nvPr>
        </p:nvSpPr>
        <p:spPr>
          <a:xfrm>
            <a:off x="685800" y="3048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Rounded"/>
              <a:buNone/>
            </a:pPr>
            <a:r>
              <a:rPr b="1" i="0" lang="en-US" sz="60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Oceans 7!</a:t>
            </a:r>
            <a:endParaRPr/>
          </a:p>
        </p:txBody>
      </p:sp>
      <p:sp>
        <p:nvSpPr>
          <p:cNvPr id="256" name="Google Shape;256;p33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N004_oceans" id="257" name="Google Shape;25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1752600"/>
            <a:ext cx="86106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/>
          <p:nvPr>
            <p:ph type="title"/>
          </p:nvPr>
        </p:nvSpPr>
        <p:spPr>
          <a:xfrm>
            <a:off x="685800" y="30480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 Rounded"/>
              <a:buNone/>
            </a:pPr>
            <a:r>
              <a:rPr b="1" i="0" lang="en-US" sz="43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Where are they Found?</a:t>
            </a:r>
            <a:endParaRPr/>
          </a:p>
        </p:txBody>
      </p:sp>
      <p:sp>
        <p:nvSpPr>
          <p:cNvPr id="264" name="Google Shape;264;p34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ceansmap" id="265" name="Google Shape;26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" y="1058862"/>
            <a:ext cx="8686800" cy="5634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 txBox="1"/>
          <p:nvPr>
            <p:ph type="title"/>
          </p:nvPr>
        </p:nvSpPr>
        <p:spPr>
          <a:xfrm>
            <a:off x="685800" y="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Let’s Review</a:t>
            </a:r>
            <a:endParaRPr/>
          </a:p>
        </p:txBody>
      </p:sp>
      <p:sp>
        <p:nvSpPr>
          <p:cNvPr id="272" name="Google Shape;272;p35"/>
          <p:cNvSpPr txBox="1"/>
          <p:nvPr>
            <p:ph idx="1" type="body"/>
          </p:nvPr>
        </p:nvSpPr>
        <p:spPr>
          <a:xfrm>
            <a:off x="381000" y="1143000"/>
            <a:ext cx="84582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42950" lvl="0" marL="74295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1" i="0" lang="en-US" sz="36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What is the difference between Marine Biology and Oceanography Also called Marine Science?</a:t>
            </a:r>
            <a:endParaRPr/>
          </a:p>
          <a:p>
            <a:pPr indent="-742950" lvl="0" marL="74295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1" i="0" lang="en-US" sz="36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How much of our planet is covered by water? How much of that is freshwater?</a:t>
            </a:r>
            <a:endParaRPr/>
          </a:p>
          <a:p>
            <a:pPr indent="-742950" lvl="0" marL="74295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1" i="0" lang="en-US" sz="36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Define the word Marine. </a:t>
            </a:r>
            <a:endParaRPr/>
          </a:p>
          <a:p>
            <a:pPr indent="-742950" lvl="0" marL="74295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1" i="0" lang="en-US" sz="36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How many Oceans are there? Name them.</a:t>
            </a:r>
            <a:endParaRPr/>
          </a:p>
          <a:p>
            <a:pPr indent="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600" u="non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/>
          <p:nvPr>
            <p:ph idx="1" type="body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0" lang="en-US" sz="2100" u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Now, sit back and let me introduce you to some of my “friends”………..</a:t>
            </a:r>
            <a:endParaRPr b="1" i="0" sz="21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1" i="0" sz="21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7"/>
          <p:cNvSpPr txBox="1"/>
          <p:nvPr>
            <p:ph type="ctrTitle"/>
          </p:nvPr>
        </p:nvSpPr>
        <p:spPr>
          <a:xfrm>
            <a:off x="1981200" y="1752600"/>
            <a:ext cx="6324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00"/>
              <a:buFont typeface="Arimo"/>
              <a:buNone/>
            </a:pPr>
            <a:r>
              <a:rPr b="0" i="0" lang="en-US" sz="6800" u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 Tribute to the Undersea World</a:t>
            </a:r>
            <a:endParaRPr/>
          </a:p>
        </p:txBody>
      </p:sp>
      <p:pic>
        <p:nvPicPr>
          <p:cNvPr descr="/Users/macuser/Desktop/Science Website/Marine-Biology/Calypso.mov" id="284" name="Google Shape;284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9360" id="335" name="Google Shape;33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04800" y="0"/>
            <a:ext cx="101346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_new_york_aquarium" id="486" name="Google Shape;486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99387" y="6338887"/>
            <a:ext cx="1344612" cy="519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4">
                                  <p:stCondLst>
                                    <p:cond delay="6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8"/>
          <p:cNvSpPr txBox="1"/>
          <p:nvPr>
            <p:ph type="ctrTitle"/>
          </p:nvPr>
        </p:nvSpPr>
        <p:spPr>
          <a:xfrm>
            <a:off x="685800" y="2286000"/>
            <a:ext cx="7848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b="1" i="0" lang="en-US" sz="45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Ocean Explorers and Navigators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9"/>
          <p:cNvSpPr txBox="1"/>
          <p:nvPr>
            <p:ph type="title"/>
          </p:nvPr>
        </p:nvSpPr>
        <p:spPr>
          <a:xfrm>
            <a:off x="685800" y="60960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Calibri"/>
              <a:buNone/>
            </a:pPr>
            <a:r>
              <a:rPr b="1" i="0" lang="en-US" sz="4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Explorers/Navigators</a:t>
            </a:r>
            <a:endParaRPr/>
          </a:p>
        </p:txBody>
      </p:sp>
      <p:graphicFrame>
        <p:nvGraphicFramePr>
          <p:cNvPr id="499" name="Google Shape;499;p79"/>
          <p:cNvGraphicFramePr/>
          <p:nvPr/>
        </p:nvGraphicFramePr>
        <p:xfrm>
          <a:off x="685800" y="1981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{B8FE6B14-B8EF-43D6-9977-B62B0CD87425}</a:tableStyleId>
              </a:tblPr>
              <a:tblGrid>
                <a:gridCol w="2209800"/>
                <a:gridCol w="2819400"/>
                <a:gridCol w="2743200"/>
              </a:tblGrid>
              <a:tr h="944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Vikings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Scandinavian Countries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Newfoundland, Canada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3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Columbus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Spain/Italy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Bahamas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Balboa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Spain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Panama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4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Magellan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Portugal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Americas to Philippines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Verrazano</a:t>
                      </a:r>
                      <a:endParaRPr/>
                    </a:p>
                  </a:txBody>
                  <a:tcPr marT="45700" marB="4570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Italy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North America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0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i="0" lang="en-US" sz="6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Did They Explore?</a:t>
            </a:r>
            <a:endParaRPr/>
          </a:p>
        </p:txBody>
      </p:sp>
      <p:sp>
        <p:nvSpPr>
          <p:cNvPr id="506" name="Google Shape;506;p80"/>
          <p:cNvSpPr txBox="1"/>
          <p:nvPr>
            <p:ph idx="1" type="body"/>
          </p:nvPr>
        </p:nvSpPr>
        <p:spPr>
          <a:xfrm>
            <a:off x="685800" y="2362200"/>
            <a:ext cx="7772400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sense of adventure</a:t>
            </a:r>
            <a:endParaRPr/>
          </a:p>
          <a:p>
            <a:pPr indent="-2540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Opportunities to expand trade routes</a:t>
            </a:r>
            <a:endParaRPr/>
          </a:p>
          <a:p>
            <a:pPr indent="-2540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Conquer new lands</a:t>
            </a:r>
            <a:endParaRPr/>
          </a:p>
          <a:p>
            <a:pPr indent="-2540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Obtain great wealth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81"/>
          <p:cNvSpPr txBox="1"/>
          <p:nvPr>
            <p:ph type="ctrTitle"/>
          </p:nvPr>
        </p:nvSpPr>
        <p:spPr>
          <a:xfrm>
            <a:off x="685800" y="304800"/>
            <a:ext cx="7772400" cy="5334000"/>
          </a:xfrm>
          <a:prstGeom prst="rect">
            <a:avLst/>
          </a:prstGeom>
          <a:noFill/>
          <a:ln>
            <a:noFill/>
          </a:ln>
          <a:effectLst>
            <a:outerShdw blurRad="63500" dist="25364">
              <a:srgbClr val="FBFFFC"/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br>
              <a:rPr b="1" i="0" lang="en-US" sz="45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5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Diving </a:t>
            </a:r>
            <a:br>
              <a:rPr b="1" i="0" lang="en-US" sz="45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5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Through </a:t>
            </a:r>
            <a:br>
              <a:rPr b="1" i="0" lang="en-US" sz="45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5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Ages</a:t>
            </a:r>
            <a:br>
              <a:rPr b="1" i="0" lang="en-US" sz="45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513" name="Google Shape;513;p81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81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82"/>
          <p:cNvSpPr txBox="1"/>
          <p:nvPr>
            <p:ph idx="1" type="body"/>
          </p:nvPr>
        </p:nvSpPr>
        <p:spPr>
          <a:xfrm>
            <a:off x="533400" y="304800"/>
            <a:ext cx="35052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do you think each piece of equipment is used for?</a:t>
            </a:r>
            <a:endParaRPr/>
          </a:p>
          <a:p>
            <a:pPr indent="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6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82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82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atscuba" id="523" name="Google Shape;523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8800" y="3657600"/>
            <a:ext cx="3048000" cy="28971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vel_assistant_scuba" id="524" name="Google Shape;524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440000">
            <a:off x="2843212" y="3436937"/>
            <a:ext cx="2452687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ceanic_data_mask_navy_scuba_diving_gear_commando" id="525" name="Google Shape;525;p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">
            <a:off x="4800600" y="762000"/>
            <a:ext cx="3138487" cy="2509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83"/>
          <p:cNvSpPr txBox="1"/>
          <p:nvPr>
            <p:ph idx="1" type="body"/>
          </p:nvPr>
        </p:nvSpPr>
        <p:spPr>
          <a:xfrm>
            <a:off x="304800" y="2286000"/>
            <a:ext cx="57150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How difficult is it to see underwater without a facemask? Why?</a:t>
            </a:r>
            <a:endParaRPr/>
          </a:p>
          <a:p>
            <a:pPr indent="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83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83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F Mask-1" id="534" name="Google Shape;534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2200" y="2971800"/>
            <a:ext cx="2681287" cy="3586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uba_mask" id="535" name="Google Shape;535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2600" y="304800"/>
            <a:ext cx="3352800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84"/>
          <p:cNvSpPr txBox="1"/>
          <p:nvPr>
            <p:ph type="title"/>
          </p:nvPr>
        </p:nvSpPr>
        <p:spPr>
          <a:xfrm>
            <a:off x="0" y="609600"/>
            <a:ext cx="4876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History of Diving</a:t>
            </a:r>
            <a:endParaRPr/>
          </a:p>
        </p:txBody>
      </p:sp>
      <p:sp>
        <p:nvSpPr>
          <p:cNvPr id="542" name="Google Shape;542;p84"/>
          <p:cNvSpPr txBox="1"/>
          <p:nvPr>
            <p:ph idx="1" type="body"/>
          </p:nvPr>
        </p:nvSpPr>
        <p:spPr>
          <a:xfrm>
            <a:off x="457200" y="1524000"/>
            <a:ext cx="47244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1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1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Char char="🞲"/>
            </a:pPr>
            <a:r>
              <a:rPr b="1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4500 years ago the ancient Greeks were the first to “dive”.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Char char="🞲"/>
            </a:pPr>
            <a:r>
              <a:rPr b="1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They used newly developed glass, it was very primitive and difficult to see through.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Char char="🞲"/>
            </a:pPr>
            <a:r>
              <a:rPr b="1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They dove for ornamental shells.</a:t>
            </a:r>
            <a:endParaRPr b="0" i="0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84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84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ma" id="545" name="Google Shape;545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0" y="1219200"/>
            <a:ext cx="3406775" cy="484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85"/>
          <p:cNvSpPr txBox="1"/>
          <p:nvPr>
            <p:ph type="title"/>
          </p:nvPr>
        </p:nvSpPr>
        <p:spPr>
          <a:xfrm>
            <a:off x="762000" y="30480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i="0" lang="en-US" sz="6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Diving Chamber</a:t>
            </a:r>
            <a:endParaRPr/>
          </a:p>
        </p:txBody>
      </p:sp>
      <p:sp>
        <p:nvSpPr>
          <p:cNvPr id="552" name="Google Shape;552;p85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85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ist2-1" id="554" name="Google Shape;554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400" y="1524000"/>
            <a:ext cx="4419600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85"/>
          <p:cNvSpPr txBox="1"/>
          <p:nvPr/>
        </p:nvSpPr>
        <p:spPr>
          <a:xfrm>
            <a:off x="228600" y="1676400"/>
            <a:ext cx="39624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i="0" lang="en-US" sz="2800" u="none">
                <a:solidFill>
                  <a:srgbClr val="DA091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diving</a:t>
            </a:r>
            <a:r>
              <a:rPr b="1" i="0" lang="en-US" sz="28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US" sz="2800" u="none">
                <a:solidFill>
                  <a:srgbClr val="DA091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chamber</a:t>
            </a:r>
            <a:r>
              <a:rPr b="1" i="0" lang="en-US" sz="28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was a huge barrel that contained a limited supply of air!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was attached to a ship, limited movement.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Was made of metal so you couldn’t see through it 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86"/>
          <p:cNvSpPr txBox="1"/>
          <p:nvPr>
            <p:ph type="title"/>
          </p:nvPr>
        </p:nvSpPr>
        <p:spPr>
          <a:xfrm>
            <a:off x="304800" y="0"/>
            <a:ext cx="441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i="0" lang="en-US" sz="6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Diving Suit</a:t>
            </a:r>
            <a:endParaRPr/>
          </a:p>
        </p:txBody>
      </p:sp>
      <p:sp>
        <p:nvSpPr>
          <p:cNvPr id="562" name="Google Shape;562;p86"/>
          <p:cNvSpPr txBox="1"/>
          <p:nvPr>
            <p:ph idx="1" type="body"/>
          </p:nvPr>
        </p:nvSpPr>
        <p:spPr>
          <a:xfrm>
            <a:off x="0" y="1295400"/>
            <a:ext cx="4724400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47650" lvl="0" marL="17145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900"/>
              <a:buFont typeface="Noto Sans Symbols"/>
              <a:buChar char="🞲"/>
            </a:pPr>
            <a:r>
              <a:rPr b="1" i="0" lang="en-US" sz="39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i="0" lang="en-US" sz="3900" u="none">
                <a:solidFill>
                  <a:srgbClr val="DA091E"/>
                </a:solidFill>
                <a:latin typeface="Calibri"/>
                <a:ea typeface="Calibri"/>
                <a:cs typeface="Calibri"/>
                <a:sym typeface="Calibri"/>
              </a:rPr>
              <a:t>Diving</a:t>
            </a:r>
            <a:r>
              <a:rPr b="1" i="0" lang="en-US" sz="39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900" u="none">
                <a:solidFill>
                  <a:srgbClr val="DA091E"/>
                </a:solidFill>
                <a:latin typeface="Calibri"/>
                <a:ea typeface="Calibri"/>
                <a:cs typeface="Calibri"/>
                <a:sym typeface="Calibri"/>
              </a:rPr>
              <a:t>Suit</a:t>
            </a:r>
            <a:r>
              <a:rPr b="1" i="0" lang="en-US" sz="39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(1873)was made of watertight canvas </a:t>
            </a:r>
            <a:endParaRPr/>
          </a:p>
          <a:p>
            <a:pPr indent="-247650" lvl="0" marL="17145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3900"/>
              <a:buFont typeface="Noto Sans Symbols"/>
              <a:buChar char="🞲"/>
            </a:pPr>
            <a:r>
              <a:rPr b="1" i="0" lang="en-US" sz="39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had a heavy metal helmet into which air was pumped from the surface.</a:t>
            </a:r>
            <a:endParaRPr/>
          </a:p>
          <a:p>
            <a:pPr indent="-247650" lvl="0" marL="17145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3900"/>
              <a:buFont typeface="Noto Sans Symbols"/>
              <a:buChar char="🞲"/>
            </a:pPr>
            <a:r>
              <a:rPr b="1" i="0" lang="en-US" sz="39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Limited movement, still attached to the ship.</a:t>
            </a:r>
            <a:endParaRPr/>
          </a:p>
          <a:p>
            <a:pPr indent="0" lvl="0" marL="17145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t/>
            </a:r>
            <a:endParaRPr b="1" i="0" sz="39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86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86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66986107" id="565" name="Google Shape;565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6800" y="990600"/>
            <a:ext cx="3657600" cy="548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87"/>
          <p:cNvSpPr txBox="1"/>
          <p:nvPr>
            <p:ph type="title"/>
          </p:nvPr>
        </p:nvSpPr>
        <p:spPr>
          <a:xfrm>
            <a:off x="685800" y="2286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Book Antiqua"/>
              <a:buNone/>
            </a:pPr>
            <a:r>
              <a:rPr b="1" i="0" lang="en-US" sz="54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“12 Steps to Honor”</a:t>
            </a:r>
            <a:endParaRPr/>
          </a:p>
        </p:txBody>
      </p:sp>
      <p:sp>
        <p:nvSpPr>
          <p:cNvPr id="572" name="Google Shape;572;p87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87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87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Users/macuser/Desktop/Science Website/Marine-Biology/MenofHonor.mp4" id="575" name="Google Shape;575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1295400"/>
            <a:ext cx="7010400" cy="52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88"/>
          <p:cNvSpPr txBox="1"/>
          <p:nvPr>
            <p:ph type="title"/>
          </p:nvPr>
        </p:nvSpPr>
        <p:spPr>
          <a:xfrm>
            <a:off x="685800" y="0"/>
            <a:ext cx="4724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SCUBA</a:t>
            </a:r>
            <a:endParaRPr/>
          </a:p>
        </p:txBody>
      </p:sp>
      <p:sp>
        <p:nvSpPr>
          <p:cNvPr id="582" name="Google Shape;582;p88"/>
          <p:cNvSpPr txBox="1"/>
          <p:nvPr>
            <p:ph idx="1" type="body"/>
          </p:nvPr>
        </p:nvSpPr>
        <p:spPr>
          <a:xfrm>
            <a:off x="152400" y="1143000"/>
            <a:ext cx="54864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Noto Sans Symbols"/>
              <a:buChar char="🞲"/>
            </a:pPr>
            <a:r>
              <a:rPr b="1" i="0" lang="en-US" sz="3600" u="none">
                <a:solidFill>
                  <a:srgbClr val="DA091E"/>
                </a:solidFill>
                <a:latin typeface="Calibri"/>
                <a:ea typeface="Calibri"/>
                <a:cs typeface="Calibri"/>
                <a:sym typeface="Calibri"/>
              </a:rPr>
              <a:t>SCUBA-</a:t>
            </a: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self contained underwater breathing apparatus (aqualung) was developed by </a:t>
            </a:r>
            <a:r>
              <a:rPr b="1" i="0" lang="en-US" sz="3600" u="none">
                <a:solidFill>
                  <a:srgbClr val="DA091E"/>
                </a:solidFill>
                <a:latin typeface="Calibri"/>
                <a:ea typeface="Calibri"/>
                <a:cs typeface="Calibri"/>
                <a:sym typeface="Calibri"/>
              </a:rPr>
              <a:t>Jacques</a:t>
            </a: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600" u="none">
                <a:solidFill>
                  <a:srgbClr val="DA091E"/>
                </a:solidFill>
                <a:latin typeface="Calibri"/>
                <a:ea typeface="Calibri"/>
                <a:cs typeface="Calibri"/>
                <a:sym typeface="Calibri"/>
              </a:rPr>
              <a:t>Cousteau</a:t>
            </a: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and his partner </a:t>
            </a:r>
            <a:r>
              <a:rPr b="1" i="0" lang="en-US" sz="3600" u="none">
                <a:solidFill>
                  <a:srgbClr val="DA091E"/>
                </a:solidFill>
                <a:latin typeface="Calibri"/>
                <a:ea typeface="Calibri"/>
                <a:cs typeface="Calibri"/>
                <a:sym typeface="Calibri"/>
              </a:rPr>
              <a:t>Emil</a:t>
            </a: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600" u="none">
                <a:solidFill>
                  <a:srgbClr val="DA091E"/>
                </a:solidFill>
                <a:latin typeface="Calibri"/>
                <a:ea typeface="Calibri"/>
                <a:cs typeface="Calibri"/>
                <a:sym typeface="Calibri"/>
              </a:rPr>
              <a:t>Gagnan</a:t>
            </a: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in 1942. 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Noto Sans Symbols"/>
              <a:buChar char="🞲"/>
            </a:pP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It allowed for greater movement and freedom underwater.</a:t>
            </a:r>
            <a:endParaRPr/>
          </a:p>
        </p:txBody>
      </p:sp>
      <p:sp>
        <p:nvSpPr>
          <p:cNvPr id="583" name="Google Shape;583;p88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88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i0802deep_A" id="585" name="Google Shape;585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9800" y="147637"/>
            <a:ext cx="2432050" cy="6710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89"/>
          <p:cNvSpPr txBox="1"/>
          <p:nvPr>
            <p:ph type="title"/>
          </p:nvPr>
        </p:nvSpPr>
        <p:spPr>
          <a:xfrm>
            <a:off x="685800" y="3810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Book Antiqua"/>
              <a:buNone/>
            </a:pPr>
            <a:r>
              <a:rPr b="1" i="0" lang="en-US" sz="54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Jacques Cousteau</a:t>
            </a:r>
            <a:endParaRPr/>
          </a:p>
        </p:txBody>
      </p:sp>
      <p:sp>
        <p:nvSpPr>
          <p:cNvPr id="592" name="Google Shape;592;p89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89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89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Users/macuser/Desktop/Science Website/Marine-Biology/JacquesCousteau.mp4" id="595" name="Google Shape;595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1676400"/>
            <a:ext cx="7162800" cy="4913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90"/>
          <p:cNvSpPr txBox="1"/>
          <p:nvPr>
            <p:ph type="title"/>
          </p:nvPr>
        </p:nvSpPr>
        <p:spPr>
          <a:xfrm>
            <a:off x="685800" y="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Book Antiqua"/>
              <a:buNone/>
            </a:pPr>
            <a:r>
              <a:rPr b="1" i="0" lang="en-US" sz="5400" u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SCUBA Gear</a:t>
            </a:r>
            <a:endParaRPr/>
          </a:p>
        </p:txBody>
      </p:sp>
      <p:sp>
        <p:nvSpPr>
          <p:cNvPr id="602" name="Google Shape;602;p90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90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90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Users/macuser/Desktop/Science Website/Marine-Biology/SCUBAGear.mp4" id="605" name="Google Shape;605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1295400"/>
            <a:ext cx="7696200" cy="5129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91"/>
          <p:cNvSpPr txBox="1"/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</a:t>
            </a:r>
            <a:endParaRPr/>
          </a:p>
        </p:txBody>
      </p:sp>
      <p:sp>
        <p:nvSpPr>
          <p:cNvPr id="612" name="Google Shape;612;p91"/>
          <p:cNvSpPr txBox="1"/>
          <p:nvPr>
            <p:ph idx="1" type="body"/>
          </p:nvPr>
        </p:nvSpPr>
        <p:spPr>
          <a:xfrm>
            <a:off x="304800" y="1143000"/>
            <a:ext cx="79248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Advances in technology, especially in the past 150 years, have given people the ability to explore the ocean: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Times"/>
              <a:buChar char="•"/>
            </a:pP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at greater depths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Times"/>
              <a:buChar char="•"/>
            </a:pP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for longer periods of time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3600"/>
              <a:buFont typeface="Times"/>
              <a:buChar char="•"/>
            </a:pPr>
            <a:r>
              <a:rPr b="1" i="0" lang="en-US" sz="36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with more safety and mobility</a:t>
            </a:r>
            <a:endParaRPr/>
          </a:p>
        </p:txBody>
      </p:sp>
      <p:sp>
        <p:nvSpPr>
          <p:cNvPr id="613" name="Google Shape;613;p91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91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s" id="615" name="Google Shape;615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5940425"/>
            <a:ext cx="4491037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92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i="0" lang="en-US" sz="6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Now</a:t>
            </a:r>
            <a:endParaRPr/>
          </a:p>
        </p:txBody>
      </p:sp>
      <p:sp>
        <p:nvSpPr>
          <p:cNvPr id="622" name="Google Shape;622;p92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5400"/>
              <a:buFont typeface="Times"/>
              <a:buChar char="•"/>
            </a:pPr>
            <a:r>
              <a:rPr b="1" i="0" lang="en-US" sz="5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Read pages 15 (bottom)- 20. </a:t>
            </a:r>
            <a:endParaRPr/>
          </a:p>
          <a:p>
            <a:pPr indent="-3429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5400"/>
              <a:buFont typeface="Times"/>
              <a:buChar char="•"/>
            </a:pPr>
            <a:r>
              <a:rPr b="1" i="0" lang="en-US" sz="54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Answer section review questions 1-3 on page 20.</a:t>
            </a:r>
            <a:endParaRPr/>
          </a:p>
        </p:txBody>
      </p:sp>
      <p:sp>
        <p:nvSpPr>
          <p:cNvPr id="623" name="Google Shape;623;p92"/>
          <p:cNvSpPr txBox="1"/>
          <p:nvPr/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92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93"/>
          <p:cNvSpPr txBox="1"/>
          <p:nvPr>
            <p:ph type="ctrTitle"/>
          </p:nvPr>
        </p:nvSpPr>
        <p:spPr>
          <a:xfrm>
            <a:off x="685800" y="2286000"/>
            <a:ext cx="76962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</a:pPr>
            <a:r>
              <a:rPr b="1" i="0" lang="en-US" sz="45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Submersibles </a:t>
            </a:r>
            <a:br>
              <a:rPr b="1" i="0" lang="en-US" sz="45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5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br>
              <a:rPr b="1" i="0" lang="en-US" sz="45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5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Sonar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94"/>
          <p:cNvSpPr txBox="1"/>
          <p:nvPr>
            <p:ph idx="1" type="body"/>
          </p:nvPr>
        </p:nvSpPr>
        <p:spPr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were scuba divers not used to locate the resting place of the Titanic?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95"/>
          <p:cNvSpPr txBox="1"/>
          <p:nvPr>
            <p:ph idx="1" type="body"/>
          </p:nvPr>
        </p:nvSpPr>
        <p:spPr>
          <a:xfrm>
            <a:off x="304800" y="381000"/>
            <a:ext cx="8534400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How was the Titanic located?</a:t>
            </a:r>
            <a:endParaRPr b="0" i="0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Char char="🞲"/>
            </a:pP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Using sonar and submersibles.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Char char="🞲"/>
            </a:pP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1934 </a:t>
            </a:r>
            <a:r>
              <a:rPr b="1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Dr. William Beebe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reached a depth of 900 meters in a steel chamber called a </a:t>
            </a:r>
            <a:r>
              <a:rPr b="1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Bathysphere</a:t>
            </a:r>
            <a:r>
              <a:rPr b="1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(  fits 2 people).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Char char="🞲"/>
            </a:pP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In 1960 a Swiss team of </a:t>
            </a:r>
            <a:r>
              <a:rPr b="1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Auguste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Jacques </a:t>
            </a:r>
            <a:r>
              <a:rPr b="1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Piccard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, made the </a:t>
            </a:r>
            <a:r>
              <a:rPr b="1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deepest dive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in a submersible (bathyscaphe) to the bottom of the </a:t>
            </a:r>
            <a:r>
              <a:rPr b="1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Mariana Trench 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(10,852 meters- 4 hrs.).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Char char="🞲"/>
            </a:pPr>
            <a:r>
              <a:rPr b="1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Alvin</a:t>
            </a:r>
            <a:r>
              <a:rPr b="0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is a submersible that has logged in over 1000 dives. It holds a crew of 3.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Char char="🞲"/>
            </a:pPr>
            <a:r>
              <a:rPr b="1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Dr. Sylvia Earle</a:t>
            </a:r>
            <a:r>
              <a:rPr b="0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holds the record for the deepest solo dive- 380 meters. (</a:t>
            </a:r>
            <a:r>
              <a:rPr b="1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Jim Suit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96"/>
          <p:cNvSpPr txBox="1"/>
          <p:nvPr>
            <p:ph type="title"/>
          </p:nvPr>
        </p:nvSpPr>
        <p:spPr>
          <a:xfrm>
            <a:off x="685800" y="609600"/>
            <a:ext cx="7772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Beebe’s Bathysphere</a:t>
            </a:r>
            <a:endParaRPr/>
          </a:p>
        </p:txBody>
      </p:sp>
      <p:sp>
        <p:nvSpPr>
          <p:cNvPr id="648" name="Google Shape;648;p96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s-1" id="649" name="Google Shape;649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3800" y="4648200"/>
            <a:ext cx="190500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2" id="650" name="Google Shape;650;p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33800" y="1600200"/>
            <a:ext cx="3276600" cy="2955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3" id="651" name="Google Shape;651;p9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67400" y="4267200"/>
            <a:ext cx="2747962" cy="2374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4" id="652" name="Google Shape;652;p9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1524000"/>
            <a:ext cx="3414712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97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i="0" lang="en-US" sz="6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Jim Suit</a:t>
            </a:r>
            <a:endParaRPr/>
          </a:p>
        </p:txBody>
      </p:sp>
      <p:sp>
        <p:nvSpPr>
          <p:cNvPr id="659" name="Google Shape;659;p97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s-1" id="660" name="Google Shape;660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5200" y="1752600"/>
            <a:ext cx="2295525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2" id="661" name="Google Shape;661;p9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1524000"/>
            <a:ext cx="2474912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3" id="662" name="Google Shape;662;p9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19800" y="5105400"/>
            <a:ext cx="2165350" cy="1520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4" id="663" name="Google Shape;663;p9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0" y="1676400"/>
            <a:ext cx="28194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" id="664" name="Google Shape;664;p9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2000" y="3962400"/>
            <a:ext cx="2181225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98"/>
          <p:cNvSpPr txBox="1"/>
          <p:nvPr>
            <p:ph type="title"/>
          </p:nvPr>
        </p:nvSpPr>
        <p:spPr>
          <a:xfrm>
            <a:off x="609600" y="533400"/>
            <a:ext cx="7848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 Modern Submersibles Explore the Ocean Floor?</a:t>
            </a:r>
            <a:b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671" name="Google Shape;671;p98"/>
          <p:cNvSpPr txBox="1"/>
          <p:nvPr>
            <p:ph idx="1" type="body"/>
          </p:nvPr>
        </p:nvSpPr>
        <p:spPr>
          <a:xfrm>
            <a:off x="304800" y="1295400"/>
            <a:ext cx="85344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 unmanned vehicles called </a:t>
            </a: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Robots</a:t>
            </a: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 personal submersibles.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 </a:t>
            </a: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tech submersibles</a:t>
            </a: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specially outfitted to withstand the cold temperatures and high pressure of the deep ocean.</a:t>
            </a:r>
            <a:endParaRPr/>
          </a:p>
          <a:p>
            <a:pPr indent="-2286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 </a:t>
            </a:r>
            <a:r>
              <a:rPr b="1" i="0" lang="en-US" sz="36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Sonar</a:t>
            </a:r>
            <a:r>
              <a:rPr b="0" i="0" lang="en-US" sz="36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(sound navigation and ranging).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99"/>
          <p:cNvSpPr txBox="1"/>
          <p:nvPr>
            <p:ph type="title"/>
          </p:nvPr>
        </p:nvSpPr>
        <p:spPr>
          <a:xfrm>
            <a:off x="685800" y="2286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i="0" lang="en-US" sz="4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Alvin</a:t>
            </a:r>
            <a:endParaRPr/>
          </a:p>
        </p:txBody>
      </p:sp>
      <p:sp>
        <p:nvSpPr>
          <p:cNvPr id="677" name="Google Shape;677;p99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s-6" id="678" name="Google Shape;678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4267200"/>
            <a:ext cx="3276600" cy="24526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7" id="679" name="Google Shape;679;p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1219200"/>
            <a:ext cx="4267200" cy="2876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8" id="680" name="Google Shape;680;p9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400" y="4114800"/>
            <a:ext cx="3886200" cy="2509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9" id="681" name="Google Shape;681;p9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0" y="1219200"/>
            <a:ext cx="3505200" cy="265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00"/>
          <p:cNvSpPr txBox="1"/>
          <p:nvPr>
            <p:ph type="title"/>
          </p:nvPr>
        </p:nvSpPr>
        <p:spPr>
          <a:xfrm>
            <a:off x="498475" y="93662"/>
            <a:ext cx="8147050" cy="973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i="0" lang="en-US" sz="6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Sonar</a:t>
            </a:r>
            <a:endParaRPr/>
          </a:p>
        </p:txBody>
      </p:sp>
      <p:sp>
        <p:nvSpPr>
          <p:cNvPr id="688" name="Google Shape;688;p100"/>
          <p:cNvSpPr txBox="1"/>
          <p:nvPr>
            <p:ph idx="1" type="body"/>
          </p:nvPr>
        </p:nvSpPr>
        <p:spPr>
          <a:xfrm>
            <a:off x="381000" y="1143000"/>
            <a:ext cx="84582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Sonar stands for sound navigation and ranging.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Sonar uses a beam of sound waves and directs them downward.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the sound wave hits the bottom of the ocean (ocean floor), or an object, it will bounce off and return back causing an echo.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then recorded on a depth recorder on the ship.</a:t>
            </a:r>
            <a:endParaRPr/>
          </a:p>
          <a:p>
            <a:pPr indent="-17780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marine organisms use </a:t>
            </a:r>
            <a:r>
              <a:rPr b="1" i="0" lang="en-US" sz="28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Echolocation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which is a form of sonar (dolphins, whales, porpoises).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01"/>
          <p:cNvSpPr txBox="1"/>
          <p:nvPr>
            <p:ph type="title"/>
          </p:nvPr>
        </p:nvSpPr>
        <p:spPr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</a:pPr>
            <a:r>
              <a:rPr b="1" i="0" lang="en-US" sz="5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Sonar</a:t>
            </a:r>
            <a:endParaRPr/>
          </a:p>
        </p:txBody>
      </p:sp>
      <p:sp>
        <p:nvSpPr>
          <p:cNvPr id="694" name="Google Shape;694;p101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s-11" id="695" name="Google Shape;695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676400"/>
            <a:ext cx="4267200" cy="3652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-12" id="696" name="Google Shape;696;p1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" y="2133600"/>
            <a:ext cx="4267200" cy="41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02"/>
          <p:cNvSpPr txBox="1"/>
          <p:nvPr>
            <p:ph type="title"/>
          </p:nvPr>
        </p:nvSpPr>
        <p:spPr>
          <a:xfrm>
            <a:off x="685800" y="6096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</a:t>
            </a:r>
            <a:endParaRPr/>
          </a:p>
        </p:txBody>
      </p:sp>
      <p:sp>
        <p:nvSpPr>
          <p:cNvPr id="702" name="Google Shape;702;p102"/>
          <p:cNvSpPr txBox="1"/>
          <p:nvPr>
            <p:ph idx="1" type="body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development of advanced technology, in the form of submersibles, robot vehicles, and sonar equipment has opened up the fields of Marine Biology and Oceanography in a way we could never have imagined!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03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i="0" lang="en-US" sz="6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HW</a:t>
            </a:r>
            <a:endParaRPr/>
          </a:p>
        </p:txBody>
      </p:sp>
      <p:sp>
        <p:nvSpPr>
          <p:cNvPr id="708" name="Google Shape;708;p103"/>
          <p:cNvSpPr txBox="1"/>
          <p:nvPr>
            <p:ph idx="1" type="body"/>
          </p:nvPr>
        </p:nvSpPr>
        <p:spPr>
          <a:xfrm>
            <a:off x="685800" y="2286000"/>
            <a:ext cx="77724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Study for exam on Chapter 1.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powerpoints.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homework questions.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 is 25 questions (multiple choice, fill-ins, and short answer).</a:t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04"/>
          <p:cNvSpPr txBox="1"/>
          <p:nvPr>
            <p:ph type="ctrTitle"/>
          </p:nvPr>
        </p:nvSpPr>
        <p:spPr>
          <a:xfrm>
            <a:off x="3657600" y="3581400"/>
            <a:ext cx="4800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i="0" lang="en-US" sz="6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Buoyancy</a:t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05"/>
          <p:cNvSpPr txBox="1"/>
          <p:nvPr>
            <p:ph idx="1" type="body"/>
          </p:nvPr>
        </p:nvSpPr>
        <p:spPr>
          <a:xfrm>
            <a:off x="685800" y="3505200"/>
            <a:ext cx="7772400" cy="25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did the Titanic Sink?</a:t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06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i="0" lang="en-US" sz="6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Buoyancy</a:t>
            </a:r>
            <a:endParaRPr/>
          </a:p>
        </p:txBody>
      </p:sp>
      <p:sp>
        <p:nvSpPr>
          <p:cNvPr id="727" name="Google Shape;727;p106"/>
          <p:cNvSpPr txBox="1"/>
          <p:nvPr>
            <p:ph idx="1" type="body"/>
          </p:nvPr>
        </p:nvSpPr>
        <p:spPr>
          <a:xfrm>
            <a:off x="685800" y="1828800"/>
            <a:ext cx="77724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do some objects float, while other objects sink?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1" i="0" sz="21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coin sinks because it weighs more than the water it displaces.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aluminum ball floats because it contains air within its folds.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Air weighs less than water, so the ball weighs less than the water it displaces.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07"/>
          <p:cNvSpPr txBox="1"/>
          <p:nvPr>
            <p:ph type="title"/>
          </p:nvPr>
        </p:nvSpPr>
        <p:spPr>
          <a:xfrm>
            <a:off x="685800" y="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i="0" lang="en-US" sz="6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Buoyancy</a:t>
            </a:r>
            <a:endParaRPr/>
          </a:p>
        </p:txBody>
      </p:sp>
      <p:sp>
        <p:nvSpPr>
          <p:cNvPr id="734" name="Google Shape;734;p107"/>
          <p:cNvSpPr txBox="1"/>
          <p:nvPr>
            <p:ph idx="1" type="body"/>
          </p:nvPr>
        </p:nvSpPr>
        <p:spPr>
          <a:xfrm>
            <a:off x="685800" y="1066800"/>
            <a:ext cx="7772400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Archimedes was an ancient Greek scientist who discovered that floating objects are supported by an upward force called </a:t>
            </a:r>
            <a:r>
              <a:rPr b="1" i="0" lang="en-US" sz="21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buoyancy</a:t>
            </a: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( P.S.- he discovered this while taking a bath, and decided to run through the streets shouting out “Eureka, Eureka!”)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Buoyant force is equal to the weight of the liquid that the force displaces.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theory concerning buoyancy is called Archimedes Principle.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Calibri"/>
              <a:buNone/>
            </a:pPr>
            <a:r>
              <a:rPr b="1" i="0" lang="en-US" sz="59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did the Titanic Sink?</a:t>
            </a:r>
            <a:endParaRPr/>
          </a:p>
        </p:txBody>
      </p:sp>
      <p:sp>
        <p:nvSpPr>
          <p:cNvPr id="741" name="Google Shape;741;p108"/>
          <p:cNvSpPr txBox="1"/>
          <p:nvPr>
            <p:ph idx="1" type="body"/>
          </p:nvPr>
        </p:nvSpPr>
        <p:spPr>
          <a:xfrm>
            <a:off x="685800" y="2209800"/>
            <a:ext cx="7772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it hit the iceberg, water began to fill the air filled compartments on the ship.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added weight of the water, combined with the weight of the ship became greater than the buoyant force supporting the ship.</a:t>
            </a:r>
            <a:endParaRPr/>
          </a:p>
          <a:p>
            <a:pPr indent="-171450" lvl="0" marL="1714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1" i="0" lang="en-US" sz="21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all know what happened after that!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09"/>
          <p:cNvSpPr txBox="1"/>
          <p:nvPr>
            <p:ph type="title"/>
          </p:nvPr>
        </p:nvSpPr>
        <p:spPr>
          <a:xfrm>
            <a:off x="685800" y="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Let’s go to the Video!</a:t>
            </a:r>
            <a:endParaRPr/>
          </a:p>
        </p:txBody>
      </p:sp>
      <p:sp>
        <p:nvSpPr>
          <p:cNvPr id="748" name="Google Shape;748;p109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" lvl="0" marL="1714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Users/macuser/Desktop/Science Website/Marine-Biology/What_Caused_the_Titanic_to_Float__and_then_Sink_.mov" id="749" name="Google Shape;749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1066800"/>
            <a:ext cx="8001000" cy="54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10"/>
          <p:cNvSpPr txBox="1"/>
          <p:nvPr>
            <p:ph type="title"/>
          </p:nvPr>
        </p:nvSpPr>
        <p:spPr>
          <a:xfrm>
            <a:off x="685800" y="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i="0" lang="en-US" sz="6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HW</a:t>
            </a:r>
            <a:endParaRPr/>
          </a:p>
        </p:txBody>
      </p:sp>
      <p:sp>
        <p:nvSpPr>
          <p:cNvPr id="756" name="Google Shape;756;p110"/>
          <p:cNvSpPr txBox="1"/>
          <p:nvPr>
            <p:ph idx="1" type="body"/>
          </p:nvPr>
        </p:nvSpPr>
        <p:spPr>
          <a:xfrm>
            <a:off x="685800" y="1219200"/>
            <a:ext cx="7772400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609600" lvl="0" marL="609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AutoNum type="arabicPeriod"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 chapter review questions on pages 9-12 on page 24.</a:t>
            </a:r>
            <a:endParaRPr/>
          </a:p>
          <a:p>
            <a:pPr indent="-609600" lvl="0" marL="6096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AutoNum type="arabicPeriod"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 pages 7-10 (top of page).</a:t>
            </a:r>
            <a:endParaRPr/>
          </a:p>
          <a:p>
            <a:pPr indent="-609600" lvl="0" marL="6096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AutoNum type="arabicPeriod"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 section review questions 1-3 on page 10.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