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1" r:id="rId1"/>
  </p:sldMasterIdLst>
  <p:notesMasterIdLst>
    <p:notesMasterId r:id="rId5"/>
  </p:notesMasterIdLst>
  <p:sldIdLst>
    <p:sldId id="290" r:id="rId2"/>
    <p:sldId id="291" r:id="rId3"/>
    <p:sldId id="292" r:id="rId4"/>
  </p:sldIdLst>
  <p:sldSz cx="9144000" cy="5143500" type="screen16x9"/>
  <p:notesSz cx="6858000" cy="9144000"/>
  <p:embeddedFontLst>
    <p:embeddedFont>
      <p:font typeface="Helvetica Neue" panose="020B0604020202020204" charset="0"/>
      <p:regular r:id="rId6"/>
      <p:bold r:id="rId7"/>
      <p:italic r:id="rId8"/>
      <p:boldItalic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47427FD-4D8A-4CBA-91C6-E1B8223CCCB5}">
  <a:tblStyle styleId="{747427FD-4D8A-4CBA-91C6-E1B8223CCC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4081552-BFFA-49A9-91FC-F27055CC8CAE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tcBdr/>
        <a:fill>
          <a:solidFill>
            <a:srgbClr val="CEE2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2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7B62A2D-EBF5-4205-ADD1-4F3E8D461E57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tcBdr/>
        <a:fill>
          <a:solidFill>
            <a:srgbClr val="CEE2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2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BACC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BACC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BACC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BACC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732CE92-DBEC-4401-86B9-E932DA3F83CE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F81BD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F81BD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4" y="7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804d6f4cc0_4_1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804d6f4cc0_4_1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804d6f4cc0_4_1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804d6f4cc0_4_1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804d6f4cc0_4_1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804d6f4cc0_4_1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67345" y="403796"/>
            <a:ext cx="8464500" cy="3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7200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67346" y="910313"/>
            <a:ext cx="8477100" cy="3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68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GreenContent">
  <p:cSld name="DarkGreen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 descr="CollegeBoard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1688" y="4741069"/>
            <a:ext cx="1216821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/>
          <p:nvPr/>
        </p:nvSpPr>
        <p:spPr>
          <a:xfrm>
            <a:off x="-25400" y="0"/>
            <a:ext cx="9169500" cy="908700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4" descr="AP_logo_K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0863" y="516731"/>
            <a:ext cx="452438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26128" y="1074420"/>
            <a:ext cx="8305200" cy="3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958"/>
              </a:buClr>
              <a:buSzPts val="1600"/>
              <a:buFont typeface="Helvetica Neue"/>
              <a:buChar char="►"/>
              <a:defRPr sz="200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487D"/>
              </a:buClr>
              <a:buSzPts val="1600"/>
              <a:buFont typeface="Helvetica Neue"/>
              <a:buChar char="►"/>
              <a:defRPr sz="200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487D"/>
              </a:buClr>
              <a:buSzPts val="1600"/>
              <a:buFont typeface="Helvetica Neue"/>
              <a:buChar char="►"/>
              <a:defRPr sz="200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487D"/>
              </a:buClr>
              <a:buSzPts val="1600"/>
              <a:buFont typeface="Helvetica Neue"/>
              <a:buChar char="►"/>
              <a:defRPr sz="200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487D"/>
              </a:buClr>
              <a:buSzPts val="1600"/>
              <a:buFont typeface="Helvetica Neue"/>
              <a:buChar char="►"/>
              <a:defRPr sz="200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428626" y="60960"/>
            <a:ext cx="7689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 Page Photo">
  <p:cSld name="Full Page Phot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339693" y="306420"/>
            <a:ext cx="8464500" cy="45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  <a:defRPr sz="1424" b="1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228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  <a:defRPr sz="113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228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8"/>
              <a:defRPr sz="113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228"/>
              </a:spcBef>
              <a:spcAft>
                <a:spcPts val="0"/>
              </a:spcAft>
              <a:buClr>
                <a:schemeClr val="dk1"/>
              </a:buClr>
              <a:buSzPts val="1139"/>
              <a:buFont typeface="Verdana"/>
              <a:buChar char="-"/>
              <a:defRPr sz="113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342"/>
              </a:spcBef>
              <a:spcAft>
                <a:spcPts val="0"/>
              </a:spcAft>
              <a:buClr>
                <a:schemeClr val="dk1"/>
              </a:buClr>
              <a:buSzPts val="1709"/>
              <a:buFont typeface="Arial"/>
              <a:buChar char="»"/>
              <a:defRPr sz="170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495"/>
              <a:buFont typeface="Arial"/>
              <a:buChar char="•"/>
              <a:defRPr sz="149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495"/>
              <a:buFont typeface="Arial"/>
              <a:buChar char="•"/>
              <a:defRPr sz="149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495"/>
              <a:buFont typeface="Arial"/>
              <a:buChar char="•"/>
              <a:defRPr sz="149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495"/>
              <a:buFont typeface="Arial"/>
              <a:buChar char="•"/>
              <a:defRPr sz="1495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562028" y="524935"/>
            <a:ext cx="4365000" cy="2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7200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63"/>
              <a:buFont typeface="Roboto Slab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65" name="Google Shape;65;p15"/>
          <p:cNvCxnSpPr/>
          <p:nvPr/>
        </p:nvCxnSpPr>
        <p:spPr>
          <a:xfrm>
            <a:off x="339693" y="324659"/>
            <a:ext cx="8464500" cy="0"/>
          </a:xfrm>
          <a:prstGeom prst="straightConnector1">
            <a:avLst/>
          </a:prstGeom>
          <a:noFill/>
          <a:ln w="666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100"/>
            </a:lvl1pPr>
            <a:lvl2pPr marL="0" lvl="1" indent="0" algn="r" rtl="0">
              <a:spcBef>
                <a:spcPts val="0"/>
              </a:spcBef>
              <a:buNone/>
              <a:defRPr sz="1100"/>
            </a:lvl2pPr>
            <a:lvl3pPr marL="0" lvl="2" indent="0" algn="r" rtl="0">
              <a:spcBef>
                <a:spcPts val="0"/>
              </a:spcBef>
              <a:buNone/>
              <a:defRPr sz="1100"/>
            </a:lvl3pPr>
            <a:lvl4pPr marL="0" lvl="3" indent="0" algn="r" rtl="0">
              <a:spcBef>
                <a:spcPts val="0"/>
              </a:spcBef>
              <a:buNone/>
              <a:defRPr sz="1100"/>
            </a:lvl4pPr>
            <a:lvl5pPr marL="0" lvl="4" indent="0" algn="r" rtl="0">
              <a:spcBef>
                <a:spcPts val="0"/>
              </a:spcBef>
              <a:buNone/>
              <a:defRPr sz="1100"/>
            </a:lvl5pPr>
            <a:lvl6pPr marL="0" lvl="5" indent="0" algn="r" rtl="0">
              <a:spcBef>
                <a:spcPts val="0"/>
              </a:spcBef>
              <a:buNone/>
              <a:defRPr sz="1100"/>
            </a:lvl6pPr>
            <a:lvl7pPr marL="0" lvl="6" indent="0" algn="r" rtl="0">
              <a:spcBef>
                <a:spcPts val="0"/>
              </a:spcBef>
              <a:buNone/>
              <a:defRPr sz="1100"/>
            </a:lvl7pPr>
            <a:lvl8pPr marL="0" lvl="7" indent="0" algn="r" rtl="0">
              <a:spcBef>
                <a:spcPts val="0"/>
              </a:spcBef>
              <a:buNone/>
              <a:defRPr sz="1100"/>
            </a:lvl8pPr>
            <a:lvl9pPr marL="0" lvl="8" indent="0" algn="r" rtl="0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00"/>
          <p:cNvSpPr/>
          <p:nvPr/>
        </p:nvSpPr>
        <p:spPr>
          <a:xfrm>
            <a:off x="0" y="0"/>
            <a:ext cx="9144000" cy="14766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100"/>
          <p:cNvSpPr txBox="1"/>
          <p:nvPr/>
        </p:nvSpPr>
        <p:spPr>
          <a:xfrm>
            <a:off x="377050" y="193050"/>
            <a:ext cx="6252600" cy="10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Discipline Specific Formats for Academic Papers: MLA </a:t>
            </a:r>
            <a:endParaRPr sz="2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2" name="Google Shape;682;p100"/>
          <p:cNvSpPr txBox="1"/>
          <p:nvPr/>
        </p:nvSpPr>
        <p:spPr>
          <a:xfrm>
            <a:off x="299150" y="1589825"/>
            <a:ext cx="8320800" cy="33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Char char="➔"/>
            </a:pPr>
            <a:r>
              <a:rPr lang="en" sz="2200">
                <a:latin typeface="Helvetica Neue"/>
                <a:ea typeface="Helvetica Neue"/>
                <a:cs typeface="Helvetica Neue"/>
                <a:sym typeface="Helvetica Neue"/>
              </a:rPr>
              <a:t>Emphasizes authors and page numbers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➔"/>
            </a:pPr>
            <a:r>
              <a:rPr lang="en" sz="2200">
                <a:latin typeface="Helvetica Neue"/>
                <a:ea typeface="Helvetica Neue"/>
                <a:cs typeface="Helvetica Neue"/>
                <a:sym typeface="Helvetica Neue"/>
              </a:rPr>
              <a:t>Usually uses present tense of verbs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➔"/>
            </a:pPr>
            <a:r>
              <a:rPr lang="en" sz="2200">
                <a:latin typeface="Helvetica Neue"/>
                <a:ea typeface="Helvetica Neue"/>
                <a:cs typeface="Helvetica Neue"/>
                <a:sym typeface="Helvetica Neue"/>
              </a:rPr>
              <a:t>Older sources acceptable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83" name="Google Shape;683;p100"/>
          <p:cNvGraphicFramePr/>
          <p:nvPr/>
        </p:nvGraphicFramePr>
        <p:xfrm>
          <a:off x="117125" y="2792499"/>
          <a:ext cx="8950525" cy="2190000"/>
        </p:xfrm>
        <a:graphic>
          <a:graphicData uri="http://schemas.openxmlformats.org/drawingml/2006/table">
            <a:tbl>
              <a:tblPr firstRow="1" firstCol="1" bandRow="1">
                <a:noFill/>
                <a:tableStyleId>{34081552-BFFA-49A9-91FC-F27055CC8CAE}</a:tableStyleId>
              </a:tblPr>
              <a:tblGrid>
                <a:gridCol w="141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System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Discipline-specific Use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In-Text Citation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Bibliographic Entry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MLA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Humanities (English, philosophy, linguistics, world languages, theatre)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Though he clearly expressed concern with respect to the gap between science and religion, several of Darwin still found himself being asked questions about theology (Darwin 156).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“Works cited”</a:t>
                      </a:r>
                      <a:endParaRPr sz="1100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Darwin, Charles. Evolution: selected letters 1860-1870. Eds. Frederick Burkhardt, Alison Pearn, Samantha Evans. Cambridge: Cambridge University Press, 2008. Print.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01"/>
          <p:cNvSpPr/>
          <p:nvPr/>
        </p:nvSpPr>
        <p:spPr>
          <a:xfrm>
            <a:off x="0" y="0"/>
            <a:ext cx="9144000" cy="14766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01"/>
          <p:cNvSpPr txBox="1"/>
          <p:nvPr/>
        </p:nvSpPr>
        <p:spPr>
          <a:xfrm>
            <a:off x="377050" y="193050"/>
            <a:ext cx="6252600" cy="10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Discipline Specific Formats for Academic Papers: APA</a:t>
            </a:r>
            <a:endParaRPr sz="2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0" name="Google Shape;690;p101"/>
          <p:cNvSpPr txBox="1"/>
          <p:nvPr/>
        </p:nvSpPr>
        <p:spPr>
          <a:xfrm>
            <a:off x="299150" y="1589825"/>
            <a:ext cx="8320800" cy="33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Char char="➔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Emphasizes authors and page numbers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Char char="➔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Usually uses present tense of verbs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Char char="➔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Older sources acceptable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91" name="Google Shape;691;p101"/>
          <p:cNvGraphicFramePr/>
          <p:nvPr/>
        </p:nvGraphicFramePr>
        <p:xfrm>
          <a:off x="117125" y="2792499"/>
          <a:ext cx="8950525" cy="2190000"/>
        </p:xfrm>
        <a:graphic>
          <a:graphicData uri="http://schemas.openxmlformats.org/drawingml/2006/table">
            <a:tbl>
              <a:tblPr firstRow="1" firstCol="1" bandRow="1">
                <a:noFill/>
                <a:tableStyleId>{34081552-BFFA-49A9-91FC-F27055CC8CAE}</a:tableStyleId>
              </a:tblPr>
              <a:tblGrid>
                <a:gridCol w="141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System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Discipline-specific Use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In-Text Citation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Bibliographic Entry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APA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Social Sciences (psychology, sociology, anthropology, political science, economics, education)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 a letter to Hooker in 1865, Darwin himself comments on Fitzroy’s suicide, suggesting that it perhaps was not unexpected (Darwin, 2008, p. 123).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“References”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Darwin, C. (2008). Evolution: selected letters, 1860-1870 (F. Burkhardt, A. Pearn, &amp; S. Evans, Eds.). Cambridge: Cambridge University Press.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02"/>
          <p:cNvSpPr/>
          <p:nvPr/>
        </p:nvSpPr>
        <p:spPr>
          <a:xfrm>
            <a:off x="0" y="0"/>
            <a:ext cx="9144000" cy="14766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02"/>
          <p:cNvSpPr txBox="1"/>
          <p:nvPr/>
        </p:nvSpPr>
        <p:spPr>
          <a:xfrm>
            <a:off x="377050" y="193050"/>
            <a:ext cx="6252600" cy="10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Discipline Specific Formats for Academic Papers: Chicago/Turabian</a:t>
            </a:r>
            <a:endParaRPr sz="2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8" name="Google Shape;698;p102"/>
          <p:cNvSpPr txBox="1"/>
          <p:nvPr/>
        </p:nvSpPr>
        <p:spPr>
          <a:xfrm>
            <a:off x="299150" y="1476600"/>
            <a:ext cx="8320800" cy="3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1600"/>
              <a:buChar char="➔"/>
            </a:pPr>
            <a:r>
              <a:rPr lang="en" sz="2000">
                <a:latin typeface="Helvetica Neue"/>
                <a:ea typeface="Helvetica Neue"/>
                <a:cs typeface="Helvetica Neue"/>
                <a:sym typeface="Helvetica Neue"/>
              </a:rPr>
              <a:t>Primarily used for historical/journalistic documentation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SzPts val="1600"/>
              <a:buChar char="➔"/>
            </a:pPr>
            <a:r>
              <a:rPr lang="en" sz="2000">
                <a:latin typeface="Helvetica Neue"/>
                <a:ea typeface="Helvetica Neue"/>
                <a:cs typeface="Helvetica Neue"/>
                <a:sym typeface="Helvetica Neue"/>
              </a:rPr>
              <a:t>Footnotes may provide “historical” or “textual” context to citations in addition to citation information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99" name="Google Shape;699;p102"/>
          <p:cNvGraphicFramePr/>
          <p:nvPr/>
        </p:nvGraphicFramePr>
        <p:xfrm>
          <a:off x="117125" y="2716299"/>
          <a:ext cx="8950525" cy="2359785"/>
        </p:xfrm>
        <a:graphic>
          <a:graphicData uri="http://schemas.openxmlformats.org/drawingml/2006/table">
            <a:tbl>
              <a:tblPr firstRow="1" firstCol="1" bandRow="1">
                <a:noFill/>
                <a:tableStyleId>{34081552-BFFA-49A9-91FC-F27055CC8CAE}</a:tableStyleId>
              </a:tblPr>
              <a:tblGrid>
                <a:gridCol w="141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System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Discipline-specific Use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In-Text Citation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Example of Bibliographic Entry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Chicago</a:t>
                      </a:r>
                      <a:endParaRPr sz="240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Turabian</a:t>
                      </a:r>
                      <a:endParaRPr sz="2400"/>
                    </a:p>
                  </a:txBody>
                  <a:tcPr marL="50275" marR="50275" marT="0" marB="0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Humanities (history, journalism)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Darwin himself commented on the American civil war, in a letter to Asa Gray in 1862.</a:t>
                      </a:r>
                      <a:r>
                        <a:rPr lang="en" sz="1200" baseline="30000"/>
                        <a:t>1</a:t>
                      </a:r>
                      <a:endParaRPr sz="1200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 </a:t>
                      </a:r>
                      <a:r>
                        <a:rPr lang="en" sz="1100" u="sng"/>
                        <a:t>In footnote</a:t>
                      </a:r>
                      <a:r>
                        <a:rPr lang="en" sz="1100"/>
                        <a:t>:</a:t>
                      </a:r>
                      <a:endParaRPr sz="1100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1. “I cannot bear the thought of the Slave-holders being triumphant…” C. Darwin, Evolution: selected letters 1860-1870, eds. Frederick Burkhardt, Alison Pearn, and Samantha Evans. (Cambridge: Cambridge University Press: 2008), 43.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Darwin, C.  Evolution: selected letters, 1860-1870. Edited by Frederick Burkhardt, Alison Pearn, and Samantha Evans. Cambridge: Cambridge University Press, 2008.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275" marR="50275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</Words>
  <Application>Microsoft Office PowerPoint</Application>
  <PresentationFormat>On-screen Show (16:9)</PresentationFormat>
  <Paragraphs>40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Fimbel</dc:creator>
  <cp:lastModifiedBy>Brian Fimbel</cp:lastModifiedBy>
  <cp:revision>2</cp:revision>
  <dcterms:modified xsi:type="dcterms:W3CDTF">2024-08-18T23:32:32Z</dcterms:modified>
</cp:coreProperties>
</file>